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90" spc="-1" strike="noStrike">
                <a:latin typeface="Arial"/>
              </a:rPr>
              <a:t>Click to edit the title text format</a:t>
            </a:r>
            <a:endParaRPr b="0" lang="en-US" sz="38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140" spc="-1" strike="noStrike">
                <a:latin typeface="Arial"/>
              </a:rPr>
              <a:t>Click to edit the title text format</a:t>
            </a:r>
            <a:endParaRPr b="0" lang="en-US" sz="414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rcRect l="6762" t="14634" r="7016" b="14676"/>
          <a:stretch/>
        </p:blipFill>
        <p:spPr>
          <a:xfrm>
            <a:off x="167040" y="235800"/>
            <a:ext cx="732960" cy="600480"/>
          </a:xfrm>
          <a:prstGeom prst="rect">
            <a:avLst/>
          </a:prstGeom>
          <a:ln>
            <a:noFill/>
          </a:ln>
        </p:spPr>
      </p:pic>
      <p:pic>
        <p:nvPicPr>
          <p:cNvPr id="77" name="0018dca2-791d-4098-b946-19c49d07dbd5" descr=""/>
          <p:cNvPicPr/>
          <p:nvPr/>
        </p:nvPicPr>
        <p:blipFill>
          <a:blip r:embed="rId2"/>
          <a:stretch/>
        </p:blipFill>
        <p:spPr>
          <a:xfrm>
            <a:off x="7825320" y="236520"/>
            <a:ext cx="1064880" cy="5997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01800" y="162360"/>
            <a:ext cx="737352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379440" y="3534840"/>
            <a:ext cx="8412480" cy="23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81"/>
              </a:spcBef>
            </a:pPr>
            <a:br/>
            <a:r>
              <a:rPr b="0" lang="en-US" sz="2900" spc="-1" strike="noStrike">
                <a:solidFill>
                  <a:srgbClr val="8b8b8b"/>
                </a:solidFill>
                <a:latin typeface="Arial"/>
                <a:ea typeface="DejaVu Sans"/>
              </a:rPr>
              <a:t>Cooperative Agreement (CA) Partnerships with Universities and NASA Centers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ce181e"/>
                </a:solidFill>
                <a:latin typeface="Arial"/>
                <a:ea typeface="DejaVu Sans"/>
              </a:rPr>
              <a:t>Grant/Cooperative Agreement Number: 80NSSC18M0052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38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Kamalabadi; University of Illinois at Urbana-Champaign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Rabin; NASA Goddard Space Flight Center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85800" y="184716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Milli-Arcsecond (MAS) Imaging with SmallSat Enabled Super-resolution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Monthly Progress Report</a:t>
            </a:r>
            <a:br/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August 2018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953600" y="580536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3742920" y="5824080"/>
            <a:ext cx="550800" cy="63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 flipH="1">
            <a:off x="4688640" y="1002960"/>
            <a:ext cx="12600" cy="556272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"/>
          <p:cNvSpPr/>
          <p:nvPr/>
        </p:nvSpPr>
        <p:spPr>
          <a:xfrm>
            <a:off x="154080" y="4152960"/>
            <a:ext cx="8867880" cy="36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5473440" y="4234680"/>
            <a:ext cx="2823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 Photos (Publicly Releasable)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9560" y="4267800"/>
            <a:ext cx="432468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Plans for publications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Nothing to report.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Note: NF 1679 Disclosure of Invention and New Technology form to be filed for each invention and new technology.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92960" y="641880"/>
            <a:ext cx="4469760" cy="305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Project Summary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Farzad Kamalabadi, UIUC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NASA Center: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Doug Rabin, GSFC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Summary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objective of this project is to demonstrate a new imaging technology with unprecedented capabilities for scientific exploration.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Relevance and Impact: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technology is based on a unique combination of novel diffractive optical sensing (photon sieve), advanced image processing, and small satellite formation flying.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Technical Approach: 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project will develop optimal strategies for the solution of the inherent inverse problem of photon sieve image deconvolution, and apply them to a laboratory simulator that will characterize the performance of the deconvolution process and demonstrate (beyond) diffraction-limited imaging capability.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FOMs: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&lt;As in proposal Relevance and Impact)&gt;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Starting TRL: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3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Planned Year 2  Ending TRL: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353080" y="23544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432920" y="235440"/>
            <a:ext cx="550800" cy="638640"/>
          </a:xfrm>
          <a:prstGeom prst="rect">
            <a:avLst/>
          </a:prstGeom>
          <a:ln>
            <a:noFill/>
          </a:ln>
        </p:spPr>
      </p:pic>
      <p:pic>
        <p:nvPicPr>
          <p:cNvPr id="90" name="Picture 8" descr=""/>
          <p:cNvPicPr/>
          <p:nvPr/>
        </p:nvPicPr>
        <p:blipFill>
          <a:blip r:embed="rId3"/>
          <a:stretch/>
        </p:blipFill>
        <p:spPr>
          <a:xfrm>
            <a:off x="5306760" y="4696200"/>
            <a:ext cx="3305880" cy="1824120"/>
          </a:xfrm>
          <a:prstGeom prst="rect">
            <a:avLst/>
          </a:prstGeom>
          <a:ln>
            <a:noFill/>
          </a:ln>
        </p:spPr>
      </p:pic>
      <p:sp>
        <p:nvSpPr>
          <p:cNvPr id="91" name="TextShape 6"/>
          <p:cNvSpPr txBox="1"/>
          <p:nvPr/>
        </p:nvSpPr>
        <p:spPr>
          <a:xfrm>
            <a:off x="274320" y="548640"/>
            <a:ext cx="8595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MAS</a:t>
            </a:r>
            <a:r>
              <a:rPr b="0" lang="en-US" sz="1800" spc="-1" strike="noStrike">
                <a:latin typeface="Arial"/>
              </a:rPr>
              <a:t> Monthly Progress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440" y="46440"/>
            <a:ext cx="3679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Univ. PI: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Kamalabadi, UIUC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NASA POC: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Rabin, GSFC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80NSSC18M0052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150880" y="2369160"/>
            <a:ext cx="9097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Develop Reconstruction Algorithm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5846040" y="2569680"/>
            <a:ext cx="210708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Develop optimal measurement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plane selection algorithm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7638480" y="2153520"/>
            <a:ext cx="1414080" cy="174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8101800" y="2093760"/>
            <a:ext cx="4892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Arial"/>
                <a:ea typeface="DejaVu Sans"/>
              </a:rPr>
              <a:t>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804200" y="2152800"/>
            <a:ext cx="2824560" cy="174600"/>
          </a:xfrm>
          <a:prstGeom prst="rect">
            <a:avLst/>
          </a:prstGeom>
          <a:solidFill>
            <a:srgbClr val="b9cde5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5972040" y="2087280"/>
            <a:ext cx="4892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7493040" y="2891880"/>
            <a:ext cx="13302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Completed Analysis of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Algorithms in context of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physical problems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7276680" y="296208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5046480" y="236916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8738280" y="357516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6211080" y="1672200"/>
            <a:ext cx="10148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Calibri"/>
                <a:ea typeface="DejaVu Sans"/>
              </a:rPr>
              <a:t>August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" name="Line 19"/>
          <p:cNvSpPr/>
          <p:nvPr/>
        </p:nvSpPr>
        <p:spPr>
          <a:xfrm flipV="1">
            <a:off x="6721920" y="1977480"/>
            <a:ext cx="2520" cy="1094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7377120" y="1275480"/>
            <a:ext cx="128304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Completed Milestone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7269120" y="127548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7378920" y="1517760"/>
            <a:ext cx="113976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Planned Milestone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274160" y="151776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24"/>
          <p:cNvSpPr/>
          <p:nvPr/>
        </p:nvSpPr>
        <p:spPr>
          <a:xfrm>
            <a:off x="6747840" y="1312920"/>
            <a:ext cx="3931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Key: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5679720" y="261396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CustomShape 26"/>
          <p:cNvSpPr/>
          <p:nvPr/>
        </p:nvSpPr>
        <p:spPr>
          <a:xfrm>
            <a:off x="6502680" y="3476880"/>
            <a:ext cx="226224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Project completion. Technology demonstration in laboratory.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"/>
          <p:cNvSpPr/>
          <p:nvPr/>
        </p:nvSpPr>
        <p:spPr>
          <a:xfrm flipH="1">
            <a:off x="4618440" y="1002960"/>
            <a:ext cx="12600" cy="556272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"/>
          <p:cNvSpPr/>
          <p:nvPr/>
        </p:nvSpPr>
        <p:spPr>
          <a:xfrm>
            <a:off x="154080" y="2098800"/>
            <a:ext cx="8867880" cy="36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876200" y="2387520"/>
            <a:ext cx="3993480" cy="21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Actual vs. Planned Accomplishments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(Refer to Milestones on Project Schedule)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Implemented deconvolution algorithm for reconstruction of simulated measurements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Implemented iterative algorithm for determining nearly optimal measurement selection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DejaVu Sans"/>
              </a:rPr>
              <a:t>	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92960" y="936360"/>
            <a:ext cx="4358160" cy="215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Contacts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</a:t>
            </a:r>
            <a:r>
              <a:rPr b="1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Farzad Kamalabadi, UIUC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NASA Center: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Doug Rabin, GSFC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18520" y="2351880"/>
            <a:ext cx="4087800" cy="22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080" rIns="82080" tIns="41040" bIns="41040"/>
          <a:p>
            <a:pPr algn="ctr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UIUC</a:t>
            </a:r>
            <a:r>
              <a:rPr b="1" lang="en-US" sz="1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Accomplishments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Planned Accomplishments This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Finish entropy tracking test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Finish migrating Matlab code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Actual Accomplishments This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Migrated forward model to Python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Implemented caching for PSF generation, forward model, and reconstruction stages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Planned Accomplishment for Next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Learn about CCDs - what data format do they produce, sample rate, noise, etc.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Compare results from 3D sparsifying transform reconstructions vs separate 2D sparsifying transform reconstructions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353080" y="23580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432920" y="235800"/>
            <a:ext cx="550800" cy="638640"/>
          </a:xfrm>
          <a:prstGeom prst="rect">
            <a:avLst/>
          </a:prstGeom>
          <a:ln>
            <a:noFill/>
          </a:ln>
        </p:spPr>
      </p:pic>
      <p:sp>
        <p:nvSpPr>
          <p:cNvPr id="119" name="TextShape 6"/>
          <p:cNvSpPr txBox="1"/>
          <p:nvPr/>
        </p:nvSpPr>
        <p:spPr>
          <a:xfrm>
            <a:off x="274320" y="548640"/>
            <a:ext cx="8595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MAS</a:t>
            </a:r>
            <a:r>
              <a:rPr b="0" lang="en-US" sz="1800" spc="-1" strike="noStrike">
                <a:latin typeface="Arial"/>
              </a:rPr>
              <a:t> Monthly Progress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6440" y="46440"/>
            <a:ext cx="3679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Univ. PI: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Kamalabadi, UIUC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NASA POC: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Rabin, GSFC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80NSSC18M0052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4879080" y="965880"/>
            <a:ext cx="407592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Concerns, Risks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Lack of communication with Goddard team.  Don't understand how to design an optics experiment.  What are we expected to deliver for this milestone? (Oct. 2018)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Application>LibreOffice/6.0.5.2$Linux_X86_64 LibreOffice_project/00$Build-2</Application>
  <Company>NASA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2015-10-26T16:34:38Z</dcterms:created>
  <dc:creator>Elwood Agasid</dc:creator>
  <dc:description/>
  <dc:language>en-US</dc:language>
  <cp:lastModifiedBy/>
  <cp:lastPrinted>2017-02-13T23:39:55Z</cp:lastPrinted>
  <dcterms:modified xsi:type="dcterms:W3CDTF">2018-09-24T14:01:06Z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NASA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