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2.jpeg" ContentType="image/jpe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9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9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9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9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9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9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9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9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9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9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9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9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9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9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9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9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9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9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9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9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3890" spc="-1" strike="noStrike">
                <a:latin typeface="Arial"/>
              </a:rPr>
              <a:t>Click to edit the title text format</a:t>
            </a:r>
            <a:endParaRPr b="0" lang="en-US" sz="389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140" spc="-1" strike="noStrike">
                <a:latin typeface="Arial"/>
              </a:rPr>
              <a:t>Click to edit the title text format</a:t>
            </a:r>
            <a:endParaRPr b="0" lang="en-US" sz="414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 descr=""/>
          <p:cNvPicPr/>
          <p:nvPr/>
        </p:nvPicPr>
        <p:blipFill>
          <a:blip r:embed="rId1"/>
          <a:srcRect l="6762" t="14634" r="7016" b="14676"/>
          <a:stretch/>
        </p:blipFill>
        <p:spPr>
          <a:xfrm>
            <a:off x="167040" y="235800"/>
            <a:ext cx="732960" cy="600480"/>
          </a:xfrm>
          <a:prstGeom prst="rect">
            <a:avLst/>
          </a:prstGeom>
          <a:ln>
            <a:noFill/>
          </a:ln>
        </p:spPr>
      </p:pic>
      <p:pic>
        <p:nvPicPr>
          <p:cNvPr id="77" name="0018dca2-791d-4098-b946-19c49d07dbd5" descr=""/>
          <p:cNvPicPr/>
          <p:nvPr/>
        </p:nvPicPr>
        <p:blipFill>
          <a:blip r:embed="rId2"/>
          <a:stretch/>
        </p:blipFill>
        <p:spPr>
          <a:xfrm>
            <a:off x="7825320" y="236520"/>
            <a:ext cx="1064880" cy="599760"/>
          </a:xfrm>
          <a:prstGeom prst="rect">
            <a:avLst/>
          </a:prstGeom>
          <a:ln>
            <a:noFill/>
          </a:ln>
        </p:spPr>
      </p:pic>
      <p:sp>
        <p:nvSpPr>
          <p:cNvPr id="78" name="CustomShape 1"/>
          <p:cNvSpPr/>
          <p:nvPr/>
        </p:nvSpPr>
        <p:spPr>
          <a:xfrm>
            <a:off x="901800" y="162360"/>
            <a:ext cx="7373520" cy="255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379440" y="3534840"/>
            <a:ext cx="8412480" cy="23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581"/>
              </a:spcBef>
            </a:pPr>
            <a:br/>
            <a:r>
              <a:rPr b="0" lang="en-US" sz="2900" spc="-1" strike="noStrike">
                <a:solidFill>
                  <a:srgbClr val="8b8b8b"/>
                </a:solidFill>
                <a:latin typeface="Arial"/>
                <a:ea typeface="DejaVu Sans"/>
              </a:rPr>
              <a:t>Cooperative Agreement (CA) Partnerships with Universities and NASA Centers</a:t>
            </a:r>
            <a:endParaRPr b="0" lang="en-US" sz="29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b="0" lang="en-US" sz="3300" spc="-1" strike="noStrike">
                <a:solidFill>
                  <a:srgbClr val="ce181e"/>
                </a:solidFill>
                <a:latin typeface="Arial"/>
                <a:ea typeface="DejaVu Sans"/>
              </a:rPr>
              <a:t>Grant/Cooperative Agreement Number: 80NSSC18M0052 </a:t>
            </a:r>
            <a:endParaRPr b="0" lang="en-US" sz="33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endParaRPr b="0" lang="en-US" sz="33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3800" spc="-1" strike="noStrike">
                <a:solidFill>
                  <a:srgbClr val="ce181e"/>
                </a:solidFill>
                <a:latin typeface="Arial"/>
                <a:ea typeface="DejaVu Sans"/>
              </a:rPr>
              <a:t>Farzad Kamalabadi; University of Illinois at Urbana-Champaign</a:t>
            </a:r>
            <a:endParaRPr b="0" lang="en-US" sz="3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b="0" lang="en-US" sz="3800" spc="-1" strike="noStrike">
                <a:solidFill>
                  <a:srgbClr val="ce181e"/>
                </a:solidFill>
                <a:latin typeface="Arial"/>
                <a:ea typeface="DejaVu Sans"/>
              </a:rPr>
              <a:t>Douglas Rabin; NASA Goddard Space Flight Center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685800" y="184716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Milli-Arcsecond (MAS) Imaging with SmallSat Enabled Super-resolution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Monthly Progress Report</a:t>
            </a:r>
            <a:br/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July 2018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4953600" y="5805360"/>
            <a:ext cx="326520" cy="47304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4"/>
          <a:stretch/>
        </p:blipFill>
        <p:spPr>
          <a:xfrm>
            <a:off x="3742920" y="5824080"/>
            <a:ext cx="550800" cy="63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Line 1"/>
          <p:cNvSpPr/>
          <p:nvPr/>
        </p:nvSpPr>
        <p:spPr>
          <a:xfrm flipH="1">
            <a:off x="4688640" y="1002960"/>
            <a:ext cx="12600" cy="5562720"/>
          </a:xfrm>
          <a:prstGeom prst="line">
            <a:avLst/>
          </a:prstGeom>
          <a:ln w="28440">
            <a:solidFill>
              <a:srgbClr val="3366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Line 2"/>
          <p:cNvSpPr/>
          <p:nvPr/>
        </p:nvSpPr>
        <p:spPr>
          <a:xfrm>
            <a:off x="154080" y="4152960"/>
            <a:ext cx="8867880" cy="360"/>
          </a:xfrm>
          <a:prstGeom prst="line">
            <a:avLst/>
          </a:prstGeom>
          <a:ln w="28440">
            <a:solidFill>
              <a:srgbClr val="3366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3"/>
          <p:cNvSpPr/>
          <p:nvPr/>
        </p:nvSpPr>
        <p:spPr>
          <a:xfrm>
            <a:off x="5473440" y="4234680"/>
            <a:ext cx="28238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Project Photos (Publicly Releasable)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169560" y="4267800"/>
            <a:ext cx="4324680" cy="15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Plans for publications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DejaVu Sans"/>
              </a:rPr>
              <a:t>Nothing to report.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DejaVu Sans"/>
              </a:rPr>
              <a:t>Note: NF 1679 Disclosure of Invention and New Technology form to be filed for each invention and new technology.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192960" y="641880"/>
            <a:ext cx="4469760" cy="3051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Project Summary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PI: </a:t>
            </a: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ＭＳ Ｐゴシック"/>
              </a:rPr>
              <a:t>Farzad Kamalabadi, UIUC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NASA Center:</a:t>
            </a:r>
            <a:r>
              <a:rPr b="0" lang="en-US" sz="11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  </a:t>
            </a: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ＭＳ Ｐゴシック"/>
              </a:rPr>
              <a:t>Doug Rabin, GSFC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Summary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: </a:t>
            </a: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ＭＳ Ｐゴシック"/>
              </a:rPr>
              <a:t>The objective of this project is to demonstrate a new imaging technology with unprecedented capabilities for scientific exploration.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Relevance and Impact: </a:t>
            </a: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ＭＳ Ｐゴシック"/>
              </a:rPr>
              <a:t>The technology is based on a unique combination of novel diffractive optical sensing (photon sieve), advanced image processing, and small satellite formation flying.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Technical Approach: </a:t>
            </a:r>
            <a:r>
              <a:rPr b="0" lang="en-US" sz="1100" spc="-1" strike="noStrike">
                <a:solidFill>
                  <a:srgbClr val="ed1c24"/>
                </a:solidFill>
                <a:latin typeface="Arial"/>
                <a:ea typeface="ＭＳ Ｐゴシック"/>
              </a:rPr>
              <a:t> </a:t>
            </a: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ＭＳ Ｐゴシック"/>
              </a:rPr>
              <a:t>The project will develop optimal strategies for the solution of the inherent inverse problem of photon sieve image deconvolution, and apply them to a laboratory simulator that will characterize the performance of the deconvolution process and demonstrate (beyond) diffraction-limited imaging capability.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FOMs:</a:t>
            </a:r>
            <a:r>
              <a:rPr b="0" lang="en-US" sz="1100" spc="-1" strike="noStrike">
                <a:solidFill>
                  <a:srgbClr val="ed1c24"/>
                </a:solidFill>
                <a:latin typeface="Arial"/>
                <a:ea typeface="ＭＳ Ｐゴシック"/>
              </a:rPr>
              <a:t>  </a:t>
            </a: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ＭＳ Ｐゴシック"/>
              </a:rPr>
              <a:t>&lt;As in proposal Relevance and Impact)&gt;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Starting TRL:</a:t>
            </a:r>
            <a:r>
              <a:rPr b="0" lang="en-US" sz="11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 </a:t>
            </a: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ＭＳ Ｐゴシック"/>
              </a:rPr>
              <a:t>3</a:t>
            </a:r>
            <a:r>
              <a:rPr b="0" lang="en-US" sz="11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 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Planned Year 2  Ending TRL: </a:t>
            </a: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ＭＳ Ｐゴシック"/>
              </a:rPr>
              <a:t>6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8353080" y="235440"/>
            <a:ext cx="326520" cy="47304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7432920" y="235440"/>
            <a:ext cx="550800" cy="638640"/>
          </a:xfrm>
          <a:prstGeom prst="rect">
            <a:avLst/>
          </a:prstGeom>
          <a:ln>
            <a:noFill/>
          </a:ln>
        </p:spPr>
      </p:pic>
      <p:pic>
        <p:nvPicPr>
          <p:cNvPr id="90" name="Picture 8" descr=""/>
          <p:cNvPicPr/>
          <p:nvPr/>
        </p:nvPicPr>
        <p:blipFill>
          <a:blip r:embed="rId3"/>
          <a:stretch/>
        </p:blipFill>
        <p:spPr>
          <a:xfrm>
            <a:off x="5306760" y="4696200"/>
            <a:ext cx="3305880" cy="1824120"/>
          </a:xfrm>
          <a:prstGeom prst="rect">
            <a:avLst/>
          </a:prstGeom>
          <a:ln>
            <a:noFill/>
          </a:ln>
        </p:spPr>
      </p:pic>
      <p:sp>
        <p:nvSpPr>
          <p:cNvPr id="91" name="TextShape 6"/>
          <p:cNvSpPr txBox="1"/>
          <p:nvPr/>
        </p:nvSpPr>
        <p:spPr>
          <a:xfrm>
            <a:off x="274320" y="548640"/>
            <a:ext cx="8595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ce181e"/>
                </a:solidFill>
                <a:latin typeface="Arial"/>
              </a:rPr>
              <a:t>MAS</a:t>
            </a:r>
            <a:r>
              <a:rPr b="0" lang="en-US" sz="1800" spc="-1" strike="noStrike">
                <a:latin typeface="Arial"/>
              </a:rPr>
              <a:t> Monthly Progress Report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CustomShape 7"/>
          <p:cNvSpPr/>
          <p:nvPr/>
        </p:nvSpPr>
        <p:spPr>
          <a:xfrm>
            <a:off x="46440" y="46440"/>
            <a:ext cx="3679920" cy="77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Univ. PI: </a:t>
            </a:r>
            <a:r>
              <a:rPr b="0" lang="en-US" sz="1400" spc="-1" strike="noStrike">
                <a:solidFill>
                  <a:srgbClr val="ce181e"/>
                </a:solidFill>
                <a:latin typeface="Arial"/>
                <a:ea typeface="DejaVu Sans"/>
              </a:rPr>
              <a:t>Farzad Kamalabadi, UIUC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NASA POC: </a:t>
            </a:r>
            <a:r>
              <a:rPr b="0" lang="en-US" sz="1400" spc="-1" strike="noStrike">
                <a:solidFill>
                  <a:srgbClr val="ce181e"/>
                </a:solidFill>
                <a:latin typeface="Arial"/>
                <a:ea typeface="DejaVu Sans"/>
              </a:rPr>
              <a:t>Douglas Rabin, GSFC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CA </a:t>
            </a:r>
            <a:r>
              <a:rPr b="0" lang="en-US" sz="1400" spc="-1" strike="noStrike">
                <a:solidFill>
                  <a:srgbClr val="ce181e"/>
                </a:solidFill>
                <a:latin typeface="Arial"/>
                <a:ea typeface="DejaVu Sans"/>
              </a:rPr>
              <a:t>80NSSC18M0052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3" name="CustomShape 8"/>
          <p:cNvSpPr/>
          <p:nvPr/>
        </p:nvSpPr>
        <p:spPr>
          <a:xfrm>
            <a:off x="5150880" y="2369160"/>
            <a:ext cx="909720" cy="2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DejaVu Sans"/>
              </a:rPr>
              <a:t>Develop Reconstruction Algorithm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4" name="CustomShape 9"/>
          <p:cNvSpPr/>
          <p:nvPr/>
        </p:nvSpPr>
        <p:spPr>
          <a:xfrm>
            <a:off x="5846040" y="2569680"/>
            <a:ext cx="2107080" cy="2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DejaVu Sans"/>
              </a:rPr>
              <a:t>Develop optimal measurement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DejaVu Sans"/>
              </a:rPr>
              <a:t>plane selection algorithm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5" name="CustomShape 10"/>
          <p:cNvSpPr/>
          <p:nvPr/>
        </p:nvSpPr>
        <p:spPr>
          <a:xfrm>
            <a:off x="7638480" y="2153520"/>
            <a:ext cx="1414080" cy="1746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6" name="CustomShape 11"/>
          <p:cNvSpPr/>
          <p:nvPr/>
        </p:nvSpPr>
        <p:spPr>
          <a:xfrm>
            <a:off x="8101800" y="2093760"/>
            <a:ext cx="489240" cy="27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fbfbf"/>
                </a:solidFill>
                <a:latin typeface="Arial"/>
                <a:ea typeface="DejaVu Sans"/>
              </a:rPr>
              <a:t>2019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7" name="CustomShape 12"/>
          <p:cNvSpPr/>
          <p:nvPr/>
        </p:nvSpPr>
        <p:spPr>
          <a:xfrm>
            <a:off x="4804200" y="2152800"/>
            <a:ext cx="2824560" cy="174600"/>
          </a:xfrm>
          <a:prstGeom prst="rect">
            <a:avLst/>
          </a:prstGeom>
          <a:solidFill>
            <a:srgbClr val="b9cde5"/>
          </a:solidFill>
          <a:ln w="936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8" name="CustomShape 13"/>
          <p:cNvSpPr/>
          <p:nvPr/>
        </p:nvSpPr>
        <p:spPr>
          <a:xfrm>
            <a:off x="5972040" y="2087280"/>
            <a:ext cx="489240" cy="27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2018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9" name="CustomShape 14"/>
          <p:cNvSpPr/>
          <p:nvPr/>
        </p:nvSpPr>
        <p:spPr>
          <a:xfrm>
            <a:off x="7493040" y="2891880"/>
            <a:ext cx="1330200" cy="2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DejaVu Sans"/>
              </a:rPr>
              <a:t>Completed Analysis of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DejaVu Sans"/>
              </a:rPr>
              <a:t>Algorithms in context of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DejaVu Sans"/>
              </a:rPr>
              <a:t>physical problems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00" name="CustomShape 15"/>
          <p:cNvSpPr/>
          <p:nvPr/>
        </p:nvSpPr>
        <p:spPr>
          <a:xfrm>
            <a:off x="7276680" y="2962080"/>
            <a:ext cx="169560" cy="212760"/>
          </a:xfrm>
          <a:prstGeom prst="triangle">
            <a:avLst>
              <a:gd name="adj" fmla="val 50000"/>
            </a:avLst>
          </a:prstGeom>
          <a:noFill/>
          <a:ln w="936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1" name="CustomShape 16"/>
          <p:cNvSpPr/>
          <p:nvPr/>
        </p:nvSpPr>
        <p:spPr>
          <a:xfrm>
            <a:off x="5046480" y="2369160"/>
            <a:ext cx="169560" cy="212760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36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2" name="CustomShape 17"/>
          <p:cNvSpPr/>
          <p:nvPr/>
        </p:nvSpPr>
        <p:spPr>
          <a:xfrm>
            <a:off x="8738280" y="3575160"/>
            <a:ext cx="169560" cy="212760"/>
          </a:xfrm>
          <a:prstGeom prst="triangle">
            <a:avLst>
              <a:gd name="adj" fmla="val 50000"/>
            </a:avLst>
          </a:prstGeom>
          <a:noFill/>
          <a:ln w="936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3" name="CustomShape 18"/>
          <p:cNvSpPr/>
          <p:nvPr/>
        </p:nvSpPr>
        <p:spPr>
          <a:xfrm>
            <a:off x="5383080" y="1672200"/>
            <a:ext cx="1014840" cy="27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ce181e"/>
                </a:solidFill>
                <a:latin typeface="Calibri"/>
                <a:ea typeface="DejaVu Sans"/>
              </a:rPr>
              <a:t>June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04" name="Line 19"/>
          <p:cNvSpPr/>
          <p:nvPr/>
        </p:nvSpPr>
        <p:spPr>
          <a:xfrm flipV="1">
            <a:off x="5857920" y="1977480"/>
            <a:ext cx="2520" cy="10944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0"/>
          <p:cNvSpPr/>
          <p:nvPr/>
        </p:nvSpPr>
        <p:spPr>
          <a:xfrm>
            <a:off x="7377120" y="1275480"/>
            <a:ext cx="1283040" cy="2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Completed Milestone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6" name="CustomShape 21"/>
          <p:cNvSpPr/>
          <p:nvPr/>
        </p:nvSpPr>
        <p:spPr>
          <a:xfrm>
            <a:off x="7269120" y="1275480"/>
            <a:ext cx="169560" cy="212760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36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7" name="CustomShape 22"/>
          <p:cNvSpPr/>
          <p:nvPr/>
        </p:nvSpPr>
        <p:spPr>
          <a:xfrm>
            <a:off x="7378920" y="1517760"/>
            <a:ext cx="1139760" cy="2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Planned Milestone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8" name="CustomShape 23"/>
          <p:cNvSpPr/>
          <p:nvPr/>
        </p:nvSpPr>
        <p:spPr>
          <a:xfrm>
            <a:off x="7274160" y="1517760"/>
            <a:ext cx="169560" cy="212760"/>
          </a:xfrm>
          <a:prstGeom prst="triangle">
            <a:avLst>
              <a:gd name="adj" fmla="val 50000"/>
            </a:avLst>
          </a:prstGeom>
          <a:noFill/>
          <a:ln w="936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9" name="CustomShape 24"/>
          <p:cNvSpPr/>
          <p:nvPr/>
        </p:nvSpPr>
        <p:spPr>
          <a:xfrm>
            <a:off x="6747840" y="1312920"/>
            <a:ext cx="393120" cy="2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Key: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0" name="CustomShape 25"/>
          <p:cNvSpPr/>
          <p:nvPr/>
        </p:nvSpPr>
        <p:spPr>
          <a:xfrm>
            <a:off x="5679720" y="2613960"/>
            <a:ext cx="169560" cy="212760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36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1" name="CustomShape 26"/>
          <p:cNvSpPr/>
          <p:nvPr/>
        </p:nvSpPr>
        <p:spPr>
          <a:xfrm>
            <a:off x="6502680" y="3476880"/>
            <a:ext cx="2262240" cy="2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DejaVu Sans"/>
              </a:rPr>
              <a:t>Project completion. Technology demonstration in laboratory.</a:t>
            </a:r>
            <a:endParaRPr b="0" lang="en-US" sz="11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Line 1"/>
          <p:cNvSpPr/>
          <p:nvPr/>
        </p:nvSpPr>
        <p:spPr>
          <a:xfrm flipH="1">
            <a:off x="4618440" y="1002960"/>
            <a:ext cx="12600" cy="5562720"/>
          </a:xfrm>
          <a:prstGeom prst="line">
            <a:avLst/>
          </a:prstGeom>
          <a:ln w="28440">
            <a:solidFill>
              <a:srgbClr val="3366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Line 2"/>
          <p:cNvSpPr/>
          <p:nvPr/>
        </p:nvSpPr>
        <p:spPr>
          <a:xfrm>
            <a:off x="154080" y="2098800"/>
            <a:ext cx="8867880" cy="360"/>
          </a:xfrm>
          <a:prstGeom prst="line">
            <a:avLst/>
          </a:prstGeom>
          <a:ln w="28440">
            <a:solidFill>
              <a:srgbClr val="3366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"/>
          <p:cNvSpPr/>
          <p:nvPr/>
        </p:nvSpPr>
        <p:spPr>
          <a:xfrm>
            <a:off x="4876200" y="2387520"/>
            <a:ext cx="3993480" cy="21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Discussion of Actual vs. Planned Accomplishments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(Refer to Milestones on Project Schedule)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DejaVu Sans"/>
              </a:rPr>
              <a:t>Implemented deconvolution algorithm for reconstruction of simulated measurements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DejaVu Sans"/>
              </a:rPr>
              <a:t>Implemented iterative algorithm for determining nearly optimal measurement selection</a:t>
            </a:r>
            <a:r>
              <a:rPr b="0" lang="en-US" sz="1100" spc="-1" strike="noStrike">
                <a:solidFill>
                  <a:srgbClr val="ed1c24"/>
                </a:solidFill>
                <a:latin typeface="Arial"/>
                <a:ea typeface="DejaVu Sans"/>
              </a:rPr>
              <a:t>	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192960" y="936360"/>
            <a:ext cx="4358160" cy="2150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Contacts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PI</a:t>
            </a:r>
            <a:r>
              <a:rPr b="1" lang="en-US" sz="1100" spc="-1" strike="noStrike">
                <a:solidFill>
                  <a:srgbClr val="ce181e"/>
                </a:solidFill>
                <a:latin typeface="Arial"/>
                <a:ea typeface="ＭＳ Ｐゴシック"/>
              </a:rPr>
              <a:t>: </a:t>
            </a: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ＭＳ Ｐゴシック"/>
              </a:rPr>
              <a:t>Farzad Kamalabadi, UIUC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NASA Center:</a:t>
            </a:r>
            <a:r>
              <a:rPr b="0" lang="en-US" sz="11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 </a:t>
            </a:r>
            <a:r>
              <a:rPr b="0" lang="en-US" sz="1100" spc="-1" strike="noStrike">
                <a:solidFill>
                  <a:srgbClr val="ed1c24"/>
                </a:solidFill>
                <a:latin typeface="Arial"/>
                <a:ea typeface="ＭＳ Ｐゴシック"/>
              </a:rPr>
              <a:t> </a:t>
            </a: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ＭＳ Ｐゴシック"/>
              </a:rPr>
              <a:t>Doug Rabin, GSFC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218520" y="2351880"/>
            <a:ext cx="4087800" cy="22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080" rIns="82080" tIns="41040" bIns="41040"/>
          <a:p>
            <a:pPr algn="ctr">
              <a:lnSpc>
                <a:spcPct val="100000"/>
              </a:lnSpc>
            </a:pPr>
            <a:r>
              <a:rPr b="1" lang="en-US" sz="1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UIUC</a:t>
            </a:r>
            <a:r>
              <a:rPr b="1" lang="en-US" sz="1400" spc="-1" strike="noStrike" u="sng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1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Accomplishments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Planned Accomplishments This Month</a:t>
            </a:r>
            <a:endParaRPr b="0" lang="en-US" sz="1100" spc="-1" strike="noStrike">
              <a:latin typeface="Arial"/>
            </a:endParaRPr>
          </a:p>
          <a:p>
            <a:pPr marL="171360" indent="-169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DejaVu Sans"/>
              </a:rPr>
              <a:t>Investigate image registration problem with regards to determining satellite formation drift</a:t>
            </a:r>
            <a:endParaRPr b="0" lang="en-US" sz="1100" spc="-1" strike="noStrike">
              <a:latin typeface="Arial"/>
            </a:endParaRPr>
          </a:p>
          <a:p>
            <a:pPr marL="171360" indent="-169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DejaVu Sans"/>
              </a:rPr>
              <a:t>Test deconvolution algorithm with various parameters and images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Actual Accomplishments This Month</a:t>
            </a:r>
            <a:endParaRPr b="0" lang="en-US" sz="1100" spc="-1" strike="noStrike">
              <a:latin typeface="Arial"/>
            </a:endParaRPr>
          </a:p>
          <a:p>
            <a:pPr marL="171360" indent="-169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DejaVu Sans"/>
              </a:rPr>
              <a:t>Came up with simple entropy based image tracking method</a:t>
            </a:r>
            <a:endParaRPr b="0" lang="en-US" sz="1100" spc="-1" strike="noStrike">
              <a:latin typeface="Arial"/>
            </a:endParaRPr>
          </a:p>
          <a:p>
            <a:pPr marL="171360" indent="-169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DejaVu Sans"/>
              </a:rPr>
              <a:t>Updated legacy photon sieve generation code and bundled into Python project</a:t>
            </a:r>
            <a:endParaRPr b="0" lang="en-US" sz="1100" spc="-1" strike="noStrike">
              <a:latin typeface="Arial"/>
            </a:endParaRPr>
          </a:p>
          <a:p>
            <a:pPr marL="171360" indent="-169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DejaVu Sans"/>
              </a:rPr>
              <a:t>Began moving Matlab code into Python project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Planned Accomplishment for Next Month</a:t>
            </a:r>
            <a:endParaRPr b="0" lang="en-US" sz="1100" spc="-1" strike="noStrike">
              <a:latin typeface="Arial"/>
            </a:endParaRPr>
          </a:p>
          <a:p>
            <a:pPr marL="171360" indent="-169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DejaVu Sans"/>
              </a:rPr>
              <a:t>Finish entropy tracking test</a:t>
            </a:r>
            <a:endParaRPr b="0" lang="en-US" sz="1100" spc="-1" strike="noStrike">
              <a:latin typeface="Arial"/>
            </a:endParaRPr>
          </a:p>
          <a:p>
            <a:pPr marL="171360" indent="-169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DejaVu Sans"/>
              </a:rPr>
              <a:t>Finish migrating Matlab code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8353080" y="235800"/>
            <a:ext cx="326520" cy="47304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7432920" y="235800"/>
            <a:ext cx="550800" cy="638640"/>
          </a:xfrm>
          <a:prstGeom prst="rect">
            <a:avLst/>
          </a:prstGeom>
          <a:ln>
            <a:noFill/>
          </a:ln>
        </p:spPr>
      </p:pic>
      <p:sp>
        <p:nvSpPr>
          <p:cNvPr id="119" name="TextShape 6"/>
          <p:cNvSpPr txBox="1"/>
          <p:nvPr/>
        </p:nvSpPr>
        <p:spPr>
          <a:xfrm>
            <a:off x="274320" y="548640"/>
            <a:ext cx="8595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ce181e"/>
                </a:solidFill>
                <a:latin typeface="Arial"/>
              </a:rPr>
              <a:t>MAS</a:t>
            </a:r>
            <a:r>
              <a:rPr b="0" lang="en-US" sz="1800" spc="-1" strike="noStrike">
                <a:latin typeface="Arial"/>
              </a:rPr>
              <a:t> Monthly Progress Report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CustomShape 7"/>
          <p:cNvSpPr/>
          <p:nvPr/>
        </p:nvSpPr>
        <p:spPr>
          <a:xfrm>
            <a:off x="46440" y="46440"/>
            <a:ext cx="3679920" cy="77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Univ. PI: </a:t>
            </a:r>
            <a:r>
              <a:rPr b="0" lang="en-US" sz="1400" spc="-1" strike="noStrike">
                <a:solidFill>
                  <a:srgbClr val="ce181e"/>
                </a:solidFill>
                <a:latin typeface="Arial"/>
                <a:ea typeface="DejaVu Sans"/>
              </a:rPr>
              <a:t>Farzad Kamalabadi, UIUC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NASA POC: </a:t>
            </a:r>
            <a:r>
              <a:rPr b="0" lang="en-US" sz="1400" spc="-1" strike="noStrike">
                <a:solidFill>
                  <a:srgbClr val="ce181e"/>
                </a:solidFill>
                <a:latin typeface="Arial"/>
                <a:ea typeface="DejaVu Sans"/>
              </a:rPr>
              <a:t>Douglas Rabin, GSFC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CA </a:t>
            </a:r>
            <a:r>
              <a:rPr b="0" lang="en-US" sz="1400" spc="-1" strike="noStrike">
                <a:solidFill>
                  <a:srgbClr val="ce181e"/>
                </a:solidFill>
                <a:latin typeface="Arial"/>
                <a:ea typeface="DejaVu Sans"/>
              </a:rPr>
              <a:t>80NSSC18M0052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1" name="CustomShape 8"/>
          <p:cNvSpPr/>
          <p:nvPr/>
        </p:nvSpPr>
        <p:spPr>
          <a:xfrm>
            <a:off x="4879080" y="965880"/>
            <a:ext cx="4075920" cy="11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Concerns, Risks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ce181e"/>
                </a:solidFill>
                <a:latin typeface="Arial"/>
                <a:ea typeface="DejaVu Sans"/>
              </a:rPr>
              <a:t>Nothing to report</a:t>
            </a:r>
            <a:endParaRPr b="0" lang="en-US" sz="11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1254</TotalTime>
  <Application>LibreOffice/6.0.5.2$Linux_X86_64 LibreOffice_project/00$Build-2</Application>
  <Company>NASA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2015-10-26T16:34:38Z</dcterms:created>
  <dc:creator>Elwood Agasid</dc:creator>
  <dc:description/>
  <dc:language>en-US</dc:language>
  <cp:lastModifiedBy/>
  <cp:lastPrinted>2017-02-13T23:39:55Z</cp:lastPrinted>
  <dcterms:modified xsi:type="dcterms:W3CDTF">2018-08-20T21:55:06Z</dcterms:modified>
  <cp:revision>65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NASA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</vt:i4>
  </property>
</Properties>
</file>