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77" r:id="rId9"/>
    <p:sldId id="27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3" autoAdjust="0"/>
    <p:restoredTop sz="94674"/>
  </p:normalViewPr>
  <p:slideViewPr>
    <p:cSldViewPr snapToGrid="0" snapToObjects="1">
      <p:cViewPr>
        <p:scale>
          <a:sx n="74" d="100"/>
          <a:sy n="74" d="100"/>
        </p:scale>
        <p:origin x="246" y="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50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 pixel center it would 0.5 and 0.5</a:t>
            </a:r>
          </a:p>
          <a:p>
            <a:r>
              <a:rPr lang="en-US" dirty="0"/>
              <a:t>offsets</a:t>
            </a:r>
            <a:r>
              <a:rPr lang="en-US" baseline="0" dirty="0"/>
              <a:t> inside the pixel</a:t>
            </a:r>
          </a:p>
          <a:p>
            <a:r>
              <a:rPr lang="en-US" baseline="0" dirty="0"/>
              <a:t>0,0 lower left pixel corner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5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-d distance down</a:t>
            </a:r>
            <a:r>
              <a:rPr lang="en-US" baseline="0" dirty="0"/>
              <a:t> the view vector to the view plane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-d distance down</a:t>
            </a:r>
            <a:r>
              <a:rPr lang="en-US" baseline="0" dirty="0"/>
              <a:t> the view vector to the </a:t>
            </a:r>
            <a:r>
              <a:rPr lang="en-US" baseline="0"/>
              <a:t>view plane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81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Viewing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 descr="Figure09.09(a)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01" r="-2691"/>
          <a:stretch/>
        </p:blipFill>
        <p:spPr>
          <a:xfrm>
            <a:off x="1524001" y="2192448"/>
            <a:ext cx="4164049" cy="3810000"/>
          </a:xfrm>
        </p:spPr>
      </p:pic>
      <p:pic>
        <p:nvPicPr>
          <p:cNvPr id="5" name="Picture 4" descr="Figure09.09(c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235" y="219244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7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52" y="2202000"/>
            <a:ext cx="7610476" cy="3670767"/>
          </a:xfrm>
        </p:spPr>
        <p:txBody>
          <a:bodyPr/>
          <a:lstStyle/>
          <a:p>
            <a:r>
              <a:rPr lang="en-US" dirty="0"/>
              <a:t>What we’ve seen so far is restrictive</a:t>
            </a:r>
          </a:p>
          <a:p>
            <a:pPr lvl="1"/>
            <a:r>
              <a:rPr lang="en-US" dirty="0"/>
              <a:t>…let’s lift the restrictions</a:t>
            </a:r>
          </a:p>
          <a:p>
            <a:pPr lvl="1"/>
            <a:endParaRPr lang="en-US" dirty="0"/>
          </a:p>
          <a:p>
            <a:r>
              <a:rPr lang="en-US" dirty="0"/>
              <a:t>Let’s implement a virtual pinhole camera</a:t>
            </a:r>
          </a:p>
        </p:txBody>
      </p:sp>
      <p:pic>
        <p:nvPicPr>
          <p:cNvPr id="4" name="Picture 3" descr="Chapter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175" y="2202000"/>
            <a:ext cx="3265714" cy="32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4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Pinhole Camera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728" y="1690690"/>
            <a:ext cx="7610476" cy="36707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the following parameters</a:t>
            </a:r>
          </a:p>
          <a:p>
            <a:r>
              <a:rPr lang="en-US" dirty="0" err="1"/>
              <a:t>eyepoint</a:t>
            </a:r>
            <a:endParaRPr lang="en-US" dirty="0"/>
          </a:p>
          <a:p>
            <a:r>
              <a:rPr lang="en-US" dirty="0"/>
              <a:t>view direction</a:t>
            </a:r>
          </a:p>
          <a:p>
            <a:r>
              <a:rPr lang="en-US" dirty="0"/>
              <a:t>orientation around the view direction</a:t>
            </a:r>
          </a:p>
          <a:p>
            <a:r>
              <a:rPr lang="en-US" dirty="0"/>
              <a:t>distance to the view plane</a:t>
            </a:r>
          </a:p>
          <a:p>
            <a:endParaRPr lang="en-US" dirty="0"/>
          </a:p>
        </p:txBody>
      </p:sp>
      <p:pic>
        <p:nvPicPr>
          <p:cNvPr id="4" name="Picture 3" descr="Figure09.0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81" y="3975522"/>
            <a:ext cx="4659045" cy="217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7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 with a Real Pinhole Camera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4799" y="2273071"/>
            <a:ext cx="7610476" cy="3670767"/>
          </a:xfrm>
        </p:spPr>
        <p:txBody>
          <a:bodyPr/>
          <a:lstStyle/>
          <a:p>
            <a:r>
              <a:rPr lang="en-US" dirty="0"/>
              <a:t>What is the difference? </a:t>
            </a:r>
          </a:p>
        </p:txBody>
      </p:sp>
      <p:pic>
        <p:nvPicPr>
          <p:cNvPr id="4" name="Picture 3" descr="Figure09.02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05" y="3416789"/>
            <a:ext cx="65024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5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up a Viewing Coordinate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417" y="1643431"/>
            <a:ext cx="11045780" cy="5214569"/>
          </a:xfrm>
        </p:spPr>
        <p:txBody>
          <a:bodyPr>
            <a:normAutofit/>
          </a:bodyPr>
          <a:lstStyle/>
          <a:p>
            <a:r>
              <a:rPr lang="en-US" dirty="0"/>
              <a:t>We need to find ray directions through the view plane</a:t>
            </a:r>
          </a:p>
          <a:p>
            <a:r>
              <a:rPr lang="en-US" dirty="0"/>
              <a:t>We’ll look at the </a:t>
            </a:r>
            <a:r>
              <a:rPr lang="en-US" dirty="0" err="1"/>
              <a:t>viewplane</a:t>
            </a:r>
            <a:r>
              <a:rPr lang="en-US" dirty="0"/>
              <a:t> from a </a:t>
            </a:r>
            <a:r>
              <a:rPr lang="en-US" b="1" i="1" dirty="0"/>
              <a:t>frame</a:t>
            </a:r>
          </a:p>
          <a:p>
            <a:pPr lvl="1"/>
            <a:r>
              <a:rPr lang="en-US" dirty="0"/>
              <a:t>Based at the </a:t>
            </a:r>
            <a:r>
              <a:rPr lang="en-US" dirty="0" err="1"/>
              <a:t>eyepoint</a:t>
            </a:r>
            <a:endParaRPr lang="en-US" dirty="0"/>
          </a:p>
          <a:p>
            <a:pPr lvl="1"/>
            <a:r>
              <a:rPr lang="en-US" dirty="0"/>
              <a:t>Defined by the viewing parameters</a:t>
            </a:r>
          </a:p>
          <a:p>
            <a:pPr lvl="2"/>
            <a:r>
              <a:rPr lang="en-US" dirty="0"/>
              <a:t>eye point </a:t>
            </a:r>
            <a:r>
              <a:rPr lang="en-US" b="1" i="1" dirty="0"/>
              <a:t>e</a:t>
            </a:r>
          </a:p>
          <a:p>
            <a:pPr lvl="2"/>
            <a:r>
              <a:rPr lang="en-US" dirty="0"/>
              <a:t>look-at point </a:t>
            </a:r>
            <a:r>
              <a:rPr lang="en-US" b="1" i="1" dirty="0"/>
              <a:t>l</a:t>
            </a:r>
          </a:p>
          <a:p>
            <a:pPr lvl="2"/>
            <a:r>
              <a:rPr lang="en-US" dirty="0"/>
              <a:t>up vector </a:t>
            </a:r>
            <a:r>
              <a:rPr lang="en-US" b="1" i="1" dirty="0"/>
              <a:t>up</a:t>
            </a:r>
          </a:p>
          <a:p>
            <a:pPr lvl="2"/>
            <a:r>
              <a:rPr lang="en-US" dirty="0"/>
              <a:t>view plane distance </a:t>
            </a:r>
            <a:r>
              <a:rPr lang="en-US" i="1" dirty="0"/>
              <a:t>d</a:t>
            </a:r>
          </a:p>
          <a:p>
            <a:r>
              <a:rPr lang="en-US" i="1" dirty="0"/>
              <a:t>(</a:t>
            </a:r>
            <a:r>
              <a:rPr lang="en-US" i="1" dirty="0" err="1"/>
              <a:t>x</a:t>
            </a:r>
            <a:r>
              <a:rPr lang="en-US" i="1" baseline="-25000" dirty="0" err="1"/>
              <a:t>v</a:t>
            </a:r>
            <a:r>
              <a:rPr lang="en-US" i="1" dirty="0" err="1"/>
              <a:t>,y</a:t>
            </a:r>
            <a:r>
              <a:rPr lang="en-US" i="1" baseline="-25000" dirty="0" err="1"/>
              <a:t>v</a:t>
            </a:r>
            <a:r>
              <a:rPr lang="en-US" i="1" dirty="0" err="1"/>
              <a:t>,z</a:t>
            </a:r>
            <a:r>
              <a:rPr lang="en-US" i="1" baseline="-25000" dirty="0" err="1"/>
              <a:t>v</a:t>
            </a:r>
            <a:r>
              <a:rPr lang="en-US" i="1" dirty="0"/>
              <a:t>) </a:t>
            </a:r>
            <a:r>
              <a:rPr lang="en-US" dirty="0"/>
              <a:t>are points in this frame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Think of the frame as a local coordinate system</a:t>
            </a:r>
          </a:p>
        </p:txBody>
      </p:sp>
      <p:pic>
        <p:nvPicPr>
          <p:cNvPr id="4" name="Picture 3" descr="Figure09.0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710" y="2898390"/>
            <a:ext cx="5067090" cy="2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4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ONB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1646" y="2232759"/>
            <a:ext cx="7610476" cy="36707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ONB= orthonormal basis</a:t>
            </a:r>
          </a:p>
        </p:txBody>
      </p:sp>
      <p:pic>
        <p:nvPicPr>
          <p:cNvPr id="4" name="Picture 3" descr="Figure09.04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31" y="2378380"/>
            <a:ext cx="4146152" cy="1662114"/>
          </a:xfrm>
          <a:prstGeom prst="rect">
            <a:avLst/>
          </a:prstGeom>
        </p:spPr>
      </p:pic>
      <p:pic>
        <p:nvPicPr>
          <p:cNvPr id="5" name="Picture 4" descr="Figure09.05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149" y="4584700"/>
            <a:ext cx="4108735" cy="1855266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950851" y="3111288"/>
          <a:ext cx="3646081" cy="2088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5" imgW="1219200" imgH="698500" progId="Equation.3">
                  <p:embed/>
                </p:oleObj>
              </mc:Choice>
              <mc:Fallback>
                <p:oleObj name="Equation" r:id="rId5" imgW="1219200" imgH="6985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0851" y="3111288"/>
                        <a:ext cx="3646081" cy="2088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960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Ray Calculation</a:t>
            </a:r>
          </a:p>
        </p:txBody>
      </p:sp>
      <p:pic>
        <p:nvPicPr>
          <p:cNvPr id="4" name="Content Placeholder 3" descr="Figure09.07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88" t="10556" r="23905" b="5433"/>
          <a:stretch/>
        </p:blipFill>
        <p:spPr>
          <a:xfrm>
            <a:off x="487250" y="1948103"/>
            <a:ext cx="3769476" cy="3083832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81524" y="2589669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000"/>
              </a:spcBef>
              <a:buClr>
                <a:schemeClr val="accent2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Direction u is parallel to pixel rows</a:t>
            </a:r>
          </a:p>
          <a:p>
            <a:r>
              <a:rPr lang="en-US" dirty="0"/>
              <a:t>Direction v is parallel to pixel columns</a:t>
            </a:r>
          </a:p>
          <a:p>
            <a:r>
              <a:rPr lang="en-US" dirty="0"/>
              <a:t>x</a:t>
            </a:r>
            <a:r>
              <a:rPr lang="en-US" i="1" baseline="-25000" dirty="0"/>
              <a:t>v</a:t>
            </a:r>
            <a:r>
              <a:rPr lang="en-US" dirty="0"/>
              <a:t>=s(c-</a:t>
            </a:r>
            <a:r>
              <a:rPr lang="en-US" dirty="0" err="1"/>
              <a:t>h</a:t>
            </a:r>
            <a:r>
              <a:rPr lang="en-US" baseline="-25000" dirty="0" err="1"/>
              <a:t>res</a:t>
            </a:r>
            <a:r>
              <a:rPr lang="en-US" dirty="0"/>
              <a:t>/2 +</a:t>
            </a:r>
            <a:r>
              <a:rPr lang="en-US" dirty="0" err="1"/>
              <a:t>p</a:t>
            </a:r>
            <a:r>
              <a:rPr lang="en-US" baseline="-25000" dirty="0" err="1"/>
              <a:t>x</a:t>
            </a:r>
            <a:r>
              <a:rPr lang="en-US" dirty="0"/>
              <a:t>)</a:t>
            </a:r>
          </a:p>
          <a:p>
            <a:r>
              <a:rPr lang="en-US" dirty="0" err="1"/>
              <a:t>y</a:t>
            </a:r>
            <a:r>
              <a:rPr lang="en-US" i="1" baseline="-25000" dirty="0" err="1"/>
              <a:t>v</a:t>
            </a:r>
            <a:r>
              <a:rPr lang="en-US" i="1" baseline="-25000" dirty="0"/>
              <a:t> </a:t>
            </a:r>
            <a:r>
              <a:rPr lang="en-US" dirty="0"/>
              <a:t>= s(r-</a:t>
            </a:r>
            <a:r>
              <a:rPr lang="en-US" dirty="0" err="1"/>
              <a:t>v</a:t>
            </a:r>
            <a:r>
              <a:rPr lang="en-US" baseline="-25000" dirty="0" err="1"/>
              <a:t>res</a:t>
            </a:r>
            <a:r>
              <a:rPr lang="en-US" dirty="0"/>
              <a:t>/2+p</a:t>
            </a:r>
            <a:r>
              <a:rPr lang="en-US" baseline="-25000" dirty="0"/>
              <a:t>y</a:t>
            </a:r>
            <a:r>
              <a:rPr lang="en-US" dirty="0"/>
              <a:t>)</a:t>
            </a:r>
          </a:p>
          <a:p>
            <a:r>
              <a:rPr lang="en-US" dirty="0"/>
              <a:t>What are </a:t>
            </a:r>
            <a:r>
              <a:rPr lang="en-US" dirty="0" err="1"/>
              <a:t>p</a:t>
            </a:r>
            <a:r>
              <a:rPr lang="en-US" baseline="-25000" dirty="0" err="1"/>
              <a:t>x</a:t>
            </a:r>
            <a:r>
              <a:rPr lang="en-US" dirty="0"/>
              <a:t> and </a:t>
            </a:r>
            <a:r>
              <a:rPr lang="en-US" dirty="0" err="1"/>
              <a:t>p</a:t>
            </a:r>
            <a:r>
              <a:rPr lang="en-US" baseline="-25000" dirty="0" err="1"/>
              <a:t>y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711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Ray 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</a:t>
            </a:r>
            <a:r>
              <a:rPr lang="en-US" i="1" dirty="0"/>
              <a:t>(</a:t>
            </a:r>
            <a:r>
              <a:rPr lang="en-US" i="1" dirty="0" err="1"/>
              <a:t>x</a:t>
            </a:r>
            <a:r>
              <a:rPr lang="en-US" i="1" baseline="-25000" dirty="0" err="1"/>
              <a:t>v</a:t>
            </a:r>
            <a:r>
              <a:rPr lang="en-US" i="1" dirty="0" err="1"/>
              <a:t>,y</a:t>
            </a:r>
            <a:r>
              <a:rPr lang="en-US" i="1" baseline="-25000" dirty="0" err="1"/>
              <a:t>v</a:t>
            </a:r>
            <a:r>
              <a:rPr lang="en-US" i="1" dirty="0"/>
              <a:t>)  </a:t>
            </a:r>
            <a:r>
              <a:rPr lang="en-US" dirty="0"/>
              <a:t>in view coordinates</a:t>
            </a:r>
          </a:p>
          <a:p>
            <a:r>
              <a:rPr lang="en-US" dirty="0"/>
              <a:t>What is the view coordinate in the </a:t>
            </a:r>
            <a:r>
              <a:rPr lang="en-US" b="1" i="1" dirty="0"/>
              <a:t>w</a:t>
            </a:r>
            <a:r>
              <a:rPr lang="en-US" dirty="0"/>
              <a:t>  direction?</a:t>
            </a:r>
          </a:p>
          <a:p>
            <a:r>
              <a:rPr lang="en-US" dirty="0"/>
              <a:t>What is the direction vector in world coordinates?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18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Ray 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</a:t>
            </a:r>
            <a:r>
              <a:rPr lang="en-US" i="1" dirty="0"/>
              <a:t>(</a:t>
            </a:r>
            <a:r>
              <a:rPr lang="en-US" i="1" dirty="0" err="1"/>
              <a:t>x</a:t>
            </a:r>
            <a:r>
              <a:rPr lang="en-US" i="1" baseline="-25000" dirty="0" err="1"/>
              <a:t>v</a:t>
            </a:r>
            <a:r>
              <a:rPr lang="en-US" i="1" dirty="0" err="1"/>
              <a:t>,y</a:t>
            </a:r>
            <a:r>
              <a:rPr lang="en-US" i="1" baseline="-25000" dirty="0" err="1"/>
              <a:t>v</a:t>
            </a:r>
            <a:r>
              <a:rPr lang="en-US" i="1" dirty="0"/>
              <a:t>)  </a:t>
            </a:r>
            <a:r>
              <a:rPr lang="en-US" dirty="0"/>
              <a:t>in view coordinates</a:t>
            </a:r>
          </a:p>
          <a:p>
            <a:r>
              <a:rPr lang="en-US" dirty="0"/>
              <a:t>What is the view coordinate in the </a:t>
            </a:r>
            <a:r>
              <a:rPr lang="en-US" b="1" i="1" dirty="0"/>
              <a:t>w</a:t>
            </a:r>
            <a:r>
              <a:rPr lang="en-US" dirty="0"/>
              <a:t>  direction?</a:t>
            </a:r>
          </a:p>
          <a:p>
            <a:r>
              <a:rPr lang="en-US" dirty="0"/>
              <a:t>What is the direction vector in world coordinates?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In local frame, eyepoint is origin, so </a:t>
            </a:r>
            <a:r>
              <a:rPr lang="en-US" i="1" dirty="0"/>
              <a:t>d</a:t>
            </a:r>
            <a:r>
              <a:rPr lang="en-US" i="1" baseline="-25000" dirty="0"/>
              <a:t>v</a:t>
            </a:r>
            <a:r>
              <a:rPr lang="en-US" i="1" dirty="0"/>
              <a:t>=(x</a:t>
            </a:r>
            <a:r>
              <a:rPr lang="en-US" i="1" baseline="-25000" dirty="0"/>
              <a:t>v</a:t>
            </a:r>
            <a:r>
              <a:rPr lang="en-US" i="1" dirty="0"/>
              <a:t>-0,y</a:t>
            </a:r>
            <a:r>
              <a:rPr lang="en-US" i="1" baseline="-25000" dirty="0"/>
              <a:t>v</a:t>
            </a:r>
            <a:r>
              <a:rPr lang="en-US" i="1" dirty="0"/>
              <a:t>-0,-d-0)</a:t>
            </a:r>
            <a:br>
              <a:rPr lang="en-US" i="1" dirty="0"/>
            </a:br>
            <a:endParaRPr lang="en-US" i="1" dirty="0"/>
          </a:p>
          <a:p>
            <a:pPr lvl="1"/>
            <a:r>
              <a:rPr lang="en-US" b="1" i="1" dirty="0" err="1"/>
              <a:t>u,v,w</a:t>
            </a:r>
            <a:r>
              <a:rPr lang="en-US" b="1" i="1" dirty="0"/>
              <a:t> </a:t>
            </a:r>
            <a:r>
              <a:rPr lang="en-US" dirty="0"/>
              <a:t>are in world coordinates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we have </a:t>
            </a:r>
            <a:r>
              <a:rPr lang="en-US" b="1" i="1" dirty="0"/>
              <a:t>d</a:t>
            </a:r>
            <a:r>
              <a:rPr lang="en-US" i="1" dirty="0"/>
              <a:t> = </a:t>
            </a:r>
            <a:r>
              <a:rPr lang="en-US" i="1" dirty="0" err="1"/>
              <a:t>x</a:t>
            </a:r>
            <a:r>
              <a:rPr lang="en-US" i="1" baseline="-25000" dirty="0" err="1"/>
              <a:t>v</a:t>
            </a:r>
            <a:r>
              <a:rPr lang="en-US" b="1" i="1" dirty="0" err="1"/>
              <a:t>u</a:t>
            </a:r>
            <a:r>
              <a:rPr lang="en-US" i="1" dirty="0" err="1"/>
              <a:t>+y</a:t>
            </a:r>
            <a:r>
              <a:rPr lang="en-US" i="1" baseline="-25000" dirty="0" err="1"/>
              <a:t>v</a:t>
            </a:r>
            <a:r>
              <a:rPr lang="en-US" b="1" i="1" dirty="0" err="1"/>
              <a:t>v</a:t>
            </a:r>
            <a:r>
              <a:rPr lang="en-US" i="1" dirty="0" err="1"/>
              <a:t>-d</a:t>
            </a:r>
            <a:r>
              <a:rPr lang="en-US" b="1" i="1" dirty="0" err="1"/>
              <a:t>w</a:t>
            </a:r>
            <a:endParaRPr lang="en-US" b="1" i="1" dirty="0"/>
          </a:p>
          <a:p>
            <a:pPr marL="0" indent="0">
              <a:buNone/>
            </a:pPr>
            <a:r>
              <a:rPr lang="en-US" dirty="0"/>
              <a:t>…need to normalize </a:t>
            </a:r>
            <a:r>
              <a:rPr lang="en-US" b="1" i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454800438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14825</TotalTime>
  <Words>282</Words>
  <Application>Microsoft Office PowerPoint</Application>
  <PresentationFormat>Widescreen</PresentationFormat>
  <Paragraphs>58</Paragraphs>
  <Slides>10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</vt:lpstr>
      <vt:lpstr>Lato</vt:lpstr>
      <vt:lpstr>Lato Medium</vt:lpstr>
      <vt:lpstr>Wingdings 2</vt:lpstr>
      <vt:lpstr>SampleSlides</vt:lpstr>
      <vt:lpstr>Equation</vt:lpstr>
      <vt:lpstr>PowerPoint Presentation</vt:lpstr>
      <vt:lpstr>Viewing</vt:lpstr>
      <vt:lpstr>Virtual Pinhole Camera</vt:lpstr>
      <vt:lpstr>Compare with a Real Pinhole Camera</vt:lpstr>
      <vt:lpstr>Setting up a Viewing Coordinate System</vt:lpstr>
      <vt:lpstr>Computing the ONB</vt:lpstr>
      <vt:lpstr>Primary Ray Calculation</vt:lpstr>
      <vt:lpstr>Primary Ray Direction</vt:lpstr>
      <vt:lpstr>Primary Ray Direction</vt:lpstr>
      <vt:lpstr>Example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103</cp:revision>
  <dcterms:created xsi:type="dcterms:W3CDTF">2017-05-11T14:02:37Z</dcterms:created>
  <dcterms:modified xsi:type="dcterms:W3CDTF">2018-03-01T04:10:59Z</dcterms:modified>
</cp:coreProperties>
</file>