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2" r:id="rId3"/>
    <p:sldId id="263" r:id="rId4"/>
    <p:sldId id="264" r:id="rId5"/>
    <p:sldId id="265" r:id="rId6"/>
    <p:sldId id="266" r:id="rId7"/>
    <p:sldId id="290" r:id="rId8"/>
    <p:sldId id="298" r:id="rId9"/>
    <p:sldId id="291" r:id="rId10"/>
    <p:sldId id="292" r:id="rId11"/>
    <p:sldId id="293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>
        <p:scale>
          <a:sx n="93" d="100"/>
          <a:sy n="93" d="100"/>
        </p:scale>
        <p:origin x="-120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Bounding Volume Hierarchies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1" y="1320261"/>
            <a:ext cx="7374255" cy="51308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How to </a:t>
            </a:r>
            <a:r>
              <a:rPr lang="en-US" sz="3200" spc="-5" dirty="0"/>
              <a:t>S</a:t>
            </a:r>
            <a:r>
              <a:rPr sz="3200" spc="-5" dirty="0"/>
              <a:t>plit? Some </a:t>
            </a:r>
            <a:r>
              <a:rPr lang="en-US" sz="3200" spc="-5" dirty="0"/>
              <a:t>S</a:t>
            </a:r>
            <a:r>
              <a:rPr sz="3200" spc="-5" dirty="0"/>
              <a:t>imple</a:t>
            </a:r>
            <a:r>
              <a:rPr sz="3200" spc="-45" dirty="0"/>
              <a:t> </a:t>
            </a:r>
            <a:r>
              <a:rPr lang="en-US" sz="3200" spc="-5" dirty="0"/>
              <a:t>H</a:t>
            </a:r>
            <a:r>
              <a:rPr sz="3200" spc="-5" dirty="0"/>
              <a:t>euristics…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1895582" y="2178122"/>
            <a:ext cx="6615321" cy="278345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spcBef>
                <a:spcPts val="765"/>
              </a:spcBef>
            </a:pPr>
            <a:r>
              <a:rPr sz="2000" b="1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Mid-point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 marL="647065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97865" algn="l"/>
              </a:tabLst>
            </a:pP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Compute mid-point of 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the 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primitive</a:t>
            </a:r>
            <a:r>
              <a:rPr spc="3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centroids</a:t>
            </a:r>
            <a:endParaRPr lang="en-US" dirty="0">
              <a:latin typeface="Lato" panose="020F0502020204030203" pitchFamily="34" charset="0"/>
              <a:cs typeface="Century Gothic"/>
            </a:endParaRPr>
          </a:p>
          <a:p>
            <a:pPr marL="647065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97865" algn="l"/>
              </a:tabLst>
            </a:pP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Split along 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 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principal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axis</a:t>
            </a:r>
            <a:endParaRPr dirty="0">
              <a:latin typeface="Lato" panose="020F0502020204030203" pitchFamily="34" charset="0"/>
              <a:cs typeface="Century Gothic"/>
            </a:endParaRPr>
          </a:p>
          <a:p>
            <a:pPr>
              <a:spcBef>
                <a:spcPts val="5"/>
              </a:spcBef>
            </a:pPr>
            <a:endParaRPr sz="3250" dirty="0">
              <a:latin typeface="Lato" panose="020F0502020204030203" pitchFamily="34" charset="0"/>
              <a:cs typeface="Times New Roman"/>
            </a:endParaRPr>
          </a:p>
          <a:p>
            <a:pPr marL="12700"/>
            <a:r>
              <a:rPr sz="2000" b="1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Split-equal</a:t>
            </a:r>
            <a:endParaRPr lang="en-US" sz="2000" b="1" dirty="0">
              <a:latin typeface="Lato" panose="020F0502020204030203" pitchFamily="34" charset="0"/>
              <a:cs typeface="Century Gothic"/>
            </a:endParaRP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artition primitive 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into 2 sets</a:t>
            </a:r>
            <a:endParaRPr lang="en-US" dirty="0">
              <a:latin typeface="Lato" panose="020F0502020204030203" pitchFamily="34" charset="0"/>
              <a:cs typeface="Century Gothic"/>
            </a:endParaRP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n/2 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objects 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with 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smallest coordinate</a:t>
            </a:r>
            <a:r>
              <a:rPr spc="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centroids</a:t>
            </a:r>
            <a:endParaRPr lang="en-US" spc="-5" dirty="0">
              <a:latin typeface="Lato" panose="020F0502020204030203" pitchFamily="34" charset="0"/>
              <a:cs typeface="Century Gothic"/>
            </a:endParaRPr>
          </a:p>
          <a:p>
            <a:pPr marL="812800" lvl="1" indent="-342900"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n/2 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objects </a:t>
            </a:r>
            <a:r>
              <a:rPr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with 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largest coordinate</a:t>
            </a:r>
            <a:r>
              <a:rPr spc="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centroids</a:t>
            </a:r>
            <a:endParaRPr dirty="0">
              <a:latin typeface="Lato" panose="020F0502020204030203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329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797" y="1227645"/>
            <a:ext cx="8463094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Problems with </a:t>
            </a:r>
            <a:r>
              <a:rPr lang="en-US" spc="-5" dirty="0"/>
              <a:t>S</a:t>
            </a:r>
            <a:r>
              <a:rPr spc="-5" dirty="0"/>
              <a:t>imple</a:t>
            </a:r>
            <a:r>
              <a:rPr spc="30" dirty="0"/>
              <a:t> </a:t>
            </a:r>
            <a:r>
              <a:rPr lang="en-US" spc="-5" dirty="0"/>
              <a:t>S</a:t>
            </a:r>
            <a:r>
              <a:rPr spc="-5" dirty="0"/>
              <a:t>olutions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446903" y="2637098"/>
            <a:ext cx="3442260" cy="362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38657" y="3009924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entury Gothic"/>
                <a:cs typeface="Century Gothic"/>
              </a:rPr>
              <a:t>Midpoint works</a:t>
            </a:r>
            <a:r>
              <a:rPr spc="-50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well</a:t>
            </a:r>
            <a:endParaRPr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8658" y="4106357"/>
            <a:ext cx="399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319020" algn="l"/>
              </a:tabLst>
            </a:pPr>
            <a:r>
              <a:rPr spc="-5" dirty="0">
                <a:latin typeface="Century Gothic"/>
                <a:cs typeface="Century Gothic"/>
              </a:rPr>
              <a:t>Midpoint</a:t>
            </a:r>
            <a:r>
              <a:rPr spc="5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and</a:t>
            </a:r>
            <a:r>
              <a:rPr spc="1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Equal	are</a:t>
            </a:r>
            <a:r>
              <a:rPr spc="-55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suboptimal</a:t>
            </a:r>
            <a:endParaRPr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8658" y="5207044"/>
            <a:ext cx="5545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entury Gothic"/>
                <a:cs typeface="Century Gothic"/>
              </a:rPr>
              <a:t>A </a:t>
            </a:r>
            <a:r>
              <a:rPr spc="-5" dirty="0">
                <a:latin typeface="Century Gothic"/>
                <a:cs typeface="Century Gothic"/>
              </a:rPr>
              <a:t>better</a:t>
            </a:r>
            <a:r>
              <a:rPr spc="-45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split</a:t>
            </a:r>
            <a:br>
              <a:rPr lang="en-US" spc="-5" dirty="0">
                <a:latin typeface="Century Gothic"/>
                <a:cs typeface="Century Gothic"/>
              </a:rPr>
            </a:br>
            <a:br>
              <a:rPr lang="en-US" spc="-5" dirty="0">
                <a:latin typeface="Century Gothic"/>
                <a:cs typeface="Century Gothic"/>
              </a:rPr>
            </a:br>
            <a:r>
              <a:rPr lang="en-US" spc="-5" dirty="0">
                <a:latin typeface="Century Gothic"/>
                <a:cs typeface="Century Gothic"/>
              </a:rPr>
              <a:t>…achieved by the </a:t>
            </a:r>
            <a:r>
              <a:rPr lang="en-US" b="1" i="1" spc="-5" dirty="0">
                <a:latin typeface="Century Gothic"/>
                <a:cs typeface="Century Gothic"/>
              </a:rPr>
              <a:t>Surface Area Heuristic</a:t>
            </a:r>
            <a:br>
              <a:rPr lang="en-US" spc="-5" dirty="0">
                <a:latin typeface="Century Gothic"/>
                <a:cs typeface="Century Gothic"/>
              </a:rPr>
            </a:br>
            <a:r>
              <a:rPr lang="en-US" spc="-5" dirty="0">
                <a:latin typeface="Century Gothic"/>
                <a:cs typeface="Century Gothic"/>
              </a:rPr>
              <a:t>…but that’s a topic for a different course</a:t>
            </a:r>
            <a:endParaRPr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629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20" y="1227645"/>
            <a:ext cx="769229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Compact</a:t>
            </a:r>
            <a:r>
              <a:rPr lang="en-US" spc="-5" dirty="0"/>
              <a:t> </a:t>
            </a:r>
            <a:r>
              <a:rPr spc="-5" dirty="0"/>
              <a:t>Layout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17162" y="2539662"/>
            <a:ext cx="7151363" cy="109324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spcBef>
                <a:spcPts val="765"/>
              </a:spcBef>
            </a:pP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Stored in depth-first order</a:t>
            </a:r>
            <a:endParaRPr lang="en-US" sz="2000" dirty="0">
              <a:latin typeface="Century Gothic"/>
              <a:cs typeface="Century Gothic"/>
            </a:endParaRPr>
          </a:p>
          <a:p>
            <a:pPr marL="12700">
              <a:spcBef>
                <a:spcPts val="765"/>
              </a:spcBef>
            </a:pPr>
            <a:r>
              <a:rPr lang="en-US"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	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First child immediately after parent</a:t>
            </a:r>
            <a:r>
              <a:rPr spc="4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node</a:t>
            </a:r>
            <a:br>
              <a:rPr lang="en-US" dirty="0">
                <a:latin typeface="Century Gothic"/>
                <a:cs typeface="Century Gothic"/>
              </a:rPr>
            </a:br>
            <a:r>
              <a:rPr lang="en-US" dirty="0">
                <a:latin typeface="Century Gothic"/>
                <a:cs typeface="Century Gothic"/>
              </a:rPr>
              <a:t>	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Offset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to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second child stored</a:t>
            </a:r>
            <a:r>
              <a:rPr spc="3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explicitly</a:t>
            </a:r>
            <a:endParaRPr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9088" y="4142866"/>
            <a:ext cx="7189438" cy="2123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18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438" y="770272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543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Traversal </a:t>
            </a:r>
            <a:r>
              <a:rPr dirty="0"/>
              <a:t>of </a:t>
            </a:r>
            <a:r>
              <a:rPr spc="-5" dirty="0"/>
              <a:t>BVHs for </a:t>
            </a:r>
            <a:r>
              <a:rPr dirty="0"/>
              <a:t>Ray</a:t>
            </a:r>
            <a:r>
              <a:rPr spc="30" dirty="0"/>
              <a:t> </a:t>
            </a:r>
            <a:r>
              <a:rPr spc="-5" dirty="0"/>
              <a:t>Tracing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8598" y="2131888"/>
            <a:ext cx="6063521" cy="154465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spcBef>
                <a:spcPts val="76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Test ray against root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BV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2000" spc="-3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intersection…</a:t>
            </a:r>
            <a:endParaRPr lang="en-US" sz="2000" dirty="0">
              <a:latin typeface="Century Gothic"/>
              <a:cs typeface="Century Gothic"/>
            </a:endParaRPr>
          </a:p>
          <a:p>
            <a:pPr marL="355600" indent="-342900">
              <a:spcBef>
                <a:spcPts val="765"/>
              </a:spcBef>
              <a:buFont typeface="Arial" panose="020B0604020202020204" pitchFamily="34" charset="0"/>
              <a:buChar char="•"/>
            </a:pPr>
            <a:r>
              <a:rPr spc="-5" dirty="0" err="1">
                <a:solidFill>
                  <a:srgbClr val="595959"/>
                </a:solidFill>
                <a:latin typeface="Century Gothic"/>
                <a:cs typeface="Century Gothic"/>
              </a:rPr>
              <a:t>Recurse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(but not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really…)</a:t>
            </a:r>
            <a:endParaRPr lang="en-US" dirty="0">
              <a:latin typeface="Century Gothic"/>
              <a:cs typeface="Century Gothic"/>
            </a:endParaRPr>
          </a:p>
          <a:p>
            <a:pPr marL="812800" lvl="1" indent="-342900">
              <a:spcBef>
                <a:spcPts val="76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For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a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leaf,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test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against primitives</a:t>
            </a:r>
            <a:endParaRPr lang="en-US" dirty="0">
              <a:latin typeface="Century Gothic"/>
              <a:cs typeface="Century Gothic"/>
            </a:endParaRPr>
          </a:p>
          <a:p>
            <a:pPr marL="812800" lvl="1" indent="-342900">
              <a:spcBef>
                <a:spcPts val="76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For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a 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parent,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test 2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children….</a:t>
            </a:r>
            <a:endParaRPr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3701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01" y="1746607"/>
            <a:ext cx="10828961" cy="2010725"/>
          </a:xfrm>
        </p:spPr>
        <p:txBody>
          <a:bodyPr>
            <a:normAutofit/>
          </a:bodyPr>
          <a:lstStyle/>
          <a:p>
            <a:r>
              <a:rPr lang="en-US" sz="2400" dirty="0"/>
              <a:t>Complex geometric models require expensive tests for ray intersections</a:t>
            </a:r>
          </a:p>
          <a:p>
            <a:r>
              <a:rPr lang="en-US" sz="2400" dirty="0"/>
              <a:t>Boxes are fast to test for ray intersection</a:t>
            </a:r>
          </a:p>
          <a:p>
            <a:r>
              <a:rPr lang="en-US" sz="2400" dirty="0"/>
              <a:t>Can implement a “quick rejection” test on the bounding box of a complex object</a:t>
            </a:r>
          </a:p>
          <a:p>
            <a:pPr lvl="1"/>
            <a:r>
              <a:rPr lang="en-US" sz="2000" dirty="0"/>
              <a:t>Usually, lots of rays will miss an object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366" r="47539" b="47305"/>
          <a:stretch/>
        </p:blipFill>
        <p:spPr>
          <a:xfrm>
            <a:off x="3025246" y="3503488"/>
            <a:ext cx="3641275" cy="33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Axis-Aligned Bounding Box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282452"/>
                <a:ext cx="9144000" cy="342312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Box is defined by  </a:t>
                </a:r>
              </a:p>
              <a:p>
                <a:pPr lvl="1"/>
                <a:r>
                  <a:rPr lang="en-US" dirty="0"/>
                  <a:t>min point p</a:t>
                </a:r>
                <a:r>
                  <a:rPr lang="en-US" baseline="-25000" dirty="0"/>
                  <a:t>0</a:t>
                </a:r>
                <a:r>
                  <a:rPr lang="en-US" dirty="0"/>
                  <a:t>=(x</a:t>
                </a:r>
                <a:r>
                  <a:rPr lang="en-US" baseline="-25000" dirty="0"/>
                  <a:t>0</a:t>
                </a:r>
                <a:r>
                  <a:rPr lang="en-US" dirty="0"/>
                  <a:t>,y</a:t>
                </a:r>
                <a:r>
                  <a:rPr lang="en-US" baseline="-25000" dirty="0"/>
                  <a:t>0</a:t>
                </a:r>
                <a:r>
                  <a:rPr lang="en-US" dirty="0"/>
                  <a:t>,z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max point p</a:t>
                </a:r>
                <a:r>
                  <a:rPr lang="en-US" baseline="-25000" dirty="0"/>
                  <a:t>1</a:t>
                </a:r>
                <a:r>
                  <a:rPr lang="en-US" dirty="0"/>
                  <a:t>=(x</a:t>
                </a:r>
                <a:r>
                  <a:rPr lang="en-US" baseline="-25000" dirty="0"/>
                  <a:t>1</a:t>
                </a:r>
                <a:r>
                  <a:rPr lang="en-US" dirty="0"/>
                  <a:t>,y</a:t>
                </a:r>
                <a:r>
                  <a:rPr lang="en-US" baseline="-25000" dirty="0"/>
                  <a:t>1</a:t>
                </a:r>
                <a:r>
                  <a:rPr lang="en-US" dirty="0"/>
                  <a:t>,z</a:t>
                </a:r>
                <a:r>
                  <a:rPr lang="en-US" baseline="-25000" dirty="0"/>
                  <a:t>1</a:t>
                </a:r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Box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How can we efficiently compute the box?</a:t>
                </a:r>
              </a:p>
              <a:p>
                <a:pPr lvl="1"/>
                <a:r>
                  <a:rPr lang="en-US" dirty="0"/>
                  <a:t>Imagine you are given a bunch of triangles</a:t>
                </a:r>
                <a:br>
                  <a:rPr lang="en-US" dirty="0"/>
                </a:br>
                <a:r>
                  <a:rPr lang="en-US" dirty="0"/>
                  <a:t>what is the bounding box for all those triangles? </a:t>
                </a: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282452"/>
                <a:ext cx="9144000" cy="3423127"/>
              </a:xfrm>
              <a:blipFill>
                <a:blip r:embed="rId2"/>
                <a:stretch>
                  <a:fillRect l="-1200" t="-4270" b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gure19.02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3749" r="60503" b="19273"/>
          <a:stretch/>
        </p:blipFill>
        <p:spPr>
          <a:xfrm>
            <a:off x="7480421" y="1798375"/>
            <a:ext cx="2957393" cy="35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1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Box-Ray Intersection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0" y="2282452"/>
            <a:ext cx="9144000" cy="14748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Box is defined by slabs along each axis</a:t>
            </a:r>
          </a:p>
          <a:p>
            <a:r>
              <a:rPr lang="en-US" dirty="0"/>
              <a:t>We will look at 2D case and generalize to 3D</a:t>
            </a:r>
          </a:p>
          <a:p>
            <a:r>
              <a:rPr lang="en-US" dirty="0"/>
              <a:t>Ray misses the box when the slab intersection intervals do not overlap</a:t>
            </a:r>
          </a:p>
          <a:p>
            <a:pPr lvl="1"/>
            <a:r>
              <a:rPr lang="en-US" dirty="0"/>
              <a:t>How would you test this?</a:t>
            </a:r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 descr="Figure19.02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3749" r="2271"/>
          <a:stretch/>
        </p:blipFill>
        <p:spPr>
          <a:xfrm>
            <a:off x="3443625" y="3526964"/>
            <a:ext cx="5195517" cy="29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5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Box-Ray Intersection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07879" y="2282452"/>
            <a:ext cx="10775879" cy="1474880"/>
          </a:xfrm>
        </p:spPr>
        <p:txBody>
          <a:bodyPr>
            <a:normAutofit/>
          </a:bodyPr>
          <a:lstStyle/>
          <a:p>
            <a:r>
              <a:rPr lang="en-US" dirty="0"/>
              <a:t>Check if largest entering t value is less than smallest exiting t value</a:t>
            </a:r>
          </a:p>
        </p:txBody>
      </p:sp>
      <p:pic>
        <p:nvPicPr>
          <p:cNvPr id="8" name="Picture 7" descr="Figure19.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25" y="3127221"/>
            <a:ext cx="6608998" cy="34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4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Box-Ray Intersection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5757" y="2282452"/>
            <a:ext cx="10452243" cy="1474880"/>
          </a:xfrm>
        </p:spPr>
        <p:txBody>
          <a:bodyPr>
            <a:normAutofit/>
          </a:bodyPr>
          <a:lstStyle/>
          <a:p>
            <a:r>
              <a:rPr lang="en-US" dirty="0"/>
              <a:t>But ray can also miss if smallest exiting t value is negative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7" name="Picture 6" descr="Figure19.0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48" y="3314382"/>
            <a:ext cx="7313341" cy="32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0210" y="426410"/>
            <a:ext cx="7174865" cy="51308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Bounding Volume Hierarchies</a:t>
            </a:r>
            <a:r>
              <a:rPr sz="3200" spc="-40" dirty="0"/>
              <a:t> </a:t>
            </a:r>
            <a:r>
              <a:rPr sz="3200" spc="-5" dirty="0"/>
              <a:t>(BVHs)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3343408" y="1319392"/>
            <a:ext cx="4028467" cy="1785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-3616503" y="3484774"/>
            <a:ext cx="15313631" cy="2880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5305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pc="-5" dirty="0"/>
              <a:t>Three stages </a:t>
            </a:r>
            <a:r>
              <a:rPr dirty="0"/>
              <a:t>to </a:t>
            </a:r>
            <a:r>
              <a:rPr spc="-5" dirty="0"/>
              <a:t>construction:</a:t>
            </a:r>
            <a:br>
              <a:rPr lang="en-US" spc="-5" dirty="0"/>
            </a:br>
            <a:endParaRPr spc="-5" dirty="0"/>
          </a:p>
          <a:p>
            <a:pPr marL="491680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17440" algn="l"/>
                <a:tab pos="4918075" algn="l"/>
              </a:tabLst>
            </a:pPr>
            <a:r>
              <a:rPr spc="-5" dirty="0"/>
              <a:t>Bound each</a:t>
            </a:r>
            <a:r>
              <a:rPr dirty="0"/>
              <a:t> </a:t>
            </a:r>
            <a:r>
              <a:rPr spc="-5" dirty="0"/>
              <a:t>primitive</a:t>
            </a:r>
            <a:br>
              <a:rPr lang="en-US" spc="-5" dirty="0"/>
            </a:br>
            <a:endParaRPr spc="-5" dirty="0"/>
          </a:p>
          <a:p>
            <a:pPr marL="491680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17440" algn="l"/>
                <a:tab pos="4918075" algn="l"/>
              </a:tabLst>
            </a:pPr>
            <a:r>
              <a:rPr dirty="0"/>
              <a:t>Build a </a:t>
            </a:r>
            <a:r>
              <a:rPr spc="-5" dirty="0"/>
              <a:t>tree </a:t>
            </a:r>
            <a:r>
              <a:rPr dirty="0"/>
              <a:t>using </a:t>
            </a:r>
            <a:r>
              <a:rPr spc="-5" dirty="0"/>
              <a:t>recursive</a:t>
            </a:r>
            <a:r>
              <a:rPr spc="10" dirty="0"/>
              <a:t> </a:t>
            </a:r>
            <a:r>
              <a:rPr spc="-5" dirty="0"/>
              <a:t>splitting</a:t>
            </a:r>
            <a:br>
              <a:rPr lang="en-US" spc="-5" dirty="0"/>
            </a:br>
            <a:endParaRPr spc="-5" dirty="0"/>
          </a:p>
          <a:p>
            <a:pPr marL="4916805" marR="908685" indent="-342900">
              <a:lnSpc>
                <a:spcPts val="2130"/>
              </a:lnSpc>
              <a:spcBef>
                <a:spcPts val="105"/>
              </a:spcBef>
              <a:buAutoNum type="arabicPeriod"/>
              <a:tabLst>
                <a:tab pos="4917440" algn="l"/>
                <a:tab pos="4918075" algn="l"/>
              </a:tabLst>
            </a:pPr>
            <a:r>
              <a:rPr spc="-5" dirty="0"/>
              <a:t>Convert tree </a:t>
            </a:r>
            <a:r>
              <a:rPr dirty="0"/>
              <a:t>to </a:t>
            </a:r>
            <a:r>
              <a:rPr spc="-5" dirty="0" err="1"/>
              <a:t>pointerless</a:t>
            </a:r>
            <a:r>
              <a:rPr lang="en-US" spc="-5" dirty="0"/>
              <a:t> </a:t>
            </a:r>
            <a:r>
              <a:rPr spc="-5" dirty="0"/>
              <a:t>structure…more</a:t>
            </a:r>
            <a:r>
              <a:rPr spc="-20" dirty="0"/>
              <a:t> </a:t>
            </a:r>
            <a:r>
              <a:rPr spc="-5" dirty="0"/>
              <a:t>compact</a:t>
            </a:r>
            <a:endParaRPr sz="22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26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0210" y="426410"/>
            <a:ext cx="7174865" cy="51308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Bounding Volume Hierarchies</a:t>
            </a:r>
            <a:r>
              <a:rPr sz="3200" spc="-40" dirty="0"/>
              <a:t> </a:t>
            </a:r>
            <a:r>
              <a:rPr sz="3200" spc="-5" dirty="0"/>
              <a:t>(BVHs)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837297" y="1281769"/>
            <a:ext cx="4028467" cy="1785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51718" y="3405047"/>
            <a:ext cx="11665449" cy="295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 indent="-285750">
              <a:lnSpc>
                <a:spcPct val="100000"/>
              </a:lnSpc>
              <a:tabLst>
                <a:tab pos="1022985" algn="l"/>
                <a:tab pos="1023619" algn="l"/>
              </a:tabLst>
            </a:pPr>
            <a:r>
              <a:rPr spc="-5" dirty="0"/>
              <a:t>BVH nodes store </a:t>
            </a:r>
            <a:r>
              <a:rPr dirty="0"/>
              <a:t>BV </a:t>
            </a:r>
            <a:r>
              <a:rPr spc="-5" dirty="0"/>
              <a:t>extent plus</a:t>
            </a:r>
            <a:r>
              <a:rPr spc="10" dirty="0"/>
              <a:t> </a:t>
            </a:r>
            <a:r>
              <a:rPr spc="-5" dirty="0"/>
              <a:t>centroid</a:t>
            </a:r>
          </a:p>
          <a:p>
            <a:pPr marL="1022985" indent="-285750">
              <a:lnSpc>
                <a:spcPct val="100000"/>
              </a:lnSpc>
              <a:spcBef>
                <a:spcPts val="10"/>
              </a:spcBef>
              <a:tabLst>
                <a:tab pos="1022985" algn="l"/>
                <a:tab pos="1023619" algn="l"/>
              </a:tabLst>
            </a:pPr>
            <a:r>
              <a:rPr spc="-5" dirty="0"/>
              <a:t>Leaves store</a:t>
            </a:r>
            <a:r>
              <a:rPr dirty="0"/>
              <a:t> </a:t>
            </a:r>
            <a:r>
              <a:rPr spc="-5" dirty="0"/>
              <a:t>primitives</a:t>
            </a:r>
          </a:p>
          <a:p>
            <a:pPr marL="1022985" indent="-285750">
              <a:lnSpc>
                <a:spcPct val="100000"/>
              </a:lnSpc>
              <a:spcBef>
                <a:spcPts val="5"/>
              </a:spcBef>
              <a:tabLst>
                <a:tab pos="1022985" algn="l"/>
                <a:tab pos="1023619" algn="l"/>
              </a:tabLst>
            </a:pPr>
            <a:r>
              <a:rPr spc="-5" dirty="0"/>
              <a:t>Each primitive appears </a:t>
            </a:r>
            <a:r>
              <a:rPr dirty="0"/>
              <a:t>in </a:t>
            </a:r>
            <a:r>
              <a:rPr spc="-5" dirty="0"/>
              <a:t>only one</a:t>
            </a:r>
            <a:r>
              <a:rPr spc="15" dirty="0"/>
              <a:t> </a:t>
            </a:r>
            <a:r>
              <a:rPr spc="-5" dirty="0"/>
              <a:t>node</a:t>
            </a:r>
            <a:br>
              <a:rPr lang="en-US" spc="-5" dirty="0"/>
            </a:br>
            <a:endParaRPr spc="-5" dirty="0"/>
          </a:p>
          <a:p>
            <a:pPr marL="1022985" indent="-285750">
              <a:lnSpc>
                <a:spcPts val="2145"/>
              </a:lnSpc>
              <a:spcBef>
                <a:spcPts val="5"/>
              </a:spcBef>
              <a:tabLst>
                <a:tab pos="1022985" algn="l"/>
                <a:tab pos="1023619" algn="l"/>
              </a:tabLst>
            </a:pPr>
            <a:r>
              <a:rPr dirty="0"/>
              <a:t>If </a:t>
            </a:r>
            <a:r>
              <a:rPr spc="-5" dirty="0"/>
              <a:t>bounding boxes overlap, must traverse more than one</a:t>
            </a:r>
            <a:r>
              <a:rPr spc="75" dirty="0"/>
              <a:t> </a:t>
            </a:r>
            <a:r>
              <a:rPr spc="-5" dirty="0"/>
              <a:t>subtree</a:t>
            </a:r>
          </a:p>
          <a:p>
            <a:pPr marL="1022985" indent="-285750">
              <a:lnSpc>
                <a:spcPts val="2145"/>
              </a:lnSpc>
              <a:tabLst>
                <a:tab pos="1022985" algn="l"/>
                <a:tab pos="1023619" algn="l"/>
              </a:tabLst>
            </a:pPr>
            <a:r>
              <a:rPr spc="-5" dirty="0"/>
              <a:t>Make internal nodes</a:t>
            </a:r>
            <a:r>
              <a:rPr spc="5" dirty="0"/>
              <a:t> </a:t>
            </a:r>
            <a:r>
              <a:rPr spc="-5" dirty="0"/>
              <a:t>compact</a:t>
            </a:r>
          </a:p>
          <a:p>
            <a:pPr marL="1480185" lvl="1" indent="-285750">
              <a:lnSpc>
                <a:spcPct val="100000"/>
              </a:lnSpc>
              <a:spcBef>
                <a:spcPts val="10"/>
              </a:spcBef>
              <a:tabLst>
                <a:tab pos="1480185" algn="l"/>
                <a:tab pos="1480820" algn="l"/>
              </a:tabLst>
            </a:pPr>
            <a:r>
              <a:rPr sz="1800" dirty="0">
                <a:latin typeface="Century Gothic"/>
                <a:cs typeface="Century Gothic"/>
              </a:rPr>
              <a:t>8 </a:t>
            </a:r>
            <a:r>
              <a:rPr sz="1800" spc="-5" dirty="0">
                <a:latin typeface="Century Gothic"/>
                <a:cs typeface="Century Gothic"/>
              </a:rPr>
              <a:t>byte representation means </a:t>
            </a:r>
            <a:r>
              <a:rPr sz="1800" dirty="0">
                <a:latin typeface="Century Gothic"/>
                <a:cs typeface="Century Gothic"/>
              </a:rPr>
              <a:t>4 </a:t>
            </a:r>
            <a:r>
              <a:rPr sz="1800" spc="-5" dirty="0">
                <a:latin typeface="Century Gothic"/>
                <a:cs typeface="Century Gothic"/>
              </a:rPr>
              <a:t>fit </a:t>
            </a:r>
            <a:r>
              <a:rPr sz="1800" dirty="0">
                <a:latin typeface="Century Gothic"/>
                <a:cs typeface="Century Gothic"/>
              </a:rPr>
              <a:t>in 32 </a:t>
            </a:r>
            <a:r>
              <a:rPr sz="1800" spc="-5" dirty="0">
                <a:latin typeface="Century Gothic"/>
                <a:cs typeface="Century Gothic"/>
              </a:rPr>
              <a:t>byte cache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line</a:t>
            </a:r>
          </a:p>
          <a:p>
            <a:pPr marL="1480185" lvl="1" indent="-285750">
              <a:lnSpc>
                <a:spcPct val="100000"/>
              </a:lnSpc>
              <a:spcBef>
                <a:spcPts val="5"/>
              </a:spcBef>
              <a:tabLst>
                <a:tab pos="1480185" algn="l"/>
                <a:tab pos="1480820" algn="l"/>
              </a:tabLst>
            </a:pPr>
            <a:r>
              <a:rPr sz="1800" dirty="0">
                <a:latin typeface="Century Gothic"/>
                <a:cs typeface="Century Gothic"/>
              </a:rPr>
              <a:t>In </a:t>
            </a:r>
            <a:r>
              <a:rPr sz="1800" i="1" spc="-5" dirty="0">
                <a:latin typeface="Century Gothic"/>
                <a:cs typeface="Century Gothic"/>
              </a:rPr>
              <a:t>PBR</a:t>
            </a:r>
            <a:r>
              <a:rPr sz="1800" spc="-5" dirty="0">
                <a:latin typeface="Century Gothic"/>
                <a:cs typeface="Century Gothic"/>
              </a:rPr>
              <a:t>, moving from </a:t>
            </a:r>
            <a:r>
              <a:rPr sz="1800" dirty="0">
                <a:latin typeface="Century Gothic"/>
                <a:cs typeface="Century Gothic"/>
              </a:rPr>
              <a:t>16 </a:t>
            </a:r>
            <a:r>
              <a:rPr sz="1800" spc="-5" dirty="0">
                <a:latin typeface="Century Gothic"/>
                <a:cs typeface="Century Gothic"/>
              </a:rPr>
              <a:t>bytes </a:t>
            </a:r>
            <a:r>
              <a:rPr sz="1800" dirty="0">
                <a:latin typeface="Century Gothic"/>
                <a:cs typeface="Century Gothic"/>
              </a:rPr>
              <a:t>to 8 </a:t>
            </a:r>
            <a:r>
              <a:rPr sz="1800" spc="-5" dirty="0">
                <a:latin typeface="Century Gothic"/>
                <a:cs typeface="Century Gothic"/>
              </a:rPr>
              <a:t>resulted </a:t>
            </a:r>
            <a:r>
              <a:rPr sz="1800" dirty="0">
                <a:latin typeface="Century Gothic"/>
                <a:cs typeface="Century Gothic"/>
              </a:rPr>
              <a:t>in 20%</a:t>
            </a:r>
            <a:r>
              <a:rPr sz="1800" spc="4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speedup</a:t>
            </a:r>
            <a:endParaRPr sz="1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427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019" y="1227645"/>
            <a:ext cx="810839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Which </a:t>
            </a:r>
            <a:r>
              <a:rPr lang="en-US" spc="-5" dirty="0"/>
              <a:t>A</a:t>
            </a:r>
            <a:r>
              <a:rPr spc="-5" dirty="0"/>
              <a:t>xis </a:t>
            </a:r>
            <a:r>
              <a:rPr dirty="0"/>
              <a:t>to</a:t>
            </a:r>
            <a:r>
              <a:rPr spc="-10" dirty="0"/>
              <a:t> </a:t>
            </a:r>
            <a:r>
              <a:rPr lang="en-US" spc="-5" dirty="0"/>
              <a:t>S</a:t>
            </a:r>
            <a:r>
              <a:rPr spc="-5" dirty="0"/>
              <a:t>plit?</a:t>
            </a:r>
          </a:p>
        </p:txBody>
      </p:sp>
      <p:sp>
        <p:nvSpPr>
          <p:cNvPr id="4" name="object 4"/>
          <p:cNvSpPr/>
          <p:nvPr/>
        </p:nvSpPr>
        <p:spPr>
          <a:xfrm>
            <a:off x="2620377" y="2680116"/>
            <a:ext cx="6744998" cy="357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116827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15051</TotalTime>
  <Words>300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Century Gothic</vt:lpstr>
      <vt:lpstr>Lato</vt:lpstr>
      <vt:lpstr>Lato Medium</vt:lpstr>
      <vt:lpstr>Times New Roman</vt:lpstr>
      <vt:lpstr>SampleSlides</vt:lpstr>
      <vt:lpstr>PowerPoint Presentation</vt:lpstr>
      <vt:lpstr>Bounding Boxes</vt:lpstr>
      <vt:lpstr>Axis-Aligned Bounding Box</vt:lpstr>
      <vt:lpstr>Box-Ray Intersection Test</vt:lpstr>
      <vt:lpstr>Box-Ray Intersection Test</vt:lpstr>
      <vt:lpstr>Box-Ray Intersection Test</vt:lpstr>
      <vt:lpstr>Bounding Volume Hierarchies (BVHs)</vt:lpstr>
      <vt:lpstr>Bounding Volume Hierarchies (BVHs)</vt:lpstr>
      <vt:lpstr>Which Axis to Split?</vt:lpstr>
      <vt:lpstr>How to Split? Some Simple Heuristics…</vt:lpstr>
      <vt:lpstr>Problems with Simple Solutions</vt:lpstr>
      <vt:lpstr>Compact Layout</vt:lpstr>
      <vt:lpstr>Traversal of BVHs for Ray Tracing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108</cp:revision>
  <dcterms:created xsi:type="dcterms:W3CDTF">2017-05-11T14:02:37Z</dcterms:created>
  <dcterms:modified xsi:type="dcterms:W3CDTF">2018-03-01T04:11:22Z</dcterms:modified>
</cp:coreProperties>
</file>