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96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8.jp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Affine Transformations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50376"/>
            <a:ext cx="8625808" cy="715719"/>
          </a:xfrm>
        </p:spPr>
        <p:txBody>
          <a:bodyPr>
            <a:normAutofit/>
          </a:bodyPr>
          <a:lstStyle/>
          <a:p>
            <a:r>
              <a:rPr lang="en-US" dirty="0"/>
              <a:t>Non-uniform scaling and rotation do not commute</a:t>
            </a:r>
          </a:p>
        </p:txBody>
      </p:sp>
      <p:pic>
        <p:nvPicPr>
          <p:cNvPr id="4" name="Picture 3" descr="Figure20.09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11" y="2154592"/>
            <a:ext cx="4946811" cy="1721577"/>
          </a:xfrm>
          <a:prstGeom prst="rect">
            <a:avLst/>
          </a:prstGeom>
        </p:spPr>
      </p:pic>
      <p:pic>
        <p:nvPicPr>
          <p:cNvPr id="5" name="Picture 4" descr="Figure20.10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87" y="3876169"/>
            <a:ext cx="4857619" cy="16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7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Composing Transformations</a:t>
            </a:r>
          </a:p>
        </p:txBody>
      </p:sp>
      <p:pic>
        <p:nvPicPr>
          <p:cNvPr id="4" name="Picture 3" descr="Figure20.1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85" y="2733700"/>
            <a:ext cx="7442102" cy="2442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9415" y="5561953"/>
            <a:ext cx="64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 and translation do not commute</a:t>
            </a:r>
          </a:p>
        </p:txBody>
      </p:sp>
    </p:spTree>
    <p:extLst>
      <p:ext uri="{BB962C8B-B14F-4D97-AF65-F5344CB8AC3E}">
        <p14:creationId xmlns:p14="http://schemas.microsoft.com/office/powerpoint/2010/main" val="312300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Composing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4938874"/>
            <a:ext cx="4898571" cy="1102601"/>
          </a:xfrm>
        </p:spPr>
        <p:txBody>
          <a:bodyPr>
            <a:normAutofit/>
          </a:bodyPr>
          <a:lstStyle/>
          <a:p>
            <a:r>
              <a:rPr lang="en-US" dirty="0"/>
              <a:t>Rotations do not commute</a:t>
            </a:r>
          </a:p>
        </p:txBody>
      </p:sp>
      <p:pic>
        <p:nvPicPr>
          <p:cNvPr id="4" name="Picture 3" descr="Figure20.1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60" y="2220100"/>
            <a:ext cx="5842000" cy="2019300"/>
          </a:xfrm>
          <a:prstGeom prst="rect">
            <a:avLst/>
          </a:prstGeom>
        </p:spPr>
      </p:pic>
      <p:pic>
        <p:nvPicPr>
          <p:cNvPr id="5" name="Picture 4" descr="Figure20.1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57" y="4480525"/>
            <a:ext cx="582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9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2094820"/>
            <a:ext cx="10559143" cy="3670767"/>
          </a:xfrm>
        </p:spPr>
        <p:txBody>
          <a:bodyPr>
            <a:normAutofit/>
          </a:bodyPr>
          <a:lstStyle/>
          <a:p>
            <a:r>
              <a:rPr lang="en-US" dirty="0"/>
              <a:t>Generally easy to construct</a:t>
            </a:r>
          </a:p>
          <a:p>
            <a:pPr lvl="1"/>
            <a:r>
              <a:rPr lang="en-US" dirty="0"/>
              <a:t>For translation and rotation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just negate the terms in the matrix</a:t>
            </a:r>
          </a:p>
          <a:p>
            <a:pPr lvl="1"/>
            <a:r>
              <a:rPr lang="en-US" dirty="0"/>
              <a:t>For scaling </a:t>
            </a:r>
            <a:r>
              <a:rPr lang="en-US" dirty="0">
                <a:sym typeface="Wingdings"/>
              </a:rPr>
              <a:t> transform diagonal entries to their reciprocals</a:t>
            </a:r>
            <a:br>
              <a:rPr lang="en-US" i="1" dirty="0">
                <a:sym typeface="Wingdings"/>
              </a:rPr>
            </a:br>
            <a:endParaRPr lang="en-US" i="1" dirty="0">
              <a:sym typeface="Wingdings"/>
            </a:endParaRPr>
          </a:p>
          <a:p>
            <a:r>
              <a:rPr lang="en-US" dirty="0">
                <a:sym typeface="Wingdings"/>
              </a:rPr>
              <a:t>If we have </a:t>
            </a:r>
            <a:r>
              <a:rPr lang="en-US" i="1" dirty="0" err="1">
                <a:sym typeface="Wingdings"/>
              </a:rPr>
              <a:t>Tv</a:t>
            </a:r>
            <a:r>
              <a:rPr lang="en-US" i="1" dirty="0">
                <a:sym typeface="Wingdings"/>
              </a:rPr>
              <a:t> = T</a:t>
            </a:r>
            <a:r>
              <a:rPr lang="en-US" i="1" baseline="-25000" dirty="0">
                <a:sym typeface="Wingdings"/>
              </a:rPr>
              <a:t>n</a:t>
            </a:r>
            <a:r>
              <a:rPr lang="en-US" i="1" dirty="0">
                <a:sym typeface="Wingdings"/>
              </a:rPr>
              <a:t>T</a:t>
            </a:r>
            <a:r>
              <a:rPr lang="en-US" i="1" baseline="-25000" dirty="0">
                <a:sym typeface="Wingdings"/>
              </a:rPr>
              <a:t>n-1</a:t>
            </a:r>
            <a:r>
              <a:rPr lang="en-US" i="1" dirty="0">
                <a:sym typeface="Wingdings"/>
              </a:rPr>
              <a:t>…T</a:t>
            </a:r>
            <a:r>
              <a:rPr lang="en-US" i="1" baseline="-25000" dirty="0">
                <a:sym typeface="Wingdings"/>
              </a:rPr>
              <a:t>1</a:t>
            </a:r>
            <a:r>
              <a:rPr lang="en-US" i="1" dirty="0">
                <a:sym typeface="Wingdings"/>
              </a:rPr>
              <a:t>v   </a:t>
            </a:r>
            <a:r>
              <a:rPr lang="en-US" dirty="0">
                <a:sym typeface="Wingdings"/>
              </a:rPr>
              <a:t>then </a:t>
            </a:r>
            <a:r>
              <a:rPr lang="en-US" i="1" dirty="0">
                <a:sym typeface="Wingdings"/>
              </a:rPr>
              <a:t> T</a:t>
            </a:r>
            <a:r>
              <a:rPr lang="en-US" i="1" baseline="30000" dirty="0">
                <a:sym typeface="Wingdings"/>
              </a:rPr>
              <a:t>-1</a:t>
            </a:r>
            <a:r>
              <a:rPr lang="en-US" i="1" dirty="0">
                <a:sym typeface="Wingdings"/>
              </a:rPr>
              <a:t>=T</a:t>
            </a:r>
            <a:r>
              <a:rPr lang="en-US" i="1" baseline="-25000" dirty="0">
                <a:sym typeface="Wingdings"/>
              </a:rPr>
              <a:t>1</a:t>
            </a:r>
            <a:r>
              <a:rPr lang="en-US" i="1" baseline="30000" dirty="0">
                <a:sym typeface="Wingdings"/>
              </a:rPr>
              <a:t>-1</a:t>
            </a:r>
            <a:r>
              <a:rPr lang="en-US" i="1" dirty="0">
                <a:sym typeface="Wingdings"/>
              </a:rPr>
              <a:t>…T</a:t>
            </a:r>
            <a:r>
              <a:rPr lang="en-US" i="1" baseline="30000" dirty="0">
                <a:sym typeface="Wingdings"/>
              </a:rPr>
              <a:t>-1</a:t>
            </a:r>
            <a:r>
              <a:rPr lang="en-US" i="1" baseline="-25000" dirty="0">
                <a:sym typeface="Wingdings"/>
              </a:rPr>
              <a:t>n-1</a:t>
            </a:r>
            <a:r>
              <a:rPr lang="en-US" i="1" dirty="0">
                <a:sym typeface="Wingdings"/>
              </a:rPr>
              <a:t>T</a:t>
            </a:r>
            <a:r>
              <a:rPr lang="en-US" i="1" baseline="30000" dirty="0">
                <a:sym typeface="Wingdings"/>
              </a:rPr>
              <a:t>-1</a:t>
            </a:r>
            <a:r>
              <a:rPr lang="en-US" i="1" baseline="-25000" dirty="0">
                <a:sym typeface="Wingdings"/>
              </a:rPr>
              <a:t>n</a:t>
            </a:r>
            <a:br>
              <a:rPr lang="en-US" i="1" baseline="-25000" dirty="0">
                <a:sym typeface="Wingdings"/>
              </a:rPr>
            </a:br>
            <a:br>
              <a:rPr lang="en-US" i="1" baseline="-25000" dirty="0">
                <a:sym typeface="Wingdings"/>
              </a:rPr>
            </a:br>
            <a:r>
              <a:rPr lang="en-US" i="1" dirty="0">
                <a:sym typeface="Wingdings"/>
              </a:rPr>
              <a:t>T</a:t>
            </a:r>
            <a:r>
              <a:rPr lang="en-US" i="1" baseline="30000" dirty="0">
                <a:sym typeface="Wingdings"/>
              </a:rPr>
              <a:t>-1</a:t>
            </a:r>
            <a:r>
              <a:rPr lang="en-US" i="1" dirty="0">
                <a:sym typeface="Wingdings"/>
              </a:rPr>
              <a:t>Tv=v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628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Transformed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4" y="2595563"/>
            <a:ext cx="10559142" cy="3670767"/>
          </a:xfrm>
        </p:spPr>
        <p:txBody>
          <a:bodyPr>
            <a:normAutofit/>
          </a:bodyPr>
          <a:lstStyle/>
          <a:p>
            <a:r>
              <a:rPr lang="en-US" dirty="0"/>
              <a:t>Apply inverse set of transformations to the ray</a:t>
            </a:r>
          </a:p>
          <a:p>
            <a:r>
              <a:rPr lang="en-US" dirty="0"/>
              <a:t>Intersect inverse transformed ray with untransformed object</a:t>
            </a:r>
          </a:p>
          <a:p>
            <a:r>
              <a:rPr lang="en-US" dirty="0"/>
              <a:t>Compute the normal at the hit point</a:t>
            </a:r>
          </a:p>
          <a:p>
            <a:r>
              <a:rPr lang="en-US" dirty="0"/>
              <a:t>Use hit point to compute hit point on transformed object</a:t>
            </a:r>
          </a:p>
          <a:p>
            <a:r>
              <a:rPr lang="en-US" dirty="0"/>
              <a:t>Use normal to compute normal on transformed object</a:t>
            </a:r>
          </a:p>
        </p:txBody>
      </p:sp>
    </p:spTree>
    <p:extLst>
      <p:ext uri="{BB962C8B-B14F-4D97-AF65-F5344CB8AC3E}">
        <p14:creationId xmlns:p14="http://schemas.microsoft.com/office/powerpoint/2010/main" val="184759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Transformed Objects</a:t>
            </a:r>
          </a:p>
        </p:txBody>
      </p:sp>
      <p:pic>
        <p:nvPicPr>
          <p:cNvPr id="5" name="Picture 4" descr="Figure21.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68" y="1824128"/>
            <a:ext cx="7507151" cy="44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8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</a:t>
            </a:r>
            <a:r>
              <a:rPr lang="en-US"/>
              <a:t>Transformed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6" y="2274063"/>
            <a:ext cx="7205841" cy="3670767"/>
          </a:xfrm>
        </p:spPr>
        <p:txBody>
          <a:bodyPr>
            <a:normAutofit/>
          </a:bodyPr>
          <a:lstStyle/>
          <a:p>
            <a:r>
              <a:rPr lang="en-US" dirty="0"/>
              <a:t>To transform the ray</a:t>
            </a:r>
          </a:p>
          <a:p>
            <a:pPr lvl="1"/>
            <a:r>
              <a:rPr lang="en-US" dirty="0"/>
              <a:t>Assume matrix T transforms the object</a:t>
            </a:r>
          </a:p>
          <a:p>
            <a:pPr lvl="1"/>
            <a:r>
              <a:rPr lang="en-US" dirty="0"/>
              <a:t>Assume original ray is </a:t>
            </a:r>
            <a:r>
              <a:rPr lang="en-US" b="1" i="1" dirty="0"/>
              <a:t>o</a:t>
            </a:r>
            <a:r>
              <a:rPr lang="en-US" i="1" dirty="0"/>
              <a:t> + t</a:t>
            </a:r>
            <a:r>
              <a:rPr lang="en-US" b="1" i="1" dirty="0"/>
              <a:t>d</a:t>
            </a:r>
          </a:p>
          <a:p>
            <a:pPr lvl="1"/>
            <a:r>
              <a:rPr lang="en-US" dirty="0"/>
              <a:t>The inverse transformed ray is then </a:t>
            </a:r>
            <a:r>
              <a:rPr lang="en-US" b="1" i="1" dirty="0"/>
              <a:t>T</a:t>
            </a:r>
            <a:r>
              <a:rPr lang="en-US" b="1" i="1" baseline="30000" dirty="0"/>
              <a:t>-1</a:t>
            </a:r>
            <a:r>
              <a:rPr lang="en-US" b="1" i="1" dirty="0"/>
              <a:t>o</a:t>
            </a:r>
            <a:r>
              <a:rPr lang="en-US" i="1" dirty="0"/>
              <a:t>+t</a:t>
            </a:r>
            <a:r>
              <a:rPr lang="en-US" b="1" i="1" dirty="0"/>
              <a:t>T</a:t>
            </a:r>
            <a:r>
              <a:rPr lang="en-US" b="1" i="1" baseline="30000" dirty="0"/>
              <a:t>-1</a:t>
            </a:r>
            <a:r>
              <a:rPr lang="en-US" b="1" i="1" dirty="0"/>
              <a:t>d</a:t>
            </a:r>
            <a:br>
              <a:rPr lang="en-US" b="1" i="1" dirty="0"/>
            </a:br>
            <a:endParaRPr lang="en-US" b="1" i="1" dirty="0"/>
          </a:p>
          <a:p>
            <a:r>
              <a:rPr lang="en-US" dirty="0"/>
              <a:t>Note that </a:t>
            </a:r>
            <a:r>
              <a:rPr lang="en-US" b="1" i="1" dirty="0"/>
              <a:t>d</a:t>
            </a:r>
            <a:r>
              <a:rPr lang="en-US" dirty="0"/>
              <a:t> is a vector</a:t>
            </a:r>
          </a:p>
          <a:p>
            <a:pPr lvl="1"/>
            <a:r>
              <a:rPr lang="en-US" dirty="0"/>
              <a:t>It should be unaffected by translation</a:t>
            </a:r>
          </a:p>
          <a:p>
            <a:pPr lvl="1"/>
            <a:r>
              <a:rPr lang="en-US" dirty="0"/>
              <a:t>Use a homogenous coordinate of 0 in </a:t>
            </a:r>
            <a:r>
              <a:rPr lang="en-US" b="1" i="1" dirty="0"/>
              <a:t>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8617313" y="2509953"/>
          <a:ext cx="1112534" cy="2574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444500" imgH="1028700" progId="Equation.3">
                  <p:embed/>
                </p:oleObj>
              </mc:Choice>
              <mc:Fallback>
                <p:oleObj name="Equation" r:id="rId3" imgW="444500" imgH="1028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7313" y="2509953"/>
                        <a:ext cx="1112534" cy="2574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79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Hit Point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184" y="1717224"/>
            <a:ext cx="10228216" cy="36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 = hit point for transformed ray and untransformed object</a:t>
            </a:r>
          </a:p>
          <a:p>
            <a:r>
              <a:rPr lang="en-US" dirty="0"/>
              <a:t>p’ = hit point for original ray and transformed object</a:t>
            </a:r>
          </a:p>
          <a:p>
            <a:r>
              <a:rPr lang="en-US" dirty="0"/>
              <a:t>If the hit point p occurs at t</a:t>
            </a:r>
            <a:r>
              <a:rPr lang="en-US" baseline="-25000" dirty="0"/>
              <a:t>0</a:t>
            </a:r>
            <a:r>
              <a:rPr lang="en-US" dirty="0"/>
              <a:t> then the hit point p’ occurs at t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Just calculate the point p’ using t</a:t>
            </a:r>
            <a:r>
              <a:rPr lang="en-US" baseline="-25000" dirty="0"/>
              <a:t>0 </a:t>
            </a:r>
            <a:r>
              <a:rPr lang="en-US" dirty="0"/>
              <a:t>and the original ray</a:t>
            </a:r>
          </a:p>
          <a:p>
            <a:r>
              <a:rPr lang="en-US" dirty="0"/>
              <a:t>Proof: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31993"/>
              </p:ext>
            </p:extLst>
          </p:nvPr>
        </p:nvGraphicFramePr>
        <p:xfrm>
          <a:off x="2581854" y="4478573"/>
          <a:ext cx="4726815" cy="1101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2070100" imgH="482600" progId="Equation.3">
                  <p:embed/>
                </p:oleObj>
              </mc:Choice>
              <mc:Fallback>
                <p:oleObj name="Equation" r:id="rId3" imgW="2070100" imgH="482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1854" y="4478573"/>
                        <a:ext cx="4726815" cy="1101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07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68330"/>
            <a:ext cx="8913813" cy="914400"/>
          </a:xfrm>
        </p:spPr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1143000"/>
            <a:ext cx="9867817" cy="4933353"/>
          </a:xfrm>
        </p:spPr>
        <p:txBody>
          <a:bodyPr>
            <a:normAutofit/>
          </a:bodyPr>
          <a:lstStyle/>
          <a:p>
            <a:r>
              <a:rPr lang="en-US" dirty="0"/>
              <a:t>Let n be the normal on the untransformed object</a:t>
            </a:r>
          </a:p>
          <a:p>
            <a:pPr lvl="1"/>
            <a:r>
              <a:rPr lang="en-US" dirty="0"/>
              <a:t>Found at hit point with inverse transformed ray</a:t>
            </a:r>
          </a:p>
          <a:p>
            <a:r>
              <a:rPr lang="en-US" dirty="0"/>
              <a:t>Let n’ be the normal on the transformed object:  </a:t>
            </a:r>
            <a:r>
              <a:rPr lang="en-US" b="1" dirty="0"/>
              <a:t>n’ = (T</a:t>
            </a:r>
            <a:r>
              <a:rPr lang="en-US" b="1" baseline="30000" dirty="0"/>
              <a:t>-1</a:t>
            </a:r>
            <a:r>
              <a:rPr lang="en-US" b="1" dirty="0"/>
              <a:t>)</a:t>
            </a:r>
            <a:r>
              <a:rPr lang="en-US" b="1" baseline="30000" dirty="0" err="1"/>
              <a:t>T</a:t>
            </a:r>
            <a:r>
              <a:rPr lang="en-US" b="1" dirty="0" err="1"/>
              <a:t>n</a:t>
            </a:r>
            <a:endParaRPr lang="en-US" b="1" dirty="0"/>
          </a:p>
          <a:p>
            <a:r>
              <a:rPr lang="en-US" dirty="0"/>
              <a:t>If you only use uniform scaling and rotations </a:t>
            </a:r>
            <a:r>
              <a:rPr lang="en-US" b="1" dirty="0"/>
              <a:t>(T</a:t>
            </a:r>
            <a:r>
              <a:rPr lang="en-US" b="1" baseline="30000" dirty="0"/>
              <a:t>-1</a:t>
            </a:r>
            <a:r>
              <a:rPr lang="en-US" b="1" dirty="0"/>
              <a:t>)</a:t>
            </a:r>
            <a:r>
              <a:rPr lang="en-US" b="1" baseline="30000" dirty="0"/>
              <a:t>T</a:t>
            </a:r>
            <a:r>
              <a:rPr lang="en-US" b="1" dirty="0"/>
              <a:t>=T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r>
              <a:rPr lang="en-US" dirty="0"/>
              <a:t>Use homogenous </a:t>
            </a:r>
            <a:br>
              <a:rPr lang="en-US" dirty="0"/>
            </a:br>
            <a:r>
              <a:rPr lang="en-US" dirty="0"/>
              <a:t>coordinate of 0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Normalize n’</a:t>
            </a:r>
            <a:br>
              <a:rPr lang="en-US" dirty="0"/>
            </a:br>
            <a:r>
              <a:rPr lang="en-US" dirty="0"/>
              <a:t> after you find it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 descr="Figure21.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88" y="3389785"/>
            <a:ext cx="6442026" cy="30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45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Instancing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CACF8-32DC-4722-B7CF-7798A2A87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077" y="-1"/>
            <a:ext cx="12598077" cy="734785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44547" y="4851375"/>
            <a:ext cx="7610476" cy="2327347"/>
          </a:xfrm>
          <a:solidFill>
            <a:schemeClr val="bg1">
              <a:alpha val="69000"/>
            </a:schemeClr>
          </a:solidFill>
        </p:spPr>
        <p:txBody>
          <a:bodyPr/>
          <a:lstStyle/>
          <a:p>
            <a:r>
              <a:rPr lang="en-US" dirty="0"/>
              <a:t>Keep a single original geometric model</a:t>
            </a:r>
          </a:p>
          <a:p>
            <a:r>
              <a:rPr lang="en-US" dirty="0"/>
              <a:t>Create instance models which consist of</a:t>
            </a:r>
          </a:p>
          <a:p>
            <a:pPr lvl="1"/>
            <a:r>
              <a:rPr lang="en-US" dirty="0"/>
              <a:t>Reference to original model</a:t>
            </a:r>
          </a:p>
          <a:p>
            <a:pPr lvl="1"/>
            <a:r>
              <a:rPr lang="en-US" dirty="0"/>
              <a:t>Inverse transformation matrix</a:t>
            </a:r>
          </a:p>
          <a:p>
            <a:pPr lvl="1"/>
            <a:r>
              <a:rPr lang="en-US" dirty="0"/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427870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39885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8386" y="1371075"/>
            <a:ext cx="10876814" cy="3670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 what affine transformations are</a:t>
            </a:r>
          </a:p>
          <a:p>
            <a:pPr lvl="1"/>
            <a:r>
              <a:rPr lang="en-US" dirty="0"/>
              <a:t>…and why they are not linear transformations</a:t>
            </a:r>
          </a:p>
          <a:p>
            <a:r>
              <a:rPr lang="en-US" dirty="0"/>
              <a:t>Review how to represent an affine transformation as a matrix</a:t>
            </a:r>
          </a:p>
          <a:p>
            <a:pPr lvl="1"/>
            <a:r>
              <a:rPr lang="en-US" dirty="0"/>
              <a:t>…and composite transformations</a:t>
            </a:r>
          </a:p>
          <a:p>
            <a:pPr lvl="1"/>
            <a:r>
              <a:rPr lang="en-US" dirty="0"/>
              <a:t>…and inverse transformations</a:t>
            </a:r>
          </a:p>
          <a:p>
            <a:r>
              <a:rPr lang="en-US" dirty="0"/>
              <a:t>Understand the use of homogenous coordinates</a:t>
            </a:r>
          </a:p>
          <a:p>
            <a:r>
              <a:rPr lang="en-US" dirty="0"/>
              <a:t>Understand how to intersect transformed objects</a:t>
            </a:r>
          </a:p>
          <a:p>
            <a:r>
              <a:rPr lang="en-US" dirty="0"/>
              <a:t>Know how to use instancing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Figure21.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00" y="4419295"/>
            <a:ext cx="3935798" cy="22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12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BVHs and Transformed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2101755"/>
            <a:ext cx="10768084" cy="4164575"/>
          </a:xfrm>
        </p:spPr>
        <p:txBody>
          <a:bodyPr>
            <a:normAutofit/>
          </a:bodyPr>
          <a:lstStyle/>
          <a:p>
            <a:r>
              <a:rPr lang="en-US" dirty="0"/>
              <a:t>Store references to instances just as you would normal objects</a:t>
            </a:r>
          </a:p>
          <a:p>
            <a:pPr lvl="1"/>
            <a:r>
              <a:rPr lang="en-US" dirty="0"/>
              <a:t>For a mesh this would be references to individual triangles</a:t>
            </a:r>
          </a:p>
          <a:p>
            <a:pPr lvl="1"/>
            <a:r>
              <a:rPr lang="en-US" dirty="0"/>
              <a:t>…and references to a material and inverse transformation matrix</a:t>
            </a:r>
          </a:p>
          <a:p>
            <a:r>
              <a:rPr lang="en-US" dirty="0"/>
              <a:t>How can you compute the bounding box for the instances?</a:t>
            </a:r>
          </a:p>
          <a:p>
            <a:pPr lvl="1"/>
            <a:r>
              <a:rPr lang="en-US" dirty="0"/>
              <a:t>Why do you need the bounding box?</a:t>
            </a:r>
          </a:p>
          <a:p>
            <a:pPr lvl="1"/>
            <a:r>
              <a:rPr lang="en-US" dirty="0"/>
              <a:t>What information do you need to compute it?</a:t>
            </a:r>
          </a:p>
        </p:txBody>
      </p:sp>
    </p:spTree>
    <p:extLst>
      <p:ext uri="{BB962C8B-B14F-4D97-AF65-F5344CB8AC3E}">
        <p14:creationId xmlns:p14="http://schemas.microsoft.com/office/powerpoint/2010/main" val="3519665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Boxes and Transformed Objects</a:t>
            </a:r>
          </a:p>
        </p:txBody>
      </p:sp>
      <p:pic>
        <p:nvPicPr>
          <p:cNvPr id="5" name="Content Placeholder 4" descr="Figure22.13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 r="3335"/>
          <a:stretch>
            <a:fillRect/>
          </a:stretch>
        </p:blipFill>
        <p:spPr>
          <a:xfrm>
            <a:off x="1927451" y="2008709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58354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39886"/>
            <a:ext cx="8913813" cy="914400"/>
          </a:xfrm>
        </p:spPr>
        <p:txBody>
          <a:bodyPr/>
          <a:lstStyle/>
          <a:p>
            <a:r>
              <a:rPr lang="en-US" dirty="0"/>
              <a:t>Affine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1621446"/>
            <a:ext cx="9693882" cy="4656234"/>
          </a:xfrm>
        </p:spPr>
        <p:txBody>
          <a:bodyPr>
            <a:normAutofit/>
          </a:bodyPr>
          <a:lstStyle/>
          <a:p>
            <a:r>
              <a:rPr lang="en-US" dirty="0"/>
              <a:t>We will review:</a:t>
            </a:r>
          </a:p>
          <a:p>
            <a:pPr lvl="1"/>
            <a:r>
              <a:rPr lang="en-US" dirty="0"/>
              <a:t>Rotation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Reflection</a:t>
            </a:r>
          </a:p>
          <a:p>
            <a:r>
              <a:rPr lang="en-US" dirty="0"/>
              <a:t>All linear functions are affine functions</a:t>
            </a:r>
          </a:p>
          <a:p>
            <a:r>
              <a:rPr lang="en-US" dirty="0"/>
              <a:t>Linear functions keep the origin fixed</a:t>
            </a:r>
          </a:p>
          <a:p>
            <a:pPr lvl="1"/>
            <a:r>
              <a:rPr lang="en-US" dirty="0"/>
              <a:t>Affine functions need not do so</a:t>
            </a:r>
          </a:p>
          <a:p>
            <a:r>
              <a:rPr lang="en-US" dirty="0"/>
              <a:t>So…to include translation we use affine transformations</a:t>
            </a:r>
          </a:p>
          <a:p>
            <a:pPr lvl="1"/>
            <a:r>
              <a:rPr lang="en-US" dirty="0"/>
              <a:t>…and we’re going to use homogenous coordinates…		</a:t>
            </a:r>
          </a:p>
        </p:txBody>
      </p:sp>
    </p:spTree>
    <p:extLst>
      <p:ext uri="{BB962C8B-B14F-4D97-AF65-F5344CB8AC3E}">
        <p14:creationId xmlns:p14="http://schemas.microsoft.com/office/powerpoint/2010/main" val="331219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43278"/>
            <a:ext cx="8913813" cy="914400"/>
          </a:xfrm>
        </p:spPr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171" y="1157679"/>
            <a:ext cx="9528847" cy="3670767"/>
          </a:xfrm>
        </p:spPr>
        <p:txBody>
          <a:bodyPr>
            <a:normAutofit fontScale="92500"/>
          </a:bodyPr>
          <a:lstStyle/>
          <a:p>
            <a:r>
              <a:rPr lang="en-US" dirty="0"/>
              <a:t>Cartesian coordinates are used in Euclidean Geometry</a:t>
            </a:r>
          </a:p>
          <a:p>
            <a:r>
              <a:rPr lang="en-US" dirty="0"/>
              <a:t>Homogenous coordinates are used in Projective Geometry</a:t>
            </a:r>
          </a:p>
          <a:p>
            <a:r>
              <a:rPr lang="en-US" dirty="0"/>
              <a:t>Map between a 2D Cartesian point and a homogenous point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w=0 corresponds to a point at infinity</a:t>
            </a:r>
          </a:p>
          <a:p>
            <a:r>
              <a:rPr lang="en-US" dirty="0"/>
              <a:t>Generalizes directly to 3D Cartesian points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21" y="2640641"/>
            <a:ext cx="3251200" cy="711200"/>
          </a:xfrm>
          <a:prstGeom prst="rect">
            <a:avLst/>
          </a:prstGeom>
        </p:spPr>
      </p:pic>
      <p:pic>
        <p:nvPicPr>
          <p:cNvPr id="5" name="Picture 4" descr="Figure20.0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36" y="4657162"/>
            <a:ext cx="5371938" cy="2200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42869" y="4949147"/>
            <a:ext cx="2461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(</a:t>
            </a:r>
            <a:r>
              <a:rPr lang="en-US" dirty="0" err="1"/>
              <a:t>wX,wY,w</a:t>
            </a:r>
            <a:r>
              <a:rPr lang="en-US" dirty="0"/>
              <a:t>) form in projective space?</a:t>
            </a:r>
          </a:p>
        </p:txBody>
      </p:sp>
    </p:spTree>
    <p:extLst>
      <p:ext uri="{BB962C8B-B14F-4D97-AF65-F5344CB8AC3E}">
        <p14:creationId xmlns:p14="http://schemas.microsoft.com/office/powerpoint/2010/main" val="280803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Translation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087116"/>
              </p:ext>
            </p:extLst>
          </p:nvPr>
        </p:nvGraphicFramePr>
        <p:xfrm>
          <a:off x="3079028" y="3363569"/>
          <a:ext cx="3484562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968500" imgH="1028700" progId="Equation.3">
                  <p:embed/>
                </p:oleObj>
              </mc:Choice>
              <mc:Fallback>
                <p:oleObj name="Equation" r:id="rId3" imgW="1968500" imgH="1028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9028" y="3363569"/>
                        <a:ext cx="3484562" cy="182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FCB762-0E6E-4E77-8E4B-CF33DFE907E7}"/>
                  </a:ext>
                </a:extLst>
              </p:cNvPr>
              <p:cNvSpPr txBox="1"/>
              <p:nvPr/>
            </p:nvSpPr>
            <p:spPr>
              <a:xfrm>
                <a:off x="2057400" y="1817914"/>
                <a:ext cx="70539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can transform a 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dirty="0"/>
                  <a:t> using matrix multiplication.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𝑇𝑃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an affine transformation matrix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FCB762-0E6E-4E77-8E4B-CF33DFE9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817914"/>
                <a:ext cx="7053943" cy="923330"/>
              </a:xfrm>
              <a:prstGeom prst="rect">
                <a:avLst/>
              </a:prstGeom>
              <a:blipFill>
                <a:blip r:embed="rId5"/>
                <a:stretch>
                  <a:fillRect l="-778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6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Scaling</a:t>
            </a:r>
          </a:p>
        </p:txBody>
      </p:sp>
      <p:pic>
        <p:nvPicPr>
          <p:cNvPr id="6" name="Picture 5" descr="Figure20.06(a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93" y="4594593"/>
            <a:ext cx="1967038" cy="1963760"/>
          </a:xfrm>
          <a:prstGeom prst="rect">
            <a:avLst/>
          </a:prstGeom>
        </p:spPr>
      </p:pic>
      <p:pic>
        <p:nvPicPr>
          <p:cNvPr id="10" name="Picture 9" descr="Figure20.06(b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42" y="4594593"/>
            <a:ext cx="1967038" cy="1963760"/>
          </a:xfrm>
          <a:prstGeom prst="rect">
            <a:avLst/>
          </a:prstGeom>
        </p:spPr>
      </p:pic>
      <p:pic>
        <p:nvPicPr>
          <p:cNvPr id="11" name="Picture 10" descr="Figure20.06(c)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786" y="4594593"/>
            <a:ext cx="1963761" cy="1963761"/>
          </a:xfrm>
          <a:prstGeom prst="rect">
            <a:avLst/>
          </a:prstGeom>
        </p:spPr>
      </p:pic>
      <p:pic>
        <p:nvPicPr>
          <p:cNvPr id="12" name="Picture 11" descr="Figure20.06(d)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569" y="4594593"/>
            <a:ext cx="1960487" cy="196376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668044"/>
              </p:ext>
            </p:extLst>
          </p:nvPr>
        </p:nvGraphicFramePr>
        <p:xfrm>
          <a:off x="2895600" y="1758336"/>
          <a:ext cx="4458755" cy="23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701800" imgH="889000" progId="Equation.3">
                  <p:embed/>
                </p:oleObj>
              </mc:Choice>
              <mc:Fallback>
                <p:oleObj name="Equation" r:id="rId7" imgW="1701800" imgH="8890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1758336"/>
                        <a:ext cx="4458755" cy="23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59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408493"/>
            <a:ext cx="8913813" cy="914400"/>
          </a:xfrm>
        </p:spPr>
        <p:txBody>
          <a:bodyPr/>
          <a:lstStyle/>
          <a:p>
            <a:r>
              <a:rPr lang="en-US" dirty="0"/>
              <a:t>3D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136811"/>
            <a:ext cx="10907486" cy="1129518"/>
          </a:xfrm>
        </p:spPr>
        <p:txBody>
          <a:bodyPr>
            <a:normAutofit/>
          </a:bodyPr>
          <a:lstStyle/>
          <a:p>
            <a:r>
              <a:rPr lang="en-US" dirty="0"/>
              <a:t>Pick an axis to rotate around (x, y, or z)</a:t>
            </a:r>
          </a:p>
          <a:p>
            <a:r>
              <a:rPr lang="en-US" dirty="0"/>
              <a:t>Looking along the negative axis , the rotation is counter-clockwise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43692" y="1606925"/>
          <a:ext cx="7415929" cy="313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4241800" imgH="1790700" progId="Equation.3">
                  <p:embed/>
                </p:oleObj>
              </mc:Choice>
              <mc:Fallback>
                <p:oleObj name="Equation" r:id="rId3" imgW="4241800" imgH="17907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692" y="1606925"/>
                        <a:ext cx="7415929" cy="3131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0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408493"/>
            <a:ext cx="8913813" cy="914400"/>
          </a:xfrm>
        </p:spPr>
        <p:txBody>
          <a:bodyPr/>
          <a:lstStyle/>
          <a:p>
            <a:r>
              <a:rPr lang="en-US" dirty="0"/>
              <a:t>3D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5136811"/>
            <a:ext cx="10024156" cy="1129518"/>
          </a:xfrm>
        </p:spPr>
        <p:txBody>
          <a:bodyPr>
            <a:normAutofit fontScale="92500"/>
          </a:bodyPr>
          <a:lstStyle/>
          <a:p>
            <a:r>
              <a:rPr lang="en-US" dirty="0"/>
              <a:t>Pick an axis to rotate around (x, y, or z)</a:t>
            </a:r>
          </a:p>
          <a:p>
            <a:r>
              <a:rPr lang="en-US" dirty="0"/>
              <a:t>Looking along the negative axis , the rotation is counter-clockwise</a:t>
            </a:r>
          </a:p>
        </p:txBody>
      </p:sp>
      <p:pic>
        <p:nvPicPr>
          <p:cNvPr id="4" name="Picture 3" descr="Figure20.07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89" y="1656257"/>
            <a:ext cx="8033614" cy="27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6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Reflection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320926" y="3422651"/>
          <a:ext cx="7661275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4381500" imgH="889000" progId="Equation.3">
                  <p:embed/>
                </p:oleObj>
              </mc:Choice>
              <mc:Fallback>
                <p:oleObj name="Equation" r:id="rId3" imgW="4381500" imgH="8890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0926" y="3422651"/>
                        <a:ext cx="7661275" cy="155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725767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15159</TotalTime>
  <Words>562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</vt:lpstr>
      <vt:lpstr>Cambria Math</vt:lpstr>
      <vt:lpstr>Lato</vt:lpstr>
      <vt:lpstr>Lato Medium</vt:lpstr>
      <vt:lpstr>Wingdings</vt:lpstr>
      <vt:lpstr>SampleSlides</vt:lpstr>
      <vt:lpstr>Equation</vt:lpstr>
      <vt:lpstr>PowerPoint Presentation</vt:lpstr>
      <vt:lpstr>Objectives</vt:lpstr>
      <vt:lpstr>Affine Transformations</vt:lpstr>
      <vt:lpstr>Homogenous Coordinates</vt:lpstr>
      <vt:lpstr>3D Translation</vt:lpstr>
      <vt:lpstr>3D Scaling</vt:lpstr>
      <vt:lpstr>3D Rotation</vt:lpstr>
      <vt:lpstr>3D Rotation</vt:lpstr>
      <vt:lpstr>3D Reflection</vt:lpstr>
      <vt:lpstr>Composing Transformations</vt:lpstr>
      <vt:lpstr>Composing Transformations</vt:lpstr>
      <vt:lpstr>Composing Transformations</vt:lpstr>
      <vt:lpstr>Inverse Transformations</vt:lpstr>
      <vt:lpstr>Intersecting Transformed Objects</vt:lpstr>
      <vt:lpstr>Intersecting Transformed Objects</vt:lpstr>
      <vt:lpstr>Intersecting Transformed Objects</vt:lpstr>
      <vt:lpstr>Finding the Hit Point </vt:lpstr>
      <vt:lpstr>Transforming Normals</vt:lpstr>
      <vt:lpstr>Instancing</vt:lpstr>
      <vt:lpstr>BVHs and Transformed Objects</vt:lpstr>
      <vt:lpstr>Bounding Boxes and Transformed Objects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115</cp:revision>
  <dcterms:created xsi:type="dcterms:W3CDTF">2017-05-11T14:02:37Z</dcterms:created>
  <dcterms:modified xsi:type="dcterms:W3CDTF">2018-03-29T21:17:04Z</dcterms:modified>
</cp:coreProperties>
</file>