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314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>
        <p:scale>
          <a:sx n="74" d="100"/>
          <a:sy n="74" d="100"/>
        </p:scale>
        <p:origin x="246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Shooting</a:t>
            </a:r>
            <a:r>
              <a:rPr lang="en-US" baseline="0" dirty="0"/>
              <a:t> through the center of the pixels…in pixels that should be bi-colored we get mono-color. </a:t>
            </a:r>
            <a:r>
              <a:rPr lang="en-US" baseline="0" dirty="0" err="1"/>
              <a:t>Jaggies</a:t>
            </a:r>
            <a:r>
              <a:rPr lang="en-US" baseline="0" dirty="0"/>
              <a:t>.</a:t>
            </a:r>
          </a:p>
          <a:p>
            <a:r>
              <a:rPr lang="en-US" baseline="0" dirty="0"/>
              <a:t>What are some obvious steps to take: More pixels….</a:t>
            </a:r>
          </a:p>
          <a:p>
            <a:r>
              <a:rPr lang="en-US" baseline="0" dirty="0"/>
              <a:t>Alternatively…more colors…we could make the pixel an area-weighted average of the 2 colors in it…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picture is </a:t>
            </a:r>
            <a:r>
              <a:rPr lang="en-US" baseline="0" dirty="0" err="1"/>
              <a:t>x,y</a:t>
            </a:r>
            <a:r>
              <a:rPr lang="en-US" baseline="0" dirty="0"/>
              <a:t> in [0,3.79] and bands are all more than two pixels wide</a:t>
            </a:r>
          </a:p>
          <a:p>
            <a:r>
              <a:rPr lang="en-US" baseline="0" dirty="0"/>
              <a:t>Second is [0, 10.83] and we get </a:t>
            </a:r>
            <a:r>
              <a:rPr lang="en-US" baseline="0" dirty="0" err="1"/>
              <a:t>moire</a:t>
            </a:r>
            <a:r>
              <a:rPr lang="en-US" baseline="0" dirty="0"/>
              <a:t> patterns in which we “see” two superimposed signals</a:t>
            </a:r>
          </a:p>
          <a:p>
            <a:endParaRPr lang="en-US" baseline="0" dirty="0"/>
          </a:p>
          <a:p>
            <a:r>
              <a:rPr lang="en-US" baseline="0" dirty="0" err="1"/>
              <a:t>mwar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Moire</a:t>
            </a:r>
            <a:r>
              <a:rPr lang="en-US" dirty="0"/>
              <a:t> patterns</a:t>
            </a:r>
            <a:r>
              <a:rPr lang="en-US" baseline="0" dirty="0"/>
              <a:t> persist even with 5x5 subsampling….second image enhances contrast and the </a:t>
            </a:r>
            <a:r>
              <a:rPr lang="en-US" baseline="0" dirty="0" err="1"/>
              <a:t>moire</a:t>
            </a:r>
            <a:r>
              <a:rPr lang="en-US" baseline="0" dirty="0"/>
              <a:t> patterns pop….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9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obvious problem…can have clumping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136007"/>
            <a:ext cx="9144000" cy="679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296: Data Structures Honors Section</a:t>
            </a:r>
            <a:br>
              <a:rPr lang="en-US" dirty="0">
                <a:latin typeface="Lato Medium" charset="0"/>
                <a:ea typeface="Lato Medium" charset="0"/>
                <a:cs typeface="Lato Medium" charset="0"/>
              </a:rPr>
            </a:br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Geometric Data Structures for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E398C1-B74B-4991-9CB0-5ABE86B68DE3}"/>
              </a:ext>
            </a:extLst>
          </p:cNvPr>
          <p:cNvSpPr txBox="1">
            <a:spLocks/>
          </p:cNvSpPr>
          <p:nvPr/>
        </p:nvSpPr>
        <p:spPr>
          <a:xfrm>
            <a:off x="1676400" y="2242923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Jittered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738" y="1690690"/>
            <a:ext cx="7610476" cy="1122160"/>
          </a:xfrm>
        </p:spPr>
        <p:txBody>
          <a:bodyPr/>
          <a:lstStyle/>
          <a:p>
            <a:r>
              <a:rPr lang="en-US" dirty="0"/>
              <a:t>Use a regular grid of n by n </a:t>
            </a:r>
            <a:r>
              <a:rPr lang="en-US" dirty="0" err="1"/>
              <a:t>subpixels</a:t>
            </a:r>
            <a:endParaRPr lang="en-US" dirty="0"/>
          </a:p>
          <a:p>
            <a:r>
              <a:rPr lang="en-US" dirty="0"/>
              <a:t>Use random location within each </a:t>
            </a:r>
            <a:r>
              <a:rPr lang="en-US" dirty="0" err="1"/>
              <a:t>subpixel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43" y="2840316"/>
            <a:ext cx="6807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Jittered Pixel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6354" y="1446768"/>
            <a:ext cx="6014647" cy="3950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17ACAE-36E6-4743-B1E9-968EA87AE3E6}"/>
              </a:ext>
            </a:extLst>
          </p:cNvPr>
          <p:cNvSpPr txBox="1"/>
          <p:nvPr/>
        </p:nvSpPr>
        <p:spPr>
          <a:xfrm>
            <a:off x="381001" y="2180586"/>
            <a:ext cx="5758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Generate multiple positions inside the pixel (4?)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Don’t use the same pattern inside every pixel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What implementation would do this? </a:t>
            </a:r>
          </a:p>
        </p:txBody>
      </p:sp>
    </p:spTree>
    <p:extLst>
      <p:ext uri="{BB962C8B-B14F-4D97-AF65-F5344CB8AC3E}">
        <p14:creationId xmlns:p14="http://schemas.microsoft.com/office/powerpoint/2010/main" val="16511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Jittered Pixel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6354" y="1446768"/>
            <a:ext cx="6014647" cy="3950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7ACAE-36E6-4743-B1E9-968EA87AE3E6}"/>
                  </a:ext>
                </a:extLst>
              </p:cNvPr>
              <p:cNvSpPr txBox="1"/>
              <p:nvPr/>
            </p:nvSpPr>
            <p:spPr>
              <a:xfrm>
                <a:off x="381001" y="2180586"/>
                <a:ext cx="5758542" cy="5021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Generate multiple positions inside the pixel (4?)</a:t>
                </a:r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Don’t use the same pattern inside every pixel</a:t>
                </a:r>
                <a:br>
                  <a:rPr lang="en-US" sz="2000" dirty="0"/>
                </a:br>
                <a:r>
                  <a:rPr lang="en-US" sz="2000" b="1" dirty="0"/>
                  <a:t>Don’t use the same seed to start a sequence of random numbers inside each pixel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Basic idea to generate a jittered sample position:</a:t>
                </a:r>
              </a:p>
              <a:p>
                <a:r>
                  <a:rPr lang="en-US" sz="2000" b="1" dirty="0"/>
                  <a:t>Bottom left corner of pixel + random offset</a:t>
                </a:r>
                <a:br>
                  <a:rPr lang="en-US" sz="2000" b="1" dirty="0"/>
                </a:br>
                <a:r>
                  <a:rPr lang="en-US" sz="2000" b="1"/>
                  <a:t>Assume rand() is in [0.0,1.0]</a:t>
                </a:r>
                <a:br>
                  <a:rPr lang="en-US" sz="2000" b="1" dirty="0"/>
                </a:br>
                <a:endParaRPr lang="en-US" sz="20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𝒓𝒆𝒔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𝒓𝒂𝒏𝒅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𝒓𝒆𝒔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𝒓𝒂𝒏𝒅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br>
                  <a:rPr lang="en-US" sz="2000" b="1" dirty="0"/>
                </a:br>
                <a:r>
                  <a:rPr lang="en-US" sz="2000" b="1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7ACAE-36E6-4743-B1E9-968EA87AE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2180586"/>
                <a:ext cx="5758542" cy="5021439"/>
              </a:xfrm>
              <a:prstGeom prst="rect">
                <a:avLst/>
              </a:prstGeom>
              <a:blipFill>
                <a:blip r:embed="rId3"/>
                <a:stretch>
                  <a:fillRect l="-1165" t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4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2190662"/>
            <a:ext cx="8791435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Aliasing is an effect caused by discrete sampling</a:t>
            </a:r>
          </a:p>
          <a:p>
            <a:r>
              <a:rPr lang="en-US" dirty="0"/>
              <a:t>With digital images</a:t>
            </a:r>
          </a:p>
          <a:p>
            <a:pPr lvl="1"/>
            <a:r>
              <a:rPr lang="en-US" dirty="0"/>
              <a:t>We have a finite number of pixels </a:t>
            </a:r>
          </a:p>
          <a:p>
            <a:pPr lvl="1"/>
            <a:r>
              <a:rPr lang="en-US" dirty="0"/>
              <a:t>We have a finite number of colors</a:t>
            </a:r>
          </a:p>
          <a:p>
            <a:pPr lvl="1"/>
            <a:r>
              <a:rPr lang="en-US" dirty="0"/>
              <a:t>…which will not always be able to render a scene accurately</a:t>
            </a:r>
          </a:p>
          <a:p>
            <a:r>
              <a:rPr lang="en-US" dirty="0"/>
              <a:t>Some common aliasing phenomena are</a:t>
            </a:r>
          </a:p>
          <a:p>
            <a:pPr lvl="1"/>
            <a:r>
              <a:rPr lang="en-US" dirty="0" err="1"/>
              <a:t>jaggies</a:t>
            </a:r>
            <a:endParaRPr lang="en-US" dirty="0"/>
          </a:p>
          <a:p>
            <a:pPr lvl="1"/>
            <a:r>
              <a:rPr lang="en-US" dirty="0" err="1"/>
              <a:t>moire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loss of small details in textures</a:t>
            </a:r>
          </a:p>
        </p:txBody>
      </p:sp>
    </p:spTree>
    <p:extLst>
      <p:ext uri="{BB962C8B-B14F-4D97-AF65-F5344CB8AC3E}">
        <p14:creationId xmlns:p14="http://schemas.microsoft.com/office/powerpoint/2010/main" val="3453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Mario…</a:t>
            </a:r>
          </a:p>
        </p:txBody>
      </p:sp>
      <p:pic>
        <p:nvPicPr>
          <p:cNvPr id="4" name="Content Placeholder 3" descr="Rgh4mz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51" r="-49551"/>
          <a:stretch>
            <a:fillRect/>
          </a:stretch>
        </p:blipFill>
        <p:spPr>
          <a:xfrm>
            <a:off x="1161405" y="2193901"/>
            <a:ext cx="8926079" cy="4305323"/>
          </a:xfrm>
        </p:spPr>
      </p:pic>
    </p:spTree>
    <p:extLst>
      <p:ext uri="{BB962C8B-B14F-4D97-AF65-F5344CB8AC3E}">
        <p14:creationId xmlns:p14="http://schemas.microsoft.com/office/powerpoint/2010/main" val="42506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in Ray Tracing</a:t>
            </a:r>
          </a:p>
        </p:txBody>
      </p:sp>
      <p:pic>
        <p:nvPicPr>
          <p:cNvPr id="3" name="Picture 2" descr="Figure04.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94" y="2243388"/>
            <a:ext cx="5893000" cy="19715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2448" y="4437288"/>
            <a:ext cx="8016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a yellow polygon in a scene.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have a 5x7 array of pixels and shoot rays through the pixel centers</a:t>
            </a:r>
          </a:p>
          <a:p>
            <a:br>
              <a:rPr lang="en-US" dirty="0"/>
            </a:br>
            <a:r>
              <a:rPr lang="en-US" dirty="0"/>
              <a:t>We get a jagged edge….</a:t>
            </a:r>
          </a:p>
          <a:p>
            <a:endParaRPr lang="en-US" dirty="0"/>
          </a:p>
          <a:p>
            <a:r>
              <a:rPr lang="en-US" dirty="0"/>
              <a:t>How could we generate a better approximation?</a:t>
            </a:r>
          </a:p>
        </p:txBody>
      </p:sp>
    </p:spTree>
    <p:extLst>
      <p:ext uri="{BB962C8B-B14F-4D97-AF65-F5344CB8AC3E}">
        <p14:creationId xmlns:p14="http://schemas.microsoft.com/office/powerpoint/2010/main" val="389390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Moire</a:t>
            </a:r>
            <a:r>
              <a:rPr lang="en-US" dirty="0"/>
              <a:t> patterns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338365"/>
              </p:ext>
            </p:extLst>
          </p:nvPr>
        </p:nvGraphicFramePr>
        <p:xfrm>
          <a:off x="6073371" y="787429"/>
          <a:ext cx="3041028" cy="11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4" imgW="1549400" imgH="584200" progId="Equation.3">
                  <p:embed/>
                </p:oleObj>
              </mc:Choice>
              <mc:Fallback>
                <p:oleObj name="Equation" r:id="rId4" imgW="1549400" imgH="584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3371" y="787429"/>
                        <a:ext cx="3041028" cy="11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6313" y="5374133"/>
            <a:ext cx="11005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images show what happens when we try to squeeze a bigger domain into the same 512x512 pixels</a:t>
            </a:r>
          </a:p>
          <a:p>
            <a:endParaRPr lang="en-US" dirty="0"/>
          </a:p>
          <a:p>
            <a:r>
              <a:rPr lang="en-US" dirty="0"/>
              <a:t>As an aside….how do you ray cast f(</a:t>
            </a:r>
            <a:r>
              <a:rPr lang="en-US" dirty="0" err="1"/>
              <a:t>x,y</a:t>
            </a:r>
            <a:r>
              <a:rPr lang="en-US" dirty="0"/>
              <a:t>) ?</a:t>
            </a:r>
          </a:p>
        </p:txBody>
      </p:sp>
      <p:pic>
        <p:nvPicPr>
          <p:cNvPr id="10" name="Picture 9" descr="Figure04.02(a)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72" y="2177403"/>
            <a:ext cx="2556327" cy="2556327"/>
          </a:xfrm>
          <a:prstGeom prst="rect">
            <a:avLst/>
          </a:prstGeom>
        </p:spPr>
      </p:pic>
      <p:pic>
        <p:nvPicPr>
          <p:cNvPr id="11" name="Picture 10" descr="Figure04.02(b)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71" y="2177404"/>
            <a:ext cx="2556327" cy="25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73924"/>
            <a:ext cx="8913813" cy="914400"/>
          </a:xfrm>
        </p:spPr>
        <p:txBody>
          <a:bodyPr/>
          <a:lstStyle/>
          <a:p>
            <a:r>
              <a:rPr lang="en-US" dirty="0"/>
              <a:t>Anti-aliasing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329" y="1335373"/>
            <a:ext cx="9643156" cy="1195778"/>
          </a:xfrm>
        </p:spPr>
        <p:txBody>
          <a:bodyPr/>
          <a:lstStyle/>
          <a:p>
            <a:r>
              <a:rPr lang="en-US" dirty="0"/>
              <a:t>One remedy to aliasing is to shoot more rays per-pixel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9379" y="4852682"/>
            <a:ext cx="838928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SAMPLING</a:t>
            </a:r>
          </a:p>
          <a:p>
            <a:endParaRPr lang="en-US" dirty="0"/>
          </a:p>
          <a:p>
            <a:r>
              <a:rPr lang="en-US" dirty="0"/>
              <a:t>We use an n by n regular sub-grid and shoot through the sub-pixels</a:t>
            </a:r>
          </a:p>
          <a:p>
            <a:r>
              <a:rPr lang="en-US" dirty="0"/>
              <a:t>Color is the average color returned by the sub-samples</a:t>
            </a:r>
          </a:p>
          <a:p>
            <a:endParaRPr lang="en-US" dirty="0"/>
          </a:p>
          <a:p>
            <a:r>
              <a:rPr lang="en-US" dirty="0"/>
              <a:t>Image shows one pixel with 25 sub-samples</a:t>
            </a:r>
          </a:p>
        </p:txBody>
      </p:sp>
      <p:pic>
        <p:nvPicPr>
          <p:cNvPr id="9" name="Picture 8" descr="Figure04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79" y="2334464"/>
            <a:ext cx="5613400" cy="172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0185" y="4206351"/>
            <a:ext cx="661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pattern     Pixel on the edge      Final color</a:t>
            </a:r>
            <a:br>
              <a:rPr lang="en-US" dirty="0"/>
            </a:br>
            <a:r>
              <a:rPr lang="en-US" dirty="0"/>
              <a:t>on a single pixel</a:t>
            </a:r>
          </a:p>
        </p:txBody>
      </p:sp>
    </p:spTree>
    <p:extLst>
      <p:ext uri="{BB962C8B-B14F-4D97-AF65-F5344CB8AC3E}">
        <p14:creationId xmlns:p14="http://schemas.microsoft.com/office/powerpoint/2010/main" val="9558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Ray Tracing Example</a:t>
            </a:r>
          </a:p>
        </p:txBody>
      </p:sp>
      <p:pic>
        <p:nvPicPr>
          <p:cNvPr id="3" name="Picture 2" descr="Figure04.04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00" y="2118659"/>
            <a:ext cx="2438400" cy="2438400"/>
          </a:xfrm>
          <a:prstGeom prst="rect">
            <a:avLst/>
          </a:prstGeom>
        </p:spPr>
      </p:pic>
      <p:pic>
        <p:nvPicPr>
          <p:cNvPr id="5" name="Picture 4" descr="Figure04.04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118659"/>
            <a:ext cx="2438400" cy="2438400"/>
          </a:xfrm>
          <a:prstGeom prst="rect">
            <a:avLst/>
          </a:prstGeom>
        </p:spPr>
      </p:pic>
      <p:pic>
        <p:nvPicPr>
          <p:cNvPr id="6" name="Picture 5" descr="Figure04.04(c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9" y="2702859"/>
            <a:ext cx="1854200" cy="18542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06800" y="4800189"/>
            <a:ext cx="7610476" cy="1466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ray per pixel          16 rays per pixel             Enlarged view</a:t>
            </a:r>
          </a:p>
        </p:txBody>
      </p:sp>
    </p:spTree>
    <p:extLst>
      <p:ext uri="{BB962C8B-B14F-4D97-AF65-F5344CB8AC3E}">
        <p14:creationId xmlns:p14="http://schemas.microsoft.com/office/powerpoint/2010/main" val="177083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Regular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116" y="2126505"/>
            <a:ext cx="8448785" cy="9933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Still often leads to “regular” artifacts</a:t>
            </a:r>
          </a:p>
          <a:p>
            <a:r>
              <a:rPr lang="en-US" dirty="0"/>
              <a:t>Humans are great at perceiving induced regular patterns</a:t>
            </a:r>
          </a:p>
        </p:txBody>
      </p:sp>
      <p:pic>
        <p:nvPicPr>
          <p:cNvPr id="5" name="Picture 4" descr="Figure04.05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46" y="2976916"/>
            <a:ext cx="3439830" cy="3439830"/>
          </a:xfrm>
          <a:prstGeom prst="rect">
            <a:avLst/>
          </a:prstGeom>
        </p:spPr>
      </p:pic>
      <p:pic>
        <p:nvPicPr>
          <p:cNvPr id="6" name="Picture 5" descr="Figure04.05(b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6" y="2976916"/>
            <a:ext cx="3439830" cy="34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231" y="1610353"/>
            <a:ext cx="7610476" cy="1692701"/>
          </a:xfrm>
        </p:spPr>
        <p:txBody>
          <a:bodyPr/>
          <a:lstStyle/>
          <a:p>
            <a:r>
              <a:rPr lang="en-US" dirty="0"/>
              <a:t>Could use N random locations in the pixel</a:t>
            </a:r>
          </a:p>
          <a:p>
            <a:r>
              <a:rPr lang="en-US" dirty="0"/>
              <a:t>Often makes things look noisy, but…</a:t>
            </a:r>
          </a:p>
          <a:p>
            <a:r>
              <a:rPr lang="en-US" dirty="0"/>
              <a:t>…people prefer noise to aliasing visually</a:t>
            </a:r>
          </a:p>
        </p:txBody>
      </p:sp>
      <p:pic>
        <p:nvPicPr>
          <p:cNvPr id="5" name="Picture 4" descr="Figure04.06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26" y="3559343"/>
            <a:ext cx="2882256" cy="28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5103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8774</TotalTime>
  <Words>392</Words>
  <Application>Microsoft Office PowerPoint</Application>
  <PresentationFormat>Widescreen</PresentationFormat>
  <Paragraphs>71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Lato</vt:lpstr>
      <vt:lpstr>Lato Medium</vt:lpstr>
      <vt:lpstr>SampleSlides</vt:lpstr>
      <vt:lpstr>Equation</vt:lpstr>
      <vt:lpstr>PowerPoint Presentation</vt:lpstr>
      <vt:lpstr>Aliasing</vt:lpstr>
      <vt:lpstr>Mario…</vt:lpstr>
      <vt:lpstr>Aliasing in Ray Tracing</vt:lpstr>
      <vt:lpstr>Moire patterns</vt:lpstr>
      <vt:lpstr>Anti-aliasing</vt:lpstr>
      <vt:lpstr>A Ray Tracing Example</vt:lpstr>
      <vt:lpstr>Problems with Regular Sampling</vt:lpstr>
      <vt:lpstr>Random Sampling</vt:lpstr>
      <vt:lpstr>Jittered Sampling</vt:lpstr>
      <vt:lpstr>Computing Jittered Pixel Coordinates</vt:lpstr>
      <vt:lpstr>Computing Jittered Pixel Coordinates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77</cp:revision>
  <dcterms:created xsi:type="dcterms:W3CDTF">2017-05-11T14:02:37Z</dcterms:created>
  <dcterms:modified xsi:type="dcterms:W3CDTF">2018-02-16T15:44:04Z</dcterms:modified>
</cp:coreProperties>
</file>