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83" r:id="rId3"/>
    <p:sldId id="284" r:id="rId4"/>
    <p:sldId id="267" r:id="rId5"/>
    <p:sldId id="285" r:id="rId6"/>
    <p:sldId id="286" r:id="rId7"/>
    <p:sldId id="287" r:id="rId8"/>
    <p:sldId id="288" r:id="rId9"/>
    <p:sldId id="292" r:id="rId10"/>
    <p:sldId id="294" r:id="rId11"/>
    <p:sldId id="293" r:id="rId12"/>
    <p:sldId id="268" r:id="rId13"/>
    <p:sldId id="295" r:id="rId14"/>
    <p:sldId id="290" r:id="rId15"/>
    <p:sldId id="291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24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BB9AF-3738-49BD-BC50-37CF56AB3C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0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3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2/16/2018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759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136007"/>
            <a:ext cx="9144000" cy="679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296: Data Structures Honors Section</a:t>
            </a:r>
            <a:br>
              <a:rPr lang="en-US" dirty="0">
                <a:latin typeface="Lato Medium" charset="0"/>
                <a:ea typeface="Lato Medium" charset="0"/>
                <a:cs typeface="Lato Medium" charset="0"/>
              </a:rPr>
            </a:br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Geometric Data Structures for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E398C1-B74B-4991-9CB0-5ABE86B68DE3}"/>
              </a:ext>
            </a:extLst>
          </p:cNvPr>
          <p:cNvSpPr txBox="1">
            <a:spLocks/>
          </p:cNvSpPr>
          <p:nvPr/>
        </p:nvSpPr>
        <p:spPr>
          <a:xfrm>
            <a:off x="1676400" y="2242923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Basic Shading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1918-29D8-435D-9F69-689D1F0C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290"/>
            <a:ext cx="10515600" cy="1325563"/>
          </a:xfrm>
        </p:spPr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Reflection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A9169-2D9C-45D5-A19C-B90519828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151" y="2688185"/>
            <a:ext cx="9698620" cy="101027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A54788-D462-4B89-9B84-CAA498C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45" y="-98872"/>
            <a:ext cx="2290213" cy="1561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E53D2C-EDC0-4C25-9F58-E4E28A141D2B}"/>
              </a:ext>
            </a:extLst>
          </p:cNvPr>
          <p:cNvSpPr txBox="1"/>
          <p:nvPr/>
        </p:nvSpPr>
        <p:spPr>
          <a:xfrm>
            <a:off x="7153275" y="229796"/>
            <a:ext cx="52305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 = Material reflectance, an </a:t>
            </a:r>
            <a:r>
              <a:rPr lang="en-US" sz="1400" dirty="0" err="1"/>
              <a:t>rgb</a:t>
            </a:r>
            <a:r>
              <a:rPr lang="en-US" sz="1400" dirty="0"/>
              <a:t> color </a:t>
            </a:r>
          </a:p>
          <a:p>
            <a:r>
              <a:rPr lang="en-US" sz="1400" dirty="0"/>
              <a:t>I  = Light, an </a:t>
            </a:r>
            <a:r>
              <a:rPr lang="en-US" sz="1400" dirty="0" err="1"/>
              <a:t>rgb</a:t>
            </a:r>
            <a:r>
              <a:rPr lang="en-US" sz="1400" dirty="0"/>
              <a:t> color</a:t>
            </a:r>
          </a:p>
          <a:p>
            <a:r>
              <a:rPr lang="en-US" sz="1400" dirty="0"/>
              <a:t>L = Vector from a point to the light</a:t>
            </a:r>
          </a:p>
          <a:p>
            <a:r>
              <a:rPr lang="en-US" sz="1400" dirty="0"/>
              <a:t>N = Normal vector, orthogonal to surface at the point</a:t>
            </a:r>
          </a:p>
          <a:p>
            <a:r>
              <a:rPr lang="en-US" sz="1400" dirty="0"/>
              <a:t>R = Reflection vector</a:t>
            </a:r>
          </a:p>
          <a:p>
            <a:r>
              <a:rPr lang="en-US" sz="1400" dirty="0"/>
              <a:t>V = Vector to the viewer (the reverse of the primary ray)</a:t>
            </a:r>
            <a:br>
              <a:rPr lang="en-US" sz="1400" dirty="0"/>
            </a:br>
            <a:br>
              <a:rPr lang="en-US" sz="1400" dirty="0"/>
            </a:br>
            <a:r>
              <a:rPr lang="en-US" b="1" dirty="0"/>
              <a:t>All vectors are unit length  </a:t>
            </a:r>
            <a:endParaRPr 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4A950-64D7-4CCD-9BF2-7C7697EFCE28}"/>
              </a:ext>
            </a:extLst>
          </p:cNvPr>
          <p:cNvSpPr txBox="1"/>
          <p:nvPr/>
        </p:nvSpPr>
        <p:spPr>
          <a:xfrm>
            <a:off x="1266824" y="2318853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Ambient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9F55A-E3E8-49ED-BDB1-CF3B845F1C9C}"/>
              </a:ext>
            </a:extLst>
          </p:cNvPr>
          <p:cNvSpPr txBox="1"/>
          <p:nvPr/>
        </p:nvSpPr>
        <p:spPr>
          <a:xfrm>
            <a:off x="4608747" y="2322677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Diffuse Term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176FD-D3D3-4002-91C5-EFBA00748B35}"/>
              </a:ext>
            </a:extLst>
          </p:cNvPr>
          <p:cNvSpPr txBox="1"/>
          <p:nvPr/>
        </p:nvSpPr>
        <p:spPr>
          <a:xfrm>
            <a:off x="7497259" y="2328854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 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1FA97-30A8-44B8-943F-C463B4745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267" y="4067790"/>
            <a:ext cx="8052517" cy="22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9A2B-E170-4D35-A0AB-672B5BDF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12" y="115295"/>
            <a:ext cx="10515600" cy="1325563"/>
          </a:xfrm>
        </p:spPr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7DE6-B9C7-4A8B-9E95-18D45C831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83" y="1408936"/>
            <a:ext cx="10515600" cy="4351338"/>
          </a:xfrm>
        </p:spPr>
        <p:txBody>
          <a:bodyPr/>
          <a:lstStyle/>
          <a:p>
            <a:r>
              <a:rPr lang="en-US" dirty="0"/>
              <a:t>Diffuse term models reflection off a rough surface</a:t>
            </a:r>
          </a:p>
          <a:p>
            <a:pPr lvl="1"/>
            <a:r>
              <a:rPr lang="en-US" dirty="0"/>
              <a:t>Lambertian reflection</a:t>
            </a:r>
          </a:p>
          <a:p>
            <a:r>
              <a:rPr lang="en-US" dirty="0"/>
              <a:t>Dot product of N and L tells you how directly light hits surface</a:t>
            </a:r>
          </a:p>
          <a:p>
            <a:pPr lvl="1"/>
            <a:r>
              <a:rPr lang="en-US" dirty="0"/>
              <a:t>Intensity of reflected light diminishes as the angle increases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E446-EC16-42FA-B0B0-B0E9346A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1" y="3484678"/>
            <a:ext cx="5767316" cy="259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3EDC3-2F27-4D50-9246-B1A62BBE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72" y="3484678"/>
            <a:ext cx="4548010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3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41" y="1623702"/>
            <a:ext cx="7610476" cy="2243865"/>
          </a:xfrm>
        </p:spPr>
        <p:txBody>
          <a:bodyPr>
            <a:normAutofit fontScale="92500"/>
          </a:bodyPr>
          <a:lstStyle/>
          <a:p>
            <a:r>
              <a:rPr lang="en-US" dirty="0"/>
              <a:t>Perfect specular reflection</a:t>
            </a:r>
          </a:p>
          <a:p>
            <a:pPr lvl="1"/>
            <a:r>
              <a:rPr lang="en-US" dirty="0"/>
              <a:t>Light is reflected in the single direction r</a:t>
            </a:r>
          </a:p>
          <a:p>
            <a:pPr lvl="1"/>
            <a:r>
              <a:rPr lang="en-US" dirty="0"/>
              <a:t>…the mirror reflection direction</a:t>
            </a:r>
          </a:p>
          <a:p>
            <a:r>
              <a:rPr lang="en-US" dirty="0"/>
              <a:t>Glossy specular reflection</a:t>
            </a:r>
          </a:p>
          <a:p>
            <a:pPr lvl="1"/>
            <a:r>
              <a:rPr lang="en-US" dirty="0"/>
              <a:t>Scattering clustered around mirror reflection direction</a:t>
            </a:r>
          </a:p>
        </p:txBody>
      </p:sp>
      <p:pic>
        <p:nvPicPr>
          <p:cNvPr id="4" name="Picture 3" descr="Figure14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0" y="3910585"/>
            <a:ext cx="7030097" cy="2431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3635F5-5375-4E73-A31A-04EA60CBB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711" y="365127"/>
            <a:ext cx="2857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Specular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41" y="1623702"/>
            <a:ext cx="7610476" cy="22438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Reflectance determined by</a:t>
            </a:r>
          </a:p>
          <a:p>
            <a:pPr lvl="1"/>
            <a:r>
              <a:rPr lang="en-US" dirty="0"/>
              <a:t>Alignment of view vector with mirror reflection vector</a:t>
            </a:r>
          </a:p>
          <a:p>
            <a:pPr lvl="1"/>
            <a:r>
              <a:rPr lang="en-US" dirty="0"/>
              <a:t>Shininess coefficient</a:t>
            </a:r>
          </a:p>
          <a:p>
            <a:r>
              <a:rPr lang="en-US" dirty="0"/>
              <a:t>High coefficient means smoother look</a:t>
            </a:r>
          </a:p>
          <a:p>
            <a:pPr lvl="1"/>
            <a:r>
              <a:rPr lang="en-US" dirty="0"/>
              <a:t>Maybe 100 for metal</a:t>
            </a:r>
          </a:p>
          <a:p>
            <a:pPr lvl="1"/>
            <a:r>
              <a:rPr lang="en-US" dirty="0"/>
              <a:t>Maybe 20 for plastic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35F5-5375-4E73-A31A-04EA60CB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711" y="365127"/>
            <a:ext cx="2857500" cy="283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C131E-E1BF-4993-A20A-B2495F5C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25663"/>
            <a:ext cx="5543550" cy="1971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0267F-05C2-4986-9B28-029CE6BB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912" y="4225663"/>
            <a:ext cx="3171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77" y="5449232"/>
            <a:ext cx="9725845" cy="809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is attenuated? Why do both decrease with distance?</a:t>
            </a:r>
          </a:p>
        </p:txBody>
      </p:sp>
      <p:pic>
        <p:nvPicPr>
          <p:cNvPr id="4" name="Picture 3" descr="Figure14.11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4602"/>
            <a:ext cx="4421663" cy="2947775"/>
          </a:xfrm>
          <a:prstGeom prst="rect">
            <a:avLst/>
          </a:prstGeom>
        </p:spPr>
      </p:pic>
      <p:pic>
        <p:nvPicPr>
          <p:cNvPr id="5" name="Picture 4" descr="Figure14.11(b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602"/>
            <a:ext cx="4423595" cy="29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0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 descr="Figure14.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2681"/>
            <a:ext cx="4550372" cy="3033581"/>
          </a:xfrm>
          <a:prstGeom prst="rect">
            <a:avLst/>
          </a:prstGeom>
        </p:spPr>
      </p:pic>
      <p:pic>
        <p:nvPicPr>
          <p:cNvPr id="5" name="Picture 4" descr="Figure14.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72" y="2522681"/>
            <a:ext cx="4550372" cy="3033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7542" y="5838876"/>
            <a:ext cx="6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is point and which is directional?</a:t>
            </a:r>
          </a:p>
        </p:txBody>
      </p:sp>
    </p:spTree>
    <p:extLst>
      <p:ext uri="{BB962C8B-B14F-4D97-AF65-F5344CB8AC3E}">
        <p14:creationId xmlns:p14="http://schemas.microsoft.com/office/powerpoint/2010/main" val="337600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Out-of-Gamut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values we can display are in [0,1]</a:t>
            </a:r>
            <a:r>
              <a:rPr lang="en-US" baseline="30000" dirty="0"/>
              <a:t>3</a:t>
            </a:r>
          </a:p>
          <a:p>
            <a:pPr lvl="1"/>
            <a:r>
              <a:rPr lang="en-US" dirty="0"/>
              <a:t>…but it’s possible for values to exceed 1</a:t>
            </a:r>
          </a:p>
          <a:p>
            <a:pPr lvl="1"/>
            <a:r>
              <a:rPr lang="en-US" dirty="0"/>
              <a:t>these are out of gamut colors</a:t>
            </a:r>
          </a:p>
          <a:p>
            <a:r>
              <a:rPr lang="en-US" dirty="0"/>
              <a:t>You can render in HDR and apply local tone-mapping</a:t>
            </a:r>
          </a:p>
          <a:p>
            <a:pPr lvl="1"/>
            <a:r>
              <a:rPr lang="en-US" dirty="0"/>
              <a:t>HDR=High Dynamic Range</a:t>
            </a:r>
          </a:p>
          <a:p>
            <a:r>
              <a:rPr lang="en-US" dirty="0"/>
              <a:t>Or you can clamp</a:t>
            </a:r>
          </a:p>
          <a:p>
            <a:pPr lvl="1"/>
            <a:r>
              <a:rPr lang="en-US" dirty="0"/>
              <a:t>Take largest value exceeding 1 and divide all channels by it</a:t>
            </a:r>
          </a:p>
          <a:p>
            <a:pPr lvl="1"/>
            <a:r>
              <a:rPr lang="en-US" dirty="0"/>
              <a:t>Maintains the hue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Out-of-Gamut Colors</a:t>
            </a:r>
          </a:p>
        </p:txBody>
      </p:sp>
      <p:pic>
        <p:nvPicPr>
          <p:cNvPr id="4" name="Picture 3" descr="Figure14.23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7" y="2357458"/>
            <a:ext cx="3103543" cy="3103543"/>
          </a:xfrm>
          <a:prstGeom prst="rect">
            <a:avLst/>
          </a:prstGeom>
        </p:spPr>
      </p:pic>
      <p:pic>
        <p:nvPicPr>
          <p:cNvPr id="5" name="Picture 4" descr="Figure14.23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59" y="2357458"/>
            <a:ext cx="3103543" cy="31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682" y="204278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Color Theory: Cone 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1" y="1118678"/>
            <a:ext cx="8034829" cy="53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2" y="485261"/>
            <a:ext cx="8913813" cy="914400"/>
          </a:xfrm>
        </p:spPr>
        <p:txBody>
          <a:bodyPr/>
          <a:lstStyle/>
          <a:p>
            <a:r>
              <a:rPr lang="en-US" dirty="0"/>
              <a:t>RGB Additive Color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48342" y="1224643"/>
            <a:ext cx="11005457" cy="5257800"/>
          </a:xfrm>
        </p:spPr>
        <p:txBody>
          <a:bodyPr>
            <a:normAutofit/>
          </a:bodyPr>
          <a:lstStyle/>
          <a:p>
            <a:r>
              <a:rPr lang="en-US" sz="2400" dirty="0"/>
              <a:t>Red, Green, Blue</a:t>
            </a:r>
          </a:p>
          <a:p>
            <a:pPr lvl="1"/>
            <a:r>
              <a:rPr lang="en-US" sz="2000" dirty="0"/>
              <a:t>We will use convention that each channel is in [0.0, 1.0]</a:t>
            </a:r>
          </a:p>
          <a:p>
            <a:r>
              <a:rPr lang="en-US" sz="2400" dirty="0"/>
              <a:t>Color model used in luminous displays (CRT, plasma, LCD)</a:t>
            </a:r>
          </a:p>
          <a:p>
            <a:r>
              <a:rPr lang="en-US" sz="2400" dirty="0"/>
              <a:t>Physically linear</a:t>
            </a:r>
          </a:p>
          <a:p>
            <a:r>
              <a:rPr lang="en-US" sz="2400" dirty="0"/>
              <a:t>Perceptually logarithmic</a:t>
            </a:r>
          </a:p>
          <a:p>
            <a:r>
              <a:rPr lang="en-US" sz="2400" dirty="0"/>
              <a:t>Additive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Designed to stimulate each kind of cone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7814" y="313729"/>
            <a:ext cx="1400963" cy="140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RGB_cube_col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72" y="2611789"/>
            <a:ext cx="5764548" cy="28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 and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0821" y="5255532"/>
            <a:ext cx="8176992" cy="14029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Illumination: light that arrives at object surfaces</a:t>
            </a:r>
          </a:p>
          <a:p>
            <a:pPr lvl="1"/>
            <a:r>
              <a:rPr lang="en-US" dirty="0"/>
              <a:t>Direct: Light arrives uninterrupted from a light (local)</a:t>
            </a:r>
          </a:p>
          <a:p>
            <a:pPr lvl="1"/>
            <a:r>
              <a:rPr lang="en-US" dirty="0"/>
              <a:t>Indirect: Light arrives after reflecting off other surfaces (global)</a:t>
            </a:r>
          </a:p>
          <a:p>
            <a:pPr marL="34925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 descr="Figure14.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69" y="1804940"/>
            <a:ext cx="5765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853" y="2596767"/>
            <a:ext cx="9837683" cy="3670767"/>
          </a:xfrm>
        </p:spPr>
        <p:txBody>
          <a:bodyPr>
            <a:normAutofit/>
          </a:bodyPr>
          <a:lstStyle/>
          <a:p>
            <a:r>
              <a:rPr lang="en-US" dirty="0"/>
              <a:t>We will start with non-physical lights</a:t>
            </a:r>
          </a:p>
          <a:p>
            <a:pPr lvl="1"/>
            <a:r>
              <a:rPr lang="en-US" dirty="0"/>
              <a:t>Ambient</a:t>
            </a:r>
          </a:p>
          <a:p>
            <a:pPr lvl="1"/>
            <a:r>
              <a:rPr lang="en-US" dirty="0"/>
              <a:t>Directional</a:t>
            </a:r>
          </a:p>
          <a:p>
            <a:pPr lvl="1"/>
            <a:r>
              <a:rPr lang="en-US" dirty="0"/>
              <a:t>Point</a:t>
            </a:r>
          </a:p>
          <a:p>
            <a:r>
              <a:rPr lang="en-US" dirty="0"/>
              <a:t>All have:</a:t>
            </a:r>
          </a:p>
          <a:p>
            <a:pPr lvl="1"/>
            <a:r>
              <a:rPr lang="en-US" dirty="0"/>
              <a:t>a color </a:t>
            </a:r>
            <a:r>
              <a:rPr lang="en-US" i="1" dirty="0"/>
              <a:t>c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</a:p>
          <a:p>
            <a:r>
              <a:rPr lang="en-US" dirty="0"/>
              <a:t>What do directional and point have that ambient doesn’t?</a:t>
            </a:r>
          </a:p>
          <a:p>
            <a:r>
              <a:rPr lang="en-US" dirty="0"/>
              <a:t>What does point have that the other two don’t?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gure18.06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55" y="1171621"/>
            <a:ext cx="2454036" cy="24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4735" y="4744655"/>
            <a:ext cx="3524165" cy="2096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“A good candidate for most boring image in the book”</a:t>
            </a:r>
          </a:p>
        </p:txBody>
      </p:sp>
      <p:pic>
        <p:nvPicPr>
          <p:cNvPr id="4" name="Picture 3" descr="Figure14.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735" y="2038257"/>
            <a:ext cx="3713078" cy="24753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92343" y="2417456"/>
            <a:ext cx="5032392" cy="287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Models indirect diffuse illumination</a:t>
            </a:r>
          </a:p>
          <a:p>
            <a:pPr marL="0" indent="0">
              <a:buNone/>
            </a:pPr>
            <a:r>
              <a:rPr lang="en-US" dirty="0"/>
              <a:t>Not even close to physically correct</a:t>
            </a:r>
          </a:p>
          <a:p>
            <a:pPr marL="0" indent="0">
              <a:buNone/>
            </a:pPr>
            <a:r>
              <a:rPr lang="en-US" dirty="0"/>
              <a:t>Isotropic 3D radiance field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Just a color C</a:t>
            </a:r>
          </a:p>
          <a:p>
            <a:pPr marL="0" indent="0">
              <a:buNone/>
            </a:pPr>
            <a:r>
              <a:rPr lang="en-US" dirty="0"/>
              <a:t>No direction or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3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Lights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641" y="1575218"/>
            <a:ext cx="7610476" cy="3670767"/>
          </a:xfrm>
        </p:spPr>
        <p:txBody>
          <a:bodyPr/>
          <a:lstStyle/>
          <a:p>
            <a:r>
              <a:rPr lang="en-US" dirty="0"/>
              <a:t>Light rays are parallel</a:t>
            </a:r>
          </a:p>
          <a:p>
            <a:pPr lvl="1"/>
            <a:r>
              <a:rPr lang="en-US" dirty="0"/>
              <a:t>Approximation to Sun’s rays hitting the Earth</a:t>
            </a:r>
          </a:p>
          <a:p>
            <a:r>
              <a:rPr lang="en-US" dirty="0"/>
              <a:t>Incident radiance does not vary with position</a:t>
            </a:r>
          </a:p>
          <a:p>
            <a:r>
              <a:rPr lang="en-US" dirty="0"/>
              <a:t>Color and Direction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BD4F35-DBA4-48E2-8847-62C118AE89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6738" y="3609975"/>
            <a:ext cx="5765800" cy="2374900"/>
            <a:chOff x="1157" y="2274"/>
            <a:chExt cx="3632" cy="1496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031EAB47-1AFE-497C-AF64-EB80C8C199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7" y="2274"/>
              <a:ext cx="3632" cy="1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2323370-7CEE-4D36-95B0-FA25700D6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2273"/>
              <a:ext cx="3634" cy="1501"/>
            </a:xfrm>
            <a:custGeom>
              <a:avLst/>
              <a:gdLst>
                <a:gd name="T0" fmla="*/ 0 w 6040"/>
                <a:gd name="T1" fmla="*/ 0 h 2483"/>
                <a:gd name="T2" fmla="*/ 0 w 6040"/>
                <a:gd name="T3" fmla="*/ 0 h 2483"/>
                <a:gd name="T4" fmla="*/ 6040 w 6040"/>
                <a:gd name="T5" fmla="*/ 0 h 2483"/>
                <a:gd name="T6" fmla="*/ 6040 w 6040"/>
                <a:gd name="T7" fmla="*/ 2483 h 2483"/>
                <a:gd name="T8" fmla="*/ 0 w 6040"/>
                <a:gd name="T9" fmla="*/ 2483 h 2483"/>
                <a:gd name="T10" fmla="*/ 0 w 6040"/>
                <a:gd name="T11" fmla="*/ 0 h 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40" h="2483">
                  <a:moveTo>
                    <a:pt x="0" y="0"/>
                  </a:moveTo>
                  <a:lnTo>
                    <a:pt x="0" y="0"/>
                  </a:lnTo>
                  <a:lnTo>
                    <a:pt x="6040" y="0"/>
                  </a:lnTo>
                  <a:lnTo>
                    <a:pt x="6040" y="2483"/>
                  </a:lnTo>
                  <a:lnTo>
                    <a:pt x="0" y="2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05B0577-4753-480D-854C-34E0E3F6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2273"/>
              <a:ext cx="3634" cy="1500"/>
            </a:xfrm>
            <a:custGeom>
              <a:avLst/>
              <a:gdLst>
                <a:gd name="T0" fmla="*/ 0 w 6040"/>
                <a:gd name="T1" fmla="*/ 0 h 2483"/>
                <a:gd name="T2" fmla="*/ 0 w 6040"/>
                <a:gd name="T3" fmla="*/ 0 h 2483"/>
                <a:gd name="T4" fmla="*/ 6040 w 6040"/>
                <a:gd name="T5" fmla="*/ 0 h 2483"/>
                <a:gd name="T6" fmla="*/ 6040 w 6040"/>
                <a:gd name="T7" fmla="*/ 2483 h 2483"/>
                <a:gd name="T8" fmla="*/ 0 w 6040"/>
                <a:gd name="T9" fmla="*/ 2483 h 2483"/>
                <a:gd name="T10" fmla="*/ 0 w 6040"/>
                <a:gd name="T11" fmla="*/ 0 h 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40" h="2483">
                  <a:moveTo>
                    <a:pt x="0" y="0"/>
                  </a:moveTo>
                  <a:lnTo>
                    <a:pt x="0" y="0"/>
                  </a:lnTo>
                  <a:lnTo>
                    <a:pt x="6040" y="0"/>
                  </a:lnTo>
                  <a:lnTo>
                    <a:pt x="6040" y="2483"/>
                  </a:lnTo>
                  <a:lnTo>
                    <a:pt x="0" y="24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03A8F337-B65E-4B2C-9EA4-C8DD5097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2435"/>
              <a:ext cx="66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" panose="02050604050505020204" pitchFamily="18" charset="0"/>
                </a:rPr>
                <a:t>specified dir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C6D494C-C790-402F-84D0-F06324880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435"/>
              <a:ext cx="35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" panose="02050604050505020204" pitchFamily="18" charset="0"/>
                </a:rPr>
                <a:t>ection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EDD4795-5EEE-42AE-A4B8-F912CF7A5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3297"/>
              <a:ext cx="77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" panose="02050604050505020204" pitchFamily="18" charset="0"/>
                </a:rPr>
                <a:t>incoming light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F7CFF23-F235-4AC6-8831-2DD54598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959"/>
              <a:ext cx="576" cy="259"/>
            </a:xfrm>
            <a:custGeom>
              <a:avLst/>
              <a:gdLst>
                <a:gd name="T0" fmla="*/ 958 w 958"/>
                <a:gd name="T1" fmla="*/ 0 h 429"/>
                <a:gd name="T2" fmla="*/ 958 w 958"/>
                <a:gd name="T3" fmla="*/ 0 h 429"/>
                <a:gd name="T4" fmla="*/ 0 w 958"/>
                <a:gd name="T5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8" h="429">
                  <a:moveTo>
                    <a:pt x="958" y="0"/>
                  </a:moveTo>
                  <a:lnTo>
                    <a:pt x="958" y="0"/>
                  </a:lnTo>
                  <a:lnTo>
                    <a:pt x="0" y="429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126D562-11CC-445C-AF35-6AB07E5AD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3159"/>
              <a:ext cx="130" cy="94"/>
            </a:xfrm>
            <a:custGeom>
              <a:avLst/>
              <a:gdLst>
                <a:gd name="T0" fmla="*/ 0 w 215"/>
                <a:gd name="T1" fmla="*/ 155 h 155"/>
                <a:gd name="T2" fmla="*/ 0 w 215"/>
                <a:gd name="T3" fmla="*/ 155 h 155"/>
                <a:gd name="T4" fmla="*/ 149 w 215"/>
                <a:gd name="T5" fmla="*/ 0 h 155"/>
                <a:gd name="T6" fmla="*/ 139 w 215"/>
                <a:gd name="T7" fmla="*/ 93 h 155"/>
                <a:gd name="T8" fmla="*/ 215 w 215"/>
                <a:gd name="T9" fmla="*/ 148 h 155"/>
                <a:gd name="T10" fmla="*/ 0 w 215"/>
                <a:gd name="T11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55">
                  <a:moveTo>
                    <a:pt x="0" y="155"/>
                  </a:moveTo>
                  <a:lnTo>
                    <a:pt x="0" y="155"/>
                  </a:lnTo>
                  <a:lnTo>
                    <a:pt x="149" y="0"/>
                  </a:lnTo>
                  <a:lnTo>
                    <a:pt x="139" y="93"/>
                  </a:lnTo>
                  <a:lnTo>
                    <a:pt x="215" y="1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98014E8-AD54-486E-8B4A-6336DE490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959"/>
              <a:ext cx="576" cy="259"/>
            </a:xfrm>
            <a:custGeom>
              <a:avLst/>
              <a:gdLst>
                <a:gd name="T0" fmla="*/ 958 w 958"/>
                <a:gd name="T1" fmla="*/ 0 h 429"/>
                <a:gd name="T2" fmla="*/ 958 w 958"/>
                <a:gd name="T3" fmla="*/ 0 h 429"/>
                <a:gd name="T4" fmla="*/ 0 w 958"/>
                <a:gd name="T5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8" h="429">
                  <a:moveTo>
                    <a:pt x="958" y="0"/>
                  </a:moveTo>
                  <a:lnTo>
                    <a:pt x="958" y="0"/>
                  </a:lnTo>
                  <a:lnTo>
                    <a:pt x="0" y="429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B4F74613-5717-4658-81FC-67F3D3C5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" y="3189"/>
              <a:ext cx="65" cy="47"/>
            </a:xfrm>
            <a:custGeom>
              <a:avLst/>
              <a:gdLst>
                <a:gd name="T0" fmla="*/ 0 w 107"/>
                <a:gd name="T1" fmla="*/ 78 h 78"/>
                <a:gd name="T2" fmla="*/ 0 w 107"/>
                <a:gd name="T3" fmla="*/ 78 h 78"/>
                <a:gd name="T4" fmla="*/ 74 w 107"/>
                <a:gd name="T5" fmla="*/ 0 h 78"/>
                <a:gd name="T6" fmla="*/ 69 w 107"/>
                <a:gd name="T7" fmla="*/ 47 h 78"/>
                <a:gd name="T8" fmla="*/ 107 w 107"/>
                <a:gd name="T9" fmla="*/ 74 h 78"/>
                <a:gd name="T10" fmla="*/ 0 w 107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78">
                  <a:moveTo>
                    <a:pt x="0" y="78"/>
                  </a:moveTo>
                  <a:lnTo>
                    <a:pt x="0" y="78"/>
                  </a:lnTo>
                  <a:lnTo>
                    <a:pt x="74" y="0"/>
                  </a:lnTo>
                  <a:lnTo>
                    <a:pt x="69" y="47"/>
                  </a:lnTo>
                  <a:lnTo>
                    <a:pt x="107" y="7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511C2700-1A22-4899-9DC8-215F62D7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877"/>
              <a:ext cx="575" cy="259"/>
            </a:xfrm>
            <a:custGeom>
              <a:avLst/>
              <a:gdLst>
                <a:gd name="T0" fmla="*/ 957 w 957"/>
                <a:gd name="T1" fmla="*/ 0 h 428"/>
                <a:gd name="T2" fmla="*/ 957 w 957"/>
                <a:gd name="T3" fmla="*/ 0 h 428"/>
                <a:gd name="T4" fmla="*/ 0 w 957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428">
                  <a:moveTo>
                    <a:pt x="957" y="0"/>
                  </a:moveTo>
                  <a:lnTo>
                    <a:pt x="957" y="0"/>
                  </a:lnTo>
                  <a:lnTo>
                    <a:pt x="0" y="428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6342FCA-D8E9-4EFF-82B9-8E2A6DD5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077"/>
              <a:ext cx="129" cy="94"/>
            </a:xfrm>
            <a:custGeom>
              <a:avLst/>
              <a:gdLst>
                <a:gd name="T0" fmla="*/ 0 w 215"/>
                <a:gd name="T1" fmla="*/ 155 h 155"/>
                <a:gd name="T2" fmla="*/ 0 w 215"/>
                <a:gd name="T3" fmla="*/ 155 h 155"/>
                <a:gd name="T4" fmla="*/ 148 w 215"/>
                <a:gd name="T5" fmla="*/ 0 h 155"/>
                <a:gd name="T6" fmla="*/ 138 w 215"/>
                <a:gd name="T7" fmla="*/ 93 h 155"/>
                <a:gd name="T8" fmla="*/ 215 w 215"/>
                <a:gd name="T9" fmla="*/ 148 h 155"/>
                <a:gd name="T10" fmla="*/ 0 w 215"/>
                <a:gd name="T11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55">
                  <a:moveTo>
                    <a:pt x="0" y="155"/>
                  </a:moveTo>
                  <a:lnTo>
                    <a:pt x="0" y="155"/>
                  </a:lnTo>
                  <a:lnTo>
                    <a:pt x="148" y="0"/>
                  </a:lnTo>
                  <a:lnTo>
                    <a:pt x="138" y="93"/>
                  </a:lnTo>
                  <a:lnTo>
                    <a:pt x="215" y="1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018F626-F161-4EB3-91FD-A9722E937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877"/>
              <a:ext cx="575" cy="259"/>
            </a:xfrm>
            <a:custGeom>
              <a:avLst/>
              <a:gdLst>
                <a:gd name="T0" fmla="*/ 957 w 957"/>
                <a:gd name="T1" fmla="*/ 0 h 428"/>
                <a:gd name="T2" fmla="*/ 957 w 957"/>
                <a:gd name="T3" fmla="*/ 0 h 428"/>
                <a:gd name="T4" fmla="*/ 0 w 957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428">
                  <a:moveTo>
                    <a:pt x="957" y="0"/>
                  </a:moveTo>
                  <a:lnTo>
                    <a:pt x="957" y="0"/>
                  </a:lnTo>
                  <a:lnTo>
                    <a:pt x="0" y="428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7341395-9AF9-498D-B8E7-D82EE189E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" y="3107"/>
              <a:ext cx="65" cy="46"/>
            </a:xfrm>
            <a:custGeom>
              <a:avLst/>
              <a:gdLst>
                <a:gd name="T0" fmla="*/ 0 w 108"/>
                <a:gd name="T1" fmla="*/ 77 h 77"/>
                <a:gd name="T2" fmla="*/ 0 w 108"/>
                <a:gd name="T3" fmla="*/ 77 h 77"/>
                <a:gd name="T4" fmla="*/ 75 w 108"/>
                <a:gd name="T5" fmla="*/ 0 h 77"/>
                <a:gd name="T6" fmla="*/ 70 w 108"/>
                <a:gd name="T7" fmla="*/ 46 h 77"/>
                <a:gd name="T8" fmla="*/ 108 w 108"/>
                <a:gd name="T9" fmla="*/ 74 h 77"/>
                <a:gd name="T10" fmla="*/ 0 w 10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77">
                  <a:moveTo>
                    <a:pt x="0" y="77"/>
                  </a:moveTo>
                  <a:lnTo>
                    <a:pt x="0" y="77"/>
                  </a:lnTo>
                  <a:lnTo>
                    <a:pt x="75" y="0"/>
                  </a:lnTo>
                  <a:lnTo>
                    <a:pt x="70" y="46"/>
                  </a:lnTo>
                  <a:lnTo>
                    <a:pt x="108" y="7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2CE6A1D-F3B8-4482-9DE4-E895E6DEE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710"/>
              <a:ext cx="575" cy="259"/>
            </a:xfrm>
            <a:custGeom>
              <a:avLst/>
              <a:gdLst>
                <a:gd name="T0" fmla="*/ 957 w 957"/>
                <a:gd name="T1" fmla="*/ 0 h 428"/>
                <a:gd name="T2" fmla="*/ 957 w 957"/>
                <a:gd name="T3" fmla="*/ 0 h 428"/>
                <a:gd name="T4" fmla="*/ 0 w 957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428">
                  <a:moveTo>
                    <a:pt x="957" y="0"/>
                  </a:moveTo>
                  <a:lnTo>
                    <a:pt x="957" y="0"/>
                  </a:lnTo>
                  <a:lnTo>
                    <a:pt x="0" y="428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225DE9A-6136-4B8B-8033-78B5C4C0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2910"/>
              <a:ext cx="129" cy="94"/>
            </a:xfrm>
            <a:custGeom>
              <a:avLst/>
              <a:gdLst>
                <a:gd name="T0" fmla="*/ 0 w 215"/>
                <a:gd name="T1" fmla="*/ 155 h 155"/>
                <a:gd name="T2" fmla="*/ 0 w 215"/>
                <a:gd name="T3" fmla="*/ 155 h 155"/>
                <a:gd name="T4" fmla="*/ 148 w 215"/>
                <a:gd name="T5" fmla="*/ 0 h 155"/>
                <a:gd name="T6" fmla="*/ 138 w 215"/>
                <a:gd name="T7" fmla="*/ 93 h 155"/>
                <a:gd name="T8" fmla="*/ 215 w 215"/>
                <a:gd name="T9" fmla="*/ 148 h 155"/>
                <a:gd name="T10" fmla="*/ 0 w 215"/>
                <a:gd name="T11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55">
                  <a:moveTo>
                    <a:pt x="0" y="155"/>
                  </a:moveTo>
                  <a:lnTo>
                    <a:pt x="0" y="155"/>
                  </a:lnTo>
                  <a:lnTo>
                    <a:pt x="148" y="0"/>
                  </a:lnTo>
                  <a:lnTo>
                    <a:pt x="138" y="93"/>
                  </a:lnTo>
                  <a:lnTo>
                    <a:pt x="215" y="14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CCE59D56-B210-4858-A0BB-91DB2E1E8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710"/>
              <a:ext cx="575" cy="259"/>
            </a:xfrm>
            <a:custGeom>
              <a:avLst/>
              <a:gdLst>
                <a:gd name="T0" fmla="*/ 957 w 957"/>
                <a:gd name="T1" fmla="*/ 0 h 428"/>
                <a:gd name="T2" fmla="*/ 957 w 957"/>
                <a:gd name="T3" fmla="*/ 0 h 428"/>
                <a:gd name="T4" fmla="*/ 0 w 957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428">
                  <a:moveTo>
                    <a:pt x="957" y="0"/>
                  </a:moveTo>
                  <a:lnTo>
                    <a:pt x="957" y="0"/>
                  </a:lnTo>
                  <a:lnTo>
                    <a:pt x="0" y="428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35EC3E5E-4AD0-487B-90D2-E9743D264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2940"/>
              <a:ext cx="65" cy="46"/>
            </a:xfrm>
            <a:custGeom>
              <a:avLst/>
              <a:gdLst>
                <a:gd name="T0" fmla="*/ 0 w 108"/>
                <a:gd name="T1" fmla="*/ 77 h 77"/>
                <a:gd name="T2" fmla="*/ 0 w 108"/>
                <a:gd name="T3" fmla="*/ 77 h 77"/>
                <a:gd name="T4" fmla="*/ 75 w 108"/>
                <a:gd name="T5" fmla="*/ 0 h 77"/>
                <a:gd name="T6" fmla="*/ 70 w 108"/>
                <a:gd name="T7" fmla="*/ 46 h 77"/>
                <a:gd name="T8" fmla="*/ 108 w 108"/>
                <a:gd name="T9" fmla="*/ 74 h 77"/>
                <a:gd name="T10" fmla="*/ 0 w 108"/>
                <a:gd name="T1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77">
                  <a:moveTo>
                    <a:pt x="0" y="77"/>
                  </a:moveTo>
                  <a:lnTo>
                    <a:pt x="0" y="77"/>
                  </a:lnTo>
                  <a:lnTo>
                    <a:pt x="75" y="0"/>
                  </a:lnTo>
                  <a:lnTo>
                    <a:pt x="70" y="46"/>
                  </a:lnTo>
                  <a:lnTo>
                    <a:pt x="108" y="74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16F4708-ECE5-4B83-BDBC-08C943607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2628"/>
              <a:ext cx="576" cy="259"/>
            </a:xfrm>
            <a:custGeom>
              <a:avLst/>
              <a:gdLst>
                <a:gd name="T0" fmla="*/ 958 w 958"/>
                <a:gd name="T1" fmla="*/ 0 h 428"/>
                <a:gd name="T2" fmla="*/ 958 w 958"/>
                <a:gd name="T3" fmla="*/ 0 h 428"/>
                <a:gd name="T4" fmla="*/ 0 w 958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8" h="428">
                  <a:moveTo>
                    <a:pt x="958" y="0"/>
                  </a:moveTo>
                  <a:lnTo>
                    <a:pt x="958" y="0"/>
                  </a:lnTo>
                  <a:lnTo>
                    <a:pt x="0" y="428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18909FB-398B-4DAC-8538-2DF289E9C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2827"/>
              <a:ext cx="129" cy="95"/>
            </a:xfrm>
            <a:custGeom>
              <a:avLst/>
              <a:gdLst>
                <a:gd name="T0" fmla="*/ 0 w 215"/>
                <a:gd name="T1" fmla="*/ 156 h 156"/>
                <a:gd name="T2" fmla="*/ 0 w 215"/>
                <a:gd name="T3" fmla="*/ 156 h 156"/>
                <a:gd name="T4" fmla="*/ 149 w 215"/>
                <a:gd name="T5" fmla="*/ 0 h 156"/>
                <a:gd name="T6" fmla="*/ 139 w 215"/>
                <a:gd name="T7" fmla="*/ 94 h 156"/>
                <a:gd name="T8" fmla="*/ 215 w 215"/>
                <a:gd name="T9" fmla="*/ 149 h 156"/>
                <a:gd name="T10" fmla="*/ 0 w 215"/>
                <a:gd name="T1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56">
                  <a:moveTo>
                    <a:pt x="0" y="156"/>
                  </a:moveTo>
                  <a:lnTo>
                    <a:pt x="0" y="156"/>
                  </a:lnTo>
                  <a:lnTo>
                    <a:pt x="149" y="0"/>
                  </a:lnTo>
                  <a:lnTo>
                    <a:pt x="139" y="94"/>
                  </a:lnTo>
                  <a:lnTo>
                    <a:pt x="215" y="149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3A28FA93-2C99-4CAA-9350-2F8951CCC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2628"/>
              <a:ext cx="576" cy="259"/>
            </a:xfrm>
            <a:custGeom>
              <a:avLst/>
              <a:gdLst>
                <a:gd name="T0" fmla="*/ 958 w 958"/>
                <a:gd name="T1" fmla="*/ 0 h 428"/>
                <a:gd name="T2" fmla="*/ 958 w 958"/>
                <a:gd name="T3" fmla="*/ 0 h 428"/>
                <a:gd name="T4" fmla="*/ 0 w 958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8" h="428">
                  <a:moveTo>
                    <a:pt x="958" y="0"/>
                  </a:moveTo>
                  <a:lnTo>
                    <a:pt x="958" y="0"/>
                  </a:lnTo>
                  <a:lnTo>
                    <a:pt x="0" y="428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EA5BC15-0FBE-4D08-AAA4-BBC9C8785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857"/>
              <a:ext cx="65" cy="47"/>
            </a:xfrm>
            <a:custGeom>
              <a:avLst/>
              <a:gdLst>
                <a:gd name="T0" fmla="*/ 0 w 107"/>
                <a:gd name="T1" fmla="*/ 78 h 78"/>
                <a:gd name="T2" fmla="*/ 0 w 107"/>
                <a:gd name="T3" fmla="*/ 78 h 78"/>
                <a:gd name="T4" fmla="*/ 74 w 107"/>
                <a:gd name="T5" fmla="*/ 0 h 78"/>
                <a:gd name="T6" fmla="*/ 69 w 107"/>
                <a:gd name="T7" fmla="*/ 47 h 78"/>
                <a:gd name="T8" fmla="*/ 107 w 107"/>
                <a:gd name="T9" fmla="*/ 74 h 78"/>
                <a:gd name="T10" fmla="*/ 0 w 107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78">
                  <a:moveTo>
                    <a:pt x="0" y="78"/>
                  </a:moveTo>
                  <a:lnTo>
                    <a:pt x="0" y="78"/>
                  </a:lnTo>
                  <a:lnTo>
                    <a:pt x="74" y="0"/>
                  </a:lnTo>
                  <a:lnTo>
                    <a:pt x="69" y="47"/>
                  </a:lnTo>
                  <a:lnTo>
                    <a:pt x="107" y="7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C9C9481-B468-48D5-AED2-A06A4F3FF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2546"/>
              <a:ext cx="575" cy="259"/>
            </a:xfrm>
            <a:custGeom>
              <a:avLst/>
              <a:gdLst>
                <a:gd name="T0" fmla="*/ 957 w 957"/>
                <a:gd name="T1" fmla="*/ 0 h 428"/>
                <a:gd name="T2" fmla="*/ 957 w 957"/>
                <a:gd name="T3" fmla="*/ 0 h 428"/>
                <a:gd name="T4" fmla="*/ 0 w 957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428">
                  <a:moveTo>
                    <a:pt x="957" y="0"/>
                  </a:moveTo>
                  <a:lnTo>
                    <a:pt x="957" y="0"/>
                  </a:lnTo>
                  <a:lnTo>
                    <a:pt x="0" y="428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DE2BBC7-14CA-4A7B-B9A0-181DF6C65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" y="2746"/>
              <a:ext cx="129" cy="94"/>
            </a:xfrm>
            <a:custGeom>
              <a:avLst/>
              <a:gdLst>
                <a:gd name="T0" fmla="*/ 0 w 215"/>
                <a:gd name="T1" fmla="*/ 156 h 156"/>
                <a:gd name="T2" fmla="*/ 0 w 215"/>
                <a:gd name="T3" fmla="*/ 156 h 156"/>
                <a:gd name="T4" fmla="*/ 148 w 215"/>
                <a:gd name="T5" fmla="*/ 0 h 156"/>
                <a:gd name="T6" fmla="*/ 138 w 215"/>
                <a:gd name="T7" fmla="*/ 94 h 156"/>
                <a:gd name="T8" fmla="*/ 215 w 215"/>
                <a:gd name="T9" fmla="*/ 149 h 156"/>
                <a:gd name="T10" fmla="*/ 0 w 215"/>
                <a:gd name="T1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56">
                  <a:moveTo>
                    <a:pt x="0" y="156"/>
                  </a:moveTo>
                  <a:lnTo>
                    <a:pt x="0" y="156"/>
                  </a:lnTo>
                  <a:lnTo>
                    <a:pt x="148" y="0"/>
                  </a:lnTo>
                  <a:lnTo>
                    <a:pt x="138" y="94"/>
                  </a:lnTo>
                  <a:lnTo>
                    <a:pt x="215" y="149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DF9081F2-D49D-45CE-B35E-AEE170971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2546"/>
              <a:ext cx="575" cy="259"/>
            </a:xfrm>
            <a:custGeom>
              <a:avLst/>
              <a:gdLst>
                <a:gd name="T0" fmla="*/ 957 w 957"/>
                <a:gd name="T1" fmla="*/ 0 h 428"/>
                <a:gd name="T2" fmla="*/ 957 w 957"/>
                <a:gd name="T3" fmla="*/ 0 h 428"/>
                <a:gd name="T4" fmla="*/ 0 w 957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7" h="428">
                  <a:moveTo>
                    <a:pt x="957" y="0"/>
                  </a:moveTo>
                  <a:lnTo>
                    <a:pt x="957" y="0"/>
                  </a:lnTo>
                  <a:lnTo>
                    <a:pt x="0" y="428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D1A347B-E1CD-4C75-9FDD-D0F9C0267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" y="2775"/>
              <a:ext cx="65" cy="48"/>
            </a:xfrm>
            <a:custGeom>
              <a:avLst/>
              <a:gdLst>
                <a:gd name="T0" fmla="*/ 0 w 108"/>
                <a:gd name="T1" fmla="*/ 78 h 78"/>
                <a:gd name="T2" fmla="*/ 0 w 108"/>
                <a:gd name="T3" fmla="*/ 78 h 78"/>
                <a:gd name="T4" fmla="*/ 75 w 108"/>
                <a:gd name="T5" fmla="*/ 0 h 78"/>
                <a:gd name="T6" fmla="*/ 70 w 108"/>
                <a:gd name="T7" fmla="*/ 47 h 78"/>
                <a:gd name="T8" fmla="*/ 108 w 108"/>
                <a:gd name="T9" fmla="*/ 74 h 78"/>
                <a:gd name="T10" fmla="*/ 0 w 108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78">
                  <a:moveTo>
                    <a:pt x="0" y="78"/>
                  </a:moveTo>
                  <a:lnTo>
                    <a:pt x="0" y="78"/>
                  </a:lnTo>
                  <a:lnTo>
                    <a:pt x="75" y="0"/>
                  </a:lnTo>
                  <a:lnTo>
                    <a:pt x="70" y="47"/>
                  </a:lnTo>
                  <a:lnTo>
                    <a:pt x="108" y="7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FA8B1CCA-271F-464E-8D3A-EC6178D0A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2793"/>
              <a:ext cx="577" cy="259"/>
            </a:xfrm>
            <a:custGeom>
              <a:avLst/>
              <a:gdLst>
                <a:gd name="T0" fmla="*/ 958 w 958"/>
                <a:gd name="T1" fmla="*/ 0 h 428"/>
                <a:gd name="T2" fmla="*/ 958 w 958"/>
                <a:gd name="T3" fmla="*/ 0 h 428"/>
                <a:gd name="T4" fmla="*/ 0 w 958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8" h="428">
                  <a:moveTo>
                    <a:pt x="958" y="0"/>
                  </a:moveTo>
                  <a:lnTo>
                    <a:pt x="958" y="0"/>
                  </a:lnTo>
                  <a:lnTo>
                    <a:pt x="0" y="428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5FEA1A5-08BF-4A9E-B750-959D6D45F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2992"/>
              <a:ext cx="129" cy="95"/>
            </a:xfrm>
            <a:custGeom>
              <a:avLst/>
              <a:gdLst>
                <a:gd name="T0" fmla="*/ 0 w 215"/>
                <a:gd name="T1" fmla="*/ 156 h 156"/>
                <a:gd name="T2" fmla="*/ 0 w 215"/>
                <a:gd name="T3" fmla="*/ 156 h 156"/>
                <a:gd name="T4" fmla="*/ 149 w 215"/>
                <a:gd name="T5" fmla="*/ 0 h 156"/>
                <a:gd name="T6" fmla="*/ 139 w 215"/>
                <a:gd name="T7" fmla="*/ 94 h 156"/>
                <a:gd name="T8" fmla="*/ 215 w 215"/>
                <a:gd name="T9" fmla="*/ 149 h 156"/>
                <a:gd name="T10" fmla="*/ 0 w 215"/>
                <a:gd name="T11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56">
                  <a:moveTo>
                    <a:pt x="0" y="156"/>
                  </a:moveTo>
                  <a:lnTo>
                    <a:pt x="0" y="156"/>
                  </a:lnTo>
                  <a:lnTo>
                    <a:pt x="149" y="0"/>
                  </a:lnTo>
                  <a:lnTo>
                    <a:pt x="139" y="94"/>
                  </a:lnTo>
                  <a:lnTo>
                    <a:pt x="215" y="149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F66B8E2-66DA-4731-99FD-5EDC8124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2793"/>
              <a:ext cx="577" cy="259"/>
            </a:xfrm>
            <a:custGeom>
              <a:avLst/>
              <a:gdLst>
                <a:gd name="T0" fmla="*/ 958 w 958"/>
                <a:gd name="T1" fmla="*/ 0 h 428"/>
                <a:gd name="T2" fmla="*/ 958 w 958"/>
                <a:gd name="T3" fmla="*/ 0 h 428"/>
                <a:gd name="T4" fmla="*/ 0 w 958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8" h="428">
                  <a:moveTo>
                    <a:pt x="958" y="0"/>
                  </a:moveTo>
                  <a:lnTo>
                    <a:pt x="958" y="0"/>
                  </a:lnTo>
                  <a:lnTo>
                    <a:pt x="0" y="428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CFC09EB-B4AC-4FE2-A44D-7A627153A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3022"/>
              <a:ext cx="64" cy="47"/>
            </a:xfrm>
            <a:custGeom>
              <a:avLst/>
              <a:gdLst>
                <a:gd name="T0" fmla="*/ 0 w 107"/>
                <a:gd name="T1" fmla="*/ 78 h 78"/>
                <a:gd name="T2" fmla="*/ 0 w 107"/>
                <a:gd name="T3" fmla="*/ 78 h 78"/>
                <a:gd name="T4" fmla="*/ 74 w 107"/>
                <a:gd name="T5" fmla="*/ 0 h 78"/>
                <a:gd name="T6" fmla="*/ 69 w 107"/>
                <a:gd name="T7" fmla="*/ 47 h 78"/>
                <a:gd name="T8" fmla="*/ 107 w 107"/>
                <a:gd name="T9" fmla="*/ 75 h 78"/>
                <a:gd name="T10" fmla="*/ 0 w 107"/>
                <a:gd name="T1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78">
                  <a:moveTo>
                    <a:pt x="0" y="78"/>
                  </a:moveTo>
                  <a:lnTo>
                    <a:pt x="0" y="78"/>
                  </a:lnTo>
                  <a:lnTo>
                    <a:pt x="74" y="0"/>
                  </a:lnTo>
                  <a:lnTo>
                    <a:pt x="69" y="47"/>
                  </a:lnTo>
                  <a:lnTo>
                    <a:pt x="107" y="75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443" name="Picture 35">
              <a:extLst>
                <a:ext uri="{FF2B5EF4-FFF2-40B4-BE49-F238E27FC236}">
                  <a16:creationId xmlns:a16="http://schemas.microsoft.com/office/drawing/2014/main" id="{CD784BEB-5859-4FFB-AF41-27D521435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" y="2854"/>
              <a:ext cx="96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7B82B5-867D-4D4F-90F8-50975A742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390"/>
              <a:ext cx="9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 Bold Italic" panose="02050804040505090204" pitchFamily="18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877415B-70EB-425D-82F2-DA9108A53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2496"/>
              <a:ext cx="632" cy="287"/>
            </a:xfrm>
            <a:custGeom>
              <a:avLst/>
              <a:gdLst>
                <a:gd name="T0" fmla="*/ 0 w 1051"/>
                <a:gd name="T1" fmla="*/ 476 h 476"/>
                <a:gd name="T2" fmla="*/ 0 w 1051"/>
                <a:gd name="T3" fmla="*/ 476 h 476"/>
                <a:gd name="T4" fmla="*/ 1051 w 1051"/>
                <a:gd name="T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1" h="476">
                  <a:moveTo>
                    <a:pt x="0" y="476"/>
                  </a:moveTo>
                  <a:lnTo>
                    <a:pt x="0" y="476"/>
                  </a:lnTo>
                  <a:lnTo>
                    <a:pt x="1051" y="0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837C381-A984-43B0-B4F3-F57B3A59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2478"/>
              <a:ext cx="65" cy="47"/>
            </a:xfrm>
            <a:custGeom>
              <a:avLst/>
              <a:gdLst>
                <a:gd name="T0" fmla="*/ 107 w 107"/>
                <a:gd name="T1" fmla="*/ 0 h 78"/>
                <a:gd name="T2" fmla="*/ 107 w 107"/>
                <a:gd name="T3" fmla="*/ 0 h 78"/>
                <a:gd name="T4" fmla="*/ 34 w 107"/>
                <a:gd name="T5" fmla="*/ 78 h 78"/>
                <a:gd name="T6" fmla="*/ 38 w 107"/>
                <a:gd name="T7" fmla="*/ 32 h 78"/>
                <a:gd name="T8" fmla="*/ 0 w 107"/>
                <a:gd name="T9" fmla="*/ 4 h 78"/>
                <a:gd name="T10" fmla="*/ 107 w 10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78">
                  <a:moveTo>
                    <a:pt x="107" y="0"/>
                  </a:moveTo>
                  <a:lnTo>
                    <a:pt x="107" y="0"/>
                  </a:lnTo>
                  <a:lnTo>
                    <a:pt x="34" y="78"/>
                  </a:lnTo>
                  <a:lnTo>
                    <a:pt x="38" y="32"/>
                  </a:lnTo>
                  <a:lnTo>
                    <a:pt x="0" y="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6EE1C0B-D72D-4AEA-8C7C-D337825D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2496"/>
              <a:ext cx="632" cy="287"/>
            </a:xfrm>
            <a:custGeom>
              <a:avLst/>
              <a:gdLst>
                <a:gd name="T0" fmla="*/ 0 w 1051"/>
                <a:gd name="T1" fmla="*/ 476 h 476"/>
                <a:gd name="T2" fmla="*/ 0 w 1051"/>
                <a:gd name="T3" fmla="*/ 476 h 476"/>
                <a:gd name="T4" fmla="*/ 1051 w 1051"/>
                <a:gd name="T5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1" h="476">
                  <a:moveTo>
                    <a:pt x="0" y="476"/>
                  </a:moveTo>
                  <a:lnTo>
                    <a:pt x="0" y="476"/>
                  </a:lnTo>
                  <a:lnTo>
                    <a:pt x="1051" y="0"/>
                  </a:lnTo>
                </a:path>
              </a:pathLst>
            </a:custGeom>
            <a:noFill/>
            <a:ln w="25400" cap="flat">
              <a:solidFill>
                <a:srgbClr val="33B4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1D8812D-4297-46BF-BE70-7FBA8509E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2460"/>
              <a:ext cx="130" cy="94"/>
            </a:xfrm>
            <a:custGeom>
              <a:avLst/>
              <a:gdLst>
                <a:gd name="T0" fmla="*/ 215 w 215"/>
                <a:gd name="T1" fmla="*/ 0 h 156"/>
                <a:gd name="T2" fmla="*/ 215 w 215"/>
                <a:gd name="T3" fmla="*/ 0 h 156"/>
                <a:gd name="T4" fmla="*/ 67 w 215"/>
                <a:gd name="T5" fmla="*/ 156 h 156"/>
                <a:gd name="T6" fmla="*/ 76 w 215"/>
                <a:gd name="T7" fmla="*/ 63 h 156"/>
                <a:gd name="T8" fmla="*/ 0 w 215"/>
                <a:gd name="T9" fmla="*/ 8 h 156"/>
                <a:gd name="T10" fmla="*/ 215 w 215"/>
                <a:gd name="T1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56">
                  <a:moveTo>
                    <a:pt x="215" y="0"/>
                  </a:moveTo>
                  <a:lnTo>
                    <a:pt x="215" y="0"/>
                  </a:lnTo>
                  <a:lnTo>
                    <a:pt x="67" y="156"/>
                  </a:lnTo>
                  <a:lnTo>
                    <a:pt x="76" y="63"/>
                  </a:lnTo>
                  <a:lnTo>
                    <a:pt x="0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3B44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7F2EA30-4C81-45F8-9A8D-90662DC6B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633"/>
              <a:ext cx="160" cy="160"/>
            </a:xfrm>
            <a:custGeom>
              <a:avLst/>
              <a:gdLst>
                <a:gd name="T0" fmla="*/ 265 w 265"/>
                <a:gd name="T1" fmla="*/ 160 h 264"/>
                <a:gd name="T2" fmla="*/ 265 w 265"/>
                <a:gd name="T3" fmla="*/ 160 h 264"/>
                <a:gd name="T4" fmla="*/ 264 w 265"/>
                <a:gd name="T5" fmla="*/ 157 h 264"/>
                <a:gd name="T6" fmla="*/ 124 w 265"/>
                <a:gd name="T7" fmla="*/ 0 h 264"/>
                <a:gd name="T8" fmla="*/ 0 w 265"/>
                <a:gd name="T9" fmla="*/ 264 h 264"/>
                <a:gd name="T10" fmla="*/ 265 w 265"/>
                <a:gd name="T11" fmla="*/ 15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64">
                  <a:moveTo>
                    <a:pt x="265" y="160"/>
                  </a:moveTo>
                  <a:lnTo>
                    <a:pt x="265" y="160"/>
                  </a:lnTo>
                  <a:cubicBezTo>
                    <a:pt x="265" y="159"/>
                    <a:pt x="265" y="158"/>
                    <a:pt x="264" y="157"/>
                  </a:cubicBezTo>
                  <a:cubicBezTo>
                    <a:pt x="238" y="88"/>
                    <a:pt x="188" y="32"/>
                    <a:pt x="124" y="0"/>
                  </a:cubicBezTo>
                  <a:lnTo>
                    <a:pt x="0" y="264"/>
                  </a:lnTo>
                  <a:lnTo>
                    <a:pt x="265" y="159"/>
                  </a:lnTo>
                </a:path>
              </a:pathLst>
            </a:custGeom>
            <a:solidFill>
              <a:srgbClr val="CBEEF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D4BC031-1CD5-4931-A322-215D92C1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2633"/>
              <a:ext cx="160" cy="160"/>
            </a:xfrm>
            <a:custGeom>
              <a:avLst/>
              <a:gdLst>
                <a:gd name="T0" fmla="*/ 265 w 265"/>
                <a:gd name="T1" fmla="*/ 160 h 264"/>
                <a:gd name="T2" fmla="*/ 265 w 265"/>
                <a:gd name="T3" fmla="*/ 160 h 264"/>
                <a:gd name="T4" fmla="*/ 264 w 265"/>
                <a:gd name="T5" fmla="*/ 157 h 264"/>
                <a:gd name="T6" fmla="*/ 124 w 265"/>
                <a:gd name="T7" fmla="*/ 0 h 264"/>
                <a:gd name="T8" fmla="*/ 0 w 265"/>
                <a:gd name="T9" fmla="*/ 264 h 264"/>
                <a:gd name="T10" fmla="*/ 265 w 265"/>
                <a:gd name="T11" fmla="*/ 15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64">
                  <a:moveTo>
                    <a:pt x="265" y="160"/>
                  </a:moveTo>
                  <a:lnTo>
                    <a:pt x="265" y="160"/>
                  </a:lnTo>
                  <a:cubicBezTo>
                    <a:pt x="265" y="159"/>
                    <a:pt x="265" y="158"/>
                    <a:pt x="264" y="157"/>
                  </a:cubicBezTo>
                  <a:cubicBezTo>
                    <a:pt x="238" y="88"/>
                    <a:pt x="188" y="32"/>
                    <a:pt x="124" y="0"/>
                  </a:cubicBezTo>
                  <a:lnTo>
                    <a:pt x="0" y="264"/>
                  </a:lnTo>
                  <a:lnTo>
                    <a:pt x="265" y="159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C2F4002-9774-485A-B793-EF77CB711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3285"/>
              <a:ext cx="178" cy="197"/>
            </a:xfrm>
            <a:custGeom>
              <a:avLst/>
              <a:gdLst>
                <a:gd name="T0" fmla="*/ 221 w 296"/>
                <a:gd name="T1" fmla="*/ 325 h 325"/>
                <a:gd name="T2" fmla="*/ 221 w 296"/>
                <a:gd name="T3" fmla="*/ 325 h 325"/>
                <a:gd name="T4" fmla="*/ 222 w 296"/>
                <a:gd name="T5" fmla="*/ 323 h 325"/>
                <a:gd name="T6" fmla="*/ 296 w 296"/>
                <a:gd name="T7" fmla="*/ 130 h 325"/>
                <a:gd name="T8" fmla="*/ 266 w 296"/>
                <a:gd name="T9" fmla="*/ 0 h 325"/>
                <a:gd name="T10" fmla="*/ 0 w 296"/>
                <a:gd name="T11" fmla="*/ 130 h 325"/>
                <a:gd name="T12" fmla="*/ 221 w 296"/>
                <a:gd name="T13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25">
                  <a:moveTo>
                    <a:pt x="221" y="325"/>
                  </a:moveTo>
                  <a:lnTo>
                    <a:pt x="221" y="325"/>
                  </a:lnTo>
                  <a:cubicBezTo>
                    <a:pt x="221" y="324"/>
                    <a:pt x="222" y="324"/>
                    <a:pt x="222" y="323"/>
                  </a:cubicBezTo>
                  <a:cubicBezTo>
                    <a:pt x="268" y="272"/>
                    <a:pt x="296" y="204"/>
                    <a:pt x="296" y="130"/>
                  </a:cubicBezTo>
                  <a:cubicBezTo>
                    <a:pt x="296" y="83"/>
                    <a:pt x="285" y="39"/>
                    <a:pt x="266" y="0"/>
                  </a:cubicBezTo>
                  <a:lnTo>
                    <a:pt x="0" y="130"/>
                  </a:lnTo>
                  <a:lnTo>
                    <a:pt x="221" y="324"/>
                  </a:lnTo>
                </a:path>
              </a:pathLst>
            </a:custGeom>
            <a:solidFill>
              <a:srgbClr val="CBEEF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8651C79-5BDC-44CD-A7F5-DFF607BB9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5" y="3285"/>
              <a:ext cx="178" cy="197"/>
            </a:xfrm>
            <a:custGeom>
              <a:avLst/>
              <a:gdLst>
                <a:gd name="T0" fmla="*/ 221 w 296"/>
                <a:gd name="T1" fmla="*/ 325 h 325"/>
                <a:gd name="T2" fmla="*/ 221 w 296"/>
                <a:gd name="T3" fmla="*/ 325 h 325"/>
                <a:gd name="T4" fmla="*/ 222 w 296"/>
                <a:gd name="T5" fmla="*/ 323 h 325"/>
                <a:gd name="T6" fmla="*/ 296 w 296"/>
                <a:gd name="T7" fmla="*/ 130 h 325"/>
                <a:gd name="T8" fmla="*/ 266 w 296"/>
                <a:gd name="T9" fmla="*/ 0 h 325"/>
                <a:gd name="T10" fmla="*/ 0 w 296"/>
                <a:gd name="T11" fmla="*/ 130 h 325"/>
                <a:gd name="T12" fmla="*/ 221 w 296"/>
                <a:gd name="T13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325">
                  <a:moveTo>
                    <a:pt x="221" y="325"/>
                  </a:moveTo>
                  <a:lnTo>
                    <a:pt x="221" y="325"/>
                  </a:lnTo>
                  <a:cubicBezTo>
                    <a:pt x="221" y="324"/>
                    <a:pt x="222" y="324"/>
                    <a:pt x="222" y="323"/>
                  </a:cubicBezTo>
                  <a:cubicBezTo>
                    <a:pt x="268" y="272"/>
                    <a:pt x="296" y="204"/>
                    <a:pt x="296" y="130"/>
                  </a:cubicBezTo>
                  <a:cubicBezTo>
                    <a:pt x="296" y="83"/>
                    <a:pt x="285" y="39"/>
                    <a:pt x="266" y="0"/>
                  </a:cubicBezTo>
                  <a:lnTo>
                    <a:pt x="0" y="130"/>
                  </a:lnTo>
                  <a:lnTo>
                    <a:pt x="221" y="324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C51D127-99E9-4662-A97A-7FF21F8CA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3135"/>
              <a:ext cx="9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 Bold Italic" panose="02050804040505090204" pitchFamily="18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00F4A5-0CCA-4EEA-9341-D4074E67C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2583"/>
              <a:ext cx="9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 Bold Italic" panose="02050804040505090204" pitchFamily="18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B8D581-ED02-40E2-8AE2-8899765AA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2801"/>
              <a:ext cx="9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 Bold Italic" panose="02050804040505090204" pitchFamily="18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CCB26B-423F-43A4-8992-2B981DD9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3568"/>
              <a:ext cx="12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 Bold Italic" panose="02050804040505090204" pitchFamily="18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C8A6CD0-96D3-4ECF-A034-732E8127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335"/>
              <a:ext cx="12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 Bold Italic" panose="02050804040505090204" pitchFamily="18" charset="0"/>
                </a:rPr>
                <a:t>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966F19B-CE7B-4B43-87D2-52D8DAC0E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675"/>
              <a:ext cx="254" cy="114"/>
            </a:xfrm>
            <a:custGeom>
              <a:avLst/>
              <a:gdLst>
                <a:gd name="T0" fmla="*/ 0 w 421"/>
                <a:gd name="T1" fmla="*/ 188 h 188"/>
                <a:gd name="T2" fmla="*/ 0 w 421"/>
                <a:gd name="T3" fmla="*/ 188 h 188"/>
                <a:gd name="T4" fmla="*/ 421 w 421"/>
                <a:gd name="T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" h="188">
                  <a:moveTo>
                    <a:pt x="0" y="188"/>
                  </a:moveTo>
                  <a:lnTo>
                    <a:pt x="0" y="188"/>
                  </a:lnTo>
                  <a:lnTo>
                    <a:pt x="421" y="0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AEC89AB-FE91-407F-AA88-920F78405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" y="2658"/>
              <a:ext cx="65" cy="47"/>
            </a:xfrm>
            <a:custGeom>
              <a:avLst/>
              <a:gdLst>
                <a:gd name="T0" fmla="*/ 107 w 107"/>
                <a:gd name="T1" fmla="*/ 0 h 77"/>
                <a:gd name="T2" fmla="*/ 107 w 107"/>
                <a:gd name="T3" fmla="*/ 0 h 77"/>
                <a:gd name="T4" fmla="*/ 33 w 107"/>
                <a:gd name="T5" fmla="*/ 77 h 77"/>
                <a:gd name="T6" fmla="*/ 38 w 107"/>
                <a:gd name="T7" fmla="*/ 30 h 77"/>
                <a:gd name="T8" fmla="*/ 0 w 107"/>
                <a:gd name="T9" fmla="*/ 3 h 77"/>
                <a:gd name="T10" fmla="*/ 107 w 10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77">
                  <a:moveTo>
                    <a:pt x="107" y="0"/>
                  </a:moveTo>
                  <a:lnTo>
                    <a:pt x="107" y="0"/>
                  </a:lnTo>
                  <a:lnTo>
                    <a:pt x="33" y="77"/>
                  </a:lnTo>
                  <a:lnTo>
                    <a:pt x="38" y="30"/>
                  </a:lnTo>
                  <a:lnTo>
                    <a:pt x="0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0EE3E70-766C-4543-A84B-53C274884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675"/>
              <a:ext cx="254" cy="114"/>
            </a:xfrm>
            <a:custGeom>
              <a:avLst/>
              <a:gdLst>
                <a:gd name="T0" fmla="*/ 0 w 421"/>
                <a:gd name="T1" fmla="*/ 188 h 188"/>
                <a:gd name="T2" fmla="*/ 0 w 421"/>
                <a:gd name="T3" fmla="*/ 188 h 188"/>
                <a:gd name="T4" fmla="*/ 421 w 421"/>
                <a:gd name="T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1" h="188">
                  <a:moveTo>
                    <a:pt x="0" y="188"/>
                  </a:moveTo>
                  <a:lnTo>
                    <a:pt x="0" y="188"/>
                  </a:lnTo>
                  <a:lnTo>
                    <a:pt x="421" y="0"/>
                  </a:lnTo>
                </a:path>
              </a:pathLst>
            </a:custGeom>
            <a:noFill/>
            <a:ln w="19050" cap="flat">
              <a:solidFill>
                <a:srgbClr val="33B4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A97A014-8305-4AFA-964E-ED9F057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" y="2649"/>
              <a:ext cx="97" cy="71"/>
            </a:xfrm>
            <a:custGeom>
              <a:avLst/>
              <a:gdLst>
                <a:gd name="T0" fmla="*/ 161 w 161"/>
                <a:gd name="T1" fmla="*/ 0 h 117"/>
                <a:gd name="T2" fmla="*/ 161 w 161"/>
                <a:gd name="T3" fmla="*/ 0 h 117"/>
                <a:gd name="T4" fmla="*/ 50 w 161"/>
                <a:gd name="T5" fmla="*/ 117 h 117"/>
                <a:gd name="T6" fmla="*/ 57 w 161"/>
                <a:gd name="T7" fmla="*/ 47 h 117"/>
                <a:gd name="T8" fmla="*/ 0 w 161"/>
                <a:gd name="T9" fmla="*/ 5 h 117"/>
                <a:gd name="T10" fmla="*/ 161 w 161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17">
                  <a:moveTo>
                    <a:pt x="161" y="0"/>
                  </a:moveTo>
                  <a:lnTo>
                    <a:pt x="161" y="0"/>
                  </a:lnTo>
                  <a:lnTo>
                    <a:pt x="50" y="117"/>
                  </a:lnTo>
                  <a:lnTo>
                    <a:pt x="57" y="47"/>
                  </a:lnTo>
                  <a:lnTo>
                    <a:pt x="0" y="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3B44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2979D67-4A24-40E4-8D93-8767465A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2891"/>
              <a:ext cx="262" cy="118"/>
            </a:xfrm>
            <a:custGeom>
              <a:avLst/>
              <a:gdLst>
                <a:gd name="T0" fmla="*/ 0 w 436"/>
                <a:gd name="T1" fmla="*/ 195 h 195"/>
                <a:gd name="T2" fmla="*/ 0 w 436"/>
                <a:gd name="T3" fmla="*/ 195 h 195"/>
                <a:gd name="T4" fmla="*/ 436 w 436"/>
                <a:gd name="T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6" h="195">
                  <a:moveTo>
                    <a:pt x="0" y="195"/>
                  </a:moveTo>
                  <a:lnTo>
                    <a:pt x="0" y="195"/>
                  </a:lnTo>
                  <a:lnTo>
                    <a:pt x="436" y="0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61B227C-C522-4E21-9A08-E3142E631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2874"/>
              <a:ext cx="64" cy="47"/>
            </a:xfrm>
            <a:custGeom>
              <a:avLst/>
              <a:gdLst>
                <a:gd name="T0" fmla="*/ 107 w 107"/>
                <a:gd name="T1" fmla="*/ 0 h 78"/>
                <a:gd name="T2" fmla="*/ 107 w 107"/>
                <a:gd name="T3" fmla="*/ 0 h 78"/>
                <a:gd name="T4" fmla="*/ 33 w 107"/>
                <a:gd name="T5" fmla="*/ 78 h 78"/>
                <a:gd name="T6" fmla="*/ 38 w 107"/>
                <a:gd name="T7" fmla="*/ 31 h 78"/>
                <a:gd name="T8" fmla="*/ 0 w 107"/>
                <a:gd name="T9" fmla="*/ 4 h 78"/>
                <a:gd name="T10" fmla="*/ 107 w 10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78">
                  <a:moveTo>
                    <a:pt x="107" y="0"/>
                  </a:moveTo>
                  <a:lnTo>
                    <a:pt x="107" y="0"/>
                  </a:lnTo>
                  <a:lnTo>
                    <a:pt x="33" y="78"/>
                  </a:lnTo>
                  <a:lnTo>
                    <a:pt x="38" y="31"/>
                  </a:lnTo>
                  <a:lnTo>
                    <a:pt x="0" y="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A15D7C6-19BA-496F-B717-2206549D3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" y="2891"/>
              <a:ext cx="262" cy="118"/>
            </a:xfrm>
            <a:custGeom>
              <a:avLst/>
              <a:gdLst>
                <a:gd name="T0" fmla="*/ 0 w 436"/>
                <a:gd name="T1" fmla="*/ 195 h 195"/>
                <a:gd name="T2" fmla="*/ 0 w 436"/>
                <a:gd name="T3" fmla="*/ 195 h 195"/>
                <a:gd name="T4" fmla="*/ 436 w 436"/>
                <a:gd name="T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6" h="195">
                  <a:moveTo>
                    <a:pt x="0" y="195"/>
                  </a:moveTo>
                  <a:lnTo>
                    <a:pt x="0" y="195"/>
                  </a:lnTo>
                  <a:lnTo>
                    <a:pt x="436" y="0"/>
                  </a:lnTo>
                </a:path>
              </a:pathLst>
            </a:custGeom>
            <a:noFill/>
            <a:ln w="19050" cap="flat">
              <a:solidFill>
                <a:srgbClr val="33B4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CAC1216-AA34-4647-B3ED-0667123D2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" y="2865"/>
              <a:ext cx="97" cy="71"/>
            </a:xfrm>
            <a:custGeom>
              <a:avLst/>
              <a:gdLst>
                <a:gd name="T0" fmla="*/ 161 w 161"/>
                <a:gd name="T1" fmla="*/ 0 h 116"/>
                <a:gd name="T2" fmla="*/ 161 w 161"/>
                <a:gd name="T3" fmla="*/ 0 h 116"/>
                <a:gd name="T4" fmla="*/ 50 w 161"/>
                <a:gd name="T5" fmla="*/ 116 h 116"/>
                <a:gd name="T6" fmla="*/ 57 w 161"/>
                <a:gd name="T7" fmla="*/ 46 h 116"/>
                <a:gd name="T8" fmla="*/ 0 w 161"/>
                <a:gd name="T9" fmla="*/ 5 h 116"/>
                <a:gd name="T10" fmla="*/ 161 w 161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116">
                  <a:moveTo>
                    <a:pt x="161" y="0"/>
                  </a:moveTo>
                  <a:lnTo>
                    <a:pt x="161" y="0"/>
                  </a:lnTo>
                  <a:lnTo>
                    <a:pt x="50" y="116"/>
                  </a:lnTo>
                  <a:lnTo>
                    <a:pt x="57" y="46"/>
                  </a:lnTo>
                  <a:lnTo>
                    <a:pt x="0" y="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3B44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E43DBFE-AC8B-4AE8-94CC-72D1A1704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3234"/>
              <a:ext cx="272" cy="120"/>
            </a:xfrm>
            <a:custGeom>
              <a:avLst/>
              <a:gdLst>
                <a:gd name="T0" fmla="*/ 0 w 451"/>
                <a:gd name="T1" fmla="*/ 199 h 199"/>
                <a:gd name="T2" fmla="*/ 0 w 451"/>
                <a:gd name="T3" fmla="*/ 199 h 199"/>
                <a:gd name="T4" fmla="*/ 451 w 45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199">
                  <a:moveTo>
                    <a:pt x="0" y="199"/>
                  </a:moveTo>
                  <a:lnTo>
                    <a:pt x="0" y="199"/>
                  </a:lnTo>
                  <a:lnTo>
                    <a:pt x="451" y="0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5356936-E205-4D78-8DFD-B1E6FD62E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216"/>
              <a:ext cx="64" cy="48"/>
            </a:xfrm>
            <a:custGeom>
              <a:avLst/>
              <a:gdLst>
                <a:gd name="T0" fmla="*/ 107 w 107"/>
                <a:gd name="T1" fmla="*/ 0 h 78"/>
                <a:gd name="T2" fmla="*/ 107 w 107"/>
                <a:gd name="T3" fmla="*/ 0 h 78"/>
                <a:gd name="T4" fmla="*/ 33 w 107"/>
                <a:gd name="T5" fmla="*/ 78 h 78"/>
                <a:gd name="T6" fmla="*/ 38 w 107"/>
                <a:gd name="T7" fmla="*/ 31 h 78"/>
                <a:gd name="T8" fmla="*/ 0 w 107"/>
                <a:gd name="T9" fmla="*/ 3 h 78"/>
                <a:gd name="T10" fmla="*/ 107 w 10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78">
                  <a:moveTo>
                    <a:pt x="107" y="0"/>
                  </a:moveTo>
                  <a:lnTo>
                    <a:pt x="107" y="0"/>
                  </a:lnTo>
                  <a:lnTo>
                    <a:pt x="33" y="78"/>
                  </a:lnTo>
                  <a:lnTo>
                    <a:pt x="38" y="31"/>
                  </a:lnTo>
                  <a:lnTo>
                    <a:pt x="0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25FF062-37D0-4AD3-B696-3FDE4F259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3234"/>
              <a:ext cx="272" cy="120"/>
            </a:xfrm>
            <a:custGeom>
              <a:avLst/>
              <a:gdLst>
                <a:gd name="T0" fmla="*/ 0 w 451"/>
                <a:gd name="T1" fmla="*/ 199 h 199"/>
                <a:gd name="T2" fmla="*/ 0 w 451"/>
                <a:gd name="T3" fmla="*/ 199 h 199"/>
                <a:gd name="T4" fmla="*/ 451 w 451"/>
                <a:gd name="T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1" h="199">
                  <a:moveTo>
                    <a:pt x="0" y="199"/>
                  </a:moveTo>
                  <a:lnTo>
                    <a:pt x="0" y="199"/>
                  </a:lnTo>
                  <a:lnTo>
                    <a:pt x="451" y="0"/>
                  </a:lnTo>
                </a:path>
              </a:pathLst>
            </a:custGeom>
            <a:noFill/>
            <a:ln w="19050" cap="flat">
              <a:solidFill>
                <a:srgbClr val="33B4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82CB2AE-3359-4488-9D86-B260FF021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" y="3208"/>
              <a:ext cx="97" cy="70"/>
            </a:xfrm>
            <a:custGeom>
              <a:avLst/>
              <a:gdLst>
                <a:gd name="T0" fmla="*/ 162 w 162"/>
                <a:gd name="T1" fmla="*/ 0 h 116"/>
                <a:gd name="T2" fmla="*/ 162 w 162"/>
                <a:gd name="T3" fmla="*/ 0 h 116"/>
                <a:gd name="T4" fmla="*/ 50 w 162"/>
                <a:gd name="T5" fmla="*/ 116 h 116"/>
                <a:gd name="T6" fmla="*/ 57 w 162"/>
                <a:gd name="T7" fmla="*/ 46 h 116"/>
                <a:gd name="T8" fmla="*/ 0 w 162"/>
                <a:gd name="T9" fmla="*/ 4 h 116"/>
                <a:gd name="T10" fmla="*/ 162 w 16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116">
                  <a:moveTo>
                    <a:pt x="162" y="0"/>
                  </a:moveTo>
                  <a:lnTo>
                    <a:pt x="162" y="0"/>
                  </a:lnTo>
                  <a:lnTo>
                    <a:pt x="50" y="116"/>
                  </a:lnTo>
                  <a:lnTo>
                    <a:pt x="57" y="46"/>
                  </a:lnTo>
                  <a:lnTo>
                    <a:pt x="0" y="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33B44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DA59DED-3349-4B55-8976-2270B8430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" y="2752"/>
              <a:ext cx="732" cy="736"/>
            </a:xfrm>
            <a:custGeom>
              <a:avLst/>
              <a:gdLst>
                <a:gd name="T0" fmla="*/ 1218 w 1218"/>
                <a:gd name="T1" fmla="*/ 609 h 1218"/>
                <a:gd name="T2" fmla="*/ 1218 w 1218"/>
                <a:gd name="T3" fmla="*/ 609 h 1218"/>
                <a:gd name="T4" fmla="*/ 609 w 1218"/>
                <a:gd name="T5" fmla="*/ 1218 h 1218"/>
                <a:gd name="T6" fmla="*/ 0 w 1218"/>
                <a:gd name="T7" fmla="*/ 609 h 1218"/>
                <a:gd name="T8" fmla="*/ 609 w 1218"/>
                <a:gd name="T9" fmla="*/ 0 h 1218"/>
                <a:gd name="T10" fmla="*/ 1218 w 1218"/>
                <a:gd name="T11" fmla="*/ 609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8" h="1218">
                  <a:moveTo>
                    <a:pt x="1218" y="609"/>
                  </a:moveTo>
                  <a:lnTo>
                    <a:pt x="1218" y="609"/>
                  </a:lnTo>
                  <a:cubicBezTo>
                    <a:pt x="1218" y="945"/>
                    <a:pt x="945" y="1218"/>
                    <a:pt x="609" y="1218"/>
                  </a:cubicBezTo>
                  <a:cubicBezTo>
                    <a:pt x="273" y="1218"/>
                    <a:pt x="0" y="945"/>
                    <a:pt x="0" y="609"/>
                  </a:cubicBezTo>
                  <a:cubicBezTo>
                    <a:pt x="0" y="272"/>
                    <a:pt x="273" y="0"/>
                    <a:pt x="609" y="0"/>
                  </a:cubicBezTo>
                  <a:cubicBezTo>
                    <a:pt x="945" y="0"/>
                    <a:pt x="1218" y="272"/>
                    <a:pt x="1218" y="609"/>
                  </a:cubicBezTo>
                  <a:close/>
                </a:path>
              </a:pathLst>
            </a:custGeom>
            <a:solidFill>
              <a:srgbClr val="F6D363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0" name="Freeform 63">
              <a:extLst>
                <a:ext uri="{FF2B5EF4-FFF2-40B4-BE49-F238E27FC236}">
                  <a16:creationId xmlns:a16="http://schemas.microsoft.com/office/drawing/2014/main" id="{3D5EA1AC-B290-4EFC-861A-05DBBB1F1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" y="2752"/>
              <a:ext cx="732" cy="736"/>
            </a:xfrm>
            <a:custGeom>
              <a:avLst/>
              <a:gdLst>
                <a:gd name="T0" fmla="*/ 1218 w 1218"/>
                <a:gd name="T1" fmla="*/ 609 h 1218"/>
                <a:gd name="T2" fmla="*/ 1218 w 1218"/>
                <a:gd name="T3" fmla="*/ 609 h 1218"/>
                <a:gd name="T4" fmla="*/ 609 w 1218"/>
                <a:gd name="T5" fmla="*/ 1218 h 1218"/>
                <a:gd name="T6" fmla="*/ 0 w 1218"/>
                <a:gd name="T7" fmla="*/ 609 h 1218"/>
                <a:gd name="T8" fmla="*/ 609 w 1218"/>
                <a:gd name="T9" fmla="*/ 0 h 1218"/>
                <a:gd name="T10" fmla="*/ 1218 w 1218"/>
                <a:gd name="T11" fmla="*/ 609 h 1218"/>
                <a:gd name="T12" fmla="*/ 1218 w 1218"/>
                <a:gd name="T13" fmla="*/ 609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8" h="1218">
                  <a:moveTo>
                    <a:pt x="1218" y="609"/>
                  </a:moveTo>
                  <a:lnTo>
                    <a:pt x="1218" y="609"/>
                  </a:lnTo>
                  <a:cubicBezTo>
                    <a:pt x="1218" y="945"/>
                    <a:pt x="945" y="1218"/>
                    <a:pt x="609" y="1218"/>
                  </a:cubicBezTo>
                  <a:cubicBezTo>
                    <a:pt x="273" y="1218"/>
                    <a:pt x="0" y="945"/>
                    <a:pt x="0" y="609"/>
                  </a:cubicBezTo>
                  <a:cubicBezTo>
                    <a:pt x="0" y="272"/>
                    <a:pt x="273" y="0"/>
                    <a:pt x="609" y="0"/>
                  </a:cubicBezTo>
                  <a:cubicBezTo>
                    <a:pt x="945" y="0"/>
                    <a:pt x="1218" y="272"/>
                    <a:pt x="1218" y="609"/>
                  </a:cubicBezTo>
                  <a:lnTo>
                    <a:pt x="1218" y="609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1" name="Freeform 64">
              <a:extLst>
                <a:ext uri="{FF2B5EF4-FFF2-40B4-BE49-F238E27FC236}">
                  <a16:creationId xmlns:a16="http://schemas.microsoft.com/office/drawing/2014/main" id="{1463BF74-C592-4227-ABD9-CB263B8CD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2986"/>
              <a:ext cx="62" cy="63"/>
            </a:xfrm>
            <a:custGeom>
              <a:avLst/>
              <a:gdLst>
                <a:gd name="T0" fmla="*/ 92 w 104"/>
                <a:gd name="T1" fmla="*/ 30 h 104"/>
                <a:gd name="T2" fmla="*/ 92 w 104"/>
                <a:gd name="T3" fmla="*/ 30 h 104"/>
                <a:gd name="T4" fmla="*/ 31 w 104"/>
                <a:gd name="T5" fmla="*/ 12 h 104"/>
                <a:gd name="T6" fmla="*/ 12 w 104"/>
                <a:gd name="T7" fmla="*/ 73 h 104"/>
                <a:gd name="T8" fmla="*/ 73 w 104"/>
                <a:gd name="T9" fmla="*/ 92 h 104"/>
                <a:gd name="T10" fmla="*/ 92 w 104"/>
                <a:gd name="T11" fmla="*/ 3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4">
                  <a:moveTo>
                    <a:pt x="92" y="30"/>
                  </a:moveTo>
                  <a:lnTo>
                    <a:pt x="92" y="30"/>
                  </a:lnTo>
                  <a:cubicBezTo>
                    <a:pt x="80" y="8"/>
                    <a:pt x="53" y="0"/>
                    <a:pt x="31" y="12"/>
                  </a:cubicBezTo>
                  <a:cubicBezTo>
                    <a:pt x="8" y="24"/>
                    <a:pt x="0" y="51"/>
                    <a:pt x="12" y="73"/>
                  </a:cubicBezTo>
                  <a:cubicBezTo>
                    <a:pt x="24" y="95"/>
                    <a:pt x="51" y="104"/>
                    <a:pt x="73" y="92"/>
                  </a:cubicBezTo>
                  <a:cubicBezTo>
                    <a:pt x="95" y="80"/>
                    <a:pt x="104" y="53"/>
                    <a:pt x="92" y="3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2" name="Freeform 65">
              <a:extLst>
                <a:ext uri="{FF2B5EF4-FFF2-40B4-BE49-F238E27FC236}">
                  <a16:creationId xmlns:a16="http://schemas.microsoft.com/office/drawing/2014/main" id="{E0F6B9FD-610F-498B-B382-9EA42FD60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2986"/>
              <a:ext cx="62" cy="63"/>
            </a:xfrm>
            <a:custGeom>
              <a:avLst/>
              <a:gdLst>
                <a:gd name="T0" fmla="*/ 92 w 104"/>
                <a:gd name="T1" fmla="*/ 30 h 104"/>
                <a:gd name="T2" fmla="*/ 92 w 104"/>
                <a:gd name="T3" fmla="*/ 30 h 104"/>
                <a:gd name="T4" fmla="*/ 31 w 104"/>
                <a:gd name="T5" fmla="*/ 12 h 104"/>
                <a:gd name="T6" fmla="*/ 12 w 104"/>
                <a:gd name="T7" fmla="*/ 73 h 104"/>
                <a:gd name="T8" fmla="*/ 73 w 104"/>
                <a:gd name="T9" fmla="*/ 92 h 104"/>
                <a:gd name="T10" fmla="*/ 92 w 104"/>
                <a:gd name="T11" fmla="*/ 30 h 104"/>
                <a:gd name="T12" fmla="*/ 92 w 104"/>
                <a:gd name="T13" fmla="*/ 3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04">
                  <a:moveTo>
                    <a:pt x="92" y="30"/>
                  </a:moveTo>
                  <a:lnTo>
                    <a:pt x="92" y="30"/>
                  </a:lnTo>
                  <a:cubicBezTo>
                    <a:pt x="80" y="8"/>
                    <a:pt x="53" y="0"/>
                    <a:pt x="31" y="12"/>
                  </a:cubicBezTo>
                  <a:cubicBezTo>
                    <a:pt x="8" y="24"/>
                    <a:pt x="0" y="51"/>
                    <a:pt x="12" y="73"/>
                  </a:cubicBezTo>
                  <a:cubicBezTo>
                    <a:pt x="24" y="95"/>
                    <a:pt x="51" y="104"/>
                    <a:pt x="73" y="92"/>
                  </a:cubicBezTo>
                  <a:cubicBezTo>
                    <a:pt x="95" y="80"/>
                    <a:pt x="104" y="53"/>
                    <a:pt x="92" y="30"/>
                  </a:cubicBezTo>
                  <a:lnTo>
                    <a:pt x="92" y="30"/>
                  </a:lnTo>
                  <a:close/>
                </a:path>
              </a:pathLst>
            </a:custGeom>
            <a:noFill/>
            <a:ln w="6350" cap="flat">
              <a:solidFill>
                <a:srgbClr val="FEFEF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4" name="Freeform 66">
              <a:extLst>
                <a:ext uri="{FF2B5EF4-FFF2-40B4-BE49-F238E27FC236}">
                  <a16:creationId xmlns:a16="http://schemas.microsoft.com/office/drawing/2014/main" id="{D8D5DFDF-965D-4CF3-B5BD-EFA5B316F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2994"/>
              <a:ext cx="46" cy="47"/>
            </a:xfrm>
            <a:custGeom>
              <a:avLst/>
              <a:gdLst>
                <a:gd name="T0" fmla="*/ 68 w 77"/>
                <a:gd name="T1" fmla="*/ 23 h 78"/>
                <a:gd name="T2" fmla="*/ 68 w 77"/>
                <a:gd name="T3" fmla="*/ 23 h 78"/>
                <a:gd name="T4" fmla="*/ 22 w 77"/>
                <a:gd name="T5" fmla="*/ 9 h 78"/>
                <a:gd name="T6" fmla="*/ 8 w 77"/>
                <a:gd name="T7" fmla="*/ 55 h 78"/>
                <a:gd name="T8" fmla="*/ 54 w 77"/>
                <a:gd name="T9" fmla="*/ 69 h 78"/>
                <a:gd name="T10" fmla="*/ 68 w 77"/>
                <a:gd name="T11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8">
                  <a:moveTo>
                    <a:pt x="68" y="23"/>
                  </a:moveTo>
                  <a:lnTo>
                    <a:pt x="68" y="23"/>
                  </a:lnTo>
                  <a:cubicBezTo>
                    <a:pt x="60" y="7"/>
                    <a:pt x="39" y="0"/>
                    <a:pt x="22" y="9"/>
                  </a:cubicBezTo>
                  <a:cubicBezTo>
                    <a:pt x="6" y="18"/>
                    <a:pt x="0" y="39"/>
                    <a:pt x="8" y="55"/>
                  </a:cubicBezTo>
                  <a:cubicBezTo>
                    <a:pt x="17" y="72"/>
                    <a:pt x="38" y="78"/>
                    <a:pt x="54" y="69"/>
                  </a:cubicBezTo>
                  <a:cubicBezTo>
                    <a:pt x="71" y="60"/>
                    <a:pt x="77" y="40"/>
                    <a:pt x="68" y="23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5" name="Freeform 67">
              <a:extLst>
                <a:ext uri="{FF2B5EF4-FFF2-40B4-BE49-F238E27FC236}">
                  <a16:creationId xmlns:a16="http://schemas.microsoft.com/office/drawing/2014/main" id="{254E4381-ADD6-4902-80C4-75C89430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2994"/>
              <a:ext cx="46" cy="47"/>
            </a:xfrm>
            <a:custGeom>
              <a:avLst/>
              <a:gdLst>
                <a:gd name="T0" fmla="*/ 68 w 77"/>
                <a:gd name="T1" fmla="*/ 23 h 78"/>
                <a:gd name="T2" fmla="*/ 68 w 77"/>
                <a:gd name="T3" fmla="*/ 23 h 78"/>
                <a:gd name="T4" fmla="*/ 22 w 77"/>
                <a:gd name="T5" fmla="*/ 9 h 78"/>
                <a:gd name="T6" fmla="*/ 8 w 77"/>
                <a:gd name="T7" fmla="*/ 55 h 78"/>
                <a:gd name="T8" fmla="*/ 54 w 77"/>
                <a:gd name="T9" fmla="*/ 69 h 78"/>
                <a:gd name="T10" fmla="*/ 68 w 77"/>
                <a:gd name="T11" fmla="*/ 23 h 78"/>
                <a:gd name="T12" fmla="*/ 68 w 77"/>
                <a:gd name="T13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8">
                  <a:moveTo>
                    <a:pt x="68" y="23"/>
                  </a:moveTo>
                  <a:lnTo>
                    <a:pt x="68" y="23"/>
                  </a:lnTo>
                  <a:cubicBezTo>
                    <a:pt x="60" y="7"/>
                    <a:pt x="39" y="0"/>
                    <a:pt x="22" y="9"/>
                  </a:cubicBezTo>
                  <a:cubicBezTo>
                    <a:pt x="6" y="18"/>
                    <a:pt x="0" y="39"/>
                    <a:pt x="8" y="55"/>
                  </a:cubicBezTo>
                  <a:cubicBezTo>
                    <a:pt x="17" y="72"/>
                    <a:pt x="38" y="78"/>
                    <a:pt x="54" y="69"/>
                  </a:cubicBezTo>
                  <a:cubicBezTo>
                    <a:pt x="71" y="60"/>
                    <a:pt x="77" y="40"/>
                    <a:pt x="68" y="23"/>
                  </a:cubicBezTo>
                  <a:lnTo>
                    <a:pt x="68" y="23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6" name="Freeform 68">
              <a:extLst>
                <a:ext uri="{FF2B5EF4-FFF2-40B4-BE49-F238E27FC236}">
                  <a16:creationId xmlns:a16="http://schemas.microsoft.com/office/drawing/2014/main" id="{A859B98E-580C-4C66-B1F3-06E75E5C9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2760"/>
              <a:ext cx="62" cy="63"/>
            </a:xfrm>
            <a:custGeom>
              <a:avLst/>
              <a:gdLst>
                <a:gd name="T0" fmla="*/ 92 w 104"/>
                <a:gd name="T1" fmla="*/ 30 h 103"/>
                <a:gd name="T2" fmla="*/ 92 w 104"/>
                <a:gd name="T3" fmla="*/ 30 h 103"/>
                <a:gd name="T4" fmla="*/ 31 w 104"/>
                <a:gd name="T5" fmla="*/ 11 h 103"/>
                <a:gd name="T6" fmla="*/ 12 w 104"/>
                <a:gd name="T7" fmla="*/ 73 h 103"/>
                <a:gd name="T8" fmla="*/ 73 w 104"/>
                <a:gd name="T9" fmla="*/ 91 h 103"/>
                <a:gd name="T10" fmla="*/ 92 w 104"/>
                <a:gd name="T11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3">
                  <a:moveTo>
                    <a:pt x="92" y="30"/>
                  </a:moveTo>
                  <a:lnTo>
                    <a:pt x="92" y="30"/>
                  </a:lnTo>
                  <a:cubicBezTo>
                    <a:pt x="80" y="8"/>
                    <a:pt x="53" y="0"/>
                    <a:pt x="31" y="11"/>
                  </a:cubicBezTo>
                  <a:cubicBezTo>
                    <a:pt x="9" y="23"/>
                    <a:pt x="0" y="51"/>
                    <a:pt x="12" y="73"/>
                  </a:cubicBezTo>
                  <a:cubicBezTo>
                    <a:pt x="24" y="95"/>
                    <a:pt x="51" y="103"/>
                    <a:pt x="73" y="91"/>
                  </a:cubicBezTo>
                  <a:cubicBezTo>
                    <a:pt x="95" y="80"/>
                    <a:pt x="104" y="52"/>
                    <a:pt x="92" y="3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7" name="Freeform 69">
              <a:extLst>
                <a:ext uri="{FF2B5EF4-FFF2-40B4-BE49-F238E27FC236}">
                  <a16:creationId xmlns:a16="http://schemas.microsoft.com/office/drawing/2014/main" id="{18E407D1-6A59-470B-8506-DE6FC5BA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" y="2760"/>
              <a:ext cx="62" cy="63"/>
            </a:xfrm>
            <a:custGeom>
              <a:avLst/>
              <a:gdLst>
                <a:gd name="T0" fmla="*/ 92 w 104"/>
                <a:gd name="T1" fmla="*/ 30 h 103"/>
                <a:gd name="T2" fmla="*/ 92 w 104"/>
                <a:gd name="T3" fmla="*/ 30 h 103"/>
                <a:gd name="T4" fmla="*/ 31 w 104"/>
                <a:gd name="T5" fmla="*/ 11 h 103"/>
                <a:gd name="T6" fmla="*/ 12 w 104"/>
                <a:gd name="T7" fmla="*/ 73 h 103"/>
                <a:gd name="T8" fmla="*/ 73 w 104"/>
                <a:gd name="T9" fmla="*/ 91 h 103"/>
                <a:gd name="T10" fmla="*/ 92 w 104"/>
                <a:gd name="T11" fmla="*/ 30 h 103"/>
                <a:gd name="T12" fmla="*/ 92 w 104"/>
                <a:gd name="T13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03">
                  <a:moveTo>
                    <a:pt x="92" y="30"/>
                  </a:moveTo>
                  <a:lnTo>
                    <a:pt x="92" y="30"/>
                  </a:lnTo>
                  <a:cubicBezTo>
                    <a:pt x="80" y="8"/>
                    <a:pt x="53" y="0"/>
                    <a:pt x="31" y="11"/>
                  </a:cubicBezTo>
                  <a:cubicBezTo>
                    <a:pt x="9" y="23"/>
                    <a:pt x="0" y="51"/>
                    <a:pt x="12" y="73"/>
                  </a:cubicBezTo>
                  <a:cubicBezTo>
                    <a:pt x="24" y="95"/>
                    <a:pt x="51" y="103"/>
                    <a:pt x="73" y="91"/>
                  </a:cubicBezTo>
                  <a:cubicBezTo>
                    <a:pt x="95" y="80"/>
                    <a:pt x="104" y="52"/>
                    <a:pt x="92" y="30"/>
                  </a:cubicBezTo>
                  <a:lnTo>
                    <a:pt x="92" y="30"/>
                  </a:lnTo>
                  <a:close/>
                </a:path>
              </a:pathLst>
            </a:custGeom>
            <a:noFill/>
            <a:ln w="6350" cap="flat">
              <a:solidFill>
                <a:srgbClr val="FEFEF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8" name="Freeform 70">
              <a:extLst>
                <a:ext uri="{FF2B5EF4-FFF2-40B4-BE49-F238E27FC236}">
                  <a16:creationId xmlns:a16="http://schemas.microsoft.com/office/drawing/2014/main" id="{A1CFF899-8D3E-4BBB-86E6-A16EB6C10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" y="2768"/>
              <a:ext cx="46" cy="47"/>
            </a:xfrm>
            <a:custGeom>
              <a:avLst/>
              <a:gdLst>
                <a:gd name="T0" fmla="*/ 69 w 77"/>
                <a:gd name="T1" fmla="*/ 23 h 78"/>
                <a:gd name="T2" fmla="*/ 69 w 77"/>
                <a:gd name="T3" fmla="*/ 23 h 78"/>
                <a:gd name="T4" fmla="*/ 23 w 77"/>
                <a:gd name="T5" fmla="*/ 9 h 78"/>
                <a:gd name="T6" fmla="*/ 9 w 77"/>
                <a:gd name="T7" fmla="*/ 55 h 78"/>
                <a:gd name="T8" fmla="*/ 55 w 77"/>
                <a:gd name="T9" fmla="*/ 69 h 78"/>
                <a:gd name="T10" fmla="*/ 69 w 77"/>
                <a:gd name="T11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8">
                  <a:moveTo>
                    <a:pt x="69" y="23"/>
                  </a:moveTo>
                  <a:lnTo>
                    <a:pt x="69" y="23"/>
                  </a:lnTo>
                  <a:cubicBezTo>
                    <a:pt x="60" y="6"/>
                    <a:pt x="39" y="0"/>
                    <a:pt x="23" y="9"/>
                  </a:cubicBezTo>
                  <a:cubicBezTo>
                    <a:pt x="6" y="18"/>
                    <a:pt x="0" y="38"/>
                    <a:pt x="9" y="55"/>
                  </a:cubicBezTo>
                  <a:cubicBezTo>
                    <a:pt x="17" y="71"/>
                    <a:pt x="38" y="78"/>
                    <a:pt x="55" y="69"/>
                  </a:cubicBezTo>
                  <a:cubicBezTo>
                    <a:pt x="71" y="60"/>
                    <a:pt x="77" y="40"/>
                    <a:pt x="69" y="23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9" name="Freeform 71">
              <a:extLst>
                <a:ext uri="{FF2B5EF4-FFF2-40B4-BE49-F238E27FC236}">
                  <a16:creationId xmlns:a16="http://schemas.microsoft.com/office/drawing/2014/main" id="{F56ABF92-870D-41D1-AFC6-8CE22A672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" y="2768"/>
              <a:ext cx="46" cy="47"/>
            </a:xfrm>
            <a:custGeom>
              <a:avLst/>
              <a:gdLst>
                <a:gd name="T0" fmla="*/ 69 w 77"/>
                <a:gd name="T1" fmla="*/ 23 h 78"/>
                <a:gd name="T2" fmla="*/ 69 w 77"/>
                <a:gd name="T3" fmla="*/ 23 h 78"/>
                <a:gd name="T4" fmla="*/ 23 w 77"/>
                <a:gd name="T5" fmla="*/ 9 h 78"/>
                <a:gd name="T6" fmla="*/ 9 w 77"/>
                <a:gd name="T7" fmla="*/ 55 h 78"/>
                <a:gd name="T8" fmla="*/ 55 w 77"/>
                <a:gd name="T9" fmla="*/ 69 h 78"/>
                <a:gd name="T10" fmla="*/ 69 w 77"/>
                <a:gd name="T11" fmla="*/ 23 h 78"/>
                <a:gd name="T12" fmla="*/ 69 w 77"/>
                <a:gd name="T13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8">
                  <a:moveTo>
                    <a:pt x="69" y="23"/>
                  </a:moveTo>
                  <a:lnTo>
                    <a:pt x="69" y="23"/>
                  </a:lnTo>
                  <a:cubicBezTo>
                    <a:pt x="60" y="6"/>
                    <a:pt x="39" y="0"/>
                    <a:pt x="23" y="9"/>
                  </a:cubicBezTo>
                  <a:cubicBezTo>
                    <a:pt x="6" y="18"/>
                    <a:pt x="0" y="38"/>
                    <a:pt x="9" y="55"/>
                  </a:cubicBezTo>
                  <a:cubicBezTo>
                    <a:pt x="17" y="71"/>
                    <a:pt x="38" y="78"/>
                    <a:pt x="55" y="69"/>
                  </a:cubicBezTo>
                  <a:cubicBezTo>
                    <a:pt x="71" y="60"/>
                    <a:pt x="77" y="40"/>
                    <a:pt x="69" y="23"/>
                  </a:cubicBezTo>
                  <a:lnTo>
                    <a:pt x="69" y="23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0" name="Freeform 72">
              <a:extLst>
                <a:ext uri="{FF2B5EF4-FFF2-40B4-BE49-F238E27FC236}">
                  <a16:creationId xmlns:a16="http://schemas.microsoft.com/office/drawing/2014/main" id="{7F5057EB-ABEC-47E4-A36C-96067172E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3372"/>
              <a:ext cx="220" cy="191"/>
            </a:xfrm>
            <a:custGeom>
              <a:avLst/>
              <a:gdLst>
                <a:gd name="T0" fmla="*/ 0 w 366"/>
                <a:gd name="T1" fmla="*/ 0 h 315"/>
                <a:gd name="T2" fmla="*/ 0 w 366"/>
                <a:gd name="T3" fmla="*/ 0 h 315"/>
                <a:gd name="T4" fmla="*/ 366 w 366"/>
                <a:gd name="T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" h="315">
                  <a:moveTo>
                    <a:pt x="0" y="0"/>
                  </a:moveTo>
                  <a:lnTo>
                    <a:pt x="0" y="0"/>
                  </a:lnTo>
                  <a:lnTo>
                    <a:pt x="366" y="315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1" name="Freeform 73">
              <a:extLst>
                <a:ext uri="{FF2B5EF4-FFF2-40B4-BE49-F238E27FC236}">
                  <a16:creationId xmlns:a16="http://schemas.microsoft.com/office/drawing/2014/main" id="{0FB44C63-9214-4029-9A9C-9A8CA7E6C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533"/>
              <a:ext cx="62" cy="57"/>
            </a:xfrm>
            <a:custGeom>
              <a:avLst/>
              <a:gdLst>
                <a:gd name="T0" fmla="*/ 102 w 102"/>
                <a:gd name="T1" fmla="*/ 95 h 95"/>
                <a:gd name="T2" fmla="*/ 102 w 102"/>
                <a:gd name="T3" fmla="*/ 95 h 95"/>
                <a:gd name="T4" fmla="*/ 0 w 102"/>
                <a:gd name="T5" fmla="*/ 61 h 95"/>
                <a:gd name="T6" fmla="*/ 45 w 102"/>
                <a:gd name="T7" fmla="*/ 46 h 95"/>
                <a:gd name="T8" fmla="*/ 54 w 102"/>
                <a:gd name="T9" fmla="*/ 0 h 95"/>
                <a:gd name="T10" fmla="*/ 102 w 102"/>
                <a:gd name="T1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95">
                  <a:moveTo>
                    <a:pt x="102" y="95"/>
                  </a:moveTo>
                  <a:lnTo>
                    <a:pt x="102" y="95"/>
                  </a:lnTo>
                  <a:lnTo>
                    <a:pt x="0" y="61"/>
                  </a:lnTo>
                  <a:lnTo>
                    <a:pt x="45" y="46"/>
                  </a:lnTo>
                  <a:lnTo>
                    <a:pt x="54" y="0"/>
                  </a:lnTo>
                  <a:lnTo>
                    <a:pt x="102" y="95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2" name="Freeform 74">
              <a:extLst>
                <a:ext uri="{FF2B5EF4-FFF2-40B4-BE49-F238E27FC236}">
                  <a16:creationId xmlns:a16="http://schemas.microsoft.com/office/drawing/2014/main" id="{F6C1F9F0-9C6C-4DDC-ABC0-3AD1D178D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" y="3372"/>
              <a:ext cx="220" cy="191"/>
            </a:xfrm>
            <a:custGeom>
              <a:avLst/>
              <a:gdLst>
                <a:gd name="T0" fmla="*/ 0 w 366"/>
                <a:gd name="T1" fmla="*/ 0 h 315"/>
                <a:gd name="T2" fmla="*/ 0 w 366"/>
                <a:gd name="T3" fmla="*/ 0 h 315"/>
                <a:gd name="T4" fmla="*/ 366 w 366"/>
                <a:gd name="T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" h="315">
                  <a:moveTo>
                    <a:pt x="0" y="0"/>
                  </a:moveTo>
                  <a:lnTo>
                    <a:pt x="0" y="0"/>
                  </a:lnTo>
                  <a:lnTo>
                    <a:pt x="366" y="315"/>
                  </a:lnTo>
                </a:path>
              </a:pathLst>
            </a:custGeom>
            <a:noFill/>
            <a:ln w="19050" cap="flat">
              <a:solidFill>
                <a:srgbClr val="EC1C2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3" name="Freeform 75">
              <a:extLst>
                <a:ext uri="{FF2B5EF4-FFF2-40B4-BE49-F238E27FC236}">
                  <a16:creationId xmlns:a16="http://schemas.microsoft.com/office/drawing/2014/main" id="{34709485-F24A-4FE4-B15E-520521620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518"/>
              <a:ext cx="92" cy="86"/>
            </a:xfrm>
            <a:custGeom>
              <a:avLst/>
              <a:gdLst>
                <a:gd name="T0" fmla="*/ 153 w 153"/>
                <a:gd name="T1" fmla="*/ 143 h 143"/>
                <a:gd name="T2" fmla="*/ 153 w 153"/>
                <a:gd name="T3" fmla="*/ 143 h 143"/>
                <a:gd name="T4" fmla="*/ 0 w 153"/>
                <a:gd name="T5" fmla="*/ 92 h 143"/>
                <a:gd name="T6" fmla="*/ 67 w 153"/>
                <a:gd name="T7" fmla="*/ 69 h 143"/>
                <a:gd name="T8" fmla="*/ 80 w 153"/>
                <a:gd name="T9" fmla="*/ 0 h 143"/>
                <a:gd name="T10" fmla="*/ 153 w 153"/>
                <a:gd name="T1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43">
                  <a:moveTo>
                    <a:pt x="153" y="143"/>
                  </a:moveTo>
                  <a:lnTo>
                    <a:pt x="153" y="143"/>
                  </a:lnTo>
                  <a:lnTo>
                    <a:pt x="0" y="92"/>
                  </a:lnTo>
                  <a:lnTo>
                    <a:pt x="67" y="69"/>
                  </a:lnTo>
                  <a:lnTo>
                    <a:pt x="80" y="0"/>
                  </a:lnTo>
                  <a:lnTo>
                    <a:pt x="153" y="143"/>
                  </a:lnTo>
                  <a:close/>
                </a:path>
              </a:pathLst>
            </a:custGeom>
            <a:solidFill>
              <a:srgbClr val="EC1C2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4" name="Freeform 76">
              <a:extLst>
                <a:ext uri="{FF2B5EF4-FFF2-40B4-BE49-F238E27FC236}">
                  <a16:creationId xmlns:a16="http://schemas.microsoft.com/office/drawing/2014/main" id="{98DC750D-C071-4FC0-93EC-8A823BB2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511"/>
              <a:ext cx="127" cy="258"/>
            </a:xfrm>
            <a:custGeom>
              <a:avLst/>
              <a:gdLst>
                <a:gd name="T0" fmla="*/ 0 w 212"/>
                <a:gd name="T1" fmla="*/ 427 h 427"/>
                <a:gd name="T2" fmla="*/ 0 w 212"/>
                <a:gd name="T3" fmla="*/ 427 h 427"/>
                <a:gd name="T4" fmla="*/ 212 w 212"/>
                <a:gd name="T5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" h="427">
                  <a:moveTo>
                    <a:pt x="0" y="427"/>
                  </a:moveTo>
                  <a:lnTo>
                    <a:pt x="0" y="427"/>
                  </a:lnTo>
                  <a:lnTo>
                    <a:pt x="212" y="0"/>
                  </a:lnTo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5" name="Freeform 77">
              <a:extLst>
                <a:ext uri="{FF2B5EF4-FFF2-40B4-BE49-F238E27FC236}">
                  <a16:creationId xmlns:a16="http://schemas.microsoft.com/office/drawing/2014/main" id="{16DB5C3F-9D36-42E1-93AA-9D492CF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2473"/>
              <a:ext cx="48" cy="64"/>
            </a:xfrm>
            <a:custGeom>
              <a:avLst/>
              <a:gdLst>
                <a:gd name="T0" fmla="*/ 81 w 81"/>
                <a:gd name="T1" fmla="*/ 0 h 107"/>
                <a:gd name="T2" fmla="*/ 81 w 81"/>
                <a:gd name="T3" fmla="*/ 0 h 107"/>
                <a:gd name="T4" fmla="*/ 73 w 81"/>
                <a:gd name="T5" fmla="*/ 107 h 107"/>
                <a:gd name="T6" fmla="*/ 47 w 81"/>
                <a:gd name="T7" fmla="*/ 68 h 107"/>
                <a:gd name="T8" fmla="*/ 0 w 81"/>
                <a:gd name="T9" fmla="*/ 71 h 107"/>
                <a:gd name="T10" fmla="*/ 81 w 81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7">
                  <a:moveTo>
                    <a:pt x="81" y="0"/>
                  </a:moveTo>
                  <a:lnTo>
                    <a:pt x="81" y="0"/>
                  </a:lnTo>
                  <a:lnTo>
                    <a:pt x="73" y="107"/>
                  </a:lnTo>
                  <a:lnTo>
                    <a:pt x="47" y="68"/>
                  </a:lnTo>
                  <a:lnTo>
                    <a:pt x="0" y="71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6" name="Freeform 78">
              <a:extLst>
                <a:ext uri="{FF2B5EF4-FFF2-40B4-BE49-F238E27FC236}">
                  <a16:creationId xmlns:a16="http://schemas.microsoft.com/office/drawing/2014/main" id="{54EC5D89-F79A-44D9-A4B1-D703718CE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511"/>
              <a:ext cx="127" cy="258"/>
            </a:xfrm>
            <a:custGeom>
              <a:avLst/>
              <a:gdLst>
                <a:gd name="T0" fmla="*/ 0 w 212"/>
                <a:gd name="T1" fmla="*/ 427 h 427"/>
                <a:gd name="T2" fmla="*/ 0 w 212"/>
                <a:gd name="T3" fmla="*/ 427 h 427"/>
                <a:gd name="T4" fmla="*/ 212 w 212"/>
                <a:gd name="T5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" h="427">
                  <a:moveTo>
                    <a:pt x="0" y="427"/>
                  </a:moveTo>
                  <a:lnTo>
                    <a:pt x="0" y="427"/>
                  </a:lnTo>
                  <a:lnTo>
                    <a:pt x="212" y="0"/>
                  </a:lnTo>
                </a:path>
              </a:pathLst>
            </a:custGeom>
            <a:noFill/>
            <a:ln w="19050" cap="flat">
              <a:solidFill>
                <a:srgbClr val="EC1C2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7" name="Freeform 79">
              <a:extLst>
                <a:ext uri="{FF2B5EF4-FFF2-40B4-BE49-F238E27FC236}">
                  <a16:creationId xmlns:a16="http://schemas.microsoft.com/office/drawing/2014/main" id="{28DE4247-D0B9-46DA-8EE0-74153285E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2" y="2453"/>
              <a:ext cx="72" cy="98"/>
            </a:xfrm>
            <a:custGeom>
              <a:avLst/>
              <a:gdLst>
                <a:gd name="T0" fmla="*/ 121 w 121"/>
                <a:gd name="T1" fmla="*/ 0 h 161"/>
                <a:gd name="T2" fmla="*/ 121 w 121"/>
                <a:gd name="T3" fmla="*/ 0 h 161"/>
                <a:gd name="T4" fmla="*/ 110 w 121"/>
                <a:gd name="T5" fmla="*/ 161 h 161"/>
                <a:gd name="T6" fmla="*/ 71 w 121"/>
                <a:gd name="T7" fmla="*/ 102 h 161"/>
                <a:gd name="T8" fmla="*/ 0 w 121"/>
                <a:gd name="T9" fmla="*/ 107 h 161"/>
                <a:gd name="T10" fmla="*/ 121 w 121"/>
                <a:gd name="T1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61">
                  <a:moveTo>
                    <a:pt x="121" y="0"/>
                  </a:moveTo>
                  <a:lnTo>
                    <a:pt x="121" y="0"/>
                  </a:lnTo>
                  <a:lnTo>
                    <a:pt x="110" y="161"/>
                  </a:lnTo>
                  <a:lnTo>
                    <a:pt x="71" y="102"/>
                  </a:lnTo>
                  <a:lnTo>
                    <a:pt x="0" y="10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EC1C2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8" name="Freeform 80">
              <a:extLst>
                <a:ext uri="{FF2B5EF4-FFF2-40B4-BE49-F238E27FC236}">
                  <a16:creationId xmlns:a16="http://schemas.microsoft.com/office/drawing/2014/main" id="{15DA218D-162B-4256-9516-6D54F461F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3332"/>
              <a:ext cx="63" cy="63"/>
            </a:xfrm>
            <a:custGeom>
              <a:avLst/>
              <a:gdLst>
                <a:gd name="T0" fmla="*/ 92 w 104"/>
                <a:gd name="T1" fmla="*/ 31 h 104"/>
                <a:gd name="T2" fmla="*/ 92 w 104"/>
                <a:gd name="T3" fmla="*/ 31 h 104"/>
                <a:gd name="T4" fmla="*/ 31 w 104"/>
                <a:gd name="T5" fmla="*/ 12 h 104"/>
                <a:gd name="T6" fmla="*/ 12 w 104"/>
                <a:gd name="T7" fmla="*/ 73 h 104"/>
                <a:gd name="T8" fmla="*/ 73 w 104"/>
                <a:gd name="T9" fmla="*/ 92 h 104"/>
                <a:gd name="T10" fmla="*/ 92 w 104"/>
                <a:gd name="T11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4">
                  <a:moveTo>
                    <a:pt x="92" y="31"/>
                  </a:moveTo>
                  <a:lnTo>
                    <a:pt x="92" y="31"/>
                  </a:lnTo>
                  <a:cubicBezTo>
                    <a:pt x="80" y="9"/>
                    <a:pt x="53" y="0"/>
                    <a:pt x="31" y="12"/>
                  </a:cubicBezTo>
                  <a:cubicBezTo>
                    <a:pt x="9" y="24"/>
                    <a:pt x="0" y="51"/>
                    <a:pt x="12" y="73"/>
                  </a:cubicBezTo>
                  <a:cubicBezTo>
                    <a:pt x="24" y="95"/>
                    <a:pt x="51" y="104"/>
                    <a:pt x="73" y="92"/>
                  </a:cubicBezTo>
                  <a:cubicBezTo>
                    <a:pt x="95" y="80"/>
                    <a:pt x="104" y="53"/>
                    <a:pt x="92" y="3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9" name="Freeform 81">
              <a:extLst>
                <a:ext uri="{FF2B5EF4-FFF2-40B4-BE49-F238E27FC236}">
                  <a16:creationId xmlns:a16="http://schemas.microsoft.com/office/drawing/2014/main" id="{7485C6C1-573D-48A7-B7C2-9C6E8D4C7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" y="3332"/>
              <a:ext cx="63" cy="63"/>
            </a:xfrm>
            <a:custGeom>
              <a:avLst/>
              <a:gdLst>
                <a:gd name="T0" fmla="*/ 92 w 104"/>
                <a:gd name="T1" fmla="*/ 31 h 104"/>
                <a:gd name="T2" fmla="*/ 92 w 104"/>
                <a:gd name="T3" fmla="*/ 31 h 104"/>
                <a:gd name="T4" fmla="*/ 31 w 104"/>
                <a:gd name="T5" fmla="*/ 12 h 104"/>
                <a:gd name="T6" fmla="*/ 12 w 104"/>
                <a:gd name="T7" fmla="*/ 73 h 104"/>
                <a:gd name="T8" fmla="*/ 73 w 104"/>
                <a:gd name="T9" fmla="*/ 92 h 104"/>
                <a:gd name="T10" fmla="*/ 92 w 104"/>
                <a:gd name="T11" fmla="*/ 31 h 104"/>
                <a:gd name="T12" fmla="*/ 92 w 104"/>
                <a:gd name="T13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04">
                  <a:moveTo>
                    <a:pt x="92" y="31"/>
                  </a:moveTo>
                  <a:lnTo>
                    <a:pt x="92" y="31"/>
                  </a:lnTo>
                  <a:cubicBezTo>
                    <a:pt x="80" y="9"/>
                    <a:pt x="53" y="0"/>
                    <a:pt x="31" y="12"/>
                  </a:cubicBezTo>
                  <a:cubicBezTo>
                    <a:pt x="9" y="24"/>
                    <a:pt x="0" y="51"/>
                    <a:pt x="12" y="73"/>
                  </a:cubicBezTo>
                  <a:cubicBezTo>
                    <a:pt x="24" y="95"/>
                    <a:pt x="51" y="104"/>
                    <a:pt x="73" y="92"/>
                  </a:cubicBezTo>
                  <a:cubicBezTo>
                    <a:pt x="95" y="80"/>
                    <a:pt x="104" y="53"/>
                    <a:pt x="92" y="31"/>
                  </a:cubicBezTo>
                  <a:lnTo>
                    <a:pt x="92" y="31"/>
                  </a:lnTo>
                  <a:close/>
                </a:path>
              </a:pathLst>
            </a:custGeom>
            <a:noFill/>
            <a:ln w="6350" cap="flat">
              <a:solidFill>
                <a:srgbClr val="FEFEF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0" name="Freeform 82">
              <a:extLst>
                <a:ext uri="{FF2B5EF4-FFF2-40B4-BE49-F238E27FC236}">
                  <a16:creationId xmlns:a16="http://schemas.microsoft.com/office/drawing/2014/main" id="{33F9973A-B9F0-458B-8BE3-CDCC23C89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3340"/>
              <a:ext cx="46" cy="47"/>
            </a:xfrm>
            <a:custGeom>
              <a:avLst/>
              <a:gdLst>
                <a:gd name="T0" fmla="*/ 69 w 77"/>
                <a:gd name="T1" fmla="*/ 23 h 77"/>
                <a:gd name="T2" fmla="*/ 69 w 77"/>
                <a:gd name="T3" fmla="*/ 23 h 77"/>
                <a:gd name="T4" fmla="*/ 23 w 77"/>
                <a:gd name="T5" fmla="*/ 9 h 77"/>
                <a:gd name="T6" fmla="*/ 9 w 77"/>
                <a:gd name="T7" fmla="*/ 55 h 77"/>
                <a:gd name="T8" fmla="*/ 55 w 77"/>
                <a:gd name="T9" fmla="*/ 69 h 77"/>
                <a:gd name="T10" fmla="*/ 69 w 77"/>
                <a:gd name="T11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7">
                  <a:moveTo>
                    <a:pt x="69" y="23"/>
                  </a:moveTo>
                  <a:lnTo>
                    <a:pt x="69" y="23"/>
                  </a:lnTo>
                  <a:cubicBezTo>
                    <a:pt x="60" y="6"/>
                    <a:pt x="39" y="0"/>
                    <a:pt x="23" y="9"/>
                  </a:cubicBezTo>
                  <a:cubicBezTo>
                    <a:pt x="6" y="17"/>
                    <a:pt x="0" y="38"/>
                    <a:pt x="9" y="55"/>
                  </a:cubicBezTo>
                  <a:cubicBezTo>
                    <a:pt x="17" y="71"/>
                    <a:pt x="38" y="77"/>
                    <a:pt x="55" y="69"/>
                  </a:cubicBezTo>
                  <a:cubicBezTo>
                    <a:pt x="71" y="60"/>
                    <a:pt x="77" y="39"/>
                    <a:pt x="69" y="23"/>
                  </a:cubicBezTo>
                  <a:close/>
                </a:path>
              </a:pathLst>
            </a:custGeom>
            <a:solidFill>
              <a:srgbClr val="EC1C24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1" name="Freeform 83">
              <a:extLst>
                <a:ext uri="{FF2B5EF4-FFF2-40B4-BE49-F238E27FC236}">
                  <a16:creationId xmlns:a16="http://schemas.microsoft.com/office/drawing/2014/main" id="{1D141421-2A7A-41B2-8D59-19BFE463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" y="3340"/>
              <a:ext cx="46" cy="47"/>
            </a:xfrm>
            <a:custGeom>
              <a:avLst/>
              <a:gdLst>
                <a:gd name="T0" fmla="*/ 69 w 77"/>
                <a:gd name="T1" fmla="*/ 23 h 77"/>
                <a:gd name="T2" fmla="*/ 69 w 77"/>
                <a:gd name="T3" fmla="*/ 23 h 77"/>
                <a:gd name="T4" fmla="*/ 23 w 77"/>
                <a:gd name="T5" fmla="*/ 9 h 77"/>
                <a:gd name="T6" fmla="*/ 9 w 77"/>
                <a:gd name="T7" fmla="*/ 55 h 77"/>
                <a:gd name="T8" fmla="*/ 55 w 77"/>
                <a:gd name="T9" fmla="*/ 69 h 77"/>
                <a:gd name="T10" fmla="*/ 69 w 77"/>
                <a:gd name="T11" fmla="*/ 23 h 77"/>
                <a:gd name="T12" fmla="*/ 69 w 77"/>
                <a:gd name="T13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7">
                  <a:moveTo>
                    <a:pt x="69" y="23"/>
                  </a:moveTo>
                  <a:lnTo>
                    <a:pt x="69" y="23"/>
                  </a:lnTo>
                  <a:cubicBezTo>
                    <a:pt x="60" y="6"/>
                    <a:pt x="39" y="0"/>
                    <a:pt x="23" y="9"/>
                  </a:cubicBezTo>
                  <a:cubicBezTo>
                    <a:pt x="6" y="17"/>
                    <a:pt x="0" y="38"/>
                    <a:pt x="9" y="55"/>
                  </a:cubicBezTo>
                  <a:cubicBezTo>
                    <a:pt x="17" y="71"/>
                    <a:pt x="38" y="77"/>
                    <a:pt x="55" y="69"/>
                  </a:cubicBezTo>
                  <a:cubicBezTo>
                    <a:pt x="71" y="60"/>
                    <a:pt x="77" y="39"/>
                    <a:pt x="69" y="23"/>
                  </a:cubicBezTo>
                  <a:lnTo>
                    <a:pt x="69" y="23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2" name="Rectangle 84">
              <a:extLst>
                <a:ext uri="{FF2B5EF4-FFF2-40B4-BE49-F238E27FC236}">
                  <a16:creationId xmlns:a16="http://schemas.microsoft.com/office/drawing/2014/main" id="{970A0893-0B27-49A9-A6CE-80AFC0217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3381"/>
              <a:ext cx="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 Italic" panose="02050604050505090204" pitchFamily="18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63" name="Rectangle 85">
              <a:extLst>
                <a:ext uri="{FF2B5EF4-FFF2-40B4-BE49-F238E27FC236}">
                  <a16:creationId xmlns:a16="http://schemas.microsoft.com/office/drawing/2014/main" id="{B7EB515A-FB58-466B-97C2-80511072C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" y="3326"/>
              <a:ext cx="11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q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64" name="Rectangle 86">
              <a:extLst>
                <a:ext uri="{FF2B5EF4-FFF2-40B4-BE49-F238E27FC236}">
                  <a16:creationId xmlns:a16="http://schemas.microsoft.com/office/drawing/2014/main" id="{5B0441AA-2271-4CA1-A937-74C214DE1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592"/>
              <a:ext cx="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 Italic" panose="02050604050505090204" pitchFamily="18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65" name="Rectangle 87">
              <a:extLst>
                <a:ext uri="{FF2B5EF4-FFF2-40B4-BE49-F238E27FC236}">
                  <a16:creationId xmlns:a16="http://schemas.microsoft.com/office/drawing/2014/main" id="{F49D4832-D698-4008-A541-A4B29CD3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2537"/>
              <a:ext cx="117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q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66" name="Rectangle 88">
              <a:extLst>
                <a:ext uri="{FF2B5EF4-FFF2-40B4-BE49-F238E27FC236}">
                  <a16:creationId xmlns:a16="http://schemas.microsoft.com/office/drawing/2014/main" id="{16D816B2-E4CF-487C-A4AE-05FD1B36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" y="3568"/>
              <a:ext cx="17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" panose="02050604050505020204" pitchFamily="18" charset="0"/>
                </a:rPr>
                <a:t>(a)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67" name="Rectangle 89">
              <a:extLst>
                <a:ext uri="{FF2B5EF4-FFF2-40B4-BE49-F238E27FC236}">
                  <a16:creationId xmlns:a16="http://schemas.microsoft.com/office/drawing/2014/main" id="{F39F32FB-A6B0-47C7-8DCC-01980191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3015"/>
              <a:ext cx="17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Bookman Old Style" panose="02050604050505020204" pitchFamily="18" charset="0"/>
                </a:rPr>
                <a:t>(b)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984" y="1337607"/>
            <a:ext cx="10624015" cy="3670767"/>
          </a:xfrm>
        </p:spPr>
        <p:txBody>
          <a:bodyPr/>
          <a:lstStyle/>
          <a:p>
            <a:r>
              <a:rPr lang="en-US" dirty="0"/>
              <a:t>Have a position</a:t>
            </a:r>
          </a:p>
          <a:p>
            <a:r>
              <a:rPr lang="en-US" dirty="0"/>
              <a:t>Have no surface area</a:t>
            </a:r>
          </a:p>
          <a:p>
            <a:r>
              <a:rPr lang="en-US" dirty="0"/>
              <a:t>Allow us to model distance attenuation</a:t>
            </a:r>
          </a:p>
          <a:p>
            <a:pPr lvl="1"/>
            <a:r>
              <a:rPr lang="en-US" dirty="0"/>
              <a:t>Multiply color by the inverse of the square of the distance</a:t>
            </a:r>
          </a:p>
          <a:p>
            <a:pPr lvl="1"/>
            <a:r>
              <a:rPr lang="en-US" dirty="0"/>
              <a:t>You can choose not to – can sometimes look better if you don’t do it </a:t>
            </a:r>
          </a:p>
        </p:txBody>
      </p:sp>
      <p:pic>
        <p:nvPicPr>
          <p:cNvPr id="4" name="Picture 3" descr="Figure14.0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25" y="3801874"/>
            <a:ext cx="5765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1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1918-29D8-435D-9F69-689D1F0C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Reflection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A9169-2D9C-45D5-A19C-B90519828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11157"/>
            <a:ext cx="9698620" cy="101027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A54788-D462-4B89-9B84-CAA498C8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51" y="3362807"/>
            <a:ext cx="3505055" cy="2389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E53D2C-EDC0-4C25-9F58-E4E28A141D2B}"/>
              </a:ext>
            </a:extLst>
          </p:cNvPr>
          <p:cNvSpPr txBox="1"/>
          <p:nvPr/>
        </p:nvSpPr>
        <p:spPr>
          <a:xfrm>
            <a:off x="5960962" y="3842795"/>
            <a:ext cx="58799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Material reflectance, an </a:t>
            </a:r>
            <a:r>
              <a:rPr lang="en-US" dirty="0" err="1"/>
              <a:t>rgb</a:t>
            </a:r>
            <a:r>
              <a:rPr lang="en-US" dirty="0"/>
              <a:t> color </a:t>
            </a:r>
          </a:p>
          <a:p>
            <a:r>
              <a:rPr lang="en-US" dirty="0"/>
              <a:t>I  = Light, an </a:t>
            </a:r>
            <a:r>
              <a:rPr lang="en-US" dirty="0" err="1"/>
              <a:t>rgb</a:t>
            </a:r>
            <a:r>
              <a:rPr lang="en-US" dirty="0"/>
              <a:t> color</a:t>
            </a:r>
          </a:p>
          <a:p>
            <a:r>
              <a:rPr lang="en-US" dirty="0"/>
              <a:t>L = Vector from a point to the light</a:t>
            </a:r>
          </a:p>
          <a:p>
            <a:r>
              <a:rPr lang="en-US" dirty="0"/>
              <a:t>N = Normal vector, orthogonal to surface at the point</a:t>
            </a:r>
          </a:p>
          <a:p>
            <a:r>
              <a:rPr lang="en-US" dirty="0"/>
              <a:t>R = Reflection vector</a:t>
            </a:r>
          </a:p>
          <a:p>
            <a:r>
              <a:rPr lang="en-US" dirty="0"/>
              <a:t>V = Vector to the viewer (the reverse of the primary ray)</a:t>
            </a:r>
            <a:br>
              <a:rPr lang="en-US" dirty="0"/>
            </a:br>
            <a:br>
              <a:rPr lang="en-US" dirty="0"/>
            </a:br>
            <a:r>
              <a:rPr lang="en-US" sz="2400" b="1" dirty="0"/>
              <a:t>All vectors are unit length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0398666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8782</TotalTime>
  <Words>539</Words>
  <Application>Microsoft Office PowerPoint</Application>
  <PresentationFormat>Widescreen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Bookman Old Style</vt:lpstr>
      <vt:lpstr>Bookman Old Style Bold Italic</vt:lpstr>
      <vt:lpstr>Bookman Old Style Italic</vt:lpstr>
      <vt:lpstr>Calibri</vt:lpstr>
      <vt:lpstr>Cambria</vt:lpstr>
      <vt:lpstr>Lato</vt:lpstr>
      <vt:lpstr>Lato Medium</vt:lpstr>
      <vt:lpstr>Symbol</vt:lpstr>
      <vt:lpstr>Wingdings 2</vt:lpstr>
      <vt:lpstr>SampleSlides</vt:lpstr>
      <vt:lpstr>PowerPoint Presentation</vt:lpstr>
      <vt:lpstr>Quick Color Theory: Cone Response</vt:lpstr>
      <vt:lpstr>RGB Additive Color</vt:lpstr>
      <vt:lpstr>Illumination and Reflection</vt:lpstr>
      <vt:lpstr>Lights</vt:lpstr>
      <vt:lpstr>Ambient Light</vt:lpstr>
      <vt:lpstr>Directional Lights </vt:lpstr>
      <vt:lpstr>Point Lights</vt:lpstr>
      <vt:lpstr>Phong Reflection Model</vt:lpstr>
      <vt:lpstr>Phong Reflection Model</vt:lpstr>
      <vt:lpstr>Phong Reflection Model</vt:lpstr>
      <vt:lpstr>Specular Reflection</vt:lpstr>
      <vt:lpstr>Specular Reflection</vt:lpstr>
      <vt:lpstr>Point Lights</vt:lpstr>
      <vt:lpstr>Comparison</vt:lpstr>
      <vt:lpstr>Out-of-Gamut Colors</vt:lpstr>
      <vt:lpstr>Out-of-Gamut Colors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81</cp:revision>
  <dcterms:created xsi:type="dcterms:W3CDTF">2017-05-11T14:02:37Z</dcterms:created>
  <dcterms:modified xsi:type="dcterms:W3CDTF">2018-02-16T15:45:38Z</dcterms:modified>
</cp:coreProperties>
</file>