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668631" y="2924194"/>
            <a:ext cx="14950738"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PERBEDAAN</a:t>
            </a:r>
          </a:p>
        </p:txBody>
      </p:sp>
      <p:sp>
        <p:nvSpPr>
          <p:cNvPr name="TextBox 11" id="11"/>
          <p:cNvSpPr txBox="true"/>
          <p:nvPr/>
        </p:nvSpPr>
        <p:spPr>
          <a:xfrm rot="0">
            <a:off x="4190453" y="4762704"/>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Let, Var, Dan Cosnt Pada JavaScript</a:t>
            </a:r>
          </a:p>
        </p:txBody>
      </p:sp>
      <p:sp>
        <p:nvSpPr>
          <p:cNvPr name="TextBox 12" id="12"/>
          <p:cNvSpPr txBox="true"/>
          <p:nvPr/>
        </p:nvSpPr>
        <p:spPr>
          <a:xfrm rot="0">
            <a:off x="1028700" y="8743950"/>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Ujang Herlan | TI22F</a:t>
            </a:r>
          </a:p>
        </p:txBody>
      </p:sp>
      <p:sp>
        <p:nvSpPr>
          <p:cNvPr name="TextBox 13" id="13"/>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a:rPr>
              <a:t>Universitas Nusa Putra</a:t>
            </a:r>
          </a:p>
        </p:txBody>
      </p:sp>
      <p:sp>
        <p:nvSpPr>
          <p:cNvPr name="Freeform 14" id="14"/>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687305"/>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910979" y="904875"/>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CONTOH CODE</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2786098" y="2577228"/>
            <a:ext cx="14473202" cy="5987978"/>
          </a:xfrm>
          <a:prstGeom prst="rect">
            <a:avLst/>
          </a:prstGeom>
        </p:spPr>
        <p:txBody>
          <a:bodyPr anchor="t" rtlCol="false" tIns="0" lIns="0" bIns="0" rIns="0">
            <a:spAutoFit/>
          </a:bodyPr>
          <a:lstStyle/>
          <a:p>
            <a:pPr>
              <a:lnSpc>
                <a:spcPts val="5953"/>
              </a:lnSpc>
              <a:spcBef>
                <a:spcPct val="0"/>
              </a:spcBef>
            </a:pPr>
            <a:r>
              <a:rPr lang="en-US" sz="4252">
                <a:solidFill>
                  <a:srgbClr val="000000"/>
                </a:solidFill>
                <a:latin typeface="Canva Sans"/>
              </a:rPr>
              <a:t>function example() {</a:t>
            </a:r>
          </a:p>
          <a:p>
            <a:pPr>
              <a:lnSpc>
                <a:spcPts val="5953"/>
              </a:lnSpc>
              <a:spcBef>
                <a:spcPct val="0"/>
              </a:spcBef>
            </a:pPr>
            <a:r>
              <a:rPr lang="en-US" sz="4252">
                <a:solidFill>
                  <a:srgbClr val="000000"/>
                </a:solidFill>
                <a:latin typeface="Canva Sans"/>
              </a:rPr>
              <a:t>  var x = 10;</a:t>
            </a:r>
          </a:p>
          <a:p>
            <a:pPr>
              <a:lnSpc>
                <a:spcPts val="5953"/>
              </a:lnSpc>
              <a:spcBef>
                <a:spcPct val="0"/>
              </a:spcBef>
            </a:pPr>
            <a:r>
              <a:rPr lang="en-US" sz="4252">
                <a:solidFill>
                  <a:srgbClr val="000000"/>
                </a:solidFill>
                <a:latin typeface="Canva Sans"/>
              </a:rPr>
              <a:t>  if (true) {</a:t>
            </a:r>
          </a:p>
          <a:p>
            <a:pPr>
              <a:lnSpc>
                <a:spcPts val="5953"/>
              </a:lnSpc>
              <a:spcBef>
                <a:spcPct val="0"/>
              </a:spcBef>
            </a:pPr>
            <a:r>
              <a:rPr lang="en-US" sz="4252">
                <a:solidFill>
                  <a:srgbClr val="000000"/>
                </a:solidFill>
                <a:latin typeface="Canva Sans"/>
              </a:rPr>
              <a:t>    var x = 20; // Variabel x dideklarasikan ulang dalam blok yang sama</a:t>
            </a:r>
          </a:p>
          <a:p>
            <a:pPr>
              <a:lnSpc>
                <a:spcPts val="5953"/>
              </a:lnSpc>
              <a:spcBef>
                <a:spcPct val="0"/>
              </a:spcBef>
            </a:pPr>
            <a:r>
              <a:rPr lang="en-US" sz="4252">
                <a:solidFill>
                  <a:srgbClr val="000000"/>
                </a:solidFill>
                <a:latin typeface="Canva Sans"/>
              </a:rPr>
              <a:t>  }</a:t>
            </a:r>
          </a:p>
          <a:p>
            <a:pPr>
              <a:lnSpc>
                <a:spcPts val="5953"/>
              </a:lnSpc>
              <a:spcBef>
                <a:spcPct val="0"/>
              </a:spcBef>
            </a:pPr>
            <a:r>
              <a:rPr lang="en-US" sz="4252">
                <a:solidFill>
                  <a:srgbClr val="000000"/>
                </a:solidFill>
                <a:latin typeface="Canva Sans"/>
              </a:rPr>
              <a:t>  console.log(x); // Output: 20</a:t>
            </a:r>
          </a:p>
          <a:p>
            <a:pPr>
              <a:lnSpc>
                <a:spcPts val="5953"/>
              </a:lnSpc>
              <a:spcBef>
                <a:spcPct val="0"/>
              </a:spcBef>
            </a:pPr>
            <a:r>
              <a:rPr lang="en-US" sz="4252">
                <a:solidFill>
                  <a:srgbClr val="000000"/>
                </a:solidFill>
                <a:latin typeface="Canva Sans"/>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27048" y="3978076"/>
            <a:ext cx="3490544" cy="4208359"/>
            <a:chOff x="0" y="0"/>
            <a:chExt cx="919320" cy="1108374"/>
          </a:xfrm>
        </p:grpSpPr>
        <p:sp>
          <p:nvSpPr>
            <p:cNvPr name="Freeform 6" id="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845512" y="687305"/>
            <a:ext cx="6596976" cy="1730229"/>
            <a:chOff x="0" y="0"/>
            <a:chExt cx="1737475" cy="455698"/>
          </a:xfrm>
        </p:grpSpPr>
        <p:sp>
          <p:nvSpPr>
            <p:cNvPr name="Freeform 9" id="9"/>
            <p:cNvSpPr/>
            <p:nvPr/>
          </p:nvSpPr>
          <p:spPr>
            <a:xfrm flipH="false" flipV="false" rot="0">
              <a:off x="0" y="0"/>
              <a:ext cx="1737475" cy="455698"/>
            </a:xfrm>
            <a:custGeom>
              <a:avLst/>
              <a:gdLst/>
              <a:ahLst/>
              <a:cxnLst/>
              <a:rect r="r" b="b" t="t" l="l"/>
              <a:pathLst>
                <a:path h="455698" w="1737475">
                  <a:moveTo>
                    <a:pt x="0" y="0"/>
                  </a:moveTo>
                  <a:lnTo>
                    <a:pt x="1737475" y="0"/>
                  </a:lnTo>
                  <a:lnTo>
                    <a:pt x="1737475"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171070" y="904875"/>
            <a:ext cx="794586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LET</a:t>
            </a:r>
          </a:p>
        </p:txBody>
      </p:sp>
      <p:sp>
        <p:nvSpPr>
          <p:cNvPr name="AutoShape 15" id="15"/>
          <p:cNvSpPr/>
          <p:nvPr/>
        </p:nvSpPr>
        <p:spPr>
          <a:xfrm rot="0">
            <a:off x="2932173" y="3260046"/>
            <a:ext cx="12423654" cy="0"/>
          </a:xfrm>
          <a:prstGeom prst="line">
            <a:avLst/>
          </a:prstGeom>
          <a:ln cap="flat" w="133350">
            <a:solidFill>
              <a:srgbClr val="DDDEDE"/>
            </a:solidFill>
            <a:prstDash val="solid"/>
            <a:headEnd type="none" len="sm" w="sm"/>
            <a:tailEnd type="none" len="sm" w="sm"/>
          </a:ln>
        </p:spPr>
      </p:sp>
      <p:grpSp>
        <p:nvGrpSpPr>
          <p:cNvPr name="Group 16" id="16"/>
          <p:cNvGrpSpPr/>
          <p:nvPr/>
        </p:nvGrpSpPr>
        <p:grpSpPr>
          <a:xfrm rot="0">
            <a:off x="2932173" y="3326721"/>
            <a:ext cx="480294" cy="655427"/>
            <a:chOff x="0" y="0"/>
            <a:chExt cx="126497" cy="172623"/>
          </a:xfrm>
        </p:grpSpPr>
        <p:sp>
          <p:nvSpPr>
            <p:cNvPr name="Freeform 17" id="17"/>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8903853" y="3326721"/>
            <a:ext cx="480294" cy="655427"/>
            <a:chOff x="0" y="0"/>
            <a:chExt cx="126497" cy="172623"/>
          </a:xfrm>
        </p:grpSpPr>
        <p:sp>
          <p:nvSpPr>
            <p:cNvPr name="Freeform 20" id="20"/>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14875533" y="3326721"/>
            <a:ext cx="480294" cy="655427"/>
            <a:chOff x="0" y="0"/>
            <a:chExt cx="126497" cy="172623"/>
          </a:xfrm>
        </p:grpSpPr>
        <p:sp>
          <p:nvSpPr>
            <p:cNvPr name="Freeform 23" id="23"/>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7398728" y="3982147"/>
            <a:ext cx="3490544" cy="4208359"/>
            <a:chOff x="0" y="0"/>
            <a:chExt cx="919320" cy="1108374"/>
          </a:xfrm>
        </p:grpSpPr>
        <p:sp>
          <p:nvSpPr>
            <p:cNvPr name="Freeform 26" id="26"/>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13370408" y="3986219"/>
            <a:ext cx="3490544" cy="4208359"/>
            <a:chOff x="0" y="0"/>
            <a:chExt cx="919320" cy="1108374"/>
          </a:xfrm>
        </p:grpSpPr>
        <p:sp>
          <p:nvSpPr>
            <p:cNvPr name="Freeform 29" id="29"/>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31" id="31"/>
          <p:cNvSpPr/>
          <p:nvPr/>
        </p:nvSpPr>
        <p:spPr>
          <a:xfrm flipH="false" flipV="false" rot="0">
            <a:off x="17119441" y="559518"/>
            <a:ext cx="2942276" cy="2942276"/>
          </a:xfrm>
          <a:custGeom>
            <a:avLst/>
            <a:gdLst/>
            <a:ahLst/>
            <a:cxnLst/>
            <a:rect r="r" b="b" t="t" l="l"/>
            <a:pathLst>
              <a:path h="2942276" w="2942276">
                <a:moveTo>
                  <a:pt x="0" y="0"/>
                </a:moveTo>
                <a:lnTo>
                  <a:pt x="2942276" y="0"/>
                </a:lnTo>
                <a:lnTo>
                  <a:pt x="2942276" y="2942277"/>
                </a:lnTo>
                <a:lnTo>
                  <a:pt x="0" y="2942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true" flipV="false" rot="0">
            <a:off x="-1183252" y="2277294"/>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3" id="33"/>
          <p:cNvSpPr txBox="true"/>
          <p:nvPr/>
        </p:nvSpPr>
        <p:spPr>
          <a:xfrm rot="0">
            <a:off x="1818780" y="4238258"/>
            <a:ext cx="2676015" cy="3698662"/>
          </a:xfrm>
          <a:prstGeom prst="rect">
            <a:avLst/>
          </a:prstGeom>
        </p:spPr>
        <p:txBody>
          <a:bodyPr anchor="t" rtlCol="false" tIns="0" lIns="0" bIns="0" rIns="0">
            <a:spAutoFit/>
          </a:bodyPr>
          <a:lstStyle/>
          <a:p>
            <a:pPr algn="ctr">
              <a:lnSpc>
                <a:spcPts val="2986"/>
              </a:lnSpc>
              <a:spcBef>
                <a:spcPct val="0"/>
              </a:spcBef>
            </a:pPr>
            <a:r>
              <a:rPr lang="en-US" sz="2133">
                <a:solidFill>
                  <a:srgbClr val="000000"/>
                </a:solidFill>
                <a:latin typeface="Canva Sans Bold"/>
              </a:rPr>
              <a:t>Variabel yang dideklarasikan dengan let memiliki cakupan blok (block scope), yang berarti mereka hanya dapat diakses dalam blok di mana mereka dideklarasikan.</a:t>
            </a:r>
          </a:p>
        </p:txBody>
      </p:sp>
      <p:sp>
        <p:nvSpPr>
          <p:cNvPr name="TextBox 34" id="34"/>
          <p:cNvSpPr txBox="true"/>
          <p:nvPr/>
        </p:nvSpPr>
        <p:spPr>
          <a:xfrm rot="0">
            <a:off x="7949205" y="4238258"/>
            <a:ext cx="2389590" cy="2213610"/>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Canva Sans Bold"/>
              </a:rPr>
              <a:t>Variabel let tidak dapat dideklarasikan ulang dalam cakupan yang sama.</a:t>
            </a:r>
          </a:p>
        </p:txBody>
      </p:sp>
      <p:sp>
        <p:nvSpPr>
          <p:cNvPr name="TextBox 35" id="35"/>
          <p:cNvSpPr txBox="true"/>
          <p:nvPr/>
        </p:nvSpPr>
        <p:spPr>
          <a:xfrm rot="0">
            <a:off x="13733791" y="4238258"/>
            <a:ext cx="2763777" cy="3106420"/>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Canva Sans Bold"/>
              </a:rPr>
              <a:t>Variabel let juga dapat diakses setelah deklarasinya, tetapi akan menghasilkan ReferenceError jika diakses sebelum deklarasi.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687305"/>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910979" y="904875"/>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CONTOH CODE</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2958112" y="2672898"/>
            <a:ext cx="12904827" cy="4908783"/>
          </a:xfrm>
          <a:prstGeom prst="rect">
            <a:avLst/>
          </a:prstGeom>
        </p:spPr>
        <p:txBody>
          <a:bodyPr anchor="t" rtlCol="false" tIns="0" lIns="0" bIns="0" rIns="0">
            <a:spAutoFit/>
          </a:bodyPr>
          <a:lstStyle/>
          <a:p>
            <a:pPr>
              <a:lnSpc>
                <a:spcPts val="5587"/>
              </a:lnSpc>
              <a:spcBef>
                <a:spcPct val="0"/>
              </a:spcBef>
            </a:pPr>
            <a:r>
              <a:rPr lang="en-US" sz="3990">
                <a:solidFill>
                  <a:srgbClr val="000000"/>
                </a:solidFill>
                <a:latin typeface="Canva Sans"/>
              </a:rPr>
              <a:t>function example() {</a:t>
            </a:r>
          </a:p>
          <a:p>
            <a:pPr>
              <a:lnSpc>
                <a:spcPts val="5587"/>
              </a:lnSpc>
              <a:spcBef>
                <a:spcPct val="0"/>
              </a:spcBef>
            </a:pPr>
            <a:r>
              <a:rPr lang="en-US" sz="3990">
                <a:solidFill>
                  <a:srgbClr val="000000"/>
                </a:solidFill>
                <a:latin typeface="Canva Sans"/>
              </a:rPr>
              <a:t>  let x = 10;</a:t>
            </a:r>
          </a:p>
          <a:p>
            <a:pPr>
              <a:lnSpc>
                <a:spcPts val="5587"/>
              </a:lnSpc>
              <a:spcBef>
                <a:spcPct val="0"/>
              </a:spcBef>
            </a:pPr>
            <a:r>
              <a:rPr lang="en-US" sz="3990">
                <a:solidFill>
                  <a:srgbClr val="000000"/>
                </a:solidFill>
                <a:latin typeface="Canva Sans"/>
              </a:rPr>
              <a:t>  if (true) {</a:t>
            </a:r>
          </a:p>
          <a:p>
            <a:pPr>
              <a:lnSpc>
                <a:spcPts val="5587"/>
              </a:lnSpc>
              <a:spcBef>
                <a:spcPct val="0"/>
              </a:spcBef>
            </a:pPr>
            <a:r>
              <a:rPr lang="en-US" sz="3990">
                <a:solidFill>
                  <a:srgbClr val="000000"/>
                </a:solidFill>
                <a:latin typeface="Canva Sans"/>
              </a:rPr>
              <a:t>    let x = 20; // Variabel x hanya berlaku dalam blok ini</a:t>
            </a:r>
          </a:p>
          <a:p>
            <a:pPr>
              <a:lnSpc>
                <a:spcPts val="5587"/>
              </a:lnSpc>
              <a:spcBef>
                <a:spcPct val="0"/>
              </a:spcBef>
            </a:pPr>
            <a:r>
              <a:rPr lang="en-US" sz="3990">
                <a:solidFill>
                  <a:srgbClr val="000000"/>
                </a:solidFill>
                <a:latin typeface="Canva Sans"/>
              </a:rPr>
              <a:t>  }</a:t>
            </a:r>
          </a:p>
          <a:p>
            <a:pPr>
              <a:lnSpc>
                <a:spcPts val="5587"/>
              </a:lnSpc>
              <a:spcBef>
                <a:spcPct val="0"/>
              </a:spcBef>
            </a:pPr>
            <a:r>
              <a:rPr lang="en-US" sz="3990">
                <a:solidFill>
                  <a:srgbClr val="000000"/>
                </a:solidFill>
                <a:latin typeface="Canva Sans"/>
              </a:rPr>
              <a:t>  console.log(x); // Output: 10</a:t>
            </a:r>
          </a:p>
          <a:p>
            <a:pPr>
              <a:lnSpc>
                <a:spcPts val="5587"/>
              </a:lnSpc>
              <a:spcBef>
                <a:spcPct val="0"/>
              </a:spcBef>
            </a:pPr>
            <a:r>
              <a:rPr lang="en-US" sz="3990">
                <a:solidFill>
                  <a:srgbClr val="000000"/>
                </a:solidFill>
                <a:latin typeface="Canva Sans"/>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245270" y="3978076"/>
            <a:ext cx="4690202" cy="4216501"/>
            <a:chOff x="0" y="0"/>
            <a:chExt cx="1235279" cy="1110519"/>
          </a:xfrm>
        </p:grpSpPr>
        <p:sp>
          <p:nvSpPr>
            <p:cNvPr name="Freeform 6" id="6"/>
            <p:cNvSpPr/>
            <p:nvPr/>
          </p:nvSpPr>
          <p:spPr>
            <a:xfrm flipH="false" flipV="false" rot="0">
              <a:off x="0" y="0"/>
              <a:ext cx="1235279" cy="1110519"/>
            </a:xfrm>
            <a:custGeom>
              <a:avLst/>
              <a:gdLst/>
              <a:ahLst/>
              <a:cxnLst/>
              <a:rect r="r" b="b" t="t" l="l"/>
              <a:pathLst>
                <a:path h="1110519" w="1235279">
                  <a:moveTo>
                    <a:pt x="0" y="0"/>
                  </a:moveTo>
                  <a:lnTo>
                    <a:pt x="1235279" y="0"/>
                  </a:lnTo>
                  <a:lnTo>
                    <a:pt x="1235279" y="1110519"/>
                  </a:lnTo>
                  <a:lnTo>
                    <a:pt x="0" y="1110519"/>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CONST</a:t>
            </a:r>
          </a:p>
        </p:txBody>
      </p:sp>
      <p:sp>
        <p:nvSpPr>
          <p:cNvPr name="AutoShape 16" id="16"/>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7" id="17"/>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932173" y="3326721"/>
            <a:ext cx="480294" cy="655427"/>
            <a:chOff x="0" y="0"/>
            <a:chExt cx="126497" cy="172623"/>
          </a:xfrm>
        </p:grpSpPr>
        <p:sp>
          <p:nvSpPr>
            <p:cNvPr name="Freeform 19" id="19"/>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8903853" y="3326721"/>
            <a:ext cx="480294" cy="655427"/>
            <a:chOff x="0" y="0"/>
            <a:chExt cx="126497" cy="172623"/>
          </a:xfrm>
        </p:grpSpPr>
        <p:sp>
          <p:nvSpPr>
            <p:cNvPr name="Freeform 22" id="22"/>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4875533" y="3326721"/>
            <a:ext cx="480294" cy="655427"/>
            <a:chOff x="0" y="0"/>
            <a:chExt cx="126497" cy="172623"/>
          </a:xfrm>
        </p:grpSpPr>
        <p:sp>
          <p:nvSpPr>
            <p:cNvPr name="Freeform 25" id="2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6554104" y="3982147"/>
            <a:ext cx="4984878" cy="4212430"/>
            <a:chOff x="0" y="0"/>
            <a:chExt cx="1312890" cy="1109447"/>
          </a:xfrm>
        </p:grpSpPr>
        <p:sp>
          <p:nvSpPr>
            <p:cNvPr name="Freeform 28" id="28"/>
            <p:cNvSpPr/>
            <p:nvPr/>
          </p:nvSpPr>
          <p:spPr>
            <a:xfrm flipH="false" flipV="false" rot="0">
              <a:off x="0" y="0"/>
              <a:ext cx="1312890" cy="1109447"/>
            </a:xfrm>
            <a:custGeom>
              <a:avLst/>
              <a:gdLst/>
              <a:ahLst/>
              <a:cxnLst/>
              <a:rect r="r" b="b" t="t" l="l"/>
              <a:pathLst>
                <a:path h="1109447" w="1312890">
                  <a:moveTo>
                    <a:pt x="0" y="0"/>
                  </a:moveTo>
                  <a:lnTo>
                    <a:pt x="1312890" y="0"/>
                  </a:lnTo>
                  <a:lnTo>
                    <a:pt x="1312890" y="1109447"/>
                  </a:lnTo>
                  <a:lnTo>
                    <a:pt x="0" y="1109447"/>
                  </a:lnTo>
                  <a:close/>
                </a:path>
              </a:pathLst>
            </a:custGeom>
            <a:solidFill>
              <a:srgbClr val="F1F2F2"/>
            </a:solidFill>
          </p:spPr>
        </p:sp>
        <p:sp>
          <p:nvSpPr>
            <p:cNvPr name="TextBox 29" id="2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2158107" y="3986219"/>
            <a:ext cx="5101193" cy="4208359"/>
            <a:chOff x="0" y="0"/>
            <a:chExt cx="1343524" cy="1108374"/>
          </a:xfrm>
        </p:grpSpPr>
        <p:sp>
          <p:nvSpPr>
            <p:cNvPr name="Freeform 31" id="31"/>
            <p:cNvSpPr/>
            <p:nvPr/>
          </p:nvSpPr>
          <p:spPr>
            <a:xfrm flipH="false" flipV="false" rot="0">
              <a:off x="0" y="0"/>
              <a:ext cx="1343524" cy="1108374"/>
            </a:xfrm>
            <a:custGeom>
              <a:avLst/>
              <a:gdLst/>
              <a:ahLst/>
              <a:cxnLst/>
              <a:rect r="r" b="b" t="t" l="l"/>
              <a:pathLst>
                <a:path h="1108374" w="1343524">
                  <a:moveTo>
                    <a:pt x="0" y="0"/>
                  </a:moveTo>
                  <a:lnTo>
                    <a:pt x="1343524" y="0"/>
                  </a:lnTo>
                  <a:lnTo>
                    <a:pt x="1343524" y="1108374"/>
                  </a:lnTo>
                  <a:lnTo>
                    <a:pt x="0" y="1108374"/>
                  </a:lnTo>
                  <a:close/>
                </a:path>
              </a:pathLst>
            </a:custGeom>
            <a:solidFill>
              <a:srgbClr val="F1F2F2"/>
            </a:solidFill>
          </p:spPr>
        </p:sp>
        <p:sp>
          <p:nvSpPr>
            <p:cNvPr name="TextBox 32" id="3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669928" y="4913580"/>
            <a:ext cx="3485077" cy="19348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Canva Sans Bold"/>
              </a:rPr>
              <a:t>Variabel yang dideklarasikan dengan const juga memiliki cakupan blok (block scope).</a:t>
            </a:r>
          </a:p>
        </p:txBody>
      </p:sp>
      <p:sp>
        <p:nvSpPr>
          <p:cNvPr name="TextBox 34" id="34"/>
          <p:cNvSpPr txBox="true"/>
          <p:nvPr/>
        </p:nvSpPr>
        <p:spPr>
          <a:xfrm rot="0">
            <a:off x="6917192" y="4772722"/>
            <a:ext cx="4258703" cy="1989455"/>
          </a:xfrm>
          <a:prstGeom prst="rect">
            <a:avLst/>
          </a:prstGeom>
        </p:spPr>
        <p:txBody>
          <a:bodyPr anchor="t" rtlCol="false" tIns="0" lIns="0" bIns="0" rIns="0">
            <a:spAutoFit/>
          </a:bodyPr>
          <a:lstStyle/>
          <a:p>
            <a:pPr algn="ctr">
              <a:lnSpc>
                <a:spcPts val="3219"/>
              </a:lnSpc>
              <a:spcBef>
                <a:spcPct val="0"/>
              </a:spcBef>
            </a:pPr>
            <a:r>
              <a:rPr lang="en-US" sz="2299">
                <a:solidFill>
                  <a:srgbClr val="000000"/>
                </a:solidFill>
                <a:latin typeface="Canva Sans Bold"/>
              </a:rPr>
              <a:t>Variabel const harus diinisialisasi dengan nilai saat deklarasi, dan nilai tersebut tidak dapat diubah setelahnya (immutable).</a:t>
            </a:r>
          </a:p>
        </p:txBody>
      </p:sp>
      <p:sp>
        <p:nvSpPr>
          <p:cNvPr name="TextBox 35" id="35"/>
          <p:cNvSpPr txBox="true"/>
          <p:nvPr/>
        </p:nvSpPr>
        <p:spPr>
          <a:xfrm rot="0">
            <a:off x="12433578" y="4772722"/>
            <a:ext cx="4550251" cy="1589405"/>
          </a:xfrm>
          <a:prstGeom prst="rect">
            <a:avLst/>
          </a:prstGeom>
        </p:spPr>
        <p:txBody>
          <a:bodyPr anchor="t" rtlCol="false" tIns="0" lIns="0" bIns="0" rIns="0">
            <a:spAutoFit/>
          </a:bodyPr>
          <a:lstStyle/>
          <a:p>
            <a:pPr algn="ctr">
              <a:lnSpc>
                <a:spcPts val="3219"/>
              </a:lnSpc>
              <a:spcBef>
                <a:spcPct val="0"/>
              </a:spcBef>
            </a:pPr>
            <a:r>
              <a:rPr lang="en-US" sz="2299">
                <a:solidFill>
                  <a:srgbClr val="000000"/>
                </a:solidFill>
                <a:latin typeface="Canva Sans Bold"/>
              </a:rPr>
              <a:t>Seperti let, variabel const juga tidak dapat dideklarasikan ulang dalam cakupan yang sama.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687305"/>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910979" y="904875"/>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CONTOH CODE</a:t>
            </a:r>
          </a:p>
        </p:txBody>
      </p:sp>
      <p:sp>
        <p:nvSpPr>
          <p:cNvPr name="Freeform 12" id="12"/>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503437" y="3418467"/>
            <a:ext cx="12058261" cy="4315024"/>
          </a:xfrm>
          <a:prstGeom prst="rect">
            <a:avLst/>
          </a:prstGeom>
        </p:spPr>
        <p:txBody>
          <a:bodyPr anchor="t" rtlCol="false" tIns="0" lIns="0" bIns="0" rIns="0">
            <a:spAutoFit/>
          </a:bodyPr>
          <a:lstStyle/>
          <a:p>
            <a:pPr>
              <a:lnSpc>
                <a:spcPts val="4944"/>
              </a:lnSpc>
              <a:spcBef>
                <a:spcPct val="0"/>
              </a:spcBef>
            </a:pPr>
            <a:r>
              <a:rPr lang="en-US" sz="3531">
                <a:solidFill>
                  <a:srgbClr val="000000"/>
                </a:solidFill>
                <a:latin typeface="Canva Sans"/>
              </a:rPr>
              <a:t>function example() {</a:t>
            </a:r>
          </a:p>
          <a:p>
            <a:pPr>
              <a:lnSpc>
                <a:spcPts val="4944"/>
              </a:lnSpc>
              <a:spcBef>
                <a:spcPct val="0"/>
              </a:spcBef>
            </a:pPr>
            <a:r>
              <a:rPr lang="en-US" sz="3531">
                <a:solidFill>
                  <a:srgbClr val="000000"/>
                </a:solidFill>
                <a:latin typeface="Canva Sans"/>
              </a:rPr>
              <a:t>  const x = 10;</a:t>
            </a:r>
          </a:p>
          <a:p>
            <a:pPr>
              <a:lnSpc>
                <a:spcPts val="4944"/>
              </a:lnSpc>
              <a:spcBef>
                <a:spcPct val="0"/>
              </a:spcBef>
            </a:pPr>
            <a:r>
              <a:rPr lang="en-US" sz="3531">
                <a:solidFill>
                  <a:srgbClr val="000000"/>
                </a:solidFill>
                <a:latin typeface="Canva Sans"/>
              </a:rPr>
              <a:t>  if (true) {</a:t>
            </a:r>
          </a:p>
          <a:p>
            <a:pPr>
              <a:lnSpc>
                <a:spcPts val="4944"/>
              </a:lnSpc>
              <a:spcBef>
                <a:spcPct val="0"/>
              </a:spcBef>
            </a:pPr>
            <a:r>
              <a:rPr lang="en-US" sz="3531">
                <a:solidFill>
                  <a:srgbClr val="000000"/>
                </a:solidFill>
                <a:latin typeface="Canva Sans"/>
              </a:rPr>
              <a:t>    const x = 20; // Variabel x hanya berlaku dalam blok ini</a:t>
            </a:r>
          </a:p>
          <a:p>
            <a:pPr>
              <a:lnSpc>
                <a:spcPts val="4944"/>
              </a:lnSpc>
              <a:spcBef>
                <a:spcPct val="0"/>
              </a:spcBef>
            </a:pPr>
            <a:r>
              <a:rPr lang="en-US" sz="3531">
                <a:solidFill>
                  <a:srgbClr val="000000"/>
                </a:solidFill>
                <a:latin typeface="Canva Sans"/>
              </a:rPr>
              <a:t>  }</a:t>
            </a:r>
          </a:p>
          <a:p>
            <a:pPr>
              <a:lnSpc>
                <a:spcPts val="4944"/>
              </a:lnSpc>
              <a:spcBef>
                <a:spcPct val="0"/>
              </a:spcBef>
            </a:pPr>
            <a:r>
              <a:rPr lang="en-US" sz="3531">
                <a:solidFill>
                  <a:srgbClr val="000000"/>
                </a:solidFill>
                <a:latin typeface="Canva Sans"/>
              </a:rPr>
              <a:t>  console.log(x); // Output: 10</a:t>
            </a:r>
          </a:p>
          <a:p>
            <a:pPr>
              <a:lnSpc>
                <a:spcPts val="4944"/>
              </a:lnSpc>
              <a:spcBef>
                <a:spcPct val="0"/>
              </a:spcBef>
            </a:pPr>
            <a:r>
              <a:rPr lang="en-US" sz="3531">
                <a:solidFill>
                  <a:srgbClr val="000000"/>
                </a:solidFill>
                <a:latin typeface="Canva Sans"/>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KESIMPULAN</a:t>
            </a:r>
          </a:p>
        </p:txBody>
      </p:sp>
      <p:sp>
        <p:nvSpPr>
          <p:cNvPr name="TextBox 14" id="14"/>
          <p:cNvSpPr txBox="true"/>
          <p:nvPr/>
        </p:nvSpPr>
        <p:spPr>
          <a:xfrm rot="0">
            <a:off x="4002362" y="3432455"/>
            <a:ext cx="10816328" cy="3909696"/>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Canva Sans Bold"/>
              </a:rPr>
              <a:t>Jadi, perbedaan utama antara var, const, dan let adalah cakupan (scope) dan kemampuan untuk mengubah nilai variabel. var memiliki cakupan fungsi dan dapat dideklarasikan ulang, let memiliki cakupan blok dan tidak dapat dideklarasikan ulang, sementara const juga memiliki cakupan blok tetapi tidak dapat mengubah nilai setelah deklarasi.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69473" y="2924194"/>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a:t>
            </a:r>
          </a:p>
        </p:txBody>
      </p:sp>
      <p:sp>
        <p:nvSpPr>
          <p:cNvPr name="TextBox 8" id="8"/>
          <p:cNvSpPr txBox="true"/>
          <p:nvPr/>
        </p:nvSpPr>
        <p:spPr>
          <a:xfrm rot="0">
            <a:off x="4190453" y="4762704"/>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Presentation by Ujang Herlan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DAFvmIcvzFI</dc:identifier>
  <dcterms:modified xsi:type="dcterms:W3CDTF">2011-08-01T06:04:30Z</dcterms:modified>
  <cp:revision>1</cp:revision>
  <dc:title>Gray white simple modern Thesis Defense Presentation </dc:title>
</cp:coreProperties>
</file>