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7" r:id="rId5"/>
    <p:sldId id="259"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7/3/2022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python-pandas-dataframe/#:~:text=Pandas%20DataFrame%20is%20two%2Ddimensional,fashion%20in%20rows%20and%20columns" TargetMode="External"/><Relationship Id="rId2" Type="http://schemas.openxmlformats.org/officeDocument/2006/relationships/hyperlink" Target="https://www.geeksforgeeks.org/python-schedule-library/"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Productivity Manager</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838200" y="1825625"/>
            <a:ext cx="10515600" cy="4005196"/>
          </a:xfrm>
        </p:spPr>
        <p:txBody>
          <a:bodyPr>
            <a:normAutofit/>
          </a:bodyPr>
          <a:lstStyle/>
          <a:p>
            <a:r>
              <a:rPr lang="en-US" dirty="0">
                <a:solidFill>
                  <a:schemeClr val="tx1">
                    <a:lumMod val="85000"/>
                    <a:lumOff val="15000"/>
                  </a:schemeClr>
                </a:solidFill>
                <a:latin typeface="Marcellus" panose="020E0602050203020307" pitchFamily="34" charset="0"/>
              </a:rPr>
              <a:t>Team Details:</a:t>
            </a:r>
          </a:p>
          <a:p>
            <a:pPr marL="0" indent="0">
              <a:buNone/>
            </a:pPr>
            <a:r>
              <a:rPr lang="en-US" dirty="0">
                <a:solidFill>
                  <a:schemeClr val="tx1">
                    <a:lumMod val="85000"/>
                    <a:lumOff val="15000"/>
                  </a:schemeClr>
                </a:solidFill>
                <a:latin typeface="Marcellus" panose="020E0602050203020307" pitchFamily="34" charset="0"/>
              </a:rPr>
              <a:t>1) Ujjawal Patel (16010121139)</a:t>
            </a:r>
          </a:p>
          <a:p>
            <a:pPr marL="0" indent="0">
              <a:buNone/>
            </a:pPr>
            <a:r>
              <a:rPr lang="en-US" dirty="0">
                <a:solidFill>
                  <a:schemeClr val="tx1">
                    <a:lumMod val="85000"/>
                    <a:lumOff val="15000"/>
                  </a:schemeClr>
                </a:solidFill>
                <a:latin typeface="Marcellus" panose="020E0602050203020307" pitchFamily="34" charset="0"/>
              </a:rPr>
              <a:t>2) </a:t>
            </a:r>
            <a:r>
              <a:rPr lang="en-US" dirty="0" err="1">
                <a:solidFill>
                  <a:schemeClr val="tx1">
                    <a:lumMod val="85000"/>
                    <a:lumOff val="15000"/>
                  </a:schemeClr>
                </a:solidFill>
                <a:latin typeface="Marcellus" panose="020E0602050203020307" pitchFamily="34" charset="0"/>
              </a:rPr>
              <a:t>Avneesh</a:t>
            </a:r>
            <a:r>
              <a:rPr lang="en-US" dirty="0">
                <a:solidFill>
                  <a:schemeClr val="tx1">
                    <a:lumMod val="85000"/>
                    <a:lumOff val="15000"/>
                  </a:schemeClr>
                </a:solidFill>
                <a:latin typeface="Marcellus" panose="020E0602050203020307" pitchFamily="34" charset="0"/>
              </a:rPr>
              <a:t> Pillai (16010121147)</a:t>
            </a:r>
          </a:p>
          <a:p>
            <a:pPr marL="0" indent="0">
              <a:buNone/>
            </a:pPr>
            <a:r>
              <a:rPr lang="en-US" dirty="0">
                <a:solidFill>
                  <a:schemeClr val="tx1">
                    <a:lumMod val="85000"/>
                    <a:lumOff val="15000"/>
                  </a:schemeClr>
                </a:solidFill>
                <a:latin typeface="Marcellus" panose="020E0602050203020307" pitchFamily="34" charset="0"/>
              </a:rPr>
              <a:t>3) </a:t>
            </a:r>
            <a:r>
              <a:rPr lang="en-US" dirty="0" err="1">
                <a:solidFill>
                  <a:schemeClr val="tx1">
                    <a:lumMod val="85000"/>
                    <a:lumOff val="15000"/>
                  </a:schemeClr>
                </a:solidFill>
                <a:latin typeface="Marcellus" panose="020E0602050203020307" pitchFamily="34" charset="0"/>
              </a:rPr>
              <a:t>Yakshit</a:t>
            </a:r>
            <a:r>
              <a:rPr lang="en-US" dirty="0">
                <a:solidFill>
                  <a:schemeClr val="tx1">
                    <a:lumMod val="85000"/>
                    <a:lumOff val="15000"/>
                  </a:schemeClr>
                </a:solidFill>
                <a:latin typeface="Marcellus" panose="020E0602050203020307" pitchFamily="34" charset="0"/>
              </a:rPr>
              <a:t> Poojary (16010121149)</a:t>
            </a: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185570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0" y="364397"/>
            <a:ext cx="10515600" cy="1325563"/>
          </a:xfrm>
        </p:spPr>
        <p:txBody>
          <a:bodyPr/>
          <a:lstStyle/>
          <a:p>
            <a:pPr algn="ctr"/>
            <a:r>
              <a:rPr lang="en-US" dirty="0">
                <a:solidFill>
                  <a:srgbClr val="C00000"/>
                </a:solidFill>
                <a:latin typeface="Marcellus" panose="020E0602050203020307" pitchFamily="34" charset="0"/>
              </a:rPr>
              <a:t>Problem Statement </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593558" y="1175831"/>
            <a:ext cx="9641305" cy="4487031"/>
          </a:xfrm>
        </p:spPr>
        <p:txBody>
          <a:bodyPr>
            <a:normAutofit/>
          </a:bodyPr>
          <a:lstStyle/>
          <a:p>
            <a:r>
              <a:rPr lang="en-US" dirty="0">
                <a:solidFill>
                  <a:schemeClr val="tx1">
                    <a:lumMod val="85000"/>
                    <a:lumOff val="15000"/>
                  </a:schemeClr>
                </a:solidFill>
                <a:latin typeface="Marcellus" panose="020E0602050203020307" pitchFamily="34" charset="0"/>
              </a:rPr>
              <a:t>To write a program where the user enters their timetable for the week/day and it sends a notifications to the user about the task according to the day and time entered by the user. Also an extra functionality of the program is to notify the user about extra assignments or submissions at frequent intervals of time.</a:t>
            </a: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10515600" y="0"/>
            <a:ext cx="525379"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1584" y="5887634"/>
            <a:ext cx="868683" cy="647487"/>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64C82230-DFDE-4833-BFB9-9F9B8AFD7B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52" y="5887634"/>
            <a:ext cx="3245736" cy="811434"/>
          </a:xfrm>
          <a:prstGeom prst="rect">
            <a:avLst/>
          </a:prstGeom>
        </p:spPr>
      </p:pic>
    </p:spTree>
    <p:extLst>
      <p:ext uri="{BB962C8B-B14F-4D97-AF65-F5344CB8AC3E}">
        <p14:creationId xmlns:p14="http://schemas.microsoft.com/office/powerpoint/2010/main" val="174946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1650332" y="276193"/>
            <a:ext cx="8217568" cy="1325563"/>
          </a:xfrm>
        </p:spPr>
        <p:txBody>
          <a:bodyPr/>
          <a:lstStyle/>
          <a:p>
            <a:pPr algn="ctr"/>
            <a:r>
              <a:rPr lang="en-US" dirty="0">
                <a:solidFill>
                  <a:srgbClr val="C00000"/>
                </a:solidFill>
                <a:latin typeface="Marcellus" panose="020E0602050203020307" pitchFamily="34" charset="0"/>
              </a:rPr>
              <a:t>System Architecture</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593558" y="1171853"/>
            <a:ext cx="10315074" cy="4208015"/>
          </a:xfrm>
        </p:spPr>
        <p:txBody>
          <a:bodyPr>
            <a:normAutofit/>
          </a:bodyPr>
          <a:lstStyle/>
          <a:p>
            <a:r>
              <a:rPr lang="en-US" dirty="0">
                <a:solidFill>
                  <a:schemeClr val="tx1">
                    <a:lumMod val="85000"/>
                    <a:lumOff val="15000"/>
                  </a:schemeClr>
                </a:solidFill>
                <a:latin typeface="Marcellus" panose="020E0602050203020307" pitchFamily="34" charset="0"/>
              </a:rPr>
              <a:t>In order to fulfill this problem statement, we used a few libraries like time, schedule, </a:t>
            </a:r>
            <a:r>
              <a:rPr lang="en-US" dirty="0" err="1">
                <a:solidFill>
                  <a:schemeClr val="tx1">
                    <a:lumMod val="85000"/>
                    <a:lumOff val="15000"/>
                  </a:schemeClr>
                </a:solidFill>
                <a:latin typeface="Marcellus" panose="020E0602050203020307" pitchFamily="34" charset="0"/>
              </a:rPr>
              <a:t>notifypy</a:t>
            </a:r>
            <a:r>
              <a:rPr lang="en-US" dirty="0">
                <a:solidFill>
                  <a:schemeClr val="tx1">
                    <a:lumMod val="85000"/>
                    <a:lumOff val="15000"/>
                  </a:schemeClr>
                </a:solidFill>
                <a:latin typeface="Marcellus" panose="020E0602050203020307" pitchFamily="34" charset="0"/>
              </a:rPr>
              <a:t>, random and pandas.</a:t>
            </a:r>
          </a:p>
          <a:p>
            <a:r>
              <a:rPr lang="en-US" dirty="0">
                <a:solidFill>
                  <a:schemeClr val="tx1">
                    <a:lumMod val="85000"/>
                    <a:lumOff val="15000"/>
                  </a:schemeClr>
                </a:solidFill>
                <a:latin typeface="Marcellus" panose="020E0602050203020307" pitchFamily="34" charset="0"/>
              </a:rPr>
              <a:t>We prompt the user to provide their timetable to the system. </a:t>
            </a:r>
          </a:p>
          <a:p>
            <a:r>
              <a:rPr lang="en-US" dirty="0">
                <a:solidFill>
                  <a:schemeClr val="tx1">
                    <a:lumMod val="85000"/>
                    <a:lumOff val="15000"/>
                  </a:schemeClr>
                </a:solidFill>
                <a:latin typeface="Marcellus" panose="020E0602050203020307" pitchFamily="34" charset="0"/>
              </a:rPr>
              <a:t>Further we mold their input provided into a format that can be interpreted by our code and a suitable and accurate response can be provided to the user, in our case the user is notified at the correct time about their task.</a:t>
            </a:r>
          </a:p>
          <a:p>
            <a:pPr marL="0" indent="0">
              <a:buNone/>
            </a:pPr>
            <a:endParaRPr lang="en-US" dirty="0">
              <a:solidFill>
                <a:schemeClr val="tx1">
                  <a:lumMod val="85000"/>
                  <a:lumOff val="15000"/>
                </a:schemeClr>
              </a:solidFill>
              <a:latin typeface="Marcellus" panose="020E0602050203020307" pitchFamily="34"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a16="http://schemas.microsoft.com/office/drawing/2014/main" id="{C5A6F64A-EE0E-49F0-8E81-2403F1DCE39B}"/>
              </a:ext>
            </a:extLst>
          </p:cNvPr>
          <p:cNvPicPr>
            <a:picLocks noChangeAspect="1"/>
          </p:cNvPicPr>
          <p:nvPr/>
        </p:nvPicPr>
        <p:blipFill>
          <a:blip r:embed="rId5"/>
          <a:stretch>
            <a:fillRect/>
          </a:stretch>
        </p:blipFill>
        <p:spPr>
          <a:xfrm rot="5400000">
            <a:off x="9288343" y="5088647"/>
            <a:ext cx="1159114" cy="2378242"/>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099DB7D-5170-4968-88DD-77E254A0AF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602" y="6000216"/>
            <a:ext cx="2656121" cy="664030"/>
          </a:xfrm>
          <a:prstGeom prst="rect">
            <a:avLst/>
          </a:prstGeom>
        </p:spPr>
      </p:pic>
    </p:spTree>
    <p:extLst>
      <p:ext uri="{BB962C8B-B14F-4D97-AF65-F5344CB8AC3E}">
        <p14:creationId xmlns:p14="http://schemas.microsoft.com/office/powerpoint/2010/main" val="177436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Features of designed system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85000"/>
                    <a:lumOff val="15000"/>
                  </a:schemeClr>
                </a:solidFill>
                <a:latin typeface="Marcellus" panose="020E0602050203020307" pitchFamily="34" charset="0"/>
              </a:rPr>
              <a:t>We try to create a basic functionality that is similar to a reminder software wherein the lectures/tasks are reminded at the specified time.</a:t>
            </a:r>
          </a:p>
          <a:p>
            <a:r>
              <a:rPr lang="en-US" dirty="0">
                <a:solidFill>
                  <a:schemeClr val="tx1">
                    <a:lumMod val="85000"/>
                    <a:lumOff val="15000"/>
                  </a:schemeClr>
                </a:solidFill>
                <a:latin typeface="Marcellus" panose="020E0602050203020307" pitchFamily="34" charset="0"/>
              </a:rPr>
              <a:t>We collect information about the assignments or submission they have in line and notify them about the same during the day.</a:t>
            </a:r>
          </a:p>
          <a:p>
            <a:pPr marL="0" indent="0">
              <a:buNone/>
            </a:pPr>
            <a:endParaRPr lang="en-US" dirty="0">
              <a:solidFill>
                <a:schemeClr val="tx1">
                  <a:lumMod val="85000"/>
                  <a:lumOff val="15000"/>
                </a:schemeClr>
              </a:solidFill>
              <a:latin typeface="Marcellus" panose="020E0602050203020307" pitchFamily="34" charset="0"/>
            </a:endParaRPr>
          </a:p>
          <a:p>
            <a:endParaRPr lang="en-US" dirty="0">
              <a:solidFill>
                <a:schemeClr val="tx1">
                  <a:lumMod val="85000"/>
                  <a:lumOff val="15000"/>
                </a:schemeClr>
              </a:solidFill>
              <a:latin typeface="Marcellus" panose="020E0602050203020307" pitchFamily="34" charset="0"/>
            </a:endParaRPr>
          </a:p>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Tree>
    <p:extLst>
      <p:ext uri="{BB962C8B-B14F-4D97-AF65-F5344CB8AC3E}">
        <p14:creationId xmlns:p14="http://schemas.microsoft.com/office/powerpoint/2010/main" val="133504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1020400" y="227136"/>
            <a:ext cx="9333049" cy="1325563"/>
          </a:xfrm>
        </p:spPr>
        <p:txBody>
          <a:bodyPr>
            <a:normAutofit/>
          </a:bodyPr>
          <a:lstStyle/>
          <a:p>
            <a:pPr algn="ctr"/>
            <a:r>
              <a:rPr lang="en-US" dirty="0">
                <a:solidFill>
                  <a:srgbClr val="C00000"/>
                </a:solidFill>
                <a:latin typeface="Marcellus" panose="020E0602050203020307" pitchFamily="34" charset="0"/>
              </a:rPr>
              <a:t>OUTPUT</a:t>
            </a:r>
            <a:endParaRPr lang="en-US"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8" name="Subtitle 2">
            <a:extLst>
              <a:ext uri="{FF2B5EF4-FFF2-40B4-BE49-F238E27FC236}">
                <a16:creationId xmlns:a16="http://schemas.microsoft.com/office/drawing/2014/main" id="{BF84EC15-A959-47EB-966C-5F46652CE050}"/>
              </a:ext>
            </a:extLst>
          </p:cNvPr>
          <p:cNvSpPr txBox="1">
            <a:spLocks/>
          </p:cNvSpPr>
          <p:nvPr/>
        </p:nvSpPr>
        <p:spPr>
          <a:xfrm>
            <a:off x="529388" y="171953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lumMod val="85000"/>
                  <a:lumOff val="15000"/>
                </a:schemeClr>
              </a:solidFill>
              <a:latin typeface="Marcellus" panose="020E0602050203020307" pitchFamily="34" charset="0"/>
            </a:endParaRPr>
          </a:p>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C9DDECDA-AC01-47B8-B70B-458DA2478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27" y="114434"/>
            <a:ext cx="3245736" cy="811434"/>
          </a:xfrm>
          <a:prstGeom prst="rect">
            <a:avLst/>
          </a:prstGeom>
        </p:spPr>
      </p:pic>
      <p:pic>
        <p:nvPicPr>
          <p:cNvPr id="13" name="Picture 12">
            <a:extLst>
              <a:ext uri="{FF2B5EF4-FFF2-40B4-BE49-F238E27FC236}">
                <a16:creationId xmlns:a16="http://schemas.microsoft.com/office/drawing/2014/main" id="{4885237E-DDB5-111A-4087-2107DB47F974}"/>
              </a:ext>
            </a:extLst>
          </p:cNvPr>
          <p:cNvPicPr>
            <a:picLocks noChangeAspect="1"/>
          </p:cNvPicPr>
          <p:nvPr/>
        </p:nvPicPr>
        <p:blipFill>
          <a:blip r:embed="rId6"/>
          <a:stretch>
            <a:fillRect/>
          </a:stretch>
        </p:blipFill>
        <p:spPr>
          <a:xfrm>
            <a:off x="154422" y="1269845"/>
            <a:ext cx="5658372" cy="4570372"/>
          </a:xfrm>
          <a:prstGeom prst="rect">
            <a:avLst/>
          </a:prstGeom>
        </p:spPr>
      </p:pic>
      <p:pic>
        <p:nvPicPr>
          <p:cNvPr id="15" name="Picture 14">
            <a:extLst>
              <a:ext uri="{FF2B5EF4-FFF2-40B4-BE49-F238E27FC236}">
                <a16:creationId xmlns:a16="http://schemas.microsoft.com/office/drawing/2014/main" id="{CA22E02F-808A-9960-DC83-ABCF02C16239}"/>
              </a:ext>
            </a:extLst>
          </p:cNvPr>
          <p:cNvPicPr>
            <a:picLocks noChangeAspect="1"/>
          </p:cNvPicPr>
          <p:nvPr/>
        </p:nvPicPr>
        <p:blipFill>
          <a:blip r:embed="rId7"/>
          <a:stretch>
            <a:fillRect/>
          </a:stretch>
        </p:blipFill>
        <p:spPr>
          <a:xfrm>
            <a:off x="5869117" y="1269845"/>
            <a:ext cx="6118323" cy="4532271"/>
          </a:xfrm>
          <a:prstGeom prst="rect">
            <a:avLst/>
          </a:prstGeom>
        </p:spPr>
      </p:pic>
    </p:spTree>
    <p:extLst>
      <p:ext uri="{BB962C8B-B14F-4D97-AF65-F5344CB8AC3E}">
        <p14:creationId xmlns:p14="http://schemas.microsoft.com/office/powerpoint/2010/main" val="91858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6BFA1D7-978E-C059-C91A-105E541CE074}"/>
              </a:ext>
            </a:extLst>
          </p:cNvPr>
          <p:cNvPicPr>
            <a:picLocks noGrp="1" noChangeAspect="1"/>
          </p:cNvPicPr>
          <p:nvPr>
            <p:ph idx="1"/>
          </p:nvPr>
        </p:nvPicPr>
        <p:blipFill>
          <a:blip r:embed="rId2"/>
          <a:stretch>
            <a:fillRect/>
          </a:stretch>
        </p:blipFill>
        <p:spPr>
          <a:xfrm>
            <a:off x="591831" y="1723787"/>
            <a:ext cx="4172532" cy="1705213"/>
          </a:xfrm>
        </p:spPr>
      </p:pic>
      <p:pic>
        <p:nvPicPr>
          <p:cNvPr id="5" name="Picture 4" descr="A picture containing drawing&#10;&#10;Description automatically generated">
            <a:extLst>
              <a:ext uri="{FF2B5EF4-FFF2-40B4-BE49-F238E27FC236}">
                <a16:creationId xmlns:a16="http://schemas.microsoft.com/office/drawing/2014/main" id="{48637AA1-B108-80CB-EE00-D6940CC1CA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45736" cy="811434"/>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8589FB80-3F58-F7A0-8139-E58C8B3151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3455" y="4165"/>
            <a:ext cx="968545" cy="721920"/>
          </a:xfrm>
          <a:prstGeom prst="rect">
            <a:avLst/>
          </a:prstGeom>
        </p:spPr>
      </p:pic>
      <p:pic>
        <p:nvPicPr>
          <p:cNvPr id="10" name="Picture 9">
            <a:extLst>
              <a:ext uri="{FF2B5EF4-FFF2-40B4-BE49-F238E27FC236}">
                <a16:creationId xmlns:a16="http://schemas.microsoft.com/office/drawing/2014/main" id="{890D457E-251A-5C3D-E34B-9478DB701666}"/>
              </a:ext>
            </a:extLst>
          </p:cNvPr>
          <p:cNvPicPr>
            <a:picLocks noChangeAspect="1"/>
          </p:cNvPicPr>
          <p:nvPr/>
        </p:nvPicPr>
        <p:blipFill>
          <a:blip r:embed="rId5"/>
          <a:stretch>
            <a:fillRect/>
          </a:stretch>
        </p:blipFill>
        <p:spPr>
          <a:xfrm>
            <a:off x="6570840" y="1685681"/>
            <a:ext cx="4305901" cy="1781424"/>
          </a:xfrm>
          <a:prstGeom prst="rect">
            <a:avLst/>
          </a:prstGeom>
        </p:spPr>
      </p:pic>
      <p:pic>
        <p:nvPicPr>
          <p:cNvPr id="12" name="Picture 11">
            <a:extLst>
              <a:ext uri="{FF2B5EF4-FFF2-40B4-BE49-F238E27FC236}">
                <a16:creationId xmlns:a16="http://schemas.microsoft.com/office/drawing/2014/main" id="{3F8DE92A-6B92-F01C-2E30-108C8E1CB608}"/>
              </a:ext>
            </a:extLst>
          </p:cNvPr>
          <p:cNvPicPr>
            <a:picLocks noChangeAspect="1"/>
          </p:cNvPicPr>
          <p:nvPr/>
        </p:nvPicPr>
        <p:blipFill>
          <a:blip r:embed="rId6"/>
          <a:stretch>
            <a:fillRect/>
          </a:stretch>
        </p:blipFill>
        <p:spPr>
          <a:xfrm>
            <a:off x="3775671" y="4379458"/>
            <a:ext cx="4267796" cy="1724266"/>
          </a:xfrm>
          <a:prstGeom prst="rect">
            <a:avLst/>
          </a:prstGeom>
        </p:spPr>
      </p:pic>
    </p:spTree>
    <p:extLst>
      <p:ext uri="{BB962C8B-B14F-4D97-AF65-F5344CB8AC3E}">
        <p14:creationId xmlns:p14="http://schemas.microsoft.com/office/powerpoint/2010/main" val="189306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1326095" y="539226"/>
            <a:ext cx="8791582" cy="1325563"/>
          </a:xfrm>
        </p:spPr>
        <p:txBody>
          <a:bodyPr>
            <a:normAutofit/>
          </a:bodyPr>
          <a:lstStyle/>
          <a:p>
            <a:pPr algn="ctr"/>
            <a:r>
              <a:rPr lang="en-US" dirty="0">
                <a:solidFill>
                  <a:srgbClr val="C00000"/>
                </a:solidFill>
                <a:latin typeface="Marcellus" panose="020E0602050203020307" pitchFamily="34" charset="0"/>
              </a:rPr>
              <a:t>Conclusion</a:t>
            </a:r>
            <a:endParaRPr lang="en-US"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85000"/>
                    <a:lumOff val="15000"/>
                  </a:schemeClr>
                </a:solidFill>
                <a:latin typeface="Marcellus" panose="020E0602050203020307" pitchFamily="34" charset="0"/>
              </a:rPr>
              <a:t>With the help of this project we try to resolve the everyday problem of losing out on the completion of tasks on time.</a:t>
            </a:r>
          </a:p>
          <a:p>
            <a:r>
              <a:rPr lang="en-US" dirty="0">
                <a:solidFill>
                  <a:schemeClr val="tx1">
                    <a:lumMod val="85000"/>
                    <a:lumOff val="15000"/>
                  </a:schemeClr>
                </a:solidFill>
                <a:latin typeface="Marcellus" panose="020E0602050203020307" pitchFamily="34" charset="0"/>
              </a:rPr>
              <a:t>We also help the user to ensure that they have their tasks/assignments/projects completed/submitted in time which results in a good production schedule.</a:t>
            </a:r>
          </a:p>
          <a:p>
            <a:pPr marL="0" indent="0">
              <a:buNone/>
            </a:pPr>
            <a:r>
              <a:rPr lang="en-US" dirty="0">
                <a:solidFill>
                  <a:schemeClr val="tx1">
                    <a:lumMod val="85000"/>
                    <a:lumOff val="15000"/>
                  </a:schemeClr>
                </a:solidFill>
                <a:latin typeface="Marcellus" panose="020E0602050203020307" pitchFamily="34" charset="0"/>
              </a:rPr>
              <a:t> </a:t>
            </a: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Tree>
    <p:extLst>
      <p:ext uri="{BB962C8B-B14F-4D97-AF65-F5344CB8AC3E}">
        <p14:creationId xmlns:p14="http://schemas.microsoft.com/office/powerpoint/2010/main" val="206056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8F18-2BB9-4BB5-DB0F-F3585AA16126}"/>
              </a:ext>
            </a:extLst>
          </p:cNvPr>
          <p:cNvSpPr>
            <a:spLocks noGrp="1"/>
          </p:cNvSpPr>
          <p:nvPr>
            <p:ph type="title"/>
          </p:nvPr>
        </p:nvSpPr>
        <p:spPr/>
        <p:txBody>
          <a:bodyPr/>
          <a:lstStyle/>
          <a:p>
            <a:pPr algn="ctr"/>
            <a:r>
              <a:rPr lang="en-US" sz="4400" dirty="0">
                <a:solidFill>
                  <a:srgbClr val="C00000"/>
                </a:solidFill>
                <a:latin typeface="Marcellus" panose="020E0602050203020307" pitchFamily="34" charset="0"/>
              </a:rPr>
              <a:t>References</a:t>
            </a:r>
            <a:endParaRPr lang="en-IN" dirty="0"/>
          </a:p>
        </p:txBody>
      </p:sp>
      <p:sp>
        <p:nvSpPr>
          <p:cNvPr id="3" name="Content Placeholder 2">
            <a:extLst>
              <a:ext uri="{FF2B5EF4-FFF2-40B4-BE49-F238E27FC236}">
                <a16:creationId xmlns:a16="http://schemas.microsoft.com/office/drawing/2014/main" id="{054785CC-32D1-36A2-73C0-BAB7F64C7B24}"/>
              </a:ext>
            </a:extLst>
          </p:cNvPr>
          <p:cNvSpPr>
            <a:spLocks noGrp="1"/>
          </p:cNvSpPr>
          <p:nvPr>
            <p:ph idx="1"/>
          </p:nvPr>
        </p:nvSpPr>
        <p:spPr/>
        <p:txBody>
          <a:bodyPr/>
          <a:lstStyle/>
          <a:p>
            <a:r>
              <a:rPr lang="en-IN" dirty="0">
                <a:hlinkClick r:id="rId2"/>
              </a:rPr>
              <a:t>https://www.geeksforgeeks.org/python-schedule-library/</a:t>
            </a:r>
            <a:endParaRPr lang="en-IN" dirty="0"/>
          </a:p>
          <a:p>
            <a:r>
              <a:rPr lang="en-IN" dirty="0">
                <a:hlinkClick r:id="rId3"/>
              </a:rPr>
              <a:t>https://www.geeksforgeeks.org/python-pandas-dataframe/#:~:text=Pandas%20DataFrame%20is%20two%2Ddimensional,fashion%20in%20rows%20and%20columns</a:t>
            </a:r>
            <a:r>
              <a:rPr lang="en-IN" dirty="0"/>
              <a:t>.</a:t>
            </a:r>
          </a:p>
          <a:p>
            <a:r>
              <a:rPr lang="en-IN" dirty="0"/>
              <a:t>https://www.w3schools.com/python/module_random.asp</a:t>
            </a:r>
          </a:p>
        </p:txBody>
      </p:sp>
      <p:pic>
        <p:nvPicPr>
          <p:cNvPr id="5" name="Picture 4" descr="A picture containing drawing&#10;&#10;Description automatically generated">
            <a:extLst>
              <a:ext uri="{FF2B5EF4-FFF2-40B4-BE49-F238E27FC236}">
                <a16:creationId xmlns:a16="http://schemas.microsoft.com/office/drawing/2014/main" id="{9BA2008D-0FDE-162C-87E0-6F84B13D16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45736" cy="811434"/>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7D396408-6540-43F7-C8ED-8C306BBA44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3455" y="4165"/>
            <a:ext cx="968545" cy="721920"/>
          </a:xfrm>
          <a:prstGeom prst="rect">
            <a:avLst/>
          </a:prstGeom>
        </p:spPr>
      </p:pic>
      <p:sp>
        <p:nvSpPr>
          <p:cNvPr id="8" name="TextBox 7">
            <a:extLst>
              <a:ext uri="{FF2B5EF4-FFF2-40B4-BE49-F238E27FC236}">
                <a16:creationId xmlns:a16="http://schemas.microsoft.com/office/drawing/2014/main" id="{8E80CFBF-39AF-2CEF-CFE5-AD38014E5D97}"/>
              </a:ext>
            </a:extLst>
          </p:cNvPr>
          <p:cNvSpPr txBox="1"/>
          <p:nvPr/>
        </p:nvSpPr>
        <p:spPr>
          <a:xfrm>
            <a:off x="2622242" y="393007"/>
            <a:ext cx="6094520" cy="769441"/>
          </a:xfrm>
          <a:prstGeom prst="rect">
            <a:avLst/>
          </a:prstGeom>
          <a:noFill/>
        </p:spPr>
        <p:txBody>
          <a:bodyPr wrap="square">
            <a:spAutoFit/>
          </a:bodyPr>
          <a:lstStyle/>
          <a:p>
            <a:pPr algn="ctr"/>
            <a:endParaRPr lang="en-IN" sz="4400" dirty="0"/>
          </a:p>
        </p:txBody>
      </p:sp>
    </p:spTree>
    <p:extLst>
      <p:ext uri="{BB962C8B-B14F-4D97-AF65-F5344CB8AC3E}">
        <p14:creationId xmlns:p14="http://schemas.microsoft.com/office/powerpoint/2010/main" val="40826584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295</TotalTime>
  <Words>339</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Marcellus</vt:lpstr>
      <vt:lpstr>Office Theme</vt:lpstr>
      <vt:lpstr>Productivity Manager </vt:lpstr>
      <vt:lpstr>Problem Statement  </vt:lpstr>
      <vt:lpstr>System Architecture </vt:lpstr>
      <vt:lpstr>Features of designed system</vt:lpstr>
      <vt:lpstr>OUTPUT</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YAKSHIT POOJARY</cp:lastModifiedBy>
  <cp:revision>15</cp:revision>
  <dcterms:created xsi:type="dcterms:W3CDTF">2020-04-30T07:52:47Z</dcterms:created>
  <dcterms:modified xsi:type="dcterms:W3CDTF">2022-07-03T17:41:45Z</dcterms:modified>
</cp:coreProperties>
</file>