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57" r:id="rId5"/>
    <p:sldId id="260" r:id="rId6"/>
    <p:sldId id="264" r:id="rId7"/>
    <p:sldId id="265" r:id="rId8"/>
    <p:sldId id="269" r:id="rId9"/>
    <p:sldId id="266" r:id="rId10"/>
    <p:sldId id="267" r:id="rId11"/>
    <p:sldId id="263" r:id="rId12"/>
    <p:sldId id="262"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09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1B6BC3-7102-4449-8451-ABD25AB447C9}" type="datetimeFigureOut">
              <a:rPr lang="en-US" smtClean="0"/>
              <a:pPr/>
              <a:t>5/10/2023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A695-6261-4147-9B0F-CAB5C58794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573858-6FCF-4ADE-AD9D-B46A48016AA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3858-6FCF-4ADE-AD9D-B46A48016AA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3858-6FCF-4ADE-AD9D-B46A48016AA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3858-6FCF-4ADE-AD9D-B46A48016AA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73858-6FCF-4ADE-AD9D-B46A48016AA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573858-6FCF-4ADE-AD9D-B46A48016AA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73858-6FCF-4ADE-AD9D-B46A48016AA9}"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573858-6FCF-4ADE-AD9D-B46A48016AA9}"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73858-6FCF-4ADE-AD9D-B46A48016AA9}"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73858-6FCF-4ADE-AD9D-B46A48016AA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73858-6FCF-4ADE-AD9D-B46A48016AA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629A9-B641-4618-A425-5F48E78EE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73858-6FCF-4ADE-AD9D-B46A48016AA9}" type="datetimeFigureOut">
              <a:rPr lang="en-US" smtClean="0"/>
              <a:pPr/>
              <a:t>5/10/2023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629A9-B641-4618-A425-5F48E78EEB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word/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82;p1"/>
          <p:cNvPicPr preferRelativeResize="0"/>
          <p:nvPr/>
        </p:nvPicPr>
        <p:blipFill rotWithShape="1">
          <a:blip r:embed="rId2">
            <a:alphaModFix/>
          </a:blip>
          <a:srcRect l="35533"/>
          <a:stretch/>
        </p:blipFill>
        <p:spPr>
          <a:xfrm>
            <a:off x="2500298" y="214290"/>
            <a:ext cx="3935829" cy="1207363"/>
          </a:xfrm>
          <a:prstGeom prst="rect">
            <a:avLst/>
          </a:prstGeom>
          <a:noFill/>
          <a:ln>
            <a:noFill/>
          </a:ln>
        </p:spPr>
      </p:pic>
      <p:sp>
        <p:nvSpPr>
          <p:cNvPr id="9" name="Title 8"/>
          <p:cNvSpPr>
            <a:spLocks noGrp="1"/>
          </p:cNvSpPr>
          <p:nvPr>
            <p:ph type="ctrTitle"/>
          </p:nvPr>
        </p:nvSpPr>
        <p:spPr>
          <a:xfrm>
            <a:off x="642910" y="1500174"/>
            <a:ext cx="7772400" cy="714379"/>
          </a:xfrm>
        </p:spPr>
        <p:txBody>
          <a:bodyPr>
            <a:normAutofit fontScale="90000"/>
          </a:bodyPr>
          <a:lstStyle/>
          <a:p>
            <a:r>
              <a:rPr lang="en-US" sz="3100" b="1" u="sng" dirty="0" smtClean="0">
                <a:solidFill>
                  <a:srgbClr val="000000"/>
                </a:solidFill>
                <a:latin typeface="Times New Roman"/>
                <a:ea typeface="Times New Roman"/>
                <a:cs typeface="Times New Roman"/>
                <a:sym typeface="Times New Roman"/>
              </a:rPr>
              <a:t/>
            </a:r>
            <a:br>
              <a:rPr lang="en-US" sz="3100" b="1" u="sng" dirty="0" smtClean="0">
                <a:solidFill>
                  <a:srgbClr val="000000"/>
                </a:solidFill>
                <a:latin typeface="Times New Roman"/>
                <a:ea typeface="Times New Roman"/>
                <a:cs typeface="Times New Roman"/>
                <a:sym typeface="Times New Roman"/>
              </a:rPr>
            </a:br>
            <a:r>
              <a:rPr lang="en-US" sz="3100" b="1" u="sng" dirty="0" smtClean="0">
                <a:solidFill>
                  <a:srgbClr val="000000"/>
                </a:solidFill>
                <a:latin typeface="Times New Roman"/>
                <a:ea typeface="Times New Roman"/>
                <a:cs typeface="Times New Roman"/>
                <a:sym typeface="Times New Roman"/>
              </a:rPr>
              <a:t/>
            </a:r>
            <a:br>
              <a:rPr lang="en-US" sz="3100" b="1" u="sng" dirty="0" smtClean="0">
                <a:solidFill>
                  <a:srgbClr val="000000"/>
                </a:solidFill>
                <a:latin typeface="Times New Roman"/>
                <a:ea typeface="Times New Roman"/>
                <a:cs typeface="Times New Roman"/>
                <a:sym typeface="Times New Roman"/>
              </a:rPr>
            </a:br>
            <a:r>
              <a:rPr lang="en-US" sz="3100" b="1" u="sng" dirty="0" smtClean="0">
                <a:solidFill>
                  <a:srgbClr val="000000"/>
                </a:solidFill>
                <a:latin typeface="Times New Roman"/>
                <a:ea typeface="Times New Roman"/>
                <a:cs typeface="Times New Roman"/>
                <a:sym typeface="Times New Roman"/>
              </a:rPr>
              <a:t/>
            </a:r>
            <a:br>
              <a:rPr lang="en-US" sz="3100" b="1" u="sng" dirty="0" smtClean="0">
                <a:solidFill>
                  <a:srgbClr val="000000"/>
                </a:solidFill>
                <a:latin typeface="Times New Roman"/>
                <a:ea typeface="Times New Roman"/>
                <a:cs typeface="Times New Roman"/>
                <a:sym typeface="Times New Roman"/>
              </a:rPr>
            </a:br>
            <a:r>
              <a:rPr lang="en-US" sz="3100" b="1" u="sng" dirty="0" smtClean="0">
                <a:solidFill>
                  <a:srgbClr val="000000"/>
                </a:solidFill>
                <a:latin typeface="Times New Roman"/>
                <a:ea typeface="Times New Roman"/>
                <a:cs typeface="Times New Roman"/>
                <a:sym typeface="Times New Roman"/>
              </a:rPr>
              <a:t/>
            </a:r>
            <a:br>
              <a:rPr lang="en-US" sz="3100" b="1" u="sng" dirty="0" smtClean="0">
                <a:solidFill>
                  <a:srgbClr val="000000"/>
                </a:solidFill>
                <a:latin typeface="Times New Roman"/>
                <a:ea typeface="Times New Roman"/>
                <a:cs typeface="Times New Roman"/>
                <a:sym typeface="Times New Roman"/>
              </a:rPr>
            </a:br>
            <a:r>
              <a:rPr lang="en-US" sz="3100" b="1" u="sng" dirty="0" err="1" smtClean="0">
                <a:solidFill>
                  <a:srgbClr val="000000"/>
                </a:solidFill>
                <a:latin typeface="Times New Roman"/>
                <a:ea typeface="Times New Roman"/>
                <a:cs typeface="Times New Roman"/>
                <a:sym typeface="Times New Roman"/>
              </a:rPr>
              <a:t>B.Tech</a:t>
            </a:r>
            <a:r>
              <a:rPr lang="en-US" sz="3100" b="1" u="sng" smtClean="0">
                <a:solidFill>
                  <a:srgbClr val="000000"/>
                </a:solidFill>
                <a:latin typeface="Times New Roman"/>
                <a:ea typeface="Times New Roman"/>
                <a:cs typeface="Times New Roman"/>
                <a:sym typeface="Times New Roman"/>
              </a:rPr>
              <a:t>.-CSE, </a:t>
            </a:r>
            <a:r>
              <a:rPr lang="en-US" sz="3100" b="1" u="sng" dirty="0" smtClean="0">
                <a:solidFill>
                  <a:srgbClr val="000000"/>
                </a:solidFill>
                <a:latin typeface="Times New Roman"/>
                <a:ea typeface="Times New Roman"/>
                <a:cs typeface="Times New Roman"/>
                <a:sym typeface="Times New Roman"/>
              </a:rPr>
              <a:t>VIII Semester</a:t>
            </a:r>
            <a:br>
              <a:rPr lang="en-US" sz="3100" b="1" u="sng" dirty="0" smtClean="0">
                <a:solidFill>
                  <a:srgbClr val="000000"/>
                </a:solidFill>
                <a:latin typeface="Times New Roman"/>
                <a:ea typeface="Times New Roman"/>
                <a:cs typeface="Times New Roman"/>
                <a:sym typeface="Times New Roman"/>
              </a:rPr>
            </a:br>
            <a:r>
              <a:rPr lang="en-US" b="1" dirty="0" smtClean="0">
                <a:solidFill>
                  <a:srgbClr val="000000"/>
                </a:solidFill>
                <a:latin typeface="Times New Roman"/>
                <a:ea typeface="Times New Roman"/>
                <a:cs typeface="Times New Roman"/>
                <a:sym typeface="Times New Roman"/>
              </a:rPr>
              <a:t> </a:t>
            </a:r>
            <a:r>
              <a:rPr lang="en-US" sz="2200" b="1" dirty="0" smtClean="0">
                <a:solidFill>
                  <a:srgbClr val="000000"/>
                </a:solidFill>
                <a:latin typeface="Times New Roman"/>
                <a:ea typeface="Times New Roman"/>
                <a:cs typeface="Times New Roman"/>
                <a:sym typeface="Times New Roman"/>
              </a:rPr>
              <a:t>Project Title – Analysis of Effects of Physical and E-Games on   </a:t>
            </a:r>
            <a:br>
              <a:rPr lang="en-US" sz="2200" b="1" dirty="0" smtClean="0">
                <a:solidFill>
                  <a:srgbClr val="000000"/>
                </a:solidFill>
                <a:latin typeface="Times New Roman"/>
                <a:ea typeface="Times New Roman"/>
                <a:cs typeface="Times New Roman"/>
                <a:sym typeface="Times New Roman"/>
              </a:rPr>
            </a:br>
            <a:r>
              <a:rPr lang="en-US" sz="2200" b="1" dirty="0" smtClean="0">
                <a:solidFill>
                  <a:srgbClr val="000000"/>
                </a:solidFill>
                <a:latin typeface="Times New Roman"/>
                <a:ea typeface="Times New Roman"/>
                <a:cs typeface="Times New Roman"/>
                <a:sym typeface="Times New Roman"/>
              </a:rPr>
              <a:t>                      Human’s cognitive and Physical behavior.</a:t>
            </a:r>
            <a:br>
              <a:rPr lang="en-US" sz="2200" b="1" dirty="0" smtClean="0">
                <a:solidFill>
                  <a:srgbClr val="000000"/>
                </a:solidFill>
                <a:latin typeface="Times New Roman"/>
                <a:ea typeface="Times New Roman"/>
                <a:cs typeface="Times New Roman"/>
                <a:sym typeface="Times New Roman"/>
              </a:rPr>
            </a:br>
            <a:r>
              <a:rPr lang="en-US" sz="2200" b="1" dirty="0" smtClean="0">
                <a:solidFill>
                  <a:srgbClr val="000000"/>
                </a:solidFill>
                <a:latin typeface="Times New Roman"/>
                <a:ea typeface="Times New Roman"/>
                <a:cs typeface="Times New Roman"/>
                <a:sym typeface="Times New Roman"/>
              </a:rPr>
              <a:t/>
            </a:r>
            <a:br>
              <a:rPr lang="en-US" sz="2200" b="1" dirty="0" smtClean="0">
                <a:solidFill>
                  <a:srgbClr val="000000"/>
                </a:solidFill>
                <a:latin typeface="Times New Roman"/>
                <a:ea typeface="Times New Roman"/>
                <a:cs typeface="Times New Roman"/>
                <a:sym typeface="Times New Roman"/>
              </a:rPr>
            </a:br>
            <a:r>
              <a:rPr lang="en-US" sz="2200" b="1" dirty="0" smtClean="0">
                <a:solidFill>
                  <a:srgbClr val="000000"/>
                </a:solidFill>
                <a:latin typeface="Times New Roman"/>
                <a:ea typeface="Arial"/>
                <a:cs typeface="Times New Roman"/>
                <a:sym typeface="Times New Roman"/>
              </a:rPr>
              <a:t>Project No. – 110 </a:t>
            </a:r>
            <a:r>
              <a:rPr lang="en-US" b="1" u="sng" dirty="0" smtClean="0">
                <a:solidFill>
                  <a:srgbClr val="000000"/>
                </a:solidFill>
                <a:latin typeface="Times New Roman"/>
                <a:ea typeface="Times New Roman"/>
                <a:cs typeface="Times New Roman"/>
                <a:sym typeface="Times New Roman"/>
              </a:rPr>
              <a:t/>
            </a:r>
            <a:br>
              <a:rPr lang="en-US" b="1" u="sng" dirty="0" smtClean="0">
                <a:solidFill>
                  <a:srgbClr val="000000"/>
                </a:solidFill>
                <a:latin typeface="Times New Roman"/>
                <a:ea typeface="Times New Roman"/>
                <a:cs typeface="Times New Roman"/>
                <a:sym typeface="Times New Roman"/>
              </a:rPr>
            </a:br>
            <a:endParaRPr lang="en-US" dirty="0"/>
          </a:p>
        </p:txBody>
      </p:sp>
      <p:sp>
        <p:nvSpPr>
          <p:cNvPr id="10" name="Subtitle 9"/>
          <p:cNvSpPr>
            <a:spLocks noGrp="1"/>
          </p:cNvSpPr>
          <p:nvPr>
            <p:ph type="subTitle" idx="1"/>
          </p:nvPr>
        </p:nvSpPr>
        <p:spPr>
          <a:xfrm>
            <a:off x="1371600" y="5286388"/>
            <a:ext cx="6400800" cy="1214446"/>
          </a:xfrm>
        </p:spPr>
        <p:txBody>
          <a:bodyPr>
            <a:normAutofit fontScale="62500" lnSpcReduction="20000"/>
          </a:bodyPr>
          <a:lstStyle/>
          <a:p>
            <a:r>
              <a:rPr lang="en-US" dirty="0" smtClean="0">
                <a:solidFill>
                  <a:srgbClr val="000000"/>
                </a:solidFill>
                <a:latin typeface="Times New Roman"/>
                <a:ea typeface="Times New Roman"/>
                <a:cs typeface="Times New Roman"/>
                <a:sym typeface="Times New Roman"/>
              </a:rPr>
              <a:t>DEPARTMENT OF COMPUTER SCIENCE &amp; ENGINEERING</a:t>
            </a:r>
            <a:endParaRPr lang="en-US" dirty="0" smtClean="0">
              <a:solidFill>
                <a:schemeClr val="dk1"/>
              </a:solidFill>
              <a:latin typeface="Arial"/>
              <a:ea typeface="Arial"/>
              <a:cs typeface="Arial"/>
              <a:sym typeface="Arial"/>
            </a:endParaRPr>
          </a:p>
          <a:p>
            <a:r>
              <a:rPr lang="en-US" dirty="0" smtClean="0">
                <a:solidFill>
                  <a:srgbClr val="000000"/>
                </a:solidFill>
                <a:latin typeface="Times New Roman"/>
                <a:ea typeface="Times New Roman"/>
                <a:cs typeface="Times New Roman"/>
                <a:sym typeface="Times New Roman"/>
              </a:rPr>
              <a:t>SCHOOL OF ENGINEERING AND TECHNOLOGY </a:t>
            </a:r>
            <a:endParaRPr lang="en-US" dirty="0" smtClean="0">
              <a:solidFill>
                <a:schemeClr val="dk1"/>
              </a:solidFill>
              <a:latin typeface="Arial"/>
              <a:ea typeface="Arial"/>
              <a:cs typeface="Arial"/>
              <a:sym typeface="Arial"/>
            </a:endParaRPr>
          </a:p>
          <a:p>
            <a:r>
              <a:rPr lang="en-US" dirty="0" smtClean="0">
                <a:latin typeface="Times New Roman"/>
                <a:ea typeface="Times New Roman"/>
                <a:cs typeface="Times New Roman"/>
                <a:sym typeface="Times New Roman"/>
              </a:rPr>
              <a:t> </a:t>
            </a:r>
            <a:r>
              <a:rPr lang="en-US" dirty="0" smtClean="0">
                <a:solidFill>
                  <a:schemeClr val="tx1"/>
                </a:solidFill>
                <a:latin typeface="Times New Roman"/>
                <a:ea typeface="Times New Roman"/>
                <a:cs typeface="Times New Roman"/>
                <a:sym typeface="Times New Roman"/>
              </a:rPr>
              <a:t>August</a:t>
            </a:r>
            <a:r>
              <a:rPr lang="en-US" dirty="0" smtClean="0">
                <a:latin typeface="Times New Roman"/>
                <a:ea typeface="Times New Roman"/>
                <a:cs typeface="Times New Roman"/>
                <a:sym typeface="Times New Roman"/>
              </a:rPr>
              <a:t>,</a:t>
            </a:r>
            <a:r>
              <a:rPr lang="en-US" dirty="0" smtClean="0">
                <a:solidFill>
                  <a:srgbClr val="000000"/>
                </a:solidFill>
                <a:latin typeface="Times New Roman"/>
                <a:ea typeface="Times New Roman"/>
                <a:cs typeface="Times New Roman"/>
                <a:sym typeface="Times New Roman"/>
              </a:rPr>
              <a:t>  2022</a:t>
            </a:r>
            <a:endParaRPr lang="en-US" dirty="0" smtClean="0">
              <a:solidFill>
                <a:schemeClr val="dk1"/>
              </a:solidFill>
              <a:latin typeface="Arial"/>
              <a:ea typeface="Arial"/>
              <a:cs typeface="Arial"/>
              <a:sym typeface="Arial"/>
            </a:endParaRPr>
          </a:p>
          <a:p>
            <a:endParaRPr lang="en-US" dirty="0"/>
          </a:p>
        </p:txBody>
      </p:sp>
      <p:sp>
        <p:nvSpPr>
          <p:cNvPr id="11" name="Rectangle 10"/>
          <p:cNvSpPr/>
          <p:nvPr/>
        </p:nvSpPr>
        <p:spPr>
          <a:xfrm>
            <a:off x="1142976" y="3357562"/>
            <a:ext cx="4572000" cy="1754326"/>
          </a:xfrm>
          <a:prstGeom prst="rect">
            <a:avLst/>
          </a:prstGeom>
        </p:spPr>
        <p:txBody>
          <a:bodyPr>
            <a:spAutoFit/>
          </a:bodyPr>
          <a:lstStyle/>
          <a:p>
            <a:r>
              <a:rPr lang="en-US" dirty="0" smtClean="0">
                <a:latin typeface="Times New Roman" panose="02020603050405020304" pitchFamily="18" charset="0"/>
                <a:ea typeface="Georgia"/>
                <a:cs typeface="Times New Roman" panose="02020603050405020304" pitchFamily="18" charset="0"/>
                <a:sym typeface="Georgia"/>
              </a:rPr>
              <a:t>Presented by :-</a:t>
            </a:r>
          </a:p>
          <a:p>
            <a:r>
              <a:rPr lang="en-US" dirty="0" smtClean="0">
                <a:latin typeface="Times New Roman" panose="02020603050405020304" pitchFamily="18" charset="0"/>
                <a:ea typeface="Georgia"/>
                <a:cs typeface="Times New Roman" panose="02020603050405020304" pitchFamily="18" charset="0"/>
                <a:sym typeface="Georgia"/>
              </a:rPr>
              <a:t>Name- UJJAWAL TIWARI</a:t>
            </a:r>
          </a:p>
          <a:p>
            <a:r>
              <a:rPr lang="en-US" dirty="0" smtClean="0">
                <a:latin typeface="Times New Roman" panose="02020603050405020304" pitchFamily="18" charset="0"/>
                <a:ea typeface="Georgia"/>
                <a:cs typeface="Times New Roman" panose="02020603050405020304" pitchFamily="18" charset="0"/>
                <a:sym typeface="Georgia"/>
              </a:rPr>
              <a:t>Sys. ID-2019620347</a:t>
            </a:r>
          </a:p>
          <a:p>
            <a:endParaRPr lang="en-US" dirty="0" smtClean="0">
              <a:latin typeface="Times New Roman" panose="02020603050405020304" pitchFamily="18" charset="0"/>
              <a:cs typeface="Times New Roman" panose="02020603050405020304" pitchFamily="18" charset="0"/>
              <a:sym typeface="Arial"/>
            </a:endParaRPr>
          </a:p>
          <a:p>
            <a:r>
              <a:rPr lang="en-US" dirty="0" smtClean="0">
                <a:latin typeface="Times New Roman" panose="02020603050405020304" pitchFamily="18" charset="0"/>
                <a:ea typeface="Georgia"/>
                <a:cs typeface="Times New Roman" panose="02020603050405020304" pitchFamily="18" charset="0"/>
                <a:sym typeface="Georgia"/>
              </a:rPr>
              <a:t>Name- </a:t>
            </a:r>
            <a:r>
              <a:rPr lang="en-US" dirty="0" err="1" smtClean="0">
                <a:latin typeface="Times New Roman" panose="02020603050405020304" pitchFamily="18" charset="0"/>
                <a:ea typeface="Georgia"/>
                <a:cs typeface="Times New Roman" panose="02020603050405020304" pitchFamily="18" charset="0"/>
                <a:sym typeface="Georgia"/>
              </a:rPr>
              <a:t>Gautam</a:t>
            </a:r>
            <a:r>
              <a:rPr lang="en-US" dirty="0" smtClean="0">
                <a:latin typeface="Times New Roman" panose="02020603050405020304" pitchFamily="18" charset="0"/>
                <a:ea typeface="Georgia"/>
                <a:cs typeface="Times New Roman" panose="02020603050405020304" pitchFamily="18" charset="0"/>
                <a:sym typeface="Georgia"/>
              </a:rPr>
              <a:t>  </a:t>
            </a:r>
            <a:r>
              <a:rPr lang="en-US" dirty="0" err="1" smtClean="0">
                <a:latin typeface="Times New Roman" panose="02020603050405020304" pitchFamily="18" charset="0"/>
                <a:ea typeface="Georgia"/>
                <a:cs typeface="Times New Roman" panose="02020603050405020304" pitchFamily="18" charset="0"/>
                <a:sym typeface="Georgia"/>
              </a:rPr>
              <a:t>Suri</a:t>
            </a:r>
            <a:endParaRPr lang="en-US" dirty="0" smtClean="0">
              <a:latin typeface="Times New Roman" panose="02020603050405020304" pitchFamily="18" charset="0"/>
              <a:ea typeface="Georgia"/>
              <a:cs typeface="Times New Roman" panose="02020603050405020304" pitchFamily="18" charset="0"/>
              <a:sym typeface="Georgia"/>
            </a:endParaRPr>
          </a:p>
          <a:p>
            <a:r>
              <a:rPr lang="en-US" dirty="0" smtClean="0">
                <a:latin typeface="Times New Roman" panose="02020603050405020304" pitchFamily="18" charset="0"/>
                <a:ea typeface="Georgia"/>
                <a:cs typeface="Times New Roman" panose="02020603050405020304" pitchFamily="18" charset="0"/>
                <a:sym typeface="Georgia"/>
              </a:rPr>
              <a:t>Sys. ID-2019628143</a:t>
            </a:r>
            <a:endParaRPr lang="en-US" dirty="0">
              <a:latin typeface="Times New Roman" panose="02020603050405020304" pitchFamily="18" charset="0"/>
              <a:ea typeface="Georgia"/>
              <a:cs typeface="Times New Roman" panose="02020603050405020304" pitchFamily="18" charset="0"/>
            </a:endParaRPr>
          </a:p>
        </p:txBody>
      </p:sp>
      <p:sp>
        <p:nvSpPr>
          <p:cNvPr id="12" name="Rectangle 11"/>
          <p:cNvSpPr/>
          <p:nvPr/>
        </p:nvSpPr>
        <p:spPr>
          <a:xfrm>
            <a:off x="4857752" y="3500438"/>
            <a:ext cx="2788007" cy="646331"/>
          </a:xfrm>
          <a:prstGeom prst="rect">
            <a:avLst/>
          </a:prstGeom>
        </p:spPr>
        <p:txBody>
          <a:bodyPr wrap="none">
            <a:spAutoFit/>
          </a:bodyPr>
          <a:lstStyle/>
          <a:p>
            <a:r>
              <a:rPr lang="en-US" dirty="0" smtClean="0">
                <a:solidFill>
                  <a:srgbClr val="000000"/>
                </a:solidFill>
                <a:latin typeface="Times New Roman"/>
                <a:ea typeface="Times New Roman"/>
                <a:cs typeface="Times New Roman"/>
                <a:sym typeface="Times New Roman"/>
              </a:rPr>
              <a:t>Under the Supervision of:-</a:t>
            </a:r>
          </a:p>
          <a:p>
            <a:r>
              <a:rPr lang="en-US" dirty="0" smtClean="0">
                <a:solidFill>
                  <a:srgbClr val="000000"/>
                </a:solidFill>
                <a:latin typeface="Times New Roman"/>
                <a:ea typeface="Times New Roman"/>
                <a:cs typeface="Times New Roman"/>
                <a:sym typeface="Times New Roman"/>
              </a:rPr>
              <a:t>DR. </a:t>
            </a:r>
            <a:r>
              <a:rPr lang="en-US" smtClean="0">
                <a:solidFill>
                  <a:srgbClr val="000000"/>
                </a:solidFill>
                <a:latin typeface="Times New Roman"/>
                <a:ea typeface="Times New Roman"/>
                <a:cs typeface="Times New Roman"/>
                <a:sym typeface="Times New Roman"/>
              </a:rPr>
              <a:t>RAJENDRA  KUMAR</a:t>
            </a:r>
            <a:endParaRPr lang="en-US"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latin typeface="Arial Black" pitchFamily="34" charset="0"/>
              </a:rPr>
              <a:t>RESULTS and DISCUSSIONS</a:t>
            </a:r>
            <a:endParaRPr lang="en-US" dirty="0"/>
          </a:p>
        </p:txBody>
      </p:sp>
      <p:sp>
        <p:nvSpPr>
          <p:cNvPr id="3" name="Content Placeholder 2"/>
          <p:cNvSpPr>
            <a:spLocks noGrp="1"/>
          </p:cNvSpPr>
          <p:nvPr>
            <p:ph idx="1"/>
          </p:nvPr>
        </p:nvSpPr>
        <p:spPr>
          <a:xfrm>
            <a:off x="214282" y="1071546"/>
            <a:ext cx="8472518" cy="5500726"/>
          </a:xfrm>
        </p:spPr>
        <p:txBody>
          <a:bodyPr>
            <a:normAutofit lnSpcReduction="10000"/>
          </a:bodyPr>
          <a:lstStyle/>
          <a:p>
            <a:r>
              <a:rPr lang="en-IN" sz="2200" dirty="0" err="1" smtClean="0"/>
              <a:t>Cortisol</a:t>
            </a:r>
            <a:r>
              <a:rPr lang="en-IN" sz="2200" dirty="0" smtClean="0"/>
              <a:t> HORMONE’S level is denoted in the measurement unit </a:t>
            </a:r>
            <a:r>
              <a:rPr lang="en-IN" sz="2200" dirty="0" err="1" smtClean="0"/>
              <a:t>ng</a:t>
            </a:r>
            <a:r>
              <a:rPr lang="en-IN" sz="2200" dirty="0" smtClean="0"/>
              <a:t>/ml which stands for </a:t>
            </a:r>
            <a:r>
              <a:rPr lang="en-IN" sz="2200" dirty="0" err="1" smtClean="0"/>
              <a:t>nanograms</a:t>
            </a:r>
            <a:r>
              <a:rPr lang="en-IN" sz="2200" dirty="0" smtClean="0"/>
              <a:t> per millilitre which depicts test results in urine and oral fluid as </a:t>
            </a:r>
            <a:r>
              <a:rPr lang="en-IN" sz="2200" dirty="0" err="1" smtClean="0"/>
              <a:t>cortisol</a:t>
            </a:r>
            <a:r>
              <a:rPr lang="en-IN" sz="2200" dirty="0" smtClean="0"/>
              <a:t> is measured by SOME MEDICAL tests.</a:t>
            </a:r>
          </a:p>
          <a:p>
            <a:endParaRPr lang="en-IN" sz="2200" dirty="0" smtClean="0"/>
          </a:p>
          <a:p>
            <a:endParaRPr lang="en-IN" sz="2200" dirty="0" smtClean="0"/>
          </a:p>
          <a:p>
            <a:pPr>
              <a:buNone/>
            </a:pPr>
            <a:endParaRPr lang="en-IN" sz="2400" dirty="0" smtClean="0"/>
          </a:p>
          <a:p>
            <a:endParaRPr lang="en-IN" dirty="0" smtClean="0"/>
          </a:p>
          <a:p>
            <a:pPr>
              <a:buNone/>
            </a:pPr>
            <a:endParaRPr lang="en-IN" dirty="0" smtClean="0"/>
          </a:p>
          <a:p>
            <a:pPr>
              <a:buNone/>
            </a:pPr>
            <a:endParaRPr lang="en-IN" dirty="0" smtClean="0"/>
          </a:p>
          <a:p>
            <a:pPr>
              <a:buNone/>
            </a:pPr>
            <a:r>
              <a:rPr lang="en-IN" sz="1600" dirty="0" smtClean="0"/>
              <a:t>                                      </a:t>
            </a:r>
          </a:p>
          <a:p>
            <a:pPr>
              <a:buNone/>
            </a:pPr>
            <a:r>
              <a:rPr lang="en-IN" sz="1600" dirty="0" smtClean="0"/>
              <a:t>                                         </a:t>
            </a:r>
          </a:p>
          <a:p>
            <a:pPr>
              <a:buNone/>
            </a:pPr>
            <a:r>
              <a:rPr lang="en-IN" sz="1600" dirty="0" smtClean="0"/>
              <a:t>                                     </a:t>
            </a:r>
          </a:p>
          <a:p>
            <a:pPr>
              <a:buNone/>
            </a:pPr>
            <a:r>
              <a:rPr lang="en-IN" sz="1600" dirty="0" smtClean="0"/>
              <a:t>                                      </a:t>
            </a:r>
          </a:p>
          <a:p>
            <a:pPr>
              <a:buNone/>
            </a:pPr>
            <a:r>
              <a:rPr lang="en-IN" sz="1600" dirty="0" smtClean="0"/>
              <a:t>                                     Fig.5: Shows fluctuations in the salivary </a:t>
            </a:r>
            <a:r>
              <a:rPr lang="en-IN" sz="1600" dirty="0" err="1" smtClean="0"/>
              <a:t>cortisol</a:t>
            </a:r>
            <a:r>
              <a:rPr lang="en-IN" sz="1600" dirty="0" smtClean="0"/>
              <a:t> levels </a:t>
            </a:r>
          </a:p>
          <a:p>
            <a:pPr>
              <a:buNone/>
            </a:pPr>
            <a:r>
              <a:rPr lang="en-IN" sz="1600" dirty="0" smtClean="0"/>
              <a:t>                                                           when playing different games.</a:t>
            </a:r>
          </a:p>
          <a:p>
            <a:endParaRPr lang="en-US" dirty="0"/>
          </a:p>
        </p:txBody>
      </p:sp>
      <p:pic>
        <p:nvPicPr>
          <p:cNvPr id="4" name="Picture 3"/>
          <p:cNvPicPr/>
          <p:nvPr/>
        </p:nvPicPr>
        <p:blipFill>
          <a:blip r:embed="rId2" cstate="print">
            <a:extLst>
              <a:ext uri="{BEBA8EAE-BF5A-486C-A8C5-ECC9F3942E4B}">
                <a14:imgProps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a14:imgLayer r:embed="rId8">
                    <a14:imgEffect>
                      <a14:brightnessContrast contrast="40000"/>
                    </a14:imgEffect>
                  </a14:imgLayer>
                </a14:imgProps>
              </a:ex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428860" y="2786058"/>
            <a:ext cx="4214842" cy="304411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smtClean="0">
                <a:latin typeface="Arial Black" pitchFamily="34" charset="0"/>
              </a:rPr>
              <a:t>CONCLUSIONS</a:t>
            </a:r>
            <a:endParaRPr lang="en-US" sz="3200" b="1" dirty="0">
              <a:latin typeface="Arial Black" pitchFamily="34" charset="0"/>
            </a:endParaRPr>
          </a:p>
        </p:txBody>
      </p:sp>
      <p:sp>
        <p:nvSpPr>
          <p:cNvPr id="6" name="Content Placeholder 5"/>
          <p:cNvSpPr>
            <a:spLocks noGrp="1"/>
          </p:cNvSpPr>
          <p:nvPr>
            <p:ph idx="1"/>
          </p:nvPr>
        </p:nvSpPr>
        <p:spPr>
          <a:xfrm>
            <a:off x="457200" y="1000108"/>
            <a:ext cx="8229600" cy="5126055"/>
          </a:xfrm>
        </p:spPr>
        <p:txBody>
          <a:bodyPr/>
          <a:lstStyle/>
          <a:p>
            <a:r>
              <a:rPr lang="en-IN" sz="2000" dirty="0" smtClean="0"/>
              <a:t>There was a direct relationship between addiction to computer games and physical disorder, anxiety, sleep disorder and depression. But, the relationship between addiction to computer games and social dysfunction is reverse. </a:t>
            </a:r>
          </a:p>
          <a:p>
            <a:r>
              <a:rPr lang="en-IN" sz="2000" dirty="0" smtClean="0"/>
              <a:t> 5% variance of addiction to computer games is common with physical disorder, 19% with anxiety and sleep disorder, 2% with disorder of social functioning and 10% with depression.</a:t>
            </a:r>
          </a:p>
          <a:p>
            <a:r>
              <a:rPr lang="en-IN" sz="2000" dirty="0" smtClean="0"/>
              <a:t>We can see that the </a:t>
            </a:r>
            <a:r>
              <a:rPr lang="en-IN" sz="2000" b="1" dirty="0" smtClean="0"/>
              <a:t>age group of 21-30 plays </a:t>
            </a:r>
            <a:r>
              <a:rPr lang="en-IN" sz="2000" dirty="0" smtClean="0"/>
              <a:t>the games most out of all the groups. </a:t>
            </a:r>
          </a:p>
          <a:p>
            <a:r>
              <a:rPr lang="en-IN" sz="2000" dirty="0" smtClean="0"/>
              <a:t>CORTISOL is getting affected by different types of gaming.</a:t>
            </a:r>
          </a:p>
          <a:p>
            <a:r>
              <a:rPr lang="en-IN" sz="2000" dirty="0" smtClean="0"/>
              <a:t>The correlation parameters of mental issues, societal malfunction, despair indications, health and addiction to e-games are observed as positive. </a:t>
            </a:r>
          </a:p>
          <a:p>
            <a:r>
              <a:rPr lang="en-IN" sz="2000" dirty="0" smtClean="0"/>
              <a:t>The </a:t>
            </a:r>
            <a:r>
              <a:rPr lang="en-IN" sz="2000" b="1" dirty="0" smtClean="0"/>
              <a:t>highest fluctuation </a:t>
            </a:r>
            <a:r>
              <a:rPr lang="en-IN" sz="2000" dirty="0" smtClean="0"/>
              <a:t>in the salivary </a:t>
            </a:r>
            <a:r>
              <a:rPr lang="en-IN" sz="2000" dirty="0" err="1" smtClean="0"/>
              <a:t>cortisol</a:t>
            </a:r>
            <a:r>
              <a:rPr lang="en-IN" sz="2000" dirty="0" smtClean="0"/>
              <a:t> level is observed when playing </a:t>
            </a:r>
            <a:r>
              <a:rPr lang="en-IN" sz="2000" b="1" dirty="0" smtClean="0"/>
              <a:t>fear e-games </a:t>
            </a:r>
            <a:r>
              <a:rPr lang="en-IN" sz="2000" dirty="0" smtClean="0"/>
              <a:t>and the lowest fluctuation is in the case of          </a:t>
            </a:r>
            <a:r>
              <a:rPr lang="en-IN" sz="2000" b="1" dirty="0" smtClean="0"/>
              <a:t>puzzle games. </a:t>
            </a:r>
          </a:p>
          <a:p>
            <a:pPr>
              <a:buNone/>
            </a:pPr>
            <a:endParaRPr lang="en-IN" sz="2000" dirty="0" smtClean="0"/>
          </a:p>
          <a:p>
            <a:endParaRPr lang="en-IN" sz="20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3200" b="1" dirty="0" smtClean="0">
                <a:latin typeface="Arial Black" pitchFamily="34" charset="0"/>
              </a:rPr>
              <a:t>REFERENCES</a:t>
            </a:r>
            <a:endParaRPr lang="en-US" sz="3200" b="1" dirty="0">
              <a:latin typeface="Arial Black" pitchFamily="34" charset="0"/>
            </a:endParaRPr>
          </a:p>
        </p:txBody>
      </p:sp>
      <p:sp>
        <p:nvSpPr>
          <p:cNvPr id="3" name="Content Placeholder 2"/>
          <p:cNvSpPr>
            <a:spLocks noGrp="1"/>
          </p:cNvSpPr>
          <p:nvPr>
            <p:ph idx="1"/>
          </p:nvPr>
        </p:nvSpPr>
        <p:spPr>
          <a:xfrm>
            <a:off x="457200" y="928670"/>
            <a:ext cx="8229600" cy="5715040"/>
          </a:xfrm>
        </p:spPr>
        <p:txBody>
          <a:bodyPr>
            <a:normAutofit fontScale="85000" lnSpcReduction="20000"/>
          </a:bodyPr>
          <a:lstStyle/>
          <a:p>
            <a:pPr lvl="0">
              <a:buNone/>
            </a:pPr>
            <a:r>
              <a:rPr lang="en-US" sz="1800" dirty="0" smtClean="0"/>
              <a:t>1). </a:t>
            </a:r>
            <a:r>
              <a:rPr lang="en-US" sz="1800" dirty="0" err="1" smtClean="0"/>
              <a:t>Israel,O</a:t>
            </a:r>
            <a:r>
              <a:rPr lang="en-US" sz="1800" dirty="0" smtClean="0"/>
              <a:t>. N., Gaming disorder </a:t>
            </a:r>
            <a:r>
              <a:rPr lang="en-US" sz="1800" dirty="0" err="1" smtClean="0"/>
              <a:t>andeffectsofgamingonhealth,JournalofAddictionMedicine</a:t>
            </a:r>
            <a:r>
              <a:rPr lang="en-US" sz="1800" dirty="0" smtClean="0"/>
              <a:t> and Therapeutic science,doi:10.17352/2455.38884.000025, 4(1), pp. 1-3,2018.</a:t>
            </a:r>
          </a:p>
          <a:p>
            <a:pPr lvl="0">
              <a:buNone/>
            </a:pPr>
            <a:r>
              <a:rPr lang="en-US" sz="1800" dirty="0" smtClean="0"/>
              <a:t>2). </a:t>
            </a:r>
            <a:r>
              <a:rPr lang="en-US" sz="1800" dirty="0" err="1" smtClean="0"/>
              <a:t>Kracht</a:t>
            </a:r>
            <a:r>
              <a:rPr lang="en-US" sz="1800" dirty="0" smtClean="0"/>
              <a:t> C. L., Joseph, E. D., </a:t>
            </a:r>
            <a:r>
              <a:rPr lang="en-US" sz="1800" dirty="0" err="1" smtClean="0"/>
              <a:t>Staiano</a:t>
            </a:r>
            <a:r>
              <a:rPr lang="en-US" sz="1800" dirty="0" smtClean="0"/>
              <a:t>, A. E. Video </a:t>
            </a:r>
            <a:r>
              <a:rPr lang="en-US" sz="1800" dirty="0" err="1" smtClean="0"/>
              <a:t>Games,Obesity</a:t>
            </a:r>
            <a:r>
              <a:rPr lang="en-US" sz="1800" dirty="0" smtClean="0"/>
              <a:t>, and Children, current obesity reports, doi:10.1007/s13679-020-00368-z,pp.1-14,2020.</a:t>
            </a:r>
          </a:p>
          <a:p>
            <a:pPr lvl="0">
              <a:buNone/>
            </a:pPr>
            <a:r>
              <a:rPr lang="en-US" sz="1800" dirty="0" smtClean="0"/>
              <a:t>3). </a:t>
            </a:r>
            <a:r>
              <a:rPr lang="en-US" sz="1800" dirty="0" err="1" smtClean="0"/>
              <a:t>ZamaniE,chashmiM,hedayatiN.EffectofAddiction</a:t>
            </a:r>
            <a:r>
              <a:rPr lang="en-US" sz="1800" dirty="0" smtClean="0"/>
              <a:t> to Computer Games on Physical and </a:t>
            </a:r>
            <a:r>
              <a:rPr lang="en-US" sz="1800" dirty="0" err="1" smtClean="0"/>
              <a:t>MentalHealthofFemaleandMaleStudentsofGuidance</a:t>
            </a:r>
            <a:r>
              <a:rPr lang="en-US" sz="1800" dirty="0" smtClean="0"/>
              <a:t> School in City of Isfahan, Addiction and Health, 1(2), pp.  98-104, 2009.</a:t>
            </a:r>
          </a:p>
          <a:p>
            <a:pPr lvl="0">
              <a:buNone/>
            </a:pPr>
            <a:r>
              <a:rPr lang="en-US" sz="1800" dirty="0" smtClean="0"/>
              <a:t>4).</a:t>
            </a:r>
            <a:r>
              <a:rPr lang="en-US" sz="1800" dirty="0" err="1" smtClean="0"/>
              <a:t>Goldberg,D</a:t>
            </a:r>
            <a:r>
              <a:rPr lang="en-US" sz="1800" dirty="0" smtClean="0"/>
              <a:t>. </a:t>
            </a:r>
            <a:r>
              <a:rPr lang="en-US" sz="1800" dirty="0" err="1" smtClean="0"/>
              <a:t>P.,Hillier,V</a:t>
            </a:r>
            <a:r>
              <a:rPr lang="en-US" sz="1800" dirty="0" smtClean="0"/>
              <a:t>. F.,AScaledVersionoftheGeneralHealthQuestionnaire,PsychologicalMedicine,doi:10.1017/s0033291700021644, pp.139-145, 1979.</a:t>
            </a:r>
          </a:p>
          <a:p>
            <a:pPr lvl="0">
              <a:buNone/>
            </a:pPr>
            <a:r>
              <a:rPr lang="en-US" sz="1800" dirty="0" smtClean="0"/>
              <a:t>5). </a:t>
            </a:r>
            <a:r>
              <a:rPr lang="en-IN" sz="1800" dirty="0" smtClean="0"/>
              <a:t>APNewsAgency,CompulsiveVideo-gamePlayingnowQualifiesasaMentalHealthProblem,2018, </a:t>
            </a:r>
            <a:endParaRPr lang="en-US" sz="1800" dirty="0" smtClean="0"/>
          </a:p>
          <a:p>
            <a:pPr lvl="0">
              <a:buNone/>
            </a:pPr>
            <a:r>
              <a:rPr lang="en-US" sz="1800" dirty="0" smtClean="0"/>
              <a:t>6). GranicI.,LobelA.,Engels,R.C.,Thebenefitsofplayingvideogames,American Psychologist,doi:10.1037/a0034857,pp.66-78,2014.</a:t>
            </a:r>
          </a:p>
          <a:p>
            <a:pPr lvl="0">
              <a:buNone/>
            </a:pPr>
            <a:r>
              <a:rPr lang="en-US" sz="1800" dirty="0" smtClean="0"/>
              <a:t>7).</a:t>
            </a:r>
            <a:r>
              <a:rPr lang="en-US" sz="1800" dirty="0" err="1" smtClean="0"/>
              <a:t>AbdullaevYashnarzhonMakhkamovich.PhysicalEducation</a:t>
            </a:r>
            <a:r>
              <a:rPr lang="en-US" sz="1800" dirty="0" smtClean="0"/>
              <a:t> of Senior Schools by Means of Folk </a:t>
            </a:r>
            <a:r>
              <a:rPr lang="en-US" sz="1800" dirty="0" err="1" smtClean="0"/>
              <a:t>MovingGames</a:t>
            </a:r>
            <a:r>
              <a:rPr lang="en-US" sz="1800" dirty="0" smtClean="0"/>
              <a:t>, European Scholar Journal, 2(11),pp.70-72, 2021.</a:t>
            </a:r>
          </a:p>
          <a:p>
            <a:pPr>
              <a:buNone/>
            </a:pPr>
            <a:r>
              <a:rPr lang="en-US" sz="1800" dirty="0" smtClean="0"/>
              <a:t>8). https://www.kaggle.com/datasets/divyansh22/online-gaming-anxiety-data</a:t>
            </a:r>
          </a:p>
          <a:p>
            <a:pPr>
              <a:buNone/>
            </a:pPr>
            <a:r>
              <a:rPr lang="en-US" sz="1800" dirty="0" smtClean="0"/>
              <a:t>9). </a:t>
            </a:r>
            <a:r>
              <a:rPr lang="en-IN" sz="1800" dirty="0" smtClean="0"/>
              <a:t>Steffen, C. E., Schmidt, Jens-Peter </a:t>
            </a:r>
            <a:r>
              <a:rPr lang="en-IN" sz="1800" dirty="0" err="1" smtClean="0"/>
              <a:t>Gnam</a:t>
            </a:r>
            <a:r>
              <a:rPr lang="en-IN" sz="1800" dirty="0" smtClean="0"/>
              <a:t>, MaximilianKopf,Tobias,R.,Alexander,W.TheInfluenceofCortisol,Flow,andAnxietyonPerformanceinESports:AFieldStudy,BioMedResearch International, </a:t>
            </a:r>
            <a:r>
              <a:rPr lang="en-IN" sz="1800" dirty="0" err="1" smtClean="0"/>
              <a:t>doi</a:t>
            </a:r>
            <a:r>
              <a:rPr lang="en-IN" sz="1800" dirty="0" smtClean="0"/>
              <a:t>: 10.1155/2020/9651245,pp.3-6, 2020.</a:t>
            </a:r>
            <a:endParaRPr lang="en-US" sz="1800" dirty="0" smtClean="0"/>
          </a:p>
          <a:p>
            <a:pPr>
              <a:buNone/>
            </a:pPr>
            <a:r>
              <a:rPr lang="en-US" sz="1800" dirty="0" smtClean="0"/>
              <a:t>10). </a:t>
            </a:r>
            <a:r>
              <a:rPr lang="en-IN" sz="1800" dirty="0" err="1" smtClean="0"/>
              <a:t>Aliyari</a:t>
            </a:r>
            <a:r>
              <a:rPr lang="en-IN" sz="1800" dirty="0" smtClean="0"/>
              <a:t>, H., </a:t>
            </a:r>
            <a:r>
              <a:rPr lang="en-IN" sz="1800" dirty="0" err="1" smtClean="0"/>
              <a:t>Sahraei</a:t>
            </a:r>
            <a:r>
              <a:rPr lang="en-IN" sz="1800" dirty="0" smtClean="0"/>
              <a:t>, H., </a:t>
            </a:r>
            <a:r>
              <a:rPr lang="en-IN" sz="1800" dirty="0" err="1" smtClean="0"/>
              <a:t>Daliri</a:t>
            </a:r>
            <a:r>
              <a:rPr lang="en-IN" sz="1800" dirty="0" smtClean="0"/>
              <a:t>, M. R., </a:t>
            </a:r>
            <a:r>
              <a:rPr lang="en-IN" sz="1800" dirty="0" err="1" smtClean="0"/>
              <a:t>Minaei-Bidgoli</a:t>
            </a:r>
            <a:r>
              <a:rPr lang="en-IN" sz="1800" dirty="0" smtClean="0"/>
              <a:t>, B., </a:t>
            </a:r>
            <a:r>
              <a:rPr lang="en-IN" sz="1800" dirty="0" err="1" smtClean="0"/>
              <a:t>Kazemi</a:t>
            </a:r>
            <a:r>
              <a:rPr lang="en-IN" sz="1800" dirty="0" smtClean="0"/>
              <a:t>, M., </a:t>
            </a:r>
            <a:r>
              <a:rPr lang="en-IN" sz="1800" dirty="0" err="1" smtClean="0"/>
              <a:t>Agaei</a:t>
            </a:r>
            <a:r>
              <a:rPr lang="en-IN" sz="1800" dirty="0" smtClean="0"/>
              <a:t>, H., </a:t>
            </a:r>
            <a:r>
              <a:rPr lang="en-IN" sz="1800" dirty="0" err="1" smtClean="0"/>
              <a:t>Sahraei</a:t>
            </a:r>
            <a:r>
              <a:rPr lang="en-IN" sz="1800" dirty="0" smtClean="0"/>
              <a:t>, M., </a:t>
            </a:r>
            <a:r>
              <a:rPr lang="en-IN" sz="1800" dirty="0" err="1" smtClean="0"/>
              <a:t>Hosseini</a:t>
            </a:r>
            <a:r>
              <a:rPr lang="en-IN" sz="1800" dirty="0" smtClean="0"/>
              <a:t>, S. M. A. S., </a:t>
            </a:r>
            <a:r>
              <a:rPr lang="en-IN" sz="1800" dirty="0" err="1" smtClean="0"/>
              <a:t>Hadipour</a:t>
            </a:r>
            <a:r>
              <a:rPr lang="en-IN" sz="1800" dirty="0" smtClean="0"/>
              <a:t>, M. M., </a:t>
            </a:r>
            <a:r>
              <a:rPr lang="en-IN" sz="1800" dirty="0" err="1" smtClean="0"/>
              <a:t>Mohammadi</a:t>
            </a:r>
            <a:r>
              <a:rPr lang="en-IN" sz="1800" dirty="0" smtClean="0"/>
              <a:t>, M., </a:t>
            </a:r>
            <a:r>
              <a:rPr lang="en-IN" sz="1800" dirty="0" err="1" smtClean="0"/>
              <a:t>Dehghanimohammadabadi</a:t>
            </a:r>
            <a:r>
              <a:rPr lang="en-IN" sz="1800" dirty="0" smtClean="0"/>
              <a:t>, Z. The Beneficial or Harmful Effects of Computer Game Stress on Cognitive Functions of Players. Basic </a:t>
            </a:r>
            <a:r>
              <a:rPr lang="en-IN" sz="1800" dirty="0" err="1" smtClean="0"/>
              <a:t>Clin</a:t>
            </a:r>
            <a:r>
              <a:rPr lang="en-IN" sz="1800" dirty="0" smtClean="0"/>
              <a:t> </a:t>
            </a:r>
            <a:r>
              <a:rPr lang="en-IN" sz="1800" dirty="0" err="1" smtClean="0"/>
              <a:t>Neurosci</a:t>
            </a:r>
            <a:r>
              <a:rPr lang="en-IN" sz="1800" dirty="0" smtClean="0"/>
              <a:t>. 9(3), pp. 177-186, 2018. </a:t>
            </a:r>
            <a:r>
              <a:rPr lang="en-IN" sz="1800" dirty="0" err="1" smtClean="0"/>
              <a:t>doi</a:t>
            </a:r>
            <a:r>
              <a:rPr lang="en-IN" sz="1800" dirty="0" smtClean="0"/>
              <a:t>: </a:t>
            </a:r>
          </a:p>
          <a:p>
            <a:pPr lvl="0">
              <a:buNone/>
            </a:pPr>
            <a:r>
              <a:rPr lang="en-IN" sz="1800" dirty="0" smtClean="0"/>
              <a:t>11). </a:t>
            </a:r>
            <a:r>
              <a:rPr lang="en-US" sz="1800" dirty="0" smtClean="0"/>
              <a:t>Kumar, R., Human Computer Interaction, Firewall Media, 2011.Steffen, C. E., Schmidt, Jens-Peter </a:t>
            </a:r>
            <a:r>
              <a:rPr lang="en-US" sz="1800" dirty="0" err="1" smtClean="0"/>
              <a:t>Gnam</a:t>
            </a:r>
            <a:r>
              <a:rPr lang="en-US" sz="1800" dirty="0" smtClean="0"/>
              <a:t>, </a:t>
            </a:r>
            <a:r>
              <a:rPr lang="en-US" sz="1800" dirty="0" err="1" smtClean="0"/>
              <a:t>MaximilianKopf,Tobias,R.,Alexander,W.TheInfluence</a:t>
            </a:r>
            <a:r>
              <a:rPr lang="en-US" sz="1800" dirty="0" smtClean="0"/>
              <a:t> </a:t>
            </a:r>
            <a:r>
              <a:rPr lang="en-US" sz="1800" dirty="0" err="1" smtClean="0"/>
              <a:t>ofCortisol,Flow,andAnxietyonPerformanceinE</a:t>
            </a:r>
            <a:r>
              <a:rPr lang="en-US" sz="1800" dirty="0" smtClean="0"/>
              <a:t> </a:t>
            </a:r>
            <a:r>
              <a:rPr lang="en-US" sz="1800" dirty="0" err="1" smtClean="0"/>
              <a:t>Sports:AFieldStudy,BioMedResearch</a:t>
            </a:r>
            <a:r>
              <a:rPr lang="en-US" sz="1800" dirty="0" smtClean="0"/>
              <a:t> International, </a:t>
            </a:r>
            <a:r>
              <a:rPr lang="en-US" sz="1800" dirty="0" err="1" smtClean="0"/>
              <a:t>doi</a:t>
            </a:r>
            <a:r>
              <a:rPr lang="en-US" sz="1800" dirty="0" smtClean="0"/>
              <a:t>: 10.1155/2020/9651245,pp.3-6, 2020.</a:t>
            </a:r>
          </a:p>
          <a:p>
            <a:pPr>
              <a:buNone/>
            </a:pPr>
            <a:endParaRPr lang="en-US" sz="1600" dirty="0" smtClean="0"/>
          </a:p>
          <a:p>
            <a:pPr>
              <a:buNone/>
            </a:pPr>
            <a:endParaRPr lang="en-US" sz="1600" dirty="0" smtClean="0"/>
          </a:p>
          <a:p>
            <a:pPr lvl="0">
              <a:buNone/>
            </a:pPr>
            <a:endParaRPr lang="en-US" sz="16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83122"/>
          </a:xfrm>
        </p:spPr>
        <p:txBody>
          <a:bodyPr/>
          <a:lstStyle/>
          <a:p>
            <a:r>
              <a:rPr lang="en-US" dirty="0" smtClean="0"/>
              <a:t>THANK YOU FOR YOUR </a:t>
            </a:r>
            <a:br>
              <a:rPr lang="en-US" dirty="0" smtClean="0"/>
            </a:br>
            <a:r>
              <a:rPr lang="en-US" dirty="0" smtClean="0"/>
              <a:t>ATTENTION AND REVIEW!</a:t>
            </a:r>
            <a:br>
              <a:rPr lang="en-US" dirty="0" smtClean="0"/>
            </a:br>
            <a:r>
              <a:rPr lang="en-US" sz="2400" dirty="0" smtClean="0"/>
              <a:t>      </a:t>
            </a:r>
            <a:br>
              <a:rPr lang="en-US" sz="2400" dirty="0" smtClean="0"/>
            </a:br>
            <a:r>
              <a:rPr lang="en-US" sz="2400" dirty="0" smtClean="0"/>
              <a:t>                                                   PLEASE TAKE CARE.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200" b="1" dirty="0" smtClean="0">
                <a:latin typeface="Arial Black" pitchFamily="34" charset="0"/>
              </a:rPr>
              <a:t>OUTLINES</a:t>
            </a:r>
            <a:endParaRPr lang="en-US" sz="3200" b="1" dirty="0">
              <a:latin typeface="Arial Black" pitchFamily="34" charset="0"/>
            </a:endParaRPr>
          </a:p>
        </p:txBody>
      </p:sp>
      <p:sp>
        <p:nvSpPr>
          <p:cNvPr id="3" name="Content Placeholder 2"/>
          <p:cNvSpPr>
            <a:spLocks noGrp="1"/>
          </p:cNvSpPr>
          <p:nvPr>
            <p:ph idx="1"/>
          </p:nvPr>
        </p:nvSpPr>
        <p:spPr>
          <a:xfrm>
            <a:off x="428596" y="1428736"/>
            <a:ext cx="8229600" cy="4857784"/>
          </a:xfrm>
        </p:spPr>
        <p:txBody>
          <a:bodyPr/>
          <a:lstStyle/>
          <a:p>
            <a:r>
              <a:rPr lang="en-US" dirty="0" smtClean="0"/>
              <a:t>INTRODUCTION</a:t>
            </a:r>
          </a:p>
          <a:p>
            <a:r>
              <a:rPr lang="en-US" dirty="0" smtClean="0"/>
              <a:t>LITERATURE  REVIEW</a:t>
            </a:r>
          </a:p>
          <a:p>
            <a:r>
              <a:rPr lang="en-US" dirty="0" smtClean="0"/>
              <a:t>WORK APPROACH </a:t>
            </a:r>
          </a:p>
          <a:p>
            <a:r>
              <a:rPr lang="en-US" dirty="0" smtClean="0"/>
              <a:t>METHODOLOGY</a:t>
            </a:r>
          </a:p>
          <a:p>
            <a:r>
              <a:rPr lang="en-US" dirty="0" smtClean="0"/>
              <a:t>RESULTS and DISCUSSIONS</a:t>
            </a:r>
          </a:p>
          <a:p>
            <a:r>
              <a:rPr lang="en-US" dirty="0" smtClean="0"/>
              <a:t>CONCLUSIONS</a:t>
            </a:r>
          </a:p>
          <a:p>
            <a:r>
              <a:rPr lang="en-US" dirty="0" smtClean="0"/>
              <a:t>REFERENCES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200" b="1" dirty="0" smtClean="0">
                <a:latin typeface="Arial Black" pitchFamily="34" charset="0"/>
              </a:rPr>
              <a:t>INTRODUCTION</a:t>
            </a:r>
            <a:endParaRPr lang="en-US" sz="3200" b="1" dirty="0">
              <a:latin typeface="Arial Black" pitchFamily="34" charset="0"/>
            </a:endParaRPr>
          </a:p>
        </p:txBody>
      </p:sp>
      <p:sp>
        <p:nvSpPr>
          <p:cNvPr id="3" name="Content Placeholder 2"/>
          <p:cNvSpPr>
            <a:spLocks noGrp="1"/>
          </p:cNvSpPr>
          <p:nvPr>
            <p:ph idx="1"/>
          </p:nvPr>
        </p:nvSpPr>
        <p:spPr>
          <a:xfrm>
            <a:off x="457200" y="1071546"/>
            <a:ext cx="8229600" cy="5054617"/>
          </a:xfrm>
        </p:spPr>
        <p:txBody>
          <a:bodyPr/>
          <a:lstStyle/>
          <a:p>
            <a:r>
              <a:rPr lang="en-IN" sz="2400" dirty="0" smtClean="0"/>
              <a:t>This study focuses on the development of the individuals who are big players of the E-gaming world. </a:t>
            </a:r>
          </a:p>
          <a:p>
            <a:r>
              <a:rPr lang="en-IN" sz="2400" dirty="0" smtClean="0"/>
              <a:t>This is a study which extracts the data and further a comparative analysis is held between the two types of gaming which leads us to provide suggestive measures for the minimal harm.</a:t>
            </a:r>
          </a:p>
          <a:p>
            <a:r>
              <a:rPr lang="en-IN" sz="2400" dirty="0" smtClean="0"/>
              <a:t>As each day passes there are a large number of victims that are getting indulged in e-games and some in physical games that the injuries they have had. That is a spark in the kick-start of this research that both the games have pros and cons and what they lead to in the life of a human being.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smtClean="0">
                <a:latin typeface="Arial Black" pitchFamily="34" charset="0"/>
              </a:rPr>
              <a:t>LITERATURE</a:t>
            </a:r>
            <a:r>
              <a:rPr lang="en-US" sz="3200" b="1" dirty="0" smtClean="0"/>
              <a:t> </a:t>
            </a:r>
            <a:r>
              <a:rPr lang="en-US" sz="3200" b="1" dirty="0" smtClean="0">
                <a:latin typeface="Arial Black" pitchFamily="34" charset="0"/>
              </a:rPr>
              <a:t>REVIEW</a:t>
            </a:r>
            <a:endParaRPr lang="en-US" sz="3200" b="1" dirty="0">
              <a:latin typeface="Arial Black" pitchFamily="34" charset="0"/>
            </a:endParaRPr>
          </a:p>
        </p:txBody>
      </p:sp>
      <p:sp>
        <p:nvSpPr>
          <p:cNvPr id="3" name="Content Placeholder 2"/>
          <p:cNvSpPr>
            <a:spLocks noGrp="1"/>
          </p:cNvSpPr>
          <p:nvPr>
            <p:ph idx="1"/>
          </p:nvPr>
        </p:nvSpPr>
        <p:spPr>
          <a:xfrm>
            <a:off x="457200" y="1142984"/>
            <a:ext cx="8229600" cy="4983179"/>
          </a:xfrm>
        </p:spPr>
        <p:txBody>
          <a:bodyPr>
            <a:normAutofit fontScale="47500" lnSpcReduction="20000"/>
          </a:bodyPr>
          <a:lstStyle/>
          <a:p>
            <a:r>
              <a:rPr lang="en-US" sz="4400" dirty="0" smtClean="0"/>
              <a:t>There have been several studies that determine the positive’s and negative’s of E-games and physical games </a:t>
            </a:r>
          </a:p>
          <a:p>
            <a:r>
              <a:rPr lang="en-US" sz="4400" dirty="0" smtClean="0"/>
              <a:t>To the best of our knowledge, NO research has been found which shows detailed comparative analysis between both the industries.</a:t>
            </a:r>
          </a:p>
          <a:p>
            <a:r>
              <a:rPr lang="en-US" sz="4400" dirty="0" smtClean="0"/>
              <a:t> A research by Department of Human Kinetics and Health Education, University of Ibadan, Ibadan Nigeria[1] found that children playing video games for a long time were found with </a:t>
            </a:r>
            <a:r>
              <a:rPr lang="en-IN" sz="4400" dirty="0" smtClean="0"/>
              <a:t>Musculoskeletal problems, Obesity, vision issues, Seizures (Epileptic).</a:t>
            </a:r>
          </a:p>
          <a:p>
            <a:r>
              <a:rPr lang="en-US" sz="4400" dirty="0" smtClean="0"/>
              <a:t>A different study was done on male and female by School of Education, University of Isfahan, Isfahan, Iran[2] showcased  addiction to computer games affects various dimensions of health and increases physical problems, anxiety and depression, while decreases social functioning disorder.</a:t>
            </a:r>
          </a:p>
          <a:p>
            <a:r>
              <a:rPr lang="en-US" sz="4400" dirty="0" smtClean="0"/>
              <a:t>An article in </a:t>
            </a:r>
            <a:r>
              <a:rPr lang="en-US" sz="4400" dirty="0" err="1" smtClean="0"/>
              <a:t>Indianexpress</a:t>
            </a:r>
            <a:r>
              <a:rPr lang="en-US" sz="4400" dirty="0" smtClean="0"/>
              <a:t>[3] stated that teenagers may be inclined to sacrifice their studies to ambition for athletic distinction. they put lots of physical strain on their body. This causes harm to their physical and mental fitness.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b="1" dirty="0" smtClean="0">
                <a:latin typeface="Arial Black" pitchFamily="34" charset="0"/>
              </a:rPr>
              <a:t>LITERATURE REVIEW</a:t>
            </a:r>
            <a:endParaRPr lang="en-US" sz="3200" b="1" dirty="0">
              <a:latin typeface="Arial Black" pitchFamily="34" charset="0"/>
            </a:endParaRPr>
          </a:p>
        </p:txBody>
      </p:sp>
      <p:sp>
        <p:nvSpPr>
          <p:cNvPr id="3" name="Content Placeholder 2"/>
          <p:cNvSpPr>
            <a:spLocks noGrp="1"/>
          </p:cNvSpPr>
          <p:nvPr>
            <p:ph idx="1"/>
          </p:nvPr>
        </p:nvSpPr>
        <p:spPr>
          <a:xfrm>
            <a:off x="457200" y="1000108"/>
            <a:ext cx="8229600" cy="5126055"/>
          </a:xfrm>
        </p:spPr>
        <p:txBody>
          <a:bodyPr>
            <a:normAutofit fontScale="70000" lnSpcReduction="20000"/>
          </a:bodyPr>
          <a:lstStyle/>
          <a:p>
            <a:r>
              <a:rPr lang="en-US" dirty="0" smtClean="0"/>
              <a:t>A contradictory study done by a Professor of Gambling Studies in the Psychology Division, Nottingham Trent University[4] stated that video games for educational purpose were proved to be BENEFICIAL as they can assist children in setting goals, ensuring goal rehearsal, providing feedback, reinforcement, and maintaining records of behavioral change moreover Videogames attract participation by individuals across many demographic boundaries.</a:t>
            </a:r>
          </a:p>
          <a:p>
            <a:pPr>
              <a:buNone/>
            </a:pPr>
            <a:endParaRPr lang="en-US" dirty="0" smtClean="0"/>
          </a:p>
          <a:p>
            <a:r>
              <a:rPr lang="en-US" dirty="0" smtClean="0"/>
              <a:t>A study done by </a:t>
            </a:r>
            <a:r>
              <a:rPr lang="en-US" dirty="0" err="1" smtClean="0"/>
              <a:t>Termez</a:t>
            </a:r>
            <a:r>
              <a:rPr lang="en-US" dirty="0" smtClean="0"/>
              <a:t> State University Lecturer, Faculty of Sports Activity and Management[5] concluded with OUTDOOR GAMES should be used as an educational and recreational means of socialization of the individual. They are able to intensify the EDUCATIONAL process, provide a motivational basis for the formation of physical and spiritual properties and personal self-regulation of school children.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3" name="Content Placeholder 2"/>
          <p:cNvSpPr>
            <a:spLocks noGrp="1"/>
          </p:cNvSpPr>
          <p:nvPr>
            <p:ph idx="1"/>
          </p:nvPr>
        </p:nvSpPr>
        <p:spPr/>
        <p:txBody>
          <a:bodyPr/>
          <a:lstStyle/>
          <a:p>
            <a:r>
              <a:rPr lang="en-IN" dirty="0" smtClean="0"/>
              <a:t>The methodology of research consists of three stages:</a:t>
            </a:r>
          </a:p>
          <a:p>
            <a:pPr>
              <a:buNone/>
            </a:pPr>
            <a:r>
              <a:rPr lang="en-IN" dirty="0" smtClean="0"/>
              <a:t>            (I).data collection;</a:t>
            </a:r>
          </a:p>
          <a:p>
            <a:pPr>
              <a:buNone/>
            </a:pPr>
            <a:r>
              <a:rPr lang="en-IN" dirty="0" smtClean="0"/>
              <a:t>            (ii).data analysis;</a:t>
            </a:r>
          </a:p>
          <a:p>
            <a:pPr>
              <a:buNone/>
            </a:pPr>
            <a:r>
              <a:rPr lang="en-IN" dirty="0" smtClean="0"/>
              <a:t>            (iii).data visualization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200" b="1" dirty="0" smtClean="0">
                <a:latin typeface="Arial Black" pitchFamily="34" charset="0"/>
              </a:rPr>
              <a:t>DATA COLLECTIONS and it’s analysis</a:t>
            </a:r>
            <a:endParaRPr lang="en-US" sz="3200" b="1" dirty="0">
              <a:latin typeface="Arial Black" pitchFamily="34" charset="0"/>
            </a:endParaRPr>
          </a:p>
        </p:txBody>
      </p:sp>
      <p:sp>
        <p:nvSpPr>
          <p:cNvPr id="3" name="Content Placeholder 2"/>
          <p:cNvSpPr>
            <a:spLocks noGrp="1"/>
          </p:cNvSpPr>
          <p:nvPr>
            <p:ph idx="1"/>
          </p:nvPr>
        </p:nvSpPr>
        <p:spPr>
          <a:xfrm>
            <a:off x="457200" y="1142984"/>
            <a:ext cx="8229600" cy="5500726"/>
          </a:xfrm>
        </p:spPr>
        <p:txBody>
          <a:bodyPr>
            <a:normAutofit fontScale="25000" lnSpcReduction="20000"/>
          </a:bodyPr>
          <a:lstStyle/>
          <a:p>
            <a:r>
              <a:rPr lang="en-IN" sz="8000" dirty="0" smtClean="0"/>
              <a:t>mapping to check the dependency between values of the attributes to apply the research to predict and correlate data series. We consider a dependent variable </a:t>
            </a:r>
            <a:r>
              <a:rPr lang="en-IN" sz="8000" i="1" dirty="0" smtClean="0"/>
              <a:t>y</a:t>
            </a:r>
            <a:r>
              <a:rPr lang="en-IN" sz="8000" dirty="0" smtClean="0"/>
              <a:t> to correlate with independent variables </a:t>
            </a:r>
            <a:r>
              <a:rPr lang="en-IN" sz="8000" i="1" dirty="0" smtClean="0"/>
              <a:t>x</a:t>
            </a:r>
            <a:r>
              <a:rPr lang="en-IN" sz="8000" baseline="-25000" dirty="0" smtClean="0"/>
              <a:t>1</a:t>
            </a:r>
            <a:r>
              <a:rPr lang="en-IN" sz="8000" dirty="0" smtClean="0"/>
              <a:t>, </a:t>
            </a:r>
            <a:r>
              <a:rPr lang="en-IN" sz="8000" i="1" dirty="0" smtClean="0"/>
              <a:t>x</a:t>
            </a:r>
            <a:r>
              <a:rPr lang="en-IN" sz="8000" i="1" baseline="-25000" dirty="0" smtClean="0"/>
              <a:t>2</a:t>
            </a:r>
            <a:r>
              <a:rPr lang="en-IN" sz="8000" dirty="0" smtClean="0"/>
              <a:t>, ..., </a:t>
            </a:r>
            <a:r>
              <a:rPr lang="en-IN" sz="8000" i="1" dirty="0" err="1" smtClean="0"/>
              <a:t>x</a:t>
            </a:r>
            <a:r>
              <a:rPr lang="en-IN" sz="8000" i="1" baseline="-25000" dirty="0" err="1" smtClean="0"/>
              <a:t>k</a:t>
            </a:r>
            <a:r>
              <a:rPr lang="en-IN" sz="8000" dirty="0" smtClean="0"/>
              <a:t> as:</a:t>
            </a:r>
          </a:p>
          <a:p>
            <a:endParaRPr lang="en-IN" sz="3800" dirty="0" smtClean="0"/>
          </a:p>
          <a:p>
            <a:pPr>
              <a:buNone/>
            </a:pPr>
            <a:endParaRPr lang="en-US" sz="3800" dirty="0" smtClean="0"/>
          </a:p>
          <a:p>
            <a:endParaRPr lang="en-IN" sz="3800" dirty="0" smtClean="0"/>
          </a:p>
          <a:p>
            <a:endParaRPr lang="en-IN" sz="3800" dirty="0" smtClean="0"/>
          </a:p>
          <a:p>
            <a:endParaRPr lang="en-IN" sz="3800" dirty="0" smtClean="0"/>
          </a:p>
          <a:p>
            <a:endParaRPr lang="en-IN" sz="4900" dirty="0" smtClean="0"/>
          </a:p>
          <a:p>
            <a:r>
              <a:rPr lang="en-IN" sz="6400" dirty="0" smtClean="0"/>
              <a:t>where e = (0, </a:t>
            </a:r>
            <a:r>
              <a:rPr lang="en-IN" sz="6400" i="1" dirty="0" smtClean="0"/>
              <a:t>σ</a:t>
            </a:r>
            <a:r>
              <a:rPr lang="en-IN" sz="6400" baseline="30000" dirty="0" smtClean="0"/>
              <a:t>2</a:t>
            </a:r>
            <a:r>
              <a:rPr lang="en-IN" sz="6400" dirty="0" smtClean="0"/>
              <a:t>) .    Here, </a:t>
            </a:r>
            <a:r>
              <a:rPr lang="en-IN" sz="6400" i="1" dirty="0" smtClean="0"/>
              <a:t> “σ” (sigma) is called population variance. It  is used because this entire working is based on the population prospect</a:t>
            </a:r>
            <a:endParaRPr lang="en-US" sz="6400" dirty="0" smtClean="0"/>
          </a:p>
          <a:p>
            <a:r>
              <a:rPr lang="en-IN" sz="6400" dirty="0" smtClean="0"/>
              <a:t>Using SAMPLING, the data can be obtained in n groups of observation as</a:t>
            </a:r>
            <a:endParaRPr lang="en-US" sz="6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5500" dirty="0" smtClean="0"/>
          </a:p>
          <a:p>
            <a:r>
              <a:rPr lang="en-IN" sz="5500" dirty="0" smtClean="0"/>
              <a:t>where </a:t>
            </a:r>
            <a:r>
              <a:rPr lang="en-IN" sz="5500" i="1" dirty="0" err="1" smtClean="0"/>
              <a:t>x</a:t>
            </a:r>
            <a:r>
              <a:rPr lang="en-IN" sz="5500" i="1" baseline="-25000" dirty="0" err="1" smtClean="0"/>
              <a:t>ij</a:t>
            </a:r>
            <a:r>
              <a:rPr lang="en-IN" sz="5500" dirty="0" smtClean="0"/>
              <a:t> is the </a:t>
            </a:r>
            <a:r>
              <a:rPr lang="en-IN" sz="5500" i="1" dirty="0" err="1" smtClean="0"/>
              <a:t>j</a:t>
            </a:r>
            <a:r>
              <a:rPr lang="en-IN" sz="5500" i="1" baseline="30000" dirty="0" err="1" smtClean="0"/>
              <a:t>th</a:t>
            </a:r>
            <a:r>
              <a:rPr lang="en-IN" sz="5500" i="1" baseline="30000" dirty="0" smtClean="0"/>
              <a:t> </a:t>
            </a:r>
            <a:r>
              <a:rPr lang="en-IN" sz="5500" dirty="0" smtClean="0"/>
              <a:t>are the observed values of the independent variable </a:t>
            </a:r>
            <a:r>
              <a:rPr lang="en-IN" sz="5500" i="1" dirty="0" smtClean="0"/>
              <a:t>x</a:t>
            </a:r>
            <a:r>
              <a:rPr lang="en-IN" sz="5500" i="1" baseline="-25000" dirty="0" smtClean="0"/>
              <a:t>i</a:t>
            </a:r>
            <a:r>
              <a:rPr lang="en-IN" sz="5500" dirty="0" smtClean="0"/>
              <a:t>, while </a:t>
            </a:r>
            <a:r>
              <a:rPr lang="en-IN" sz="5500" i="1" dirty="0" err="1" smtClean="0"/>
              <a:t>y</a:t>
            </a:r>
            <a:r>
              <a:rPr lang="en-IN" sz="5500" i="1" baseline="-25000" dirty="0" err="1" smtClean="0"/>
              <a:t>j</a:t>
            </a:r>
            <a:r>
              <a:rPr lang="en-IN" sz="5500" dirty="0" smtClean="0"/>
              <a:t> is the </a:t>
            </a:r>
            <a:r>
              <a:rPr lang="en-IN" sz="5500" i="1" dirty="0" err="1" smtClean="0"/>
              <a:t>j</a:t>
            </a:r>
            <a:r>
              <a:rPr lang="en-IN" sz="5500" i="1" baseline="30000" dirty="0" err="1" smtClean="0"/>
              <a:t>th</a:t>
            </a:r>
            <a:r>
              <a:rPr lang="en-IN" sz="5500" i="1" baseline="30000" dirty="0" smtClean="0"/>
              <a:t> </a:t>
            </a:r>
            <a:r>
              <a:rPr lang="en-IN" sz="5500" dirty="0" smtClean="0"/>
              <a:t>observed value of the dependent variable </a:t>
            </a:r>
            <a:r>
              <a:rPr lang="en-IN" sz="5500" i="1" dirty="0" smtClean="0"/>
              <a:t>y</a:t>
            </a:r>
            <a:r>
              <a:rPr lang="en-IN" sz="5500" dirty="0" smtClean="0"/>
              <a:t>. </a:t>
            </a:r>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r>
              <a:rPr lang="en-IN" sz="1400" dirty="0" smtClean="0"/>
              <a:t>                 </a:t>
            </a:r>
          </a:p>
          <a:p>
            <a:endParaRPr lang="en-US" sz="2000" dirty="0" smtClean="0"/>
          </a:p>
          <a:p>
            <a:endParaRPr lang="en-US" dirty="0"/>
          </a:p>
        </p:txBody>
      </p:sp>
      <p:pic>
        <p:nvPicPr>
          <p:cNvPr id="7" name="Picture 6" descr="5th img.jpg"/>
          <p:cNvPicPr>
            <a:picLocks noChangeAspect="1"/>
          </p:cNvPicPr>
          <p:nvPr/>
        </p:nvPicPr>
        <p:blipFill>
          <a:blip r:embed="rId2"/>
          <a:stretch>
            <a:fillRect/>
          </a:stretch>
        </p:blipFill>
        <p:spPr>
          <a:xfrm>
            <a:off x="2643174" y="3857628"/>
            <a:ext cx="2988960" cy="1071570"/>
          </a:xfrm>
          <a:prstGeom prst="rect">
            <a:avLst/>
          </a:prstGeom>
        </p:spPr>
      </p:pic>
      <p:pic>
        <p:nvPicPr>
          <p:cNvPr id="8" name="Picture 7" descr="6TH IMG ICAIM.jpg"/>
          <p:cNvPicPr>
            <a:picLocks noChangeAspect="1"/>
          </p:cNvPicPr>
          <p:nvPr/>
        </p:nvPicPr>
        <p:blipFill>
          <a:blip r:embed="rId3"/>
          <a:stretch>
            <a:fillRect/>
          </a:stretch>
        </p:blipFill>
        <p:spPr>
          <a:xfrm>
            <a:off x="2643174" y="2285992"/>
            <a:ext cx="2362200" cy="45053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smtClean="0">
                <a:latin typeface="Arial Black" pitchFamily="34" charset="0"/>
              </a:rPr>
              <a:t>ANALYSIS and RESULTS</a:t>
            </a:r>
            <a:endParaRPr lang="en-US" sz="3200" b="1" dirty="0">
              <a:latin typeface="Arial Black" pitchFamily="34" charset="0"/>
            </a:endParaRPr>
          </a:p>
        </p:txBody>
      </p:sp>
      <p:sp>
        <p:nvSpPr>
          <p:cNvPr id="3" name="Content Placeholder 2"/>
          <p:cNvSpPr>
            <a:spLocks noGrp="1"/>
          </p:cNvSpPr>
          <p:nvPr>
            <p:ph idx="1"/>
          </p:nvPr>
        </p:nvSpPr>
        <p:spPr>
          <a:xfrm>
            <a:off x="457200" y="1142984"/>
            <a:ext cx="8229600" cy="5500726"/>
          </a:xfrm>
        </p:spPr>
        <p:txBody>
          <a:bodyPr>
            <a:normAutofit lnSpcReduction="10000"/>
          </a:bodyPr>
          <a:lstStyle/>
          <a:p>
            <a:r>
              <a:rPr lang="en-IN" sz="2400" dirty="0" smtClean="0"/>
              <a:t>The dataset has the data of 13465 gamers.</a:t>
            </a:r>
            <a:endParaRPr lang="en-IN" sz="2200" dirty="0" smtClean="0"/>
          </a:p>
          <a:p>
            <a:r>
              <a:rPr lang="en-IN" sz="2200" dirty="0" smtClean="0"/>
              <a:t>50 General descriptive statistics (e.g., Gender, time spent, age, Platform being used to play, etc.) and more sophisticated questions like the purpose. Solo players or it’s a competition. </a:t>
            </a:r>
          </a:p>
          <a:p>
            <a:r>
              <a:rPr lang="en-IN" sz="2200" dirty="0" smtClean="0"/>
              <a:t>By finding the average, we get the following result:  </a:t>
            </a:r>
          </a:p>
          <a:p>
            <a:pPr>
              <a:buNone/>
            </a:pPr>
            <a:r>
              <a:rPr lang="en-IN" sz="2200" dirty="0" smtClean="0"/>
              <a:t>        Males – 140 hours ; Females – 120 hours ;  Others – 95 hours</a:t>
            </a:r>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endParaRPr lang="en-IN" sz="2200" dirty="0" smtClean="0"/>
          </a:p>
          <a:p>
            <a:pPr>
              <a:buNone/>
            </a:pPr>
            <a:r>
              <a:rPr lang="en-IN" sz="1400" dirty="0" smtClean="0"/>
              <a:t>                 </a:t>
            </a:r>
          </a:p>
          <a:p>
            <a:pPr>
              <a:buNone/>
            </a:pPr>
            <a:r>
              <a:rPr lang="en-IN" sz="1600" dirty="0" smtClean="0"/>
              <a:t>              Fig.1: Gender specification with age groups spending time on E-gaming </a:t>
            </a:r>
          </a:p>
          <a:p>
            <a:endParaRPr lang="en-US" sz="2000" dirty="0" smtClean="0"/>
          </a:p>
          <a:p>
            <a:endParaRPr lang="en-US" dirty="0"/>
          </a:p>
        </p:txBody>
      </p:sp>
      <p:pic>
        <p:nvPicPr>
          <p:cNvPr id="6" name="Picture 5"/>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214414" y="3357562"/>
            <a:ext cx="5000660" cy="271464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11156"/>
          </a:xfrm>
        </p:spPr>
        <p:txBody>
          <a:bodyPr>
            <a:normAutofit fontScale="90000"/>
          </a:bodyPr>
          <a:lstStyle/>
          <a:p>
            <a:r>
              <a:rPr lang="en-US" sz="3200" b="1" dirty="0" smtClean="0">
                <a:latin typeface="Arial Black" pitchFamily="34" charset="0"/>
              </a:rPr>
              <a:t>RESULTS and DISCUSSIONS</a:t>
            </a:r>
            <a:endParaRPr lang="en-US" sz="3200" dirty="0"/>
          </a:p>
        </p:txBody>
      </p:sp>
      <p:sp>
        <p:nvSpPr>
          <p:cNvPr id="3" name="Content Placeholder 2"/>
          <p:cNvSpPr>
            <a:spLocks noGrp="1"/>
          </p:cNvSpPr>
          <p:nvPr>
            <p:ph idx="1"/>
          </p:nvPr>
        </p:nvSpPr>
        <p:spPr>
          <a:xfrm>
            <a:off x="214282" y="642918"/>
            <a:ext cx="8786874" cy="6000792"/>
          </a:xfrm>
        </p:spPr>
        <p:txBody>
          <a:bodyPr>
            <a:normAutofit/>
          </a:bodyPr>
          <a:lstStyle/>
          <a:p>
            <a:r>
              <a:rPr lang="en-US" sz="1800" dirty="0" smtClean="0"/>
              <a:t>The letters R, P, and N denote:</a:t>
            </a:r>
            <a:endParaRPr lang="en-IN" sz="1800" dirty="0" smtClean="0"/>
          </a:p>
          <a:p>
            <a:r>
              <a:rPr lang="en-US" sz="1800" dirty="0" smtClean="0"/>
              <a:t>R (Retest) version, which is used to assess changes in mental health over time by administering the questionnaire twice to the same individual, overall level of mental distress.</a:t>
            </a:r>
          </a:p>
          <a:p>
            <a:r>
              <a:rPr lang="en-US" sz="1800" dirty="0" smtClean="0"/>
              <a:t> P (Profile) version, which is used to assess a person's current situation in all forms. </a:t>
            </a:r>
          </a:p>
          <a:p>
            <a:r>
              <a:rPr lang="en-US" sz="1800" dirty="0" smtClean="0"/>
              <a:t>N (Non-patient) version, which is used to assess the mental health of people who are not currently receiving mental health treatment.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600" dirty="0" smtClean="0"/>
              <a:t>     T1: Medical problems in different cases                      T2: Flowchart of problems happening  due to               </a:t>
            </a:r>
          </a:p>
          <a:p>
            <a:pPr>
              <a:buNone/>
            </a:pPr>
            <a:r>
              <a:rPr lang="en-US" sz="1600" dirty="0" smtClean="0"/>
              <a:t>                                                                                                            various reasons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IN" sz="1800" dirty="0" smtClean="0"/>
          </a:p>
          <a:p>
            <a:endParaRPr lang="en-US" dirty="0"/>
          </a:p>
        </p:txBody>
      </p:sp>
      <p:pic>
        <p:nvPicPr>
          <p:cNvPr id="4" name="Picture 3" descr="3.jpg"/>
          <p:cNvPicPr>
            <a:picLocks noChangeAspect="1"/>
          </p:cNvPicPr>
          <p:nvPr/>
        </p:nvPicPr>
        <p:blipFill>
          <a:blip r:embed="rId2"/>
          <a:stretch>
            <a:fillRect/>
          </a:stretch>
        </p:blipFill>
        <p:spPr>
          <a:xfrm>
            <a:off x="500034" y="2928934"/>
            <a:ext cx="3857652"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4.jpg"/>
          <p:cNvPicPr>
            <a:picLocks noChangeAspect="1"/>
          </p:cNvPicPr>
          <p:nvPr/>
        </p:nvPicPr>
        <p:blipFill>
          <a:blip r:embed="rId3"/>
          <a:stretch>
            <a:fillRect/>
          </a:stretch>
        </p:blipFill>
        <p:spPr>
          <a:xfrm>
            <a:off x="4429124" y="2928934"/>
            <a:ext cx="3857652" cy="2714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1220</Words>
  <Application>Microsoft Office PowerPoint</Application>
  <PresentationFormat>On-screen Show (4:3)</PresentationFormat>
  <Paragraphs>156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B.Tech.-CSE, VIII Semester  Project Title – Analysis of Effects of Physical and E-Games on                          Human’s cognitive and Physical behavior.  Project No. – 110  </vt:lpstr>
      <vt:lpstr>OUTLINES</vt:lpstr>
      <vt:lpstr>INTRODUCTION</vt:lpstr>
      <vt:lpstr>LITERATURE REVIEW</vt:lpstr>
      <vt:lpstr>LITERATURE REVIEW</vt:lpstr>
      <vt:lpstr>METHODOLOGY</vt:lpstr>
      <vt:lpstr>DATA COLLECTIONS and it’s analysis</vt:lpstr>
      <vt:lpstr>ANALYSIS and RESULTS</vt:lpstr>
      <vt:lpstr>RESULTS and DISCUSSIONS</vt:lpstr>
      <vt:lpstr>RESULTS and DISCUSSIONS</vt:lpstr>
      <vt:lpstr>CONCLUSIONS</vt:lpstr>
      <vt:lpstr>REFERENCES</vt:lpstr>
      <vt:lpstr>THANK YOU FOR YOUR  ATTENTION AND REVIEW!                                                           PLEASE TAKE CARE.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224</cp:revision>
  <dcterms:created xsi:type="dcterms:W3CDTF">2023-03-22T15:39:18Z</dcterms:created>
  <dcterms:modified xsi:type="dcterms:W3CDTF">2023-05-10T11:35:40Z</dcterms:modified>
</cp:coreProperties>
</file>