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46" r:id="rId2"/>
    <p:sldMasterId id="2147483858" r:id="rId3"/>
    <p:sldMasterId id="2147483870" r:id="rId4"/>
    <p:sldMasterId id="2147483882" r:id="rId5"/>
    <p:sldMasterId id="2147483894" r:id="rId6"/>
    <p:sldMasterId id="2147483906" r:id="rId7"/>
    <p:sldMasterId id="2147483918" r:id="rId8"/>
  </p:sldMasterIdLst>
  <p:sldIdLst>
    <p:sldId id="256" r:id="rId9"/>
    <p:sldId id="257" r:id="rId10"/>
    <p:sldId id="258" r:id="rId11"/>
    <p:sldId id="259" r:id="rId12"/>
    <p:sldId id="267" r:id="rId13"/>
    <p:sldId id="265" r:id="rId14"/>
    <p:sldId id="266" r:id="rId15"/>
    <p:sldId id="260" r:id="rId16"/>
    <p:sldId id="261" r:id="rId17"/>
    <p:sldId id="262" r:id="rId18"/>
    <p:sldId id="263"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9A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6040" autoAdjust="0"/>
  </p:normalViewPr>
  <p:slideViewPr>
    <p:cSldViewPr>
      <p:cViewPr>
        <p:scale>
          <a:sx n="125" d="100"/>
          <a:sy n="125" d="100"/>
        </p:scale>
        <p:origin x="-122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9/17/2022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9/17/2022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9/17/2022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9/17/2022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9/17/2022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9/17/2022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9/17/2022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9/17/2022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9/17/2022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9/17/2022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9/17/2022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9/17/2022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9/17/2022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9/17/2022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9/17/2022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9/17/2022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9/17/2022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www.tinkercad.com/things/gevhRBtGZqk-daring-kasi/editel?sharecode=qqa8aM9A-K-W_UgHio_OaV7NoNBw69vuX0ci4Cxg1pk" TargetMode="External"/><Relationship Id="rId2" Type="http://schemas.openxmlformats.org/officeDocument/2006/relationships/image" Target="../media/image17.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6222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18).png"/>
          <p:cNvPicPr>
            <a:picLocks noChangeAspect="1"/>
          </p:cNvPicPr>
          <p:nvPr/>
        </p:nvPicPr>
        <p:blipFill>
          <a:blip r:embed="rId2"/>
          <a:srcRect l="58333" t="14055" r="833" b="2593"/>
          <a:stretch>
            <a:fillRect/>
          </a:stretch>
        </p:blipFill>
        <p:spPr>
          <a:xfrm>
            <a:off x="228600" y="1295400"/>
            <a:ext cx="4298326" cy="5087814"/>
          </a:xfrm>
          <a:prstGeom prst="rect">
            <a:avLst/>
          </a:prstGeom>
          <a:ln>
            <a:noFill/>
          </a:ln>
          <a:effectLst>
            <a:outerShdw blurRad="292100" dist="139700" dir="2700000" algn="tl" rotWithShape="0">
              <a:srgbClr val="333333">
                <a:alpha val="65000"/>
              </a:srgbClr>
            </a:outerShdw>
          </a:effectLst>
        </p:spPr>
      </p:pic>
      <p:pic>
        <p:nvPicPr>
          <p:cNvPr id="6" name="Picture 5" descr="Screenshot (19).png"/>
          <p:cNvPicPr>
            <a:picLocks noChangeAspect="1"/>
          </p:cNvPicPr>
          <p:nvPr/>
        </p:nvPicPr>
        <p:blipFill>
          <a:blip r:embed="rId3"/>
          <a:srcRect l="58333" t="11481" r="833" b="2593"/>
          <a:stretch>
            <a:fillRect/>
          </a:stretch>
        </p:blipFill>
        <p:spPr>
          <a:xfrm>
            <a:off x="4648200" y="1295400"/>
            <a:ext cx="4267200" cy="5050972"/>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762000" y="304800"/>
            <a:ext cx="2155142" cy="923330"/>
          </a:xfrm>
          <a:prstGeom prst="rect">
            <a:avLst/>
          </a:prstGeom>
          <a:noFill/>
        </p:spPr>
        <p:txBody>
          <a:bodyPr wrap="none" lIns="91440" tIns="45720" rIns="91440" bIns="45720">
            <a:spAutoFit/>
          </a:bodyPr>
          <a:lstStyle/>
          <a:p>
            <a:pPr algn="ctr"/>
            <a:r>
              <a:rPr lang="en-US" sz="5400" b="1" dirty="0" smtClean="0">
                <a:ln w="12700">
                  <a:solidFill>
                    <a:schemeClr val="accent5">
                      <a:lumMod val="20000"/>
                      <a:lumOff val="80000"/>
                    </a:schemeClr>
                  </a:solidFill>
                  <a:prstDash val="solid"/>
                </a:ln>
                <a:effectLst>
                  <a:outerShdw blurRad="41275" dist="20320" dir="1800000" algn="tl" rotWithShape="0">
                    <a:srgbClr val="000000">
                      <a:alpha val="40000"/>
                    </a:srgbClr>
                  </a:outerShdw>
                </a:effectLst>
              </a:rPr>
              <a:t>CODE</a:t>
            </a:r>
            <a:endParaRPr lang="en-US" sz="5400" b="1" dirty="0">
              <a:ln w="12700">
                <a:solidFill>
                  <a:schemeClr val="accent5">
                    <a:lumMod val="20000"/>
                    <a:lumOff val="80000"/>
                  </a:schemeClr>
                </a:solidFill>
                <a:prstDash val="solid"/>
              </a:ln>
              <a:effectLst>
                <a:outerShdw blurRad="41275" dist="20320" dir="1800000" algn="tl" rotWithShape="0">
                  <a:srgbClr val="000000">
                    <a:alpha val="40000"/>
                  </a:srgbClr>
                </a:outerShdw>
              </a:effectLs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Mukul Tiwari\AppData\Local\Microsoft\Windows\INetCache\IE\HJ6HUIZM\1280px-470_ohms_5%25_axial_resistor[1].jpg"/>
          <p:cNvPicPr>
            <a:picLocks noChangeAspect="1" noChangeArrowheads="1"/>
          </p:cNvPicPr>
          <p:nvPr/>
        </p:nvPicPr>
        <p:blipFill>
          <a:blip r:embed="rId2"/>
          <a:srcRect/>
          <a:stretch>
            <a:fillRect/>
          </a:stretch>
        </p:blipFill>
        <p:spPr bwMode="auto">
          <a:xfrm rot="11456802" flipV="1">
            <a:off x="314649" y="2473211"/>
            <a:ext cx="8557650" cy="2409464"/>
          </a:xfrm>
          <a:prstGeom prst="rect">
            <a:avLst/>
          </a:prstGeom>
          <a:noFill/>
        </p:spPr>
      </p:pic>
      <p:sp>
        <p:nvSpPr>
          <p:cNvPr id="2" name="Title 1"/>
          <p:cNvSpPr>
            <a:spLocks noGrp="1"/>
          </p:cNvSpPr>
          <p:nvPr>
            <p:ph type="title"/>
          </p:nvPr>
        </p:nvSpPr>
        <p:spPr>
          <a:xfrm>
            <a:off x="457200" y="533400"/>
            <a:ext cx="8229600" cy="1066800"/>
          </a:xfrm>
        </p:spPr>
        <p:txBody>
          <a:bodyPr>
            <a:normAutofit fontScale="90000"/>
          </a:bodyPr>
          <a:lstStyle/>
          <a:p>
            <a:r>
              <a:rPr lang="en-US" b="1" u="sng" dirty="0" smtClean="0">
                <a:latin typeface="Bahnschrift" pitchFamily="34" charset="0"/>
              </a:rPr>
              <a:t>ADVANTAGES</a:t>
            </a:r>
            <a:r>
              <a:rPr lang="en-US" u="sng" dirty="0" smtClean="0">
                <a:latin typeface="Bahnschrift" pitchFamily="34" charset="0"/>
              </a:rPr>
              <a:t> </a:t>
            </a:r>
            <a:r>
              <a:rPr lang="en-US" b="1" u="sng" dirty="0" smtClean="0">
                <a:latin typeface="Bahnschrift" pitchFamily="34" charset="0"/>
              </a:rPr>
              <a:t>AND</a:t>
            </a:r>
            <a:r>
              <a:rPr lang="en-US" u="sng" dirty="0" smtClean="0">
                <a:latin typeface="Bahnschrift" pitchFamily="34" charset="0"/>
              </a:rPr>
              <a:t> </a:t>
            </a:r>
            <a:r>
              <a:rPr lang="en-US" b="1" u="sng" dirty="0" smtClean="0">
                <a:latin typeface="Bahnschrift" pitchFamily="34" charset="0"/>
              </a:rPr>
              <a:t>DISADVANTAGES</a:t>
            </a:r>
            <a:endParaRPr lang="en-US" b="1" u="sng" dirty="0">
              <a:latin typeface="Bahnschrift" pitchFamily="34" charset="0"/>
            </a:endParaRPr>
          </a:p>
        </p:txBody>
      </p:sp>
      <p:sp>
        <p:nvSpPr>
          <p:cNvPr id="4" name="TextBox 3"/>
          <p:cNvSpPr txBox="1"/>
          <p:nvPr/>
        </p:nvSpPr>
        <p:spPr>
          <a:xfrm>
            <a:off x="381000" y="1676400"/>
            <a:ext cx="8458200" cy="1569660"/>
          </a:xfrm>
          <a:prstGeom prst="rect">
            <a:avLst/>
          </a:prstGeom>
          <a:noFill/>
        </p:spPr>
        <p:txBody>
          <a:bodyPr wrap="square" rtlCol="0">
            <a:spAutoFit/>
          </a:bodyPr>
          <a:lstStyle/>
          <a:p>
            <a:pPr algn="r"/>
            <a:r>
              <a:rPr lang="en-IN" sz="2200" b="1" dirty="0" smtClean="0"/>
              <a:t>Advantage</a:t>
            </a:r>
            <a:r>
              <a:rPr lang="en-IN" sz="2400" dirty="0" smtClean="0"/>
              <a:t> of our model is that both the sensors work independently and can be switched on and off independently. When in house the PIR sensor can be turned off and when out of the house it can be switched back on.</a:t>
            </a:r>
            <a:endParaRPr lang="en-US" sz="2400" dirty="0"/>
          </a:p>
        </p:txBody>
      </p:sp>
      <p:sp>
        <p:nvSpPr>
          <p:cNvPr id="5" name="TextBox 4"/>
          <p:cNvSpPr txBox="1"/>
          <p:nvPr/>
        </p:nvSpPr>
        <p:spPr>
          <a:xfrm>
            <a:off x="457200" y="4191000"/>
            <a:ext cx="8458200" cy="1938992"/>
          </a:xfrm>
          <a:prstGeom prst="rect">
            <a:avLst/>
          </a:prstGeom>
          <a:noFill/>
        </p:spPr>
        <p:txBody>
          <a:bodyPr wrap="square" rtlCol="0">
            <a:spAutoFit/>
          </a:bodyPr>
          <a:lstStyle/>
          <a:p>
            <a:r>
              <a:rPr lang="en-IN" sz="2200" b="1" dirty="0" smtClean="0"/>
              <a:t>Disadvantage</a:t>
            </a:r>
            <a:r>
              <a:rPr lang="en-IN" sz="2400" dirty="0" smtClean="0"/>
              <a:t> of our model is that the PIR motion sensor cannot differentiate between a animal and a human. If the pet of the house wanders near the sensor range and gets detected by it, it will lead to unwanted triggering of the buzzer.</a:t>
            </a:r>
            <a:endParaRPr lang="en-US" sz="2400" dirty="0"/>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87552"/>
          </a:xfrm>
        </p:spPr>
        <p:txBody>
          <a:bodyPr>
            <a:normAutofit fontScale="90000"/>
          </a:bodyPr>
          <a:lstStyle/>
          <a:p>
            <a:r>
              <a:rPr lang="en-US" dirty="0" smtClean="0">
                <a:latin typeface="Bahnschrift" pitchFamily="34" charset="0"/>
              </a:rPr>
              <a:t>EXTRA FEATURES THAT CAN BE ADDED IN THE FUTURE</a:t>
            </a:r>
            <a:endParaRPr lang="en-US" dirty="0">
              <a:latin typeface="Bahnschrift" pitchFamily="34" charset="0"/>
            </a:endParaRPr>
          </a:p>
        </p:txBody>
      </p:sp>
      <p:sp>
        <p:nvSpPr>
          <p:cNvPr id="4" name="TextBox 3"/>
          <p:cNvSpPr txBox="1"/>
          <p:nvPr/>
        </p:nvSpPr>
        <p:spPr>
          <a:xfrm>
            <a:off x="685800" y="1792069"/>
            <a:ext cx="8382000" cy="646331"/>
          </a:xfrm>
          <a:prstGeom prst="rect">
            <a:avLst/>
          </a:prstGeom>
          <a:noFill/>
        </p:spPr>
        <p:txBody>
          <a:bodyPr wrap="square" rtlCol="0">
            <a:spAutoFit/>
          </a:bodyPr>
          <a:lstStyle/>
          <a:p>
            <a:r>
              <a:rPr lang="en-IN" dirty="0" smtClean="0"/>
              <a:t>We can use a GSM module in the system so that if we are not in our house and the sensors pick up something the system will send a call or message to notify us about it.</a:t>
            </a:r>
            <a:endParaRPr lang="en-US" dirty="0"/>
          </a:p>
        </p:txBody>
      </p:sp>
      <p:sp>
        <p:nvSpPr>
          <p:cNvPr id="5" name="TextBox 4"/>
          <p:cNvSpPr txBox="1"/>
          <p:nvPr/>
        </p:nvSpPr>
        <p:spPr>
          <a:xfrm>
            <a:off x="685800" y="2554069"/>
            <a:ext cx="8382000" cy="369332"/>
          </a:xfrm>
          <a:prstGeom prst="rect">
            <a:avLst/>
          </a:prstGeom>
          <a:noFill/>
        </p:spPr>
        <p:txBody>
          <a:bodyPr wrap="square" rtlCol="0">
            <a:spAutoFit/>
          </a:bodyPr>
          <a:lstStyle/>
          <a:p>
            <a:r>
              <a:rPr lang="en-IN" dirty="0" smtClean="0"/>
              <a:t>We can create a fingerprint door lock.</a:t>
            </a:r>
            <a:endParaRPr lang="en-US" dirty="0"/>
          </a:p>
        </p:txBody>
      </p:sp>
      <p:sp>
        <p:nvSpPr>
          <p:cNvPr id="6" name="TextBox 5"/>
          <p:cNvSpPr txBox="1"/>
          <p:nvPr/>
        </p:nvSpPr>
        <p:spPr>
          <a:xfrm>
            <a:off x="685800" y="3087469"/>
            <a:ext cx="8382000" cy="923330"/>
          </a:xfrm>
          <a:prstGeom prst="rect">
            <a:avLst/>
          </a:prstGeom>
          <a:noFill/>
        </p:spPr>
        <p:txBody>
          <a:bodyPr wrap="square" rtlCol="0">
            <a:spAutoFit/>
          </a:bodyPr>
          <a:lstStyle/>
          <a:p>
            <a:r>
              <a:rPr lang="en-IN" dirty="0" smtClean="0"/>
              <a:t>We can use a Camera and program the system in a way that if motion is detected it will capture the image from where the motion was detected and can also make it send us on our E-mail or Smartphone.</a:t>
            </a:r>
            <a:endParaRPr lang="en-US" dirty="0"/>
          </a:p>
        </p:txBody>
      </p:sp>
      <p:sp>
        <p:nvSpPr>
          <p:cNvPr id="7" name="TextBox 6"/>
          <p:cNvSpPr txBox="1"/>
          <p:nvPr/>
        </p:nvSpPr>
        <p:spPr>
          <a:xfrm>
            <a:off x="685800" y="4154269"/>
            <a:ext cx="8382000" cy="369332"/>
          </a:xfrm>
          <a:prstGeom prst="rect">
            <a:avLst/>
          </a:prstGeom>
          <a:noFill/>
        </p:spPr>
        <p:txBody>
          <a:bodyPr wrap="square" rtlCol="0">
            <a:spAutoFit/>
          </a:bodyPr>
          <a:lstStyle/>
          <a:p>
            <a:r>
              <a:rPr lang="en-IN" dirty="0" smtClean="0"/>
              <a:t>We can add a laser tripwire setup in our system.</a:t>
            </a:r>
            <a:endParaRPr lang="en-US" dirty="0"/>
          </a:p>
        </p:txBody>
      </p:sp>
      <p:sp>
        <p:nvSpPr>
          <p:cNvPr id="8" name="TextBox 7"/>
          <p:cNvSpPr txBox="1"/>
          <p:nvPr/>
        </p:nvSpPr>
        <p:spPr>
          <a:xfrm>
            <a:off x="685800" y="4687669"/>
            <a:ext cx="8382000" cy="646331"/>
          </a:xfrm>
          <a:prstGeom prst="rect">
            <a:avLst/>
          </a:prstGeom>
          <a:noFill/>
        </p:spPr>
        <p:txBody>
          <a:bodyPr wrap="square" rtlCol="0">
            <a:spAutoFit/>
          </a:bodyPr>
          <a:lstStyle/>
          <a:p>
            <a:r>
              <a:rPr lang="en-IN" dirty="0" smtClean="0"/>
              <a:t>We can use AI/ML to improve our system and can also make an app to control the system wirelessly.</a:t>
            </a:r>
            <a:endParaRPr lang="en-US" dirty="0"/>
          </a:p>
        </p:txBody>
      </p:sp>
      <p:sp>
        <p:nvSpPr>
          <p:cNvPr id="9" name="TextBox 8"/>
          <p:cNvSpPr txBox="1"/>
          <p:nvPr/>
        </p:nvSpPr>
        <p:spPr>
          <a:xfrm>
            <a:off x="685800" y="5525869"/>
            <a:ext cx="8382000" cy="646331"/>
          </a:xfrm>
          <a:prstGeom prst="rect">
            <a:avLst/>
          </a:prstGeom>
          <a:noFill/>
        </p:spPr>
        <p:txBody>
          <a:bodyPr wrap="square" rtlCol="0">
            <a:spAutoFit/>
          </a:bodyPr>
          <a:lstStyle/>
          <a:p>
            <a:r>
              <a:rPr lang="en-IN" dirty="0" smtClean="0"/>
              <a:t>We can control the sensor (switch on and off) using a numeric keypad and led display and setup a security pin to deactivate and activate them. </a:t>
            </a:r>
            <a:endParaRPr lang="en-US" dirty="0"/>
          </a:p>
        </p:txBody>
      </p:sp>
      <p:pic>
        <p:nvPicPr>
          <p:cNvPr id="2051" name="Picture 3" descr="C:\Program Files (x86)\Microsoft Office\MEDIA\OFFICE12\Bullets\BD14579_.gif"/>
          <p:cNvPicPr>
            <a:picLocks noChangeAspect="1" noChangeArrowheads="1"/>
          </p:cNvPicPr>
          <p:nvPr/>
        </p:nvPicPr>
        <p:blipFill>
          <a:blip r:embed="rId2"/>
          <a:srcRect/>
          <a:stretch>
            <a:fillRect/>
          </a:stretch>
        </p:blipFill>
        <p:spPr bwMode="auto">
          <a:xfrm>
            <a:off x="381000" y="1981200"/>
            <a:ext cx="274637" cy="274637"/>
          </a:xfrm>
          <a:prstGeom prst="rect">
            <a:avLst/>
          </a:prstGeom>
          <a:noFill/>
        </p:spPr>
      </p:pic>
      <p:pic>
        <p:nvPicPr>
          <p:cNvPr id="12" name="Picture 3" descr="C:\Program Files (x86)\Microsoft Office\MEDIA\OFFICE12\Bullets\BD14579_.gif"/>
          <p:cNvPicPr>
            <a:picLocks noChangeAspect="1" noChangeArrowheads="1"/>
          </p:cNvPicPr>
          <p:nvPr/>
        </p:nvPicPr>
        <p:blipFill>
          <a:blip r:embed="rId2"/>
          <a:srcRect/>
          <a:stretch>
            <a:fillRect/>
          </a:stretch>
        </p:blipFill>
        <p:spPr bwMode="auto">
          <a:xfrm>
            <a:off x="381000" y="2590800"/>
            <a:ext cx="274637" cy="274637"/>
          </a:xfrm>
          <a:prstGeom prst="rect">
            <a:avLst/>
          </a:prstGeom>
          <a:noFill/>
        </p:spPr>
      </p:pic>
      <p:pic>
        <p:nvPicPr>
          <p:cNvPr id="13" name="Picture 3" descr="C:\Program Files (x86)\Microsoft Office\MEDIA\OFFICE12\Bullets\BD14579_.gif"/>
          <p:cNvPicPr>
            <a:picLocks noChangeAspect="1" noChangeArrowheads="1"/>
          </p:cNvPicPr>
          <p:nvPr/>
        </p:nvPicPr>
        <p:blipFill>
          <a:blip r:embed="rId2"/>
          <a:srcRect/>
          <a:stretch>
            <a:fillRect/>
          </a:stretch>
        </p:blipFill>
        <p:spPr bwMode="auto">
          <a:xfrm>
            <a:off x="381000" y="3429000"/>
            <a:ext cx="274637" cy="274637"/>
          </a:xfrm>
          <a:prstGeom prst="rect">
            <a:avLst/>
          </a:prstGeom>
          <a:noFill/>
        </p:spPr>
      </p:pic>
      <p:pic>
        <p:nvPicPr>
          <p:cNvPr id="14" name="Picture 3" descr="C:\Program Files (x86)\Microsoft Office\MEDIA\OFFICE12\Bullets\BD14579_.gif"/>
          <p:cNvPicPr>
            <a:picLocks noChangeAspect="1" noChangeArrowheads="1"/>
          </p:cNvPicPr>
          <p:nvPr/>
        </p:nvPicPr>
        <p:blipFill>
          <a:blip r:embed="rId2"/>
          <a:srcRect/>
          <a:stretch>
            <a:fillRect/>
          </a:stretch>
        </p:blipFill>
        <p:spPr bwMode="auto">
          <a:xfrm>
            <a:off x="381000" y="4191000"/>
            <a:ext cx="274637" cy="274637"/>
          </a:xfrm>
          <a:prstGeom prst="rect">
            <a:avLst/>
          </a:prstGeom>
          <a:noFill/>
        </p:spPr>
      </p:pic>
      <p:pic>
        <p:nvPicPr>
          <p:cNvPr id="15" name="Picture 3" descr="C:\Program Files (x86)\Microsoft Office\MEDIA\OFFICE12\Bullets\BD14579_.gif"/>
          <p:cNvPicPr>
            <a:picLocks noChangeAspect="1" noChangeArrowheads="1"/>
          </p:cNvPicPr>
          <p:nvPr/>
        </p:nvPicPr>
        <p:blipFill>
          <a:blip r:embed="rId2"/>
          <a:srcRect/>
          <a:stretch>
            <a:fillRect/>
          </a:stretch>
        </p:blipFill>
        <p:spPr bwMode="auto">
          <a:xfrm>
            <a:off x="381000" y="4876800"/>
            <a:ext cx="274637" cy="274637"/>
          </a:xfrm>
          <a:prstGeom prst="rect">
            <a:avLst/>
          </a:prstGeom>
          <a:noFill/>
        </p:spPr>
      </p:pic>
      <p:pic>
        <p:nvPicPr>
          <p:cNvPr id="16" name="Picture 3" descr="C:\Program Files (x86)\Microsoft Office\MEDIA\OFFICE12\Bullets\BD14579_.gif"/>
          <p:cNvPicPr>
            <a:picLocks noChangeAspect="1" noChangeArrowheads="1"/>
          </p:cNvPicPr>
          <p:nvPr/>
        </p:nvPicPr>
        <p:blipFill>
          <a:blip r:embed="rId2"/>
          <a:srcRect/>
          <a:stretch>
            <a:fillRect/>
          </a:stretch>
        </p:blipFill>
        <p:spPr bwMode="auto">
          <a:xfrm>
            <a:off x="381000" y="5715000"/>
            <a:ext cx="274637" cy="274637"/>
          </a:xfrm>
          <a:prstGeom prst="rect">
            <a:avLst/>
          </a:prstGeom>
          <a:noFill/>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 calcmode="lin" valueType="num">
                                      <p:cBhvr>
                                        <p:cTn id="14" dur="500" fill="hold"/>
                                        <p:tgtEl>
                                          <p:spTgt spid="2051"/>
                                        </p:tgtEl>
                                        <p:attrNameLst>
                                          <p:attrName>ppt_x</p:attrName>
                                        </p:attrNameLst>
                                      </p:cBhvr>
                                      <p:tavLst>
                                        <p:tav tm="0">
                                          <p:val>
                                            <p:strVal val="#ppt_x-.2"/>
                                          </p:val>
                                        </p:tav>
                                        <p:tav tm="100000">
                                          <p:val>
                                            <p:strVal val="#ppt_x"/>
                                          </p:val>
                                        </p:tav>
                                      </p:tavLst>
                                    </p:anim>
                                    <p:anim calcmode="lin" valueType="num">
                                      <p:cBhvr>
                                        <p:cTn id="15" dur="500" fill="hold"/>
                                        <p:tgtEl>
                                          <p:spTgt spid="2051"/>
                                        </p:tgtEl>
                                        <p:attrNameLst>
                                          <p:attrName>ppt_y</p:attrName>
                                        </p:attrNameLst>
                                      </p:cBhvr>
                                      <p:tavLst>
                                        <p:tav tm="0">
                                          <p:val>
                                            <p:strVal val="#ppt_y"/>
                                          </p:val>
                                        </p:tav>
                                        <p:tav tm="100000">
                                          <p:val>
                                            <p:strVal val="#ppt_y"/>
                                          </p:val>
                                        </p:tav>
                                      </p:tavLst>
                                    </p:anim>
                                    <p:animEffect transition="in" filter="wipe(right)" prLst="gradientSize: 0.1">
                                      <p:cBhvr>
                                        <p:cTn id="16" dur="500"/>
                                        <p:tgtEl>
                                          <p:spTgt spid="2051"/>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2"/>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ppt_x</p:attrName>
                                        </p:attrNameLst>
                                      </p:cBhvr>
                                      <p:tavLst>
                                        <p:tav tm="0">
                                          <p:val>
                                            <p:strVal val="#ppt_x-.2"/>
                                          </p:val>
                                        </p:tav>
                                        <p:tav tm="100000">
                                          <p:val>
                                            <p:strVal val="#ppt_x"/>
                                          </p:val>
                                        </p:tav>
                                      </p:tavLst>
                                    </p:anim>
                                    <p:anim calcmode="lin" valueType="num">
                                      <p:cBhvr>
                                        <p:cTn id="27"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8" dur="500"/>
                                        <p:tgtEl>
                                          <p:spTgt spid="12"/>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2"/>
                                          </p:val>
                                        </p:tav>
                                        <p:tav tm="100000">
                                          <p:val>
                                            <p:strVal val="#ppt_x"/>
                                          </p:val>
                                        </p:tav>
                                      </p:tavLst>
                                    </p:anim>
                                    <p:anim calcmode="lin" valueType="num">
                                      <p:cBhvr>
                                        <p:cTn id="32"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ppt_x</p:attrName>
                                        </p:attrNameLst>
                                      </p:cBhvr>
                                      <p:tavLst>
                                        <p:tav tm="0">
                                          <p:val>
                                            <p:strVal val="#ppt_x-.2"/>
                                          </p:val>
                                        </p:tav>
                                        <p:tav tm="100000">
                                          <p:val>
                                            <p:strVal val="#ppt_x"/>
                                          </p:val>
                                        </p:tav>
                                      </p:tavLst>
                                    </p:anim>
                                    <p:anim calcmode="lin" valueType="num">
                                      <p:cBhvr>
                                        <p:cTn id="39"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40" dur="500"/>
                                        <p:tgtEl>
                                          <p:spTgt spid="6"/>
                                        </p:tgtEl>
                                      </p:cBhvr>
                                    </p:animEffect>
                                  </p:childTnLst>
                                </p:cTn>
                              </p:par>
                              <p:par>
                                <p:cTn id="41" presetID="29"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ppt_x</p:attrName>
                                        </p:attrNameLst>
                                      </p:cBhvr>
                                      <p:tavLst>
                                        <p:tav tm="0">
                                          <p:val>
                                            <p:strVal val="#ppt_x-.2"/>
                                          </p:val>
                                        </p:tav>
                                        <p:tav tm="100000">
                                          <p:val>
                                            <p:strVal val="#ppt_x"/>
                                          </p:val>
                                        </p:tav>
                                      </p:tavLst>
                                    </p:anim>
                                    <p:anim calcmode="lin" valueType="num">
                                      <p:cBhvr>
                                        <p:cTn id="44"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ppt_x</p:attrName>
                                        </p:attrNameLst>
                                      </p:cBhvr>
                                      <p:tavLst>
                                        <p:tav tm="0">
                                          <p:val>
                                            <p:strVal val="#ppt_x-.2"/>
                                          </p:val>
                                        </p:tav>
                                        <p:tav tm="100000">
                                          <p:val>
                                            <p:strVal val="#ppt_x"/>
                                          </p:val>
                                        </p:tav>
                                      </p:tavLst>
                                    </p:anim>
                                    <p:anim calcmode="lin" valueType="num">
                                      <p:cBhvr>
                                        <p:cTn id="51"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2" dur="500"/>
                                        <p:tgtEl>
                                          <p:spTgt spid="14"/>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ppt_x</p:attrName>
                                        </p:attrNameLst>
                                      </p:cBhvr>
                                      <p:tavLst>
                                        <p:tav tm="0">
                                          <p:val>
                                            <p:strVal val="#ppt_x-.2"/>
                                          </p:val>
                                        </p:tav>
                                        <p:tav tm="100000">
                                          <p:val>
                                            <p:strVal val="#ppt_x"/>
                                          </p:val>
                                        </p:tav>
                                      </p:tavLst>
                                    </p:anim>
                                    <p:anim calcmode="lin" valueType="num">
                                      <p:cBhvr>
                                        <p:cTn id="56"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9"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ppt_x</p:attrName>
                                        </p:attrNameLst>
                                      </p:cBhvr>
                                      <p:tavLst>
                                        <p:tav tm="0">
                                          <p:val>
                                            <p:strVal val="#ppt_x-.2"/>
                                          </p:val>
                                        </p:tav>
                                        <p:tav tm="100000">
                                          <p:val>
                                            <p:strVal val="#ppt_x"/>
                                          </p:val>
                                        </p:tav>
                                      </p:tavLst>
                                    </p:anim>
                                    <p:anim calcmode="lin" valueType="num">
                                      <p:cBhvr>
                                        <p:cTn id="63"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64" dur="500"/>
                                        <p:tgtEl>
                                          <p:spTgt spid="15"/>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2"/>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p:cTn id="74" dur="500" fill="hold"/>
                                        <p:tgtEl>
                                          <p:spTgt spid="16"/>
                                        </p:tgtEl>
                                        <p:attrNameLst>
                                          <p:attrName>ppt_x</p:attrName>
                                        </p:attrNameLst>
                                      </p:cBhvr>
                                      <p:tavLst>
                                        <p:tav tm="0">
                                          <p:val>
                                            <p:strVal val="#ppt_x-.2"/>
                                          </p:val>
                                        </p:tav>
                                        <p:tav tm="100000">
                                          <p:val>
                                            <p:strVal val="#ppt_x"/>
                                          </p:val>
                                        </p:tav>
                                      </p:tavLst>
                                    </p:anim>
                                    <p:anim calcmode="lin" valueType="num">
                                      <p:cBhvr>
                                        <p:cTn id="75"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76" dur="500"/>
                                        <p:tgtEl>
                                          <p:spTgt spid="16"/>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ppt_x</p:attrName>
                                        </p:attrNameLst>
                                      </p:cBhvr>
                                      <p:tavLst>
                                        <p:tav tm="0">
                                          <p:val>
                                            <p:strVal val="#ppt_x-.2"/>
                                          </p:val>
                                        </p:tav>
                                        <p:tav tm="100000">
                                          <p:val>
                                            <p:strVal val="#ppt_x"/>
                                          </p:val>
                                        </p:tav>
                                      </p:tavLst>
                                    </p:anim>
                                    <p:anim calcmode="lin" valueType="num">
                                      <p:cBhvr>
                                        <p:cTn id="80"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INTRODUCTION</a:t>
            </a:r>
            <a:endParaRPr lang="en-US" dirty="0">
              <a:effectLst>
                <a:outerShdw blurRad="38100" dist="38100" dir="2700000" algn="tl">
                  <a:srgbClr val="000000">
                    <a:alpha val="43137"/>
                  </a:srgbClr>
                </a:outerShdw>
              </a:effectLst>
            </a:endParaRPr>
          </a:p>
        </p:txBody>
      </p:sp>
      <p:sp>
        <p:nvSpPr>
          <p:cNvPr id="5" name="TextBox 4"/>
          <p:cNvSpPr txBox="1"/>
          <p:nvPr/>
        </p:nvSpPr>
        <p:spPr>
          <a:xfrm>
            <a:off x="1524000" y="1828800"/>
            <a:ext cx="3733800" cy="461665"/>
          </a:xfrm>
          <a:prstGeom prst="rect">
            <a:avLst/>
          </a:prstGeom>
          <a:noFill/>
        </p:spPr>
        <p:txBody>
          <a:bodyPr wrap="square" rtlCol="0">
            <a:spAutoFit/>
          </a:bodyPr>
          <a:lstStyle/>
          <a:p>
            <a:r>
              <a:rPr lang="en-US" sz="2400" b="1" dirty="0" smtClean="0"/>
              <a:t>Team Name </a:t>
            </a:r>
            <a:r>
              <a:rPr lang="en-US" sz="2400" dirty="0" smtClean="0"/>
              <a:t>: TeeZero7</a:t>
            </a:r>
            <a:endParaRPr lang="en-US" sz="2400" dirty="0"/>
          </a:p>
        </p:txBody>
      </p:sp>
      <p:sp>
        <p:nvSpPr>
          <p:cNvPr id="6" name="TextBox 5"/>
          <p:cNvSpPr txBox="1"/>
          <p:nvPr/>
        </p:nvSpPr>
        <p:spPr>
          <a:xfrm>
            <a:off x="1524000" y="2514600"/>
            <a:ext cx="6172200" cy="1569660"/>
          </a:xfrm>
          <a:prstGeom prst="rect">
            <a:avLst/>
          </a:prstGeom>
          <a:noFill/>
        </p:spPr>
        <p:txBody>
          <a:bodyPr wrap="square" rtlCol="0">
            <a:spAutoFit/>
          </a:bodyPr>
          <a:lstStyle/>
          <a:p>
            <a:r>
              <a:rPr lang="en-US" sz="2400" b="1" dirty="0" smtClean="0"/>
              <a:t>Members :-</a:t>
            </a:r>
          </a:p>
          <a:p>
            <a:r>
              <a:rPr lang="en-US" sz="2400" dirty="0" smtClean="0"/>
              <a:t>	(</a:t>
            </a:r>
            <a:r>
              <a:rPr lang="en-US" sz="2400" dirty="0" err="1" smtClean="0"/>
              <a:t>i</a:t>
            </a:r>
            <a:r>
              <a:rPr lang="en-US" sz="2400" dirty="0" smtClean="0"/>
              <a:t>)   </a:t>
            </a:r>
            <a:r>
              <a:rPr lang="en-US" sz="2400" dirty="0" err="1" smtClean="0"/>
              <a:t>Ankit</a:t>
            </a:r>
            <a:r>
              <a:rPr lang="en-US" sz="2400" dirty="0" smtClean="0"/>
              <a:t> </a:t>
            </a:r>
            <a:r>
              <a:rPr lang="en-US" sz="2400" dirty="0" err="1" smtClean="0"/>
              <a:t>Chauhan</a:t>
            </a:r>
            <a:r>
              <a:rPr lang="en-US" sz="2400" dirty="0" smtClean="0"/>
              <a:t> (2115039)</a:t>
            </a:r>
          </a:p>
          <a:p>
            <a:r>
              <a:rPr lang="en-US" sz="2400" dirty="0" smtClean="0"/>
              <a:t>	(ii)  </a:t>
            </a:r>
            <a:r>
              <a:rPr lang="en-US" sz="2400" dirty="0" err="1" smtClean="0"/>
              <a:t>Ujjwal</a:t>
            </a:r>
            <a:r>
              <a:rPr lang="en-US" sz="2400" dirty="0" smtClean="0"/>
              <a:t> </a:t>
            </a:r>
            <a:r>
              <a:rPr lang="en-US" sz="2400" dirty="0" err="1" smtClean="0"/>
              <a:t>Saxena</a:t>
            </a:r>
            <a:r>
              <a:rPr lang="en-US" sz="2400" dirty="0" smtClean="0"/>
              <a:t> (2115063)</a:t>
            </a:r>
          </a:p>
          <a:p>
            <a:r>
              <a:rPr lang="en-US" sz="2400" dirty="0" smtClean="0"/>
              <a:t>	(iii) Mukul Tiwari (2115065)</a:t>
            </a:r>
            <a:endParaRPr lang="en-US" sz="2400" dirty="0"/>
          </a:p>
        </p:txBody>
      </p:sp>
      <p:sp>
        <p:nvSpPr>
          <p:cNvPr id="8" name="TextBox 7"/>
          <p:cNvSpPr txBox="1"/>
          <p:nvPr/>
        </p:nvSpPr>
        <p:spPr>
          <a:xfrm>
            <a:off x="1600200" y="4419600"/>
            <a:ext cx="6781800" cy="400110"/>
          </a:xfrm>
          <a:prstGeom prst="rect">
            <a:avLst/>
          </a:prstGeom>
          <a:noFill/>
        </p:spPr>
        <p:txBody>
          <a:bodyPr wrap="square" rtlCol="0">
            <a:spAutoFit/>
          </a:bodyPr>
          <a:lstStyle/>
          <a:p>
            <a:r>
              <a:rPr lang="en-US" sz="2000" b="1" dirty="0" smtClean="0"/>
              <a:t>Problem Statement Selected </a:t>
            </a:r>
            <a:r>
              <a:rPr lang="en-US" sz="2000" dirty="0" smtClean="0"/>
              <a:t>:  Problem </a:t>
            </a:r>
            <a:r>
              <a:rPr lang="en-US" sz="2000" dirty="0" smtClean="0">
                <a:latin typeface="Arial" pitchFamily="34" charset="0"/>
                <a:cs typeface="Arial" pitchFamily="34" charset="0"/>
              </a:rPr>
              <a:t>1</a:t>
            </a:r>
            <a:endParaRPr lang="en-US" sz="2000" dirty="0">
              <a:latin typeface="Arial" pitchFamily="34" charset="0"/>
              <a:cs typeface="Arial" pitchFamily="34" charset="0"/>
            </a:endParaRPr>
          </a:p>
        </p:txBody>
      </p:sp>
      <p:sp>
        <p:nvSpPr>
          <p:cNvPr id="9" name="TextBox 8"/>
          <p:cNvSpPr txBox="1"/>
          <p:nvPr/>
        </p:nvSpPr>
        <p:spPr>
          <a:xfrm>
            <a:off x="1600200" y="5029200"/>
            <a:ext cx="7086600" cy="1231106"/>
          </a:xfrm>
          <a:prstGeom prst="rect">
            <a:avLst/>
          </a:prstGeom>
          <a:noFill/>
        </p:spPr>
        <p:txBody>
          <a:bodyPr wrap="square" rtlCol="0">
            <a:spAutoFit/>
          </a:bodyPr>
          <a:lstStyle/>
          <a:p>
            <a:r>
              <a:rPr lang="en-US" sz="2000" b="1" dirty="0" smtClean="0"/>
              <a:t>Problem </a:t>
            </a:r>
            <a:r>
              <a:rPr lang="en-US" sz="2000" dirty="0" smtClean="0"/>
              <a:t>: </a:t>
            </a:r>
            <a:r>
              <a:rPr lang="en-US" dirty="0" smtClean="0"/>
              <a:t>In the most recent times, you must have seen many burglaries/accidents happening so in order to overcome this problem and make people stay in a safe environment. Design and build a home security system using suitable sensors in the most efficient way.</a:t>
            </a:r>
            <a:endParaRPr lang="en-US" dirty="0">
              <a:latin typeface="Arial" pitchFamily="34" charset="0"/>
              <a:cs typeface="Arial"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par>
                          <p:cTn id="18" fill="hold">
                            <p:stCondLst>
                              <p:cond delay="1500"/>
                            </p:stCondLst>
                            <p:childTnLst>
                              <p:par>
                                <p:cTn id="19" presetID="8"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amond(in)">
                                      <p:cBhvr>
                                        <p:cTn id="21" dur="1000"/>
                                        <p:tgtEl>
                                          <p:spTgt spid="8"/>
                                        </p:tgtEl>
                                      </p:cBhvr>
                                    </p:animEffect>
                                  </p:childTnLst>
                                </p:cTn>
                              </p:par>
                            </p:childTnLst>
                          </p:cTn>
                        </p:par>
                        <p:par>
                          <p:cTn id="22" fill="hold">
                            <p:stCondLst>
                              <p:cond delay="2500"/>
                            </p:stCondLst>
                            <p:childTnLst>
                              <p:par>
                                <p:cTn id="23" presetID="3"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25552.jpg"/>
          <p:cNvPicPr>
            <a:picLocks noChangeAspect="1"/>
          </p:cNvPicPr>
          <p:nvPr/>
        </p:nvPicPr>
        <p:blipFill>
          <a:blip r:embed="rId2" cstate="print"/>
          <a:stretch>
            <a:fillRect/>
          </a:stretch>
        </p:blipFill>
        <p:spPr>
          <a:xfrm>
            <a:off x="0" y="1714"/>
            <a:ext cx="9144000" cy="6856286"/>
          </a:xfrm>
          <a:prstGeom prst="rect">
            <a:avLst/>
          </a:prstGeom>
        </p:spPr>
      </p:pic>
      <p:sp>
        <p:nvSpPr>
          <p:cNvPr id="5" name="Rectangle 4"/>
          <p:cNvSpPr/>
          <p:nvPr/>
        </p:nvSpPr>
        <p:spPr>
          <a:xfrm>
            <a:off x="838200" y="962799"/>
            <a:ext cx="1752599" cy="461665"/>
          </a:xfrm>
          <a:prstGeom prst="rect">
            <a:avLst/>
          </a:prstGeom>
          <a:noFill/>
        </p:spPr>
        <p:txBody>
          <a:bodyPr wrap="square" lIns="91440" tIns="45720" rIns="91440" bIns="45720">
            <a:spAutoFit/>
          </a:bodyPr>
          <a:lstStyle/>
          <a:p>
            <a:pPr algn="ctr"/>
            <a:r>
              <a:rPr lang="en-US" sz="2400" b="1" cap="none" spc="0" dirty="0" err="1"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Arduino</a:t>
            </a:r>
            <a:r>
              <a:rPr lang="en-US" sz="2400" b="1" cap="none" spc="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 :</a:t>
            </a:r>
            <a:endParaRPr lang="en-US" sz="2400" b="1" cap="none" spc="0"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6" name="Rectangle 5"/>
          <p:cNvSpPr/>
          <p:nvPr/>
        </p:nvSpPr>
        <p:spPr>
          <a:xfrm>
            <a:off x="2971800" y="353199"/>
            <a:ext cx="3265125" cy="646331"/>
          </a:xfrm>
          <a:prstGeom prst="rect">
            <a:avLst/>
          </a:prstGeom>
          <a:noFill/>
        </p:spPr>
        <p:txBody>
          <a:bodyPr wrap="none" lIns="91440" tIns="45720" rIns="91440" bIns="45720">
            <a:spAutoFit/>
          </a:bodyPr>
          <a:lstStyle/>
          <a:p>
            <a:pPr algn="ctr"/>
            <a:r>
              <a:rPr lang="en-US" sz="36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Technology Used</a:t>
            </a:r>
            <a:endParaRPr lang="en-US" sz="36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TextBox 7"/>
          <p:cNvSpPr txBox="1"/>
          <p:nvPr/>
        </p:nvSpPr>
        <p:spPr>
          <a:xfrm>
            <a:off x="2438400" y="1038999"/>
            <a:ext cx="6248400" cy="923330"/>
          </a:xfrm>
          <a:prstGeom prst="rect">
            <a:avLst/>
          </a:prstGeom>
          <a:noFill/>
        </p:spPr>
        <p:txBody>
          <a:bodyPr wrap="square" rtlCol="0">
            <a:spAutoFit/>
          </a:bodyPr>
          <a:lstStyle/>
          <a:p>
            <a:pPr algn="just"/>
            <a:r>
              <a:rPr lang="en-US" dirty="0" err="1" smtClean="0">
                <a:solidFill>
                  <a:schemeClr val="accent3">
                    <a:lumMod val="40000"/>
                    <a:lumOff val="60000"/>
                  </a:schemeClr>
                </a:solidFill>
              </a:rPr>
              <a:t>Arduino</a:t>
            </a:r>
            <a:r>
              <a:rPr lang="en-US" dirty="0" smtClean="0">
                <a:solidFill>
                  <a:schemeClr val="accent3">
                    <a:lumMod val="40000"/>
                    <a:lumOff val="60000"/>
                  </a:schemeClr>
                </a:solidFill>
              </a:rPr>
              <a:t> is an embedded system i.e. in which the software is part of the hardware. It is an open-source electronics platform based on easy-to-use hardware and software</a:t>
            </a:r>
            <a:r>
              <a:rPr lang="en-US" dirty="0" smtClean="0"/>
              <a:t>.</a:t>
            </a:r>
            <a:endParaRPr lang="en-US" dirty="0"/>
          </a:p>
        </p:txBody>
      </p:sp>
      <p:sp>
        <p:nvSpPr>
          <p:cNvPr id="9" name="Rectangle 8"/>
          <p:cNvSpPr/>
          <p:nvPr/>
        </p:nvSpPr>
        <p:spPr>
          <a:xfrm>
            <a:off x="838200" y="2105799"/>
            <a:ext cx="1752599" cy="461665"/>
          </a:xfrm>
          <a:prstGeom prst="rect">
            <a:avLst/>
          </a:prstGeom>
          <a:noFill/>
        </p:spPr>
        <p:txBody>
          <a:bodyPr wrap="square" lIns="91440" tIns="45720" rIns="91440" bIns="45720">
            <a:spAutoFit/>
          </a:bodyPr>
          <a:lstStyle/>
          <a:p>
            <a:pPr algn="ctr"/>
            <a:r>
              <a:rPr lang="en-US" sz="24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Sensors</a:t>
            </a:r>
            <a:r>
              <a:rPr lang="en-US" sz="2400" b="1" cap="none" spc="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 :</a:t>
            </a:r>
            <a:endParaRPr lang="en-US" sz="2400" b="1" cap="none" spc="0"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10" name="TextBox 9"/>
          <p:cNvSpPr txBox="1"/>
          <p:nvPr/>
        </p:nvSpPr>
        <p:spPr>
          <a:xfrm>
            <a:off x="2438400" y="2181999"/>
            <a:ext cx="6248400" cy="646331"/>
          </a:xfrm>
          <a:prstGeom prst="rect">
            <a:avLst/>
          </a:prstGeom>
          <a:noFill/>
        </p:spPr>
        <p:txBody>
          <a:bodyPr wrap="square" rtlCol="0">
            <a:spAutoFit/>
          </a:bodyPr>
          <a:lstStyle/>
          <a:p>
            <a:pPr algn="just"/>
            <a:r>
              <a:rPr lang="en-US" dirty="0" smtClean="0">
                <a:solidFill>
                  <a:schemeClr val="accent3">
                    <a:lumMod val="40000"/>
                    <a:lumOff val="60000"/>
                  </a:schemeClr>
                </a:solidFill>
              </a:rPr>
              <a:t>Sensor is a device which detects or measures a physical property and records, indicates, or otherwise responds to it.</a:t>
            </a:r>
            <a:endParaRPr lang="en-US" dirty="0">
              <a:solidFill>
                <a:schemeClr val="accent3">
                  <a:lumMod val="40000"/>
                  <a:lumOff val="60000"/>
                </a:schemeClr>
              </a:solidFill>
            </a:endParaRPr>
          </a:p>
        </p:txBody>
      </p:sp>
      <p:sp>
        <p:nvSpPr>
          <p:cNvPr id="11" name="Rectangle 10"/>
          <p:cNvSpPr/>
          <p:nvPr/>
        </p:nvSpPr>
        <p:spPr>
          <a:xfrm>
            <a:off x="2743200" y="3172599"/>
            <a:ext cx="3971792" cy="523220"/>
          </a:xfrm>
          <a:prstGeom prst="rect">
            <a:avLst/>
          </a:prstGeom>
          <a:noFill/>
        </p:spPr>
        <p:txBody>
          <a:bodyPr wrap="none" lIns="91440" tIns="45720" rIns="91440" bIns="45720">
            <a:spAutoFit/>
          </a:bodyPr>
          <a:lstStyle/>
          <a:p>
            <a:pPr algn="ctr"/>
            <a:r>
              <a:rPr lang="en-US" sz="28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Sensors used in our project</a:t>
            </a:r>
            <a:endParaRPr lang="en-US" sz="28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6" name="Picture 2" descr="C:\Users\Mukul Tiwari\AppData\Local\Microsoft\Windows\INetCache\IE\ELV4I6YY\24711-1-horizontal-line-photos[1].png"/>
          <p:cNvPicPr>
            <a:picLocks noChangeAspect="1" noChangeArrowheads="1"/>
          </p:cNvPicPr>
          <p:nvPr/>
        </p:nvPicPr>
        <p:blipFill>
          <a:blip r:embed="rId3"/>
          <a:srcRect/>
          <a:stretch>
            <a:fillRect/>
          </a:stretch>
        </p:blipFill>
        <p:spPr bwMode="auto">
          <a:xfrm>
            <a:off x="304800" y="2639199"/>
            <a:ext cx="8610600" cy="762000"/>
          </a:xfrm>
          <a:prstGeom prst="rect">
            <a:avLst/>
          </a:prstGeom>
          <a:noFill/>
        </p:spPr>
      </p:pic>
      <p:sp>
        <p:nvSpPr>
          <p:cNvPr id="13" name="Rectangle 12"/>
          <p:cNvSpPr/>
          <p:nvPr/>
        </p:nvSpPr>
        <p:spPr>
          <a:xfrm>
            <a:off x="685800" y="3705999"/>
            <a:ext cx="1752599" cy="461665"/>
          </a:xfrm>
          <a:prstGeom prst="rect">
            <a:avLst/>
          </a:prstGeom>
          <a:noFill/>
        </p:spPr>
        <p:txBody>
          <a:bodyPr wrap="square" lIns="91440" tIns="45720" rIns="91440" bIns="45720">
            <a:spAutoFit/>
          </a:bodyPr>
          <a:lstStyle/>
          <a:p>
            <a:pPr algn="ctr"/>
            <a:r>
              <a:rPr lang="en-US" sz="2400" b="1" cap="none" spc="0" dirty="0" smtClean="0">
                <a:ln w="12700">
                  <a:solidFill>
                    <a:schemeClr val="tx2">
                      <a:satMod val="155000"/>
                    </a:schemeClr>
                  </a:solidFill>
                  <a:prstDash val="solid"/>
                </a:ln>
                <a:solidFill>
                  <a:schemeClr val="bg1"/>
                </a:solidFill>
                <a:effectLst>
                  <a:outerShdw blurRad="38100" dist="38100" dir="2700000" algn="tl">
                    <a:srgbClr val="000000">
                      <a:alpha val="43137"/>
                    </a:srgbClr>
                  </a:outerShdw>
                </a:effectLst>
              </a:rPr>
              <a:t>PIR Sensor :</a:t>
            </a:r>
            <a:endParaRPr lang="en-US" sz="2400" b="1" cap="none" spc="0" dirty="0">
              <a:ln w="12700">
                <a:solidFill>
                  <a:schemeClr val="tx2">
                    <a:satMod val="155000"/>
                  </a:schemeClr>
                </a:solidFill>
                <a:prstDash val="solid"/>
              </a:ln>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2438400" y="3782199"/>
            <a:ext cx="6248400" cy="1200329"/>
          </a:xfrm>
          <a:prstGeom prst="rect">
            <a:avLst/>
          </a:prstGeom>
          <a:noFill/>
        </p:spPr>
        <p:txBody>
          <a:bodyPr wrap="square" rtlCol="0">
            <a:spAutoFit/>
          </a:bodyPr>
          <a:lstStyle/>
          <a:p>
            <a:pPr algn="just"/>
            <a:r>
              <a:rPr lang="en-US" dirty="0" smtClean="0">
                <a:solidFill>
                  <a:schemeClr val="accent3">
                    <a:lumMod val="40000"/>
                    <a:lumOff val="60000"/>
                  </a:schemeClr>
                </a:solidFill>
              </a:rPr>
              <a:t>PIR stands for passive infrared. A passive infrared sensor is an electronic sensor that measures infrared light radiating from objects in its field of view. It is mainly used to detect human movements.</a:t>
            </a:r>
            <a:endParaRPr lang="en-US" dirty="0">
              <a:solidFill>
                <a:schemeClr val="accent3">
                  <a:lumMod val="40000"/>
                  <a:lumOff val="60000"/>
                </a:schemeClr>
              </a:solidFill>
            </a:endParaRPr>
          </a:p>
        </p:txBody>
      </p:sp>
      <p:sp>
        <p:nvSpPr>
          <p:cNvPr id="15" name="Rectangle 14"/>
          <p:cNvSpPr/>
          <p:nvPr/>
        </p:nvSpPr>
        <p:spPr>
          <a:xfrm>
            <a:off x="533400" y="5306199"/>
            <a:ext cx="1981200" cy="830997"/>
          </a:xfrm>
          <a:prstGeom prst="rect">
            <a:avLst/>
          </a:prstGeom>
          <a:noFill/>
        </p:spPr>
        <p:txBody>
          <a:bodyPr wrap="square" lIns="91440" tIns="45720" rIns="91440" bIns="45720">
            <a:spAutoFit/>
          </a:bodyPr>
          <a:lstStyle/>
          <a:p>
            <a:pPr algn="ctr"/>
            <a:r>
              <a:rPr lang="en-US" sz="2400" b="1" dirty="0" smtClean="0">
                <a:ln w="12700">
                  <a:solidFill>
                    <a:schemeClr val="tx2">
                      <a:satMod val="155000"/>
                    </a:schemeClr>
                  </a:solidFill>
                  <a:prstDash val="solid"/>
                </a:ln>
                <a:solidFill>
                  <a:schemeClr val="bg1"/>
                </a:solidFill>
                <a:effectLst>
                  <a:outerShdw blurRad="38100" dist="38100" dir="2700000" algn="tl">
                    <a:srgbClr val="000000">
                      <a:alpha val="43137"/>
                    </a:srgbClr>
                  </a:outerShdw>
                </a:effectLst>
              </a:rPr>
              <a:t>Ultrasonic</a:t>
            </a:r>
            <a:r>
              <a:rPr lang="en-US" sz="2400" b="1" cap="none" spc="0" dirty="0" smtClean="0">
                <a:ln w="12700">
                  <a:solidFill>
                    <a:schemeClr val="tx2">
                      <a:satMod val="155000"/>
                    </a:schemeClr>
                  </a:solidFill>
                  <a:prstDash val="solid"/>
                </a:ln>
                <a:solidFill>
                  <a:schemeClr val="bg1"/>
                </a:solidFill>
                <a:effectLst>
                  <a:outerShdw blurRad="38100" dist="38100" dir="2700000" algn="tl">
                    <a:srgbClr val="000000">
                      <a:alpha val="43137"/>
                    </a:srgbClr>
                  </a:outerShdw>
                </a:effectLst>
              </a:rPr>
              <a:t> Sensor :</a:t>
            </a:r>
            <a:endParaRPr lang="en-US" sz="2400" b="1" cap="none" spc="0" dirty="0">
              <a:ln w="12700">
                <a:solidFill>
                  <a:schemeClr val="tx2">
                    <a:satMod val="155000"/>
                  </a:schemeClr>
                </a:solidFill>
                <a:prstDash val="solid"/>
              </a:ln>
              <a:solidFill>
                <a:schemeClr val="bg1"/>
              </a:solidFill>
              <a:effectLst>
                <a:outerShdw blurRad="38100" dist="38100" dir="2700000" algn="tl">
                  <a:srgbClr val="000000">
                    <a:alpha val="43137"/>
                  </a:srgbClr>
                </a:outerShdw>
              </a:effectLst>
            </a:endParaRPr>
          </a:p>
        </p:txBody>
      </p:sp>
      <p:sp>
        <p:nvSpPr>
          <p:cNvPr id="16" name="TextBox 15"/>
          <p:cNvSpPr txBox="1"/>
          <p:nvPr/>
        </p:nvSpPr>
        <p:spPr>
          <a:xfrm>
            <a:off x="2438400" y="5325070"/>
            <a:ext cx="6248400" cy="1200329"/>
          </a:xfrm>
          <a:prstGeom prst="rect">
            <a:avLst/>
          </a:prstGeom>
          <a:noFill/>
        </p:spPr>
        <p:txBody>
          <a:bodyPr wrap="square" rtlCol="0">
            <a:spAutoFit/>
          </a:bodyPr>
          <a:lstStyle/>
          <a:p>
            <a:pPr algn="just"/>
            <a:r>
              <a:rPr lang="en-US" dirty="0" smtClean="0">
                <a:solidFill>
                  <a:schemeClr val="accent3">
                    <a:lumMod val="40000"/>
                    <a:lumOff val="60000"/>
                  </a:schemeClr>
                </a:solidFill>
              </a:rPr>
              <a:t>An ultrasonic sensor is an electronic device that measures the distance of a target object by emitting ultrasonic sound waves, and converts the reflected sound into an electrical signal.</a:t>
            </a:r>
            <a:endParaRPr lang="en-US" dirty="0">
              <a:solidFill>
                <a:schemeClr val="accent3">
                  <a:lumMod val="40000"/>
                  <a:lumOff val="60000"/>
                </a:schemeClr>
              </a:solidFill>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026"/>
                                        </p:tgtEl>
                                        <p:attrNameLst>
                                          <p:attrName>style.visibility</p:attrName>
                                        </p:attrNameLst>
                                      </p:cBhvr>
                                      <p:to>
                                        <p:strVal val="visible"/>
                                      </p:to>
                                    </p:set>
                                    <p:anim calcmode="lin" valueType="num">
                                      <p:cBhvr additive="base">
                                        <p:cTn id="38" dur="500" fill="hold"/>
                                        <p:tgtEl>
                                          <p:spTgt spid="1026"/>
                                        </p:tgtEl>
                                        <p:attrNameLst>
                                          <p:attrName>ppt_x</p:attrName>
                                        </p:attrNameLst>
                                      </p:cBhvr>
                                      <p:tavLst>
                                        <p:tav tm="0">
                                          <p:val>
                                            <p:strVal val="0-#ppt_w/2"/>
                                          </p:val>
                                        </p:tav>
                                        <p:tav tm="100000">
                                          <p:val>
                                            <p:strVal val="#ppt_x"/>
                                          </p:val>
                                        </p:tav>
                                      </p:tavLst>
                                    </p:anim>
                                    <p:anim calcmode="lin" valueType="num">
                                      <p:cBhvr additive="base">
                                        <p:cTn id="39" dur="500" fill="hold"/>
                                        <p:tgtEl>
                                          <p:spTgt spid="1026"/>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50" presetClass="entr" presetSubtype="0" decel="10000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strVal val="#ppt_w+.3"/>
                                          </p:val>
                                        </p:tav>
                                        <p:tav tm="100000">
                                          <p:val>
                                            <p:strVal val="#ppt_w"/>
                                          </p:val>
                                        </p:tav>
                                      </p:tavLst>
                                    </p:anim>
                                    <p:anim calcmode="lin" valueType="num">
                                      <p:cBhvr>
                                        <p:cTn id="44" dur="500" fill="hold"/>
                                        <p:tgtEl>
                                          <p:spTgt spid="11"/>
                                        </p:tgtEl>
                                        <p:attrNameLst>
                                          <p:attrName>ppt_h</p:attrName>
                                        </p:attrNameLst>
                                      </p:cBhvr>
                                      <p:tavLst>
                                        <p:tav tm="0">
                                          <p:val>
                                            <p:strVal val="#ppt_h"/>
                                          </p:val>
                                        </p:tav>
                                        <p:tav tm="100000">
                                          <p:val>
                                            <p:strVal val="#ppt_h"/>
                                          </p:val>
                                        </p:tav>
                                      </p:tavLst>
                                    </p:anim>
                                    <p:animEffect transition="in" filter="fade">
                                      <p:cBhvr>
                                        <p:cTn id="45" dur="500"/>
                                        <p:tgtEl>
                                          <p:spTgt spid="11"/>
                                        </p:tgtEl>
                                      </p:cBhvr>
                                    </p:animEffect>
                                  </p:childTnLst>
                                </p:cTn>
                              </p:par>
                            </p:childTnLst>
                          </p:cTn>
                        </p:par>
                        <p:par>
                          <p:cTn id="46" fill="hold">
                            <p:stCondLst>
                              <p:cond delay="1000"/>
                            </p:stCondLst>
                            <p:childTnLst>
                              <p:par>
                                <p:cTn id="47" presetID="50" presetClass="entr" presetSubtype="0" decel="10000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strVal val="#ppt_w+.3"/>
                                          </p:val>
                                        </p:tav>
                                        <p:tav tm="100000">
                                          <p:val>
                                            <p:strVal val="#ppt_w"/>
                                          </p:val>
                                        </p:tav>
                                      </p:tavLst>
                                    </p:anim>
                                    <p:anim calcmode="lin" valueType="num">
                                      <p:cBhvr>
                                        <p:cTn id="50" dur="500" fill="hold"/>
                                        <p:tgtEl>
                                          <p:spTgt spid="13"/>
                                        </p:tgtEl>
                                        <p:attrNameLst>
                                          <p:attrName>ppt_h</p:attrName>
                                        </p:attrNameLst>
                                      </p:cBhvr>
                                      <p:tavLst>
                                        <p:tav tm="0">
                                          <p:val>
                                            <p:strVal val="#ppt_h"/>
                                          </p:val>
                                        </p:tav>
                                        <p:tav tm="100000">
                                          <p:val>
                                            <p:strVal val="#ppt_h"/>
                                          </p:val>
                                        </p:tav>
                                      </p:tavLst>
                                    </p:anim>
                                    <p:animEffect transition="in" filter="fade">
                                      <p:cBhvr>
                                        <p:cTn id="51" dur="500"/>
                                        <p:tgtEl>
                                          <p:spTgt spid="13"/>
                                        </p:tgtEl>
                                      </p:cBhvr>
                                    </p:animEffect>
                                  </p:childTnLst>
                                </p:cTn>
                              </p:par>
                            </p:childTnLst>
                          </p:cTn>
                        </p:par>
                        <p:par>
                          <p:cTn id="52" fill="hold">
                            <p:stCondLst>
                              <p:cond delay="1500"/>
                            </p:stCondLst>
                            <p:childTnLst>
                              <p:par>
                                <p:cTn id="53" presetID="50" presetClass="entr" presetSubtype="0" decel="10000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strVal val="#ppt_w+.3"/>
                                          </p:val>
                                        </p:tav>
                                        <p:tav tm="100000">
                                          <p:val>
                                            <p:strVal val="#ppt_w"/>
                                          </p:val>
                                        </p:tav>
                                      </p:tavLst>
                                    </p:anim>
                                    <p:anim calcmode="lin" valueType="num">
                                      <p:cBhvr>
                                        <p:cTn id="56" dur="500" fill="hold"/>
                                        <p:tgtEl>
                                          <p:spTgt spid="14"/>
                                        </p:tgtEl>
                                        <p:attrNameLst>
                                          <p:attrName>ppt_h</p:attrName>
                                        </p:attrNameLst>
                                      </p:cBhvr>
                                      <p:tavLst>
                                        <p:tav tm="0">
                                          <p:val>
                                            <p:strVal val="#ppt_h"/>
                                          </p:val>
                                        </p:tav>
                                        <p:tav tm="100000">
                                          <p:val>
                                            <p:strVal val="#ppt_h"/>
                                          </p:val>
                                        </p:tav>
                                      </p:tavLst>
                                    </p:anim>
                                    <p:animEffect transition="in" filter="fade">
                                      <p:cBhvr>
                                        <p:cTn id="57" dur="500"/>
                                        <p:tgtEl>
                                          <p:spTgt spid="14"/>
                                        </p:tgtEl>
                                      </p:cBhvr>
                                    </p:animEffect>
                                  </p:childTnLst>
                                </p:cTn>
                              </p:par>
                            </p:childTnLst>
                          </p:cTn>
                        </p:par>
                        <p:par>
                          <p:cTn id="58" fill="hold">
                            <p:stCondLst>
                              <p:cond delay="2000"/>
                            </p:stCondLst>
                            <p:childTnLst>
                              <p:par>
                                <p:cTn id="59" presetID="50" presetClass="entr" presetSubtype="0" decel="10000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strVal val="#ppt_w+.3"/>
                                          </p:val>
                                        </p:tav>
                                        <p:tav tm="100000">
                                          <p:val>
                                            <p:strVal val="#ppt_w"/>
                                          </p:val>
                                        </p:tav>
                                      </p:tavLst>
                                    </p:anim>
                                    <p:anim calcmode="lin" valueType="num">
                                      <p:cBhvr>
                                        <p:cTn id="62" dur="500" fill="hold"/>
                                        <p:tgtEl>
                                          <p:spTgt spid="15"/>
                                        </p:tgtEl>
                                        <p:attrNameLst>
                                          <p:attrName>ppt_h</p:attrName>
                                        </p:attrNameLst>
                                      </p:cBhvr>
                                      <p:tavLst>
                                        <p:tav tm="0">
                                          <p:val>
                                            <p:strVal val="#ppt_h"/>
                                          </p:val>
                                        </p:tav>
                                        <p:tav tm="100000">
                                          <p:val>
                                            <p:strVal val="#ppt_h"/>
                                          </p:val>
                                        </p:tav>
                                      </p:tavLst>
                                    </p:anim>
                                    <p:animEffect transition="in" filter="fade">
                                      <p:cBhvr>
                                        <p:cTn id="63" dur="500"/>
                                        <p:tgtEl>
                                          <p:spTgt spid="15"/>
                                        </p:tgtEl>
                                      </p:cBhvr>
                                    </p:animEffect>
                                  </p:childTnLst>
                                </p:cTn>
                              </p:par>
                            </p:childTnLst>
                          </p:cTn>
                        </p:par>
                        <p:par>
                          <p:cTn id="64" fill="hold">
                            <p:stCondLst>
                              <p:cond delay="2500"/>
                            </p:stCondLst>
                            <p:childTnLst>
                              <p:par>
                                <p:cTn id="65" presetID="50"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strVal val="#ppt_w+.3"/>
                                          </p:val>
                                        </p:tav>
                                        <p:tav tm="100000">
                                          <p:val>
                                            <p:strVal val="#ppt_w"/>
                                          </p:val>
                                        </p:tav>
                                      </p:tavLst>
                                    </p:anim>
                                    <p:anim calcmode="lin" valueType="num">
                                      <p:cBhvr>
                                        <p:cTn id="68" dur="500" fill="hold"/>
                                        <p:tgtEl>
                                          <p:spTgt spid="16"/>
                                        </p:tgtEl>
                                        <p:attrNameLst>
                                          <p:attrName>ppt_h</p:attrName>
                                        </p:attrNameLst>
                                      </p:cBhvr>
                                      <p:tavLst>
                                        <p:tav tm="0">
                                          <p:val>
                                            <p:strVal val="#ppt_h"/>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0"/>
            <a:ext cx="4952999" cy="1200329"/>
          </a:xfrm>
          <a:prstGeom prst="rect">
            <a:avLst/>
          </a:prstGeom>
          <a:noFill/>
        </p:spPr>
        <p:txBody>
          <a:bodyPr wrap="square" lIns="91440" tIns="45720" rIns="91440" bIns="45720">
            <a:spAutoFit/>
          </a:bodyPr>
          <a:lstStyle/>
          <a:p>
            <a:pPr algn="ctr"/>
            <a:r>
              <a:rPr lang="en-US" sz="7200" b="1" spc="700" dirty="0" smtClean="0">
                <a:ln w="10541" cmpd="sng">
                  <a:solidFill>
                    <a:schemeClr val="accent1">
                      <a:shade val="88000"/>
                      <a:satMod val="110000"/>
                    </a:schemeClr>
                  </a:solidFill>
                  <a:prstDash val="solid"/>
                </a:ln>
                <a:solidFill>
                  <a:srgbClr val="CE9A9A"/>
                </a:solidFill>
                <a:latin typeface="Bahnschrift Light Condensed" pitchFamily="34" charset="0"/>
              </a:rPr>
              <a:t>WORKING</a:t>
            </a:r>
            <a:endParaRPr lang="en-US" sz="7200" b="1" cap="none" spc="700" dirty="0">
              <a:ln w="10541" cmpd="sng">
                <a:solidFill>
                  <a:schemeClr val="accent1">
                    <a:shade val="88000"/>
                    <a:satMod val="110000"/>
                  </a:schemeClr>
                </a:solidFill>
                <a:prstDash val="solid"/>
              </a:ln>
              <a:solidFill>
                <a:srgbClr val="CE9A9A"/>
              </a:solidFill>
              <a:effectLst/>
              <a:latin typeface="Bahnschrift Light Condensed" pitchFamily="34" charset="0"/>
            </a:endParaRPr>
          </a:p>
        </p:txBody>
      </p:sp>
      <p:sp>
        <p:nvSpPr>
          <p:cNvPr id="15" name="TextBox 14"/>
          <p:cNvSpPr txBox="1"/>
          <p:nvPr/>
        </p:nvSpPr>
        <p:spPr>
          <a:xfrm>
            <a:off x="304800" y="1676400"/>
            <a:ext cx="8534400" cy="4524315"/>
          </a:xfrm>
          <a:prstGeom prst="rect">
            <a:avLst/>
          </a:prstGeom>
          <a:noFill/>
        </p:spPr>
        <p:txBody>
          <a:bodyPr wrap="square" rtlCol="0">
            <a:spAutoFit/>
          </a:bodyPr>
          <a:lstStyle/>
          <a:p>
            <a:pPr algn="just"/>
            <a:r>
              <a:rPr lang="en-IN" dirty="0" smtClean="0"/>
              <a:t>We have used two sensors in our home security model. There is a motion sensor used to detect human motion and if presence is detected by PIR sensor then it will trigger the buzzer. </a:t>
            </a:r>
          </a:p>
          <a:p>
            <a:pPr algn="just"/>
            <a:r>
              <a:rPr lang="en-IN" dirty="0" smtClean="0"/>
              <a:t> </a:t>
            </a:r>
          </a:p>
          <a:p>
            <a:pPr algn="just"/>
            <a:r>
              <a:rPr lang="en-IN" dirty="0" smtClean="0"/>
              <a:t>There remains a risk of theft even if the people are in the house  but are either busy some where or sleeping, in that case it happens that the workers/servants of the house may attempt to burgle important things like jewellery or money from their house (mostly the important things are kept in the bedroom). So we have used and ultrasonic sensor embedded in the wall near the door side and functioned it to trigger the buzzer when the door is opened. </a:t>
            </a:r>
          </a:p>
          <a:p>
            <a:pPr algn="just"/>
            <a:endParaRPr lang="en-IN" dirty="0" smtClean="0"/>
          </a:p>
          <a:p>
            <a:pPr algn="just"/>
            <a:r>
              <a:rPr lang="en-IN" dirty="0" smtClean="0"/>
              <a:t>Both the sensors will have one switch each to switch them on or off. The control of the switches will be inside the bedroom. In case anyone wants to go out then the sensors can be turned off for that while and turned back on </a:t>
            </a:r>
            <a:r>
              <a:rPr lang="en-IN" dirty="0" err="1" smtClean="0"/>
              <a:t>on</a:t>
            </a:r>
            <a:r>
              <a:rPr lang="en-IN" dirty="0" smtClean="0"/>
              <a:t> return. </a:t>
            </a:r>
          </a:p>
          <a:p>
            <a:pPr algn="just"/>
            <a:endParaRPr lang="en-IN" dirty="0" smtClean="0"/>
          </a:p>
          <a:p>
            <a:pPr algn="just"/>
            <a:r>
              <a:rPr lang="en-IN" dirty="0" smtClean="0"/>
              <a:t>This keeps our house safe from theft whether we are out or inside our house.</a:t>
            </a:r>
            <a:endParaRPr lang="en-US" dirty="0"/>
          </a:p>
        </p:txBody>
      </p:sp>
      <p:sp>
        <p:nvSpPr>
          <p:cNvPr id="16" name="Oval 15"/>
          <p:cNvSpPr/>
          <p:nvPr/>
        </p:nvSpPr>
        <p:spPr>
          <a:xfrm>
            <a:off x="4338000" y="1044000"/>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par>
                          <p:cTn id="8" fill="hold">
                            <p:stCondLst>
                              <p:cond delay="500"/>
                            </p:stCondLst>
                            <p:childTnLst>
                              <p:par>
                                <p:cTn id="9" presetID="42" presetClass="entr" presetSubtype="0" fill="hold" grpId="2"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3" presetClass="emph" presetSubtype="0" fill="hold" grpId="2" nodeType="afterEffect">
                                  <p:stCondLst>
                                    <p:cond delay="0"/>
                                  </p:stCondLst>
                                  <p:childTnLst>
                                    <p:animClr clrSpc="hsl">
                                      <p:cBhvr override="childStyle">
                                        <p:cTn id="16" dur="500" fill="hold"/>
                                        <p:tgtEl>
                                          <p:spTgt spid="16"/>
                                        </p:tgtEl>
                                        <p:attrNameLst>
                                          <p:attrName>style.color</p:attrName>
                                        </p:attrNameLst>
                                      </p:cBhvr>
                                      <p:by>
                                        <p:hsl h="10842353" s="0" l="0"/>
                                      </p:by>
                                    </p:animClr>
                                    <p:animClr clrSpc="hsl">
                                      <p:cBhvr>
                                        <p:cTn id="17" dur="500" fill="hold"/>
                                        <p:tgtEl>
                                          <p:spTgt spid="16"/>
                                        </p:tgtEl>
                                        <p:attrNameLst>
                                          <p:attrName>fillcolor</p:attrName>
                                        </p:attrNameLst>
                                      </p:cBhvr>
                                      <p:by>
                                        <p:hsl h="10842353" s="0" l="0"/>
                                      </p:by>
                                    </p:animClr>
                                    <p:animClr clrSpc="hsl">
                                      <p:cBhvr>
                                        <p:cTn id="18" dur="500" fill="hold"/>
                                        <p:tgtEl>
                                          <p:spTgt spid="16"/>
                                        </p:tgtEl>
                                        <p:attrNameLst>
                                          <p:attrName>stroke.color</p:attrName>
                                        </p:attrNameLst>
                                      </p:cBhvr>
                                      <p:by>
                                        <p:hsl h="10842353" s="0" l="0"/>
                                      </p:by>
                                    </p:animClr>
                                    <p:set>
                                      <p:cBhvr>
                                        <p:cTn id="19" dur="500" fill="hold"/>
                                        <p:tgtEl>
                                          <p:spTgt spid="16"/>
                                        </p:tgtEl>
                                        <p:attrNameLst>
                                          <p:attrName>fill.type</p:attrName>
                                        </p:attrNameLst>
                                      </p:cBhvr>
                                      <p:to>
                                        <p:strVal val="solid"/>
                                      </p:to>
                                    </p:se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par>
                          <p:cTn id="24" fill="hold">
                            <p:stCondLst>
                              <p:cond delay="2500"/>
                            </p:stCondLst>
                            <p:childTnLst>
                              <p:par>
                                <p:cTn id="25" presetID="26" presetClass="emph" presetSubtype="0" fill="hold" grpId="1" nodeType="afterEffect">
                                  <p:stCondLst>
                                    <p:cond delay="0"/>
                                  </p:stCondLst>
                                  <p:childTnLst>
                                    <p:animEffect transition="out" filter="fade">
                                      <p:cBhvr>
                                        <p:cTn id="26" dur="500" tmFilter="0, 0; .2, .5; .8, .5; 1, 0"/>
                                        <p:tgtEl>
                                          <p:spTgt spid="16"/>
                                        </p:tgtEl>
                                      </p:cBhvr>
                                    </p:animEffect>
                                    <p:animScale>
                                      <p:cBhvr>
                                        <p:cTn id="27" dur="250" autoRev="1" fill="hold"/>
                                        <p:tgtEl>
                                          <p:spTgt spid="16"/>
                                        </p:tgtEl>
                                      </p:cBhvr>
                                      <p:by x="105000" y="105000"/>
                                    </p:animScale>
                                  </p:childTnLst>
                                </p:cTn>
                              </p:par>
                            </p:childTnLst>
                          </p:cTn>
                        </p:par>
                        <p:par>
                          <p:cTn id="28" fill="hold">
                            <p:stCondLst>
                              <p:cond delay="3000"/>
                            </p:stCondLst>
                            <p:childTnLst>
                              <p:par>
                                <p:cTn id="29" presetID="35" presetClass="emph" presetSubtype="0" fill="hold" grpId="3" nodeType="afterEffect">
                                  <p:stCondLst>
                                    <p:cond delay="0"/>
                                  </p:stCondLst>
                                  <p:childTnLst>
                                    <p:anim calcmode="discrete" valueType="str">
                                      <p:cBhvr>
                                        <p:cTn id="30"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2"/>
      <p:bldP spid="15" grpId="0"/>
      <p:bldP spid="16" grpId="0" animBg="1"/>
      <p:bldP spid="16" grpId="1" animBg="1"/>
      <p:bldP spid="16" grpId="2" animBg="1"/>
      <p:bldP spid="16"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terior-louver-1291.jpg"/>
          <p:cNvPicPr>
            <a:picLocks noChangeAspect="1"/>
          </p:cNvPicPr>
          <p:nvPr/>
        </p:nvPicPr>
        <p:blipFill>
          <a:blip r:embed="rId2"/>
          <a:stretch>
            <a:fillRect/>
          </a:stretch>
        </p:blipFill>
        <p:spPr>
          <a:xfrm>
            <a:off x="800100" y="914400"/>
            <a:ext cx="7543800" cy="5029200"/>
          </a:xfrm>
          <a:prstGeom prst="rect">
            <a:avLst/>
          </a:prstGeom>
        </p:spPr>
      </p:pic>
      <p:sp>
        <p:nvSpPr>
          <p:cNvPr id="6" name="Oval 5"/>
          <p:cNvSpPr/>
          <p:nvPr/>
        </p:nvSpPr>
        <p:spPr>
          <a:xfrm>
            <a:off x="2133600" y="1066800"/>
            <a:ext cx="381000" cy="76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286000" y="762000"/>
            <a:ext cx="1143000" cy="228600"/>
          </a:xfrm>
          <a:prstGeom prst="straightConnector1">
            <a:avLst/>
          </a:prstGeom>
          <a:ln>
            <a:solidFill>
              <a:schemeClr val="tx1"/>
            </a:solidFill>
            <a:tailEnd type="arrow"/>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3352800" y="545068"/>
            <a:ext cx="1462260" cy="369332"/>
          </a:xfrm>
          <a:prstGeom prst="rect">
            <a:avLst/>
          </a:prstGeom>
          <a:noFill/>
        </p:spPr>
        <p:txBody>
          <a:bodyPr wrap="none" rtlCol="0">
            <a:spAutoFit/>
          </a:bodyPr>
          <a:lstStyle/>
          <a:p>
            <a:r>
              <a:rPr lang="en-IN" dirty="0" smtClean="0"/>
              <a:t>PIR Sensor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or closed.jpg"/>
          <p:cNvPicPr>
            <a:picLocks noChangeAspect="1"/>
          </p:cNvPicPr>
          <p:nvPr/>
        </p:nvPicPr>
        <p:blipFill>
          <a:blip r:embed="rId2"/>
          <a:srcRect l="14350" t="6818" r="15695"/>
          <a:stretch>
            <a:fillRect/>
          </a:stretch>
        </p:blipFill>
        <p:spPr>
          <a:xfrm>
            <a:off x="2057400" y="533400"/>
            <a:ext cx="5001322" cy="5257800"/>
          </a:xfrm>
          <a:prstGeom prst="rect">
            <a:avLst/>
          </a:prstGeom>
        </p:spPr>
      </p:pic>
      <p:cxnSp>
        <p:nvCxnSpPr>
          <p:cNvPr id="6" name="Curved Connector 5"/>
          <p:cNvCxnSpPr/>
          <p:nvPr/>
        </p:nvCxnSpPr>
        <p:spPr>
          <a:xfrm rot="10800000" flipV="1">
            <a:off x="5791200" y="1905000"/>
            <a:ext cx="1905000" cy="1143000"/>
          </a:xfrm>
          <a:prstGeom prst="curved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7620000" y="1688068"/>
            <a:ext cx="982961" cy="369332"/>
          </a:xfrm>
          <a:prstGeom prst="rect">
            <a:avLst/>
          </a:prstGeom>
          <a:noFill/>
        </p:spPr>
        <p:txBody>
          <a:bodyPr wrap="none" rtlCol="0">
            <a:spAutoFit/>
          </a:bodyPr>
          <a:lstStyle/>
          <a:p>
            <a:r>
              <a:rPr lang="en-IN" dirty="0" smtClean="0"/>
              <a:t>Sensor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or open.jpg"/>
          <p:cNvPicPr>
            <a:picLocks noChangeAspect="1"/>
          </p:cNvPicPr>
          <p:nvPr/>
        </p:nvPicPr>
        <p:blipFill>
          <a:blip r:embed="rId2"/>
          <a:stretch>
            <a:fillRect/>
          </a:stretch>
        </p:blipFill>
        <p:spPr>
          <a:xfrm>
            <a:off x="2819400" y="533400"/>
            <a:ext cx="3461308" cy="5181600"/>
          </a:xfrm>
          <a:prstGeom prst="rect">
            <a:avLst/>
          </a:prstGeom>
        </p:spPr>
      </p:pic>
      <p:cxnSp>
        <p:nvCxnSpPr>
          <p:cNvPr id="5" name="Curved Connector 4"/>
          <p:cNvCxnSpPr>
            <a:stCxn id="8" idx="3"/>
          </p:cNvCxnSpPr>
          <p:nvPr/>
        </p:nvCxnSpPr>
        <p:spPr>
          <a:xfrm>
            <a:off x="1668761" y="1099066"/>
            <a:ext cx="2217439" cy="1034534"/>
          </a:xfrm>
          <a:prstGeom prst="curved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sp>
        <p:nvSpPr>
          <p:cNvPr id="8" name="TextBox 7"/>
          <p:cNvSpPr txBox="1"/>
          <p:nvPr/>
        </p:nvSpPr>
        <p:spPr>
          <a:xfrm>
            <a:off x="685800" y="914400"/>
            <a:ext cx="982961" cy="369332"/>
          </a:xfrm>
          <a:prstGeom prst="rect">
            <a:avLst/>
          </a:prstGeom>
          <a:noFill/>
        </p:spPr>
        <p:txBody>
          <a:bodyPr wrap="none" rtlCol="0">
            <a:spAutoFit/>
          </a:bodyPr>
          <a:lstStyle/>
          <a:p>
            <a:r>
              <a:rPr lang="en-IN" dirty="0" smtClean="0"/>
              <a:t>Sensor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624840"/>
          </a:xfrm>
        </p:spPr>
        <p:txBody>
          <a:bodyPr/>
          <a:lstStyle/>
          <a:p>
            <a:r>
              <a:rPr lang="en-US" dirty="0" smtClean="0"/>
              <a:t>Efficiency</a:t>
            </a:r>
            <a:endParaRPr lang="en-US" dirty="0"/>
          </a:p>
        </p:txBody>
      </p:sp>
      <p:sp>
        <p:nvSpPr>
          <p:cNvPr id="4" name="TextBox 3"/>
          <p:cNvSpPr txBox="1"/>
          <p:nvPr/>
        </p:nvSpPr>
        <p:spPr>
          <a:xfrm>
            <a:off x="457200" y="1219200"/>
            <a:ext cx="7239000" cy="5170646"/>
          </a:xfrm>
          <a:prstGeom prst="rect">
            <a:avLst/>
          </a:prstGeom>
          <a:noFill/>
        </p:spPr>
        <p:txBody>
          <a:bodyPr wrap="square" rtlCol="0">
            <a:spAutoFit/>
          </a:bodyPr>
          <a:lstStyle/>
          <a:p>
            <a:pPr algn="just">
              <a:lnSpc>
                <a:spcPct val="150000"/>
              </a:lnSpc>
            </a:pPr>
            <a:r>
              <a:rPr lang="en-IN" sz="2000" dirty="0" smtClean="0"/>
              <a:t>The home security model proposed by our team is quite efficient in keeping our home safe from thefts when we are out of our house and even when we are inside our house. During day time when we are at home, the PIR sensor will be turned off but in that case the other sensor will still be in work and if anyone tries to enter the bedroom, where important things are kept, the ultrasonic sensor will trigger the buzzer. Both the sensors work independently and can be independently turned on and off as well. </a:t>
            </a:r>
          </a:p>
          <a:p>
            <a:pPr algn="just">
              <a:lnSpc>
                <a:spcPct val="150000"/>
              </a:lnSpc>
            </a:pPr>
            <a:r>
              <a:rPr lang="en-IN" sz="2000" dirty="0" smtClean="0"/>
              <a:t>Even if there is unwanted movements during the night time the buzzer will be triggered.</a:t>
            </a:r>
            <a:endParaRPr lang="en-US" sz="2000" dirty="0"/>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620000" cy="1143000"/>
          </a:xfrm>
        </p:spPr>
        <p:txBody>
          <a:bodyPr/>
          <a:lstStyle/>
          <a:p>
            <a:r>
              <a:rPr lang="en-US" dirty="0" smtClean="0"/>
              <a:t>TINKER CAD CIRCUIT DESIGN</a:t>
            </a:r>
            <a:endParaRPr lang="en-US" dirty="0"/>
          </a:p>
        </p:txBody>
      </p:sp>
      <p:pic>
        <p:nvPicPr>
          <p:cNvPr id="3" name="Picture 2" descr="TinkerCAD Design.png"/>
          <p:cNvPicPr>
            <a:picLocks noChangeAspect="1"/>
          </p:cNvPicPr>
          <p:nvPr/>
        </p:nvPicPr>
        <p:blipFill>
          <a:blip r:embed="rId2"/>
          <a:srcRect l="11667" r="11667"/>
          <a:stretch>
            <a:fillRect/>
          </a:stretch>
        </p:blipFill>
        <p:spPr>
          <a:xfrm>
            <a:off x="1066800" y="1524000"/>
            <a:ext cx="7010400" cy="4226903"/>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2133600" y="5943600"/>
            <a:ext cx="7010400" cy="215444"/>
          </a:xfrm>
          <a:prstGeom prst="rect">
            <a:avLst/>
          </a:prstGeom>
          <a:noFill/>
        </p:spPr>
        <p:txBody>
          <a:bodyPr wrap="square" rtlCol="0">
            <a:spAutoFit/>
          </a:bodyPr>
          <a:lstStyle/>
          <a:p>
            <a:r>
              <a:rPr lang="en-US" sz="800" dirty="0" smtClean="0">
                <a:hlinkClick r:id="rId3"/>
              </a:rPr>
              <a:t>https://www.tinkercad.com/things/gevhRBtGZqk-daring-kasi/editel?sharecode=qqa8aM9A-K-W_UgHio_OaV7NoNBw69vuX0ci4Cxg1pk</a:t>
            </a:r>
            <a:endParaRPr lang="en-US" sz="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_rels/them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_rels/theme8.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7.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8.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1617</TotalTime>
  <Words>764</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8</vt:i4>
      </vt:variant>
      <vt:variant>
        <vt:lpstr>Slide Titles</vt:lpstr>
      </vt:variant>
      <vt:variant>
        <vt:i4>12</vt:i4>
      </vt:variant>
    </vt:vector>
  </HeadingPairs>
  <TitlesOfParts>
    <vt:vector size="20" baseType="lpstr">
      <vt:lpstr>Solstice</vt:lpstr>
      <vt:lpstr>Civic</vt:lpstr>
      <vt:lpstr>Opulent</vt:lpstr>
      <vt:lpstr>Concourse</vt:lpstr>
      <vt:lpstr>Flow</vt:lpstr>
      <vt:lpstr>Urban</vt:lpstr>
      <vt:lpstr>Median</vt:lpstr>
      <vt:lpstr>Aspect</vt:lpstr>
      <vt:lpstr>Slide 1</vt:lpstr>
      <vt:lpstr>INTRODUCTION</vt:lpstr>
      <vt:lpstr>Slide 3</vt:lpstr>
      <vt:lpstr>Slide 4</vt:lpstr>
      <vt:lpstr>Slide 5</vt:lpstr>
      <vt:lpstr>Slide 6</vt:lpstr>
      <vt:lpstr>Slide 7</vt:lpstr>
      <vt:lpstr>Efficiency</vt:lpstr>
      <vt:lpstr>TINKER CAD CIRCUIT DESIGN</vt:lpstr>
      <vt:lpstr>Slide 10</vt:lpstr>
      <vt:lpstr>ADVANTAGES AND DISADVANTAGES</vt:lpstr>
      <vt:lpstr>EXTRA FEATURES THAT CAN BE ADDED IN THE FUTURE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Mukul Tiwari</dc:creator>
  <cp:lastModifiedBy>Mukul Tiwari</cp:lastModifiedBy>
  <cp:revision>56</cp:revision>
  <dcterms:created xsi:type="dcterms:W3CDTF">2006-08-16T00:00:00Z</dcterms:created>
  <dcterms:modified xsi:type="dcterms:W3CDTF">2022-09-17T11:20:35Z</dcterms:modified>
</cp:coreProperties>
</file>