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17"/>
  </p:notesMasterIdLst>
  <p:sldIdLst>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66A43-61D4-4475-9DE5-D1E02E31A39A}" type="datetimeFigureOut">
              <a:rPr lang="en-IN" smtClean="0"/>
              <a:t>29-07-2023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13AAE-4BF9-48B8-9DFA-D7C047264C52}" type="slidenum">
              <a:rPr lang="en-IN" smtClean="0"/>
              <a:t>‹#›</a:t>
            </a:fld>
            <a:endParaRPr lang="en-IN"/>
          </a:p>
        </p:txBody>
      </p:sp>
    </p:spTree>
    <p:extLst>
      <p:ext uri="{BB962C8B-B14F-4D97-AF65-F5344CB8AC3E}">
        <p14:creationId xmlns:p14="http://schemas.microsoft.com/office/powerpoint/2010/main" val="252895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80230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70331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64123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99028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30110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18115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DF295-F899-422B-B7C2-27CA8EE40F61}"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48307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DF295-F899-422B-B7C2-27CA8EE40F61}"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83847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DF295-F899-422B-B7C2-27CA8EE40F61}"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41618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413934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16002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DF295-F899-422B-B7C2-27CA8EE40F61}" type="datetimeFigureOut">
              <a:rPr lang="en-IN" smtClean="0"/>
              <a:t>29-07-2023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463D2-4929-4448-98AC-2411AF8A25E8}" type="slidenum">
              <a:rPr lang="en-IN" smtClean="0"/>
              <a:t>‹#›</a:t>
            </a:fld>
            <a:endParaRPr lang="en-IN"/>
          </a:p>
        </p:txBody>
      </p:sp>
    </p:spTree>
    <p:extLst>
      <p:ext uri="{BB962C8B-B14F-4D97-AF65-F5344CB8AC3E}">
        <p14:creationId xmlns:p14="http://schemas.microsoft.com/office/powerpoint/2010/main" val="31872974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etsuite.com/portal/resource/articles/financial-management/small-business-financial-metrics.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BEB-70B4-A310-D343-6348B385C967}"/>
              </a:ext>
            </a:extLst>
          </p:cNvPr>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Descriptive Analytics </a:t>
            </a:r>
          </a:p>
        </p:txBody>
      </p:sp>
      <p:sp>
        <p:nvSpPr>
          <p:cNvPr id="3" name="Content Placeholder 2">
            <a:extLst>
              <a:ext uri="{FF2B5EF4-FFF2-40B4-BE49-F238E27FC236}">
                <a16:creationId xmlns:a16="http://schemas.microsoft.com/office/drawing/2014/main" id="{F7CE8A6B-EBF0-908D-9DD4-7A05DFCE2FF3}"/>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Descriptive analytics is the process of using current and historical data to identify trends and relationships. </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Descriptive analytics is the process of parsing historical data to better understand the changes that have occurred in a business.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Using a range of historic data and benchmarking, decision-makers obtain a holistic view of performance and trends on which to base business strategy.</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Descriptive analytics can help to identify the areas of strength and weakness in an organization.</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Examples of metrics used in descriptive analytics include year-over-year pricing changes, month-over-month sales growth, the number of users, or the total revenue per subscriber.</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4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3D5F-3B1C-CB8F-81E5-AF5C4B8488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F70D94-5F07-9CE7-5BAE-661461655A83}"/>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Every transactions provides us data about which products are buy with which other products. This is displayed in a co-appearance table that tells the multiple times that some pair of products was purchased together.</a:t>
            </a:r>
          </a:p>
          <a:p>
            <a:pPr algn="just"/>
            <a:r>
              <a:rPr lang="en-US" b="0" i="0" dirty="0">
                <a:solidFill>
                  <a:srgbClr val="002060"/>
                </a:solidFill>
                <a:effectLst/>
                <a:latin typeface="Times New Roman" panose="02020603050405020304" pitchFamily="18" charset="0"/>
                <a:cs typeface="Times New Roman" panose="02020603050405020304" pitchFamily="18" charset="0"/>
              </a:rPr>
              <a:t>These observations are an instances of associations and can suggest a formal rule like such as if a user buy soda, then the user also buy orange juice. In the data, two of the five transactions contains both soda and orange juice. These two transactions provides the rule. The support for the rule is two out of five or 40 percent.</a:t>
            </a:r>
          </a:p>
          <a:p>
            <a:endParaRPr lang="en-IN" dirty="0"/>
          </a:p>
        </p:txBody>
      </p:sp>
    </p:spTree>
    <p:extLst>
      <p:ext uri="{BB962C8B-B14F-4D97-AF65-F5344CB8AC3E}">
        <p14:creationId xmlns:p14="http://schemas.microsoft.com/office/powerpoint/2010/main" val="101463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CD10-88B3-3439-6EAF-9979AA0386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62528A-401D-4103-8116-3533B0776CF6}"/>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Because both the transactions that include soda also include orange juice, there is a large degree of confidence in the rule as well. Because two of the three transactions that includes soda also includes orange juice, therefore the rule “if soda, then orange juice” has a confidence of 67 percent. The inverse rule, “if orange juice, then soda,” has a lower confidence.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1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5DA8-4E70-E965-1830-FB0EEF9FC664}"/>
              </a:ext>
            </a:extLst>
          </p:cNvPr>
          <p:cNvSpPr>
            <a:spLocks noGrp="1"/>
          </p:cNvSpPr>
          <p:nvPr>
            <p:ph type="title"/>
          </p:nvPr>
        </p:nvSpPr>
        <p:spPr>
          <a:xfrm>
            <a:off x="838200" y="211015"/>
            <a:ext cx="10515600" cy="703385"/>
          </a:xfrm>
        </p:spPr>
        <p:txBody>
          <a:bodyPr>
            <a:normAutofit/>
          </a:bodyPr>
          <a:lstStyle/>
          <a:p>
            <a:r>
              <a:rPr lang="en-US" dirty="0"/>
              <a:t>Association rule – </a:t>
            </a:r>
            <a:r>
              <a:rPr lang="en-US" dirty="0" err="1"/>
              <a:t>Apriori</a:t>
            </a:r>
            <a:r>
              <a:rPr lang="en-US" dirty="0"/>
              <a:t> Algorithm</a:t>
            </a:r>
            <a:endParaRPr lang="en-IN" dirty="0"/>
          </a:p>
        </p:txBody>
      </p:sp>
      <p:pic>
        <p:nvPicPr>
          <p:cNvPr id="2050" name="Picture 2">
            <a:extLst>
              <a:ext uri="{FF2B5EF4-FFF2-40B4-BE49-F238E27FC236}">
                <a16:creationId xmlns:a16="http://schemas.microsoft.com/office/drawing/2014/main" id="{3DF20251-67DB-0B49-A015-BEB975147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12192000" cy="583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96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92D8-8428-E748-5132-CCBB85493142}"/>
              </a:ext>
            </a:extLst>
          </p:cNvPr>
          <p:cNvSpPr>
            <a:spLocks noGrp="1"/>
          </p:cNvSpPr>
          <p:nvPr>
            <p:ph type="title"/>
          </p:nvPr>
        </p:nvSpPr>
        <p:spPr/>
        <p:txBody>
          <a:bodyPr/>
          <a:lstStyle/>
          <a:p>
            <a:r>
              <a:rPr lang="en-US" b="1" i="0" dirty="0">
                <a:solidFill>
                  <a:srgbClr val="002060"/>
                </a:solidFill>
                <a:effectLst/>
                <a:latin typeface="Times New Roman" panose="02020603050405020304" pitchFamily="18" charset="0"/>
                <a:cs typeface="Times New Roman" panose="02020603050405020304" pitchFamily="18" charset="0"/>
              </a:rPr>
              <a:t>How does descriptive analytics work?</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1D7577-B511-D02D-AD07-059A7F4929B2}"/>
              </a:ext>
            </a:extLst>
          </p:cNvPr>
          <p:cNvSpPr>
            <a:spLocks noGrp="1"/>
          </p:cNvSpPr>
          <p:nvPr>
            <p:ph idx="1"/>
          </p:nvPr>
        </p:nvSpPr>
        <p:spPr/>
        <p:txBody>
          <a:bodyPr>
            <a:normAutofit/>
          </a:bodyPr>
          <a:lstStyle/>
          <a:p>
            <a:pPr algn="just"/>
            <a:r>
              <a:rPr lang="en-US" sz="3600" b="0" i="0" dirty="0">
                <a:solidFill>
                  <a:srgbClr val="002060"/>
                </a:solidFill>
                <a:effectLst/>
                <a:latin typeface="Times New Roman" panose="02020603050405020304" pitchFamily="18" charset="0"/>
                <a:cs typeface="Times New Roman" panose="02020603050405020304" pitchFamily="18" charset="0"/>
              </a:rPr>
              <a:t>Descriptive analytics uses various </a:t>
            </a:r>
            <a:r>
              <a:rPr lang="en-US" sz="3600" b="0" i="0" u="sng" dirty="0">
                <a:solidFill>
                  <a:srgbClr val="002060"/>
                </a:solidFill>
                <a:effectLst/>
                <a:latin typeface="Times New Roman" panose="02020603050405020304" pitchFamily="18" charset="0"/>
                <a:cs typeface="Times New Roman" panose="02020603050405020304" pitchFamily="18" charset="0"/>
              </a:rPr>
              <a:t>statistical analysis</a:t>
            </a:r>
            <a:r>
              <a:rPr lang="en-US" sz="3600" b="0" i="0" dirty="0">
                <a:solidFill>
                  <a:srgbClr val="002060"/>
                </a:solidFill>
                <a:effectLst/>
                <a:latin typeface="Times New Roman" panose="02020603050405020304" pitchFamily="18" charset="0"/>
                <a:cs typeface="Times New Roman" panose="02020603050405020304" pitchFamily="18" charset="0"/>
              </a:rPr>
              <a:t> techniques to slice and dice raw data into a form that allows people to see patterns, identify anomalies, improve planning and compare things.</a:t>
            </a:r>
          </a:p>
          <a:p>
            <a:pPr algn="just"/>
            <a:endParaRPr lang="en-IN" sz="3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17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7276-7591-6BDC-C134-B6D390EEAC42}"/>
              </a:ext>
            </a:extLst>
          </p:cNvPr>
          <p:cNvSpPr>
            <a:spLocks noGrp="1"/>
          </p:cNvSpPr>
          <p:nvPr>
            <p:ph type="title"/>
          </p:nvPr>
        </p:nvSpPr>
        <p:spPr/>
        <p:txBody>
          <a:bodyPr/>
          <a:lstStyle/>
          <a:p>
            <a:r>
              <a:rPr lang="en-US" b="1" i="0" dirty="0">
                <a:solidFill>
                  <a:srgbClr val="002060"/>
                </a:solidFill>
                <a:effectLst/>
                <a:latin typeface="Times New Roman" panose="02020603050405020304" pitchFamily="18" charset="0"/>
                <a:cs typeface="Times New Roman" panose="02020603050405020304" pitchFamily="18" charset="0"/>
              </a:rPr>
              <a:t>How Is Descriptive Analytics Used?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F3AF9A-EDC2-A505-2C6F-411154C73F10}"/>
              </a:ext>
            </a:extLst>
          </p:cNvPr>
          <p:cNvSpPr>
            <a:spLocks noGrp="1"/>
          </p:cNvSpPr>
          <p:nvPr>
            <p:ph idx="1"/>
          </p:nvPr>
        </p:nvSpPr>
        <p:spPr/>
        <p:txBody>
          <a:bodyPr>
            <a:normAutofit fontScale="85000" lnSpcReduction="20000"/>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Companies use descriptive analytics across many parts of the business to evaluate how well they are operating and whether they’re on track to attain business goals.</a:t>
            </a:r>
          </a:p>
          <a:p>
            <a:pPr algn="just"/>
            <a:r>
              <a:rPr lang="en-US" b="0" i="0" dirty="0">
                <a:solidFill>
                  <a:srgbClr val="002060"/>
                </a:solidFill>
                <a:effectLst/>
                <a:latin typeface="Times New Roman" panose="02020603050405020304" pitchFamily="18" charset="0"/>
                <a:cs typeface="Times New Roman" panose="02020603050405020304" pitchFamily="18" charset="0"/>
              </a:rPr>
              <a:t>The metrics produced by descriptive analytics are used in various ways, including:</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Reports:</a:t>
            </a:r>
            <a:r>
              <a:rPr lang="en-US" b="0" i="0" dirty="0">
                <a:solidFill>
                  <a:srgbClr val="002060"/>
                </a:solidFill>
                <a:effectLst/>
                <a:latin typeface="Times New Roman" panose="02020603050405020304" pitchFamily="18" charset="0"/>
                <a:cs typeface="Times New Roman" panose="02020603050405020304" pitchFamily="18" charset="0"/>
              </a:rPr>
              <a:t> The </a:t>
            </a:r>
            <a:r>
              <a:rPr lang="en-US" b="0" i="0" u="none" strike="noStrike" dirty="0">
                <a:solidFill>
                  <a:srgbClr val="00206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key financial metrics</a:t>
            </a:r>
            <a:r>
              <a:rPr lang="en-US" b="0" i="0" dirty="0">
                <a:solidFill>
                  <a:srgbClr val="002060"/>
                </a:solidFill>
                <a:effectLst/>
                <a:latin typeface="Times New Roman" panose="02020603050405020304" pitchFamily="18" charset="0"/>
                <a:cs typeface="Times New Roman" panose="02020603050405020304" pitchFamily="18" charset="0"/>
              </a:rPr>
              <a:t> included in a company’s financial statements are generated by descriptive analytics. Other common reports also use descriptive analytics to highlight aspects of business performance.</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Visualizations:</a:t>
            </a:r>
            <a:r>
              <a:rPr lang="en-US" b="0" i="0" dirty="0">
                <a:solidFill>
                  <a:srgbClr val="002060"/>
                </a:solidFill>
                <a:effectLst/>
                <a:latin typeface="Times New Roman" panose="02020603050405020304" pitchFamily="18" charset="0"/>
                <a:cs typeface="Times New Roman" panose="02020603050405020304" pitchFamily="18" charset="0"/>
              </a:rPr>
              <a:t> Displaying metrics in charts and other graphic representations can more efficiently communicate their impact to a wider audience.</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Dashboards:</a:t>
            </a:r>
            <a:r>
              <a:rPr lang="en-US" b="0" i="0" dirty="0">
                <a:solidFill>
                  <a:srgbClr val="002060"/>
                </a:solidFill>
                <a:effectLst/>
                <a:latin typeface="Times New Roman" panose="02020603050405020304" pitchFamily="18" charset="0"/>
                <a:cs typeface="Times New Roman" panose="02020603050405020304" pitchFamily="18" charset="0"/>
              </a:rPr>
              <a:t> Executives, managers and other employees may use dashboards to track progress and manage their daily workload. Dashboards present a selection of KPIs and other important information tailored to the needs of each person. The information may be represented as charts or other visualizations to enable people to absorb it more quickly.</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82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0B1B-7395-9D12-5ABE-8174E06168D4}"/>
              </a:ext>
            </a:extLst>
          </p:cNvPr>
          <p:cNvSpPr>
            <a:spLocks noGrp="1"/>
          </p:cNvSpPr>
          <p:nvPr>
            <p:ph type="title"/>
          </p:nvPr>
        </p:nvSpPr>
        <p:spPr/>
        <p:txBody>
          <a:bodyPr>
            <a:normAutofit/>
          </a:bodyPr>
          <a:lstStyle/>
          <a:p>
            <a:r>
              <a:rPr lang="en-IN" sz="4000" b="0" i="0" cap="all" dirty="0">
                <a:solidFill>
                  <a:srgbClr val="002060"/>
                </a:solidFill>
                <a:effectLst/>
                <a:latin typeface="Times New Roman" panose="02020603050405020304" pitchFamily="18" charset="0"/>
                <a:cs typeface="Times New Roman" panose="02020603050405020304" pitchFamily="18" charset="0"/>
              </a:rPr>
              <a:t>EXAMPLES OF DESCRIPTIVE ANALYTICS</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F4BD09-AA53-E6A9-95D6-C05BCDD8211D}"/>
              </a:ext>
            </a:extLst>
          </p:cNvPr>
          <p:cNvSpPr>
            <a:spLocks noGrp="1"/>
          </p:cNvSpPr>
          <p:nvPr>
            <p:ph idx="1"/>
          </p:nvPr>
        </p:nvSpPr>
        <p:spPr/>
        <p:txBody>
          <a:bodyPr/>
          <a:lstStyle/>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1. Traffic and Engagement Reports</a:t>
            </a:r>
          </a:p>
          <a:p>
            <a:pPr algn="just"/>
            <a:r>
              <a:rPr lang="en-US" b="0" i="0" dirty="0">
                <a:solidFill>
                  <a:srgbClr val="002060"/>
                </a:solidFill>
                <a:effectLst/>
                <a:latin typeface="Times New Roman" panose="02020603050405020304" pitchFamily="18" charset="0"/>
                <a:cs typeface="Times New Roman" panose="02020603050405020304" pitchFamily="18" charset="0"/>
              </a:rPr>
              <a:t>One example of descriptive analytics is reporting. If your organization tracks engagement in the form of social media analytics or web traffic, you’re already using descriptive analytics.</a:t>
            </a:r>
          </a:p>
          <a:p>
            <a:pPr algn="just"/>
            <a:r>
              <a:rPr lang="en-US" b="0" i="0" dirty="0">
                <a:solidFill>
                  <a:srgbClr val="002060"/>
                </a:solidFill>
                <a:effectLst/>
                <a:latin typeface="Times New Roman" panose="02020603050405020304" pitchFamily="18" charset="0"/>
                <a:cs typeface="Times New Roman" panose="02020603050405020304" pitchFamily="18" charset="0"/>
              </a:rPr>
              <a:t>These reports are created by taking raw data—generated when users interact with your website, advertisements, or social media content—and using it to compare current metrics to historical metrics and visualize trends.</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24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7F5C-D344-5DCB-BE0F-904830D7CCDE}"/>
              </a:ext>
            </a:extLst>
          </p:cNvPr>
          <p:cNvSpPr>
            <a:spLocks noGrp="1"/>
          </p:cNvSpPr>
          <p:nvPr>
            <p:ph type="title"/>
          </p:nvPr>
        </p:nvSpPr>
        <p:spPr>
          <a:xfrm>
            <a:off x="838200" y="365126"/>
            <a:ext cx="10515600" cy="5902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2FB87F9-6C8E-F2C3-F9A5-9FFF337975E5}"/>
              </a:ext>
            </a:extLst>
          </p:cNvPr>
          <p:cNvSpPr>
            <a:spLocks noGrp="1"/>
          </p:cNvSpPr>
          <p:nvPr>
            <p:ph idx="1"/>
          </p:nvPr>
        </p:nvSpPr>
        <p:spPr>
          <a:xfrm>
            <a:off x="838200" y="1214651"/>
            <a:ext cx="10515600" cy="4962312"/>
          </a:xfrm>
        </p:spPr>
        <p:txBody>
          <a:bodyPr>
            <a:normAutofit fontScale="92500" lnSpcReduction="20000"/>
          </a:bodyPr>
          <a:lstStyle/>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2. </a:t>
            </a:r>
            <a:r>
              <a:rPr lang="en-US" b="1" i="0" dirty="0">
                <a:solidFill>
                  <a:srgbClr val="002060"/>
                </a:solidFill>
                <a:effectLst/>
                <a:latin typeface="Times New Roman" panose="02020603050405020304" pitchFamily="18" charset="0"/>
                <a:cs typeface="Times New Roman" panose="02020603050405020304" pitchFamily="18" charset="0"/>
              </a:rPr>
              <a:t>Financial Statement Analysis</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Another example of descriptive analytics is financial statement analysis. Financial statements are periodic reports that detail financial information about a business and, together, give a holistic view of a company’s financial health.</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3</a:t>
            </a:r>
            <a:r>
              <a:rPr lang="en-US" b="1" i="0" dirty="0">
                <a:solidFill>
                  <a:srgbClr val="002060"/>
                </a:solidFill>
                <a:effectLst/>
                <a:latin typeface="Times New Roman" panose="02020603050405020304" pitchFamily="18" charset="0"/>
                <a:cs typeface="Times New Roman" panose="02020603050405020304" pitchFamily="18" charset="0"/>
              </a:rPr>
              <a:t>. Demand Trends</a:t>
            </a:r>
          </a:p>
          <a:p>
            <a:pPr algn="just"/>
            <a:r>
              <a:rPr lang="en-US" b="0" i="0" dirty="0">
                <a:solidFill>
                  <a:srgbClr val="002060"/>
                </a:solidFill>
                <a:effectLst/>
                <a:latin typeface="Times New Roman" panose="02020603050405020304" pitchFamily="18" charset="0"/>
                <a:cs typeface="Times New Roman" panose="02020603050405020304" pitchFamily="18" charset="0"/>
              </a:rPr>
              <a:t>Descriptive analytics can also be used to identify trends in customer preference and behavior and make assumptions about the demand for specific products or services.</a:t>
            </a:r>
          </a:p>
          <a:p>
            <a:pPr algn="just"/>
            <a:r>
              <a:rPr lang="en-US" b="0" i="0" dirty="0">
                <a:solidFill>
                  <a:srgbClr val="002060"/>
                </a:solidFill>
                <a:effectLst/>
                <a:latin typeface="Times New Roman" panose="02020603050405020304" pitchFamily="18" charset="0"/>
                <a:cs typeface="Times New Roman" panose="02020603050405020304" pitchFamily="18" charset="0"/>
              </a:rPr>
              <a:t>Streaming provider Netflix’s trend identification provides an </a:t>
            </a:r>
            <a:r>
              <a:rPr lang="en-US" b="0" i="0" u="sng" dirty="0">
                <a:solidFill>
                  <a:srgbClr val="002060"/>
                </a:solidFill>
                <a:effectLst/>
                <a:latin typeface="Times New Roman" panose="02020603050405020304" pitchFamily="18" charset="0"/>
                <a:cs typeface="Times New Roman" panose="02020603050405020304" pitchFamily="18" charset="0"/>
              </a:rPr>
              <a:t>excellent use case</a:t>
            </a:r>
            <a:r>
              <a:rPr lang="en-US" b="0" i="0" dirty="0">
                <a:solidFill>
                  <a:srgbClr val="002060"/>
                </a:solidFill>
                <a:effectLst/>
                <a:latin typeface="Times New Roman" panose="02020603050405020304" pitchFamily="18" charset="0"/>
                <a:cs typeface="Times New Roman" panose="02020603050405020304" pitchFamily="18" charset="0"/>
              </a:rPr>
              <a:t> for descriptive analytics. Netflix’s team—which has a track record of being heavily data-driven—gathers data on users’ in-platform behavior. They analyze this data to determine which TV series and movies are trending at any given time and list trending titles in a section of the platform’s home screen.</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53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081F-F5A3-D792-7AF9-66C7409129CB}"/>
              </a:ext>
            </a:extLst>
          </p:cNvPr>
          <p:cNvSpPr>
            <a:spLocks noGrp="1"/>
          </p:cNvSpPr>
          <p:nvPr>
            <p:ph type="title"/>
          </p:nvPr>
        </p:nvSpPr>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Association rule learning?</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D0BB0-12B0-85F7-AB5D-FF994287E75D}"/>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Association rule learning is a type of unsupervised learning technique that checks for the dependency of one data item on another data item and maps accordingly so that it can be more profitable. It tries to find some interesting relations or associations among the variables of dataset. It is based on different rules to discover the interesting relations between variables in the database.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72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4476-3239-CAF8-88D2-661C2E75E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52AC8F-6F98-244C-8BA0-F30735E24FAE}"/>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The association rule learning is one of the very important concepts of </a:t>
            </a:r>
            <a:r>
              <a:rPr lang="en-US" b="0" i="0" u="none" strike="noStrike" dirty="0">
                <a:solidFill>
                  <a:srgbClr val="002060"/>
                </a:solidFill>
                <a:effectLst/>
                <a:latin typeface="Times New Roman" panose="02020603050405020304" pitchFamily="18" charset="0"/>
                <a:cs typeface="Times New Roman" panose="02020603050405020304" pitchFamily="18" charset="0"/>
              </a:rPr>
              <a:t>machine learning</a:t>
            </a:r>
            <a:r>
              <a:rPr lang="en-US" b="0" i="0" dirty="0">
                <a:solidFill>
                  <a:srgbClr val="002060"/>
                </a:solidFill>
                <a:effectLst/>
                <a:latin typeface="Times New Roman" panose="02020603050405020304" pitchFamily="18" charset="0"/>
                <a:cs typeface="Times New Roman" panose="02020603050405020304" pitchFamily="18" charset="0"/>
              </a:rPr>
              <a:t>, and it is employed in </a:t>
            </a:r>
            <a:r>
              <a:rPr lang="en-US" b="1" i="0" dirty="0">
                <a:solidFill>
                  <a:srgbClr val="002060"/>
                </a:solidFill>
                <a:effectLst/>
                <a:latin typeface="Times New Roman" panose="02020603050405020304" pitchFamily="18" charset="0"/>
                <a:cs typeface="Times New Roman" panose="02020603050405020304" pitchFamily="18" charset="0"/>
              </a:rPr>
              <a:t>Market Basket analysis, Web usage mining, continuous production, etc.</a:t>
            </a:r>
            <a:r>
              <a:rPr lang="en-US" b="0" i="0" dirty="0">
                <a:solidFill>
                  <a:srgbClr val="002060"/>
                </a:solidFill>
                <a:effectLst/>
                <a:latin typeface="Times New Roman" panose="02020603050405020304" pitchFamily="18" charset="0"/>
                <a:cs typeface="Times New Roman" panose="02020603050405020304" pitchFamily="18" charset="0"/>
              </a:rPr>
              <a:t> Here market basket analysis is a technique used by the various big retailer to discover the associations between items. We can understand it by taking an example of a supermarket, as in a supermarket, all products that are purchased together are put together.</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67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CF99-9721-A07A-0FF2-1BC44F5BA2A3}"/>
              </a:ext>
            </a:extLst>
          </p:cNvPr>
          <p:cNvSpPr>
            <a:spLocks noGrp="1"/>
          </p:cNvSpPr>
          <p:nvPr>
            <p:ph type="title"/>
          </p:nvPr>
        </p:nvSpPr>
        <p:spPr/>
        <p:txBody>
          <a:bodyPr>
            <a:noAutofit/>
          </a:bodyPr>
          <a:lstStyle/>
          <a:p>
            <a:pPr algn="just"/>
            <a:r>
              <a:rPr lang="en-US" sz="2800" b="0" i="0" dirty="0">
                <a:solidFill>
                  <a:srgbClr val="002060"/>
                </a:solidFill>
                <a:effectLst/>
                <a:latin typeface="Times New Roman" panose="02020603050405020304" pitchFamily="18" charset="0"/>
                <a:cs typeface="Times New Roman" panose="02020603050405020304" pitchFamily="18" charset="0"/>
              </a:rPr>
              <a:t>For example, if a customer buys bread, he most likely can also buy butter, eggs, or milk, so these products are stored within a shelf or mostly nearby. Consider the below diagram:</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447BB1-FDB6-1922-6DFE-E92DE5E4993F}"/>
              </a:ext>
            </a:extLst>
          </p:cNvPr>
          <p:cNvSpPr>
            <a:spLocks noGrp="1"/>
          </p:cNvSpPr>
          <p:nvPr>
            <p:ph idx="1"/>
          </p:nvPr>
        </p:nvSpPr>
        <p:spPr/>
        <p:txBody>
          <a:bodyPr/>
          <a:lstStyle/>
          <a:p>
            <a:endParaRPr lang="en-IN" dirty="0"/>
          </a:p>
        </p:txBody>
      </p:sp>
      <p:pic>
        <p:nvPicPr>
          <p:cNvPr id="1026" name="Picture 2" descr="Association Rule Learning">
            <a:extLst>
              <a:ext uri="{FF2B5EF4-FFF2-40B4-BE49-F238E27FC236}">
                <a16:creationId xmlns:a16="http://schemas.microsoft.com/office/drawing/2014/main" id="{DEDA912C-8F7F-4272-CE46-12786F834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957600"/>
            <a:ext cx="9651316" cy="407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9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C6F6-8890-7E23-5FFB-9EB72C2B6E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C2BB70-E102-63FD-4572-0A5A219C245A}"/>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Association rules begins with transactions including one or more products or service providing and some rudimentary data about the transaction. For the goals of analysis, the products and service providing are known as items.</a:t>
            </a:r>
          </a:p>
          <a:p>
            <a:pPr algn="just"/>
            <a:r>
              <a:rPr lang="en-US" b="0" i="0" dirty="0">
                <a:solidFill>
                  <a:srgbClr val="002060"/>
                </a:solidFill>
                <a:effectLst/>
                <a:latin typeface="Times New Roman" panose="02020603050405020304" pitchFamily="18" charset="0"/>
                <a:cs typeface="Times New Roman" panose="02020603050405020304" pitchFamily="18" charset="0"/>
              </a:rPr>
              <a:t>These transactions have been used to contain only the items buy. It can use data like the date and time and whether the users paid with cash or a credit card.</a:t>
            </a:r>
          </a:p>
          <a:p>
            <a:endParaRPr lang="en-IN" dirty="0"/>
          </a:p>
        </p:txBody>
      </p:sp>
    </p:spTree>
    <p:extLst>
      <p:ext uri="{BB962C8B-B14F-4D97-AF65-F5344CB8AC3E}">
        <p14:creationId xmlns:p14="http://schemas.microsoft.com/office/powerpoint/2010/main" val="1194800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B6F4722722E14EBAE18007A2997FF4" ma:contentTypeVersion="2" ma:contentTypeDescription="Create a new document." ma:contentTypeScope="" ma:versionID="b4947f29cfafc6ccc342d1474f5ba791">
  <xsd:schema xmlns:xsd="http://www.w3.org/2001/XMLSchema" xmlns:xs="http://www.w3.org/2001/XMLSchema" xmlns:p="http://schemas.microsoft.com/office/2006/metadata/properties" xmlns:ns2="6d0faeac-d719-4920-9bca-3227aa2e9eec" targetNamespace="http://schemas.microsoft.com/office/2006/metadata/properties" ma:root="true" ma:fieldsID="f45e8f7bc23a656ce5e246d76dffac3e" ns2:_="">
    <xsd:import namespace="6d0faeac-d719-4920-9bca-3227aa2e9e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0faeac-d719-4920-9bca-3227aa2e9e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AFB6E6-6DBA-4738-A907-3F0153697C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7D012DC-E2D0-4DFB-8A88-36BB79BEBE12}">
  <ds:schemaRefs>
    <ds:schemaRef ds:uri="http://schemas.microsoft.com/sharepoint/v3/contenttype/forms"/>
  </ds:schemaRefs>
</ds:datastoreItem>
</file>

<file path=customXml/itemProps3.xml><?xml version="1.0" encoding="utf-8"?>
<ds:datastoreItem xmlns:ds="http://schemas.openxmlformats.org/officeDocument/2006/customXml" ds:itemID="{69C30C4E-C881-482E-9FA0-CD47DC2CA9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0faeac-d719-4920-9bca-3227aa2e9e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4050</TotalTime>
  <Words>959</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Descriptive Analytics </vt:lpstr>
      <vt:lpstr>How does descriptive analytics work?</vt:lpstr>
      <vt:lpstr>How Is Descriptive Analytics Used?</vt:lpstr>
      <vt:lpstr>EXAMPLES OF DESCRIPTIVE ANALYTICS</vt:lpstr>
      <vt:lpstr>PowerPoint Presentation</vt:lpstr>
      <vt:lpstr>Association rule learning?</vt:lpstr>
      <vt:lpstr>PowerPoint Presentation</vt:lpstr>
      <vt:lpstr>For example, if a customer buys bread, he most likely can also buy butter, eggs, or milk, so these products are stored within a shelf or mostly nearby. Consider the below diagram:</vt:lpstr>
      <vt:lpstr>PowerPoint Presentation</vt:lpstr>
      <vt:lpstr>PowerPoint Presentation</vt:lpstr>
      <vt:lpstr>PowerPoint Presentation</vt:lpstr>
      <vt:lpstr>Association rule – Apriori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CSA4008  APPLIED MACHINE LEARNING </dc:title>
  <dc:creator>100394</dc:creator>
  <cp:lastModifiedBy>20MIP10020</cp:lastModifiedBy>
  <cp:revision>110</cp:revision>
  <dcterms:created xsi:type="dcterms:W3CDTF">2022-02-21T03:57:29Z</dcterms:created>
  <dcterms:modified xsi:type="dcterms:W3CDTF">2023-07-29T11:41:18Z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0x01010097B6F4722722E14EBAE18007A2997FF4</vt:lpwstr>
  </property>
</Properties>
</file>