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30"/>
  </p:notesMasterIdLst>
  <p:sldIdLst>
    <p:sldId id="259" r:id="rId5"/>
    <p:sldId id="284"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74" r:id="rId21"/>
    <p:sldId id="275" r:id="rId22"/>
    <p:sldId id="276" r:id="rId23"/>
    <p:sldId id="277" r:id="rId24"/>
    <p:sldId id="278" r:id="rId25"/>
    <p:sldId id="279"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66A43-61D4-4475-9DE5-D1E02E31A39A}" type="datetimeFigureOut">
              <a:rPr lang="en-IN" smtClean="0"/>
              <a:t>29-07-2023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13AAE-4BF9-48B8-9DFA-D7C047264C52}" type="slidenum">
              <a:rPr lang="en-IN" smtClean="0"/>
              <a:t>‹#›</a:t>
            </a:fld>
            <a:endParaRPr lang="en-IN"/>
          </a:p>
        </p:txBody>
      </p:sp>
    </p:spTree>
    <p:extLst>
      <p:ext uri="{BB962C8B-B14F-4D97-AF65-F5344CB8AC3E}">
        <p14:creationId xmlns:p14="http://schemas.microsoft.com/office/powerpoint/2010/main" val="252895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80230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70331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64123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99028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30110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18115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DF295-F899-422B-B7C2-27CA8EE40F61}" type="datetimeFigureOut">
              <a:rPr lang="en-IN" smtClean="0"/>
              <a:t>29-07-2023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48307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DF295-F899-422B-B7C2-27CA8EE40F61}" type="datetimeFigureOut">
              <a:rPr lang="en-IN" smtClean="0"/>
              <a:t>29-07-2023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83847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DF295-F899-422B-B7C2-27CA8EE40F61}" type="datetimeFigureOut">
              <a:rPr lang="en-IN" smtClean="0"/>
              <a:t>29-07-2023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41618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413934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16002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DF295-F899-422B-B7C2-27CA8EE40F61}" type="datetimeFigureOut">
              <a:rPr lang="en-IN" smtClean="0"/>
              <a:t>29-07-2023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463D2-4929-4448-98AC-2411AF8A25E8}" type="slidenum">
              <a:rPr lang="en-IN" smtClean="0"/>
              <a:t>‹#›</a:t>
            </a:fld>
            <a:endParaRPr lang="en-IN"/>
          </a:p>
        </p:txBody>
      </p:sp>
    </p:spTree>
    <p:extLst>
      <p:ext uri="{BB962C8B-B14F-4D97-AF65-F5344CB8AC3E}">
        <p14:creationId xmlns:p14="http://schemas.microsoft.com/office/powerpoint/2010/main" val="318729744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FEDE-1126-451F-3880-3C2FB625B757}"/>
              </a:ext>
            </a:extLst>
          </p:cNvPr>
          <p:cNvSpPr>
            <a:spLocks noGrp="1"/>
          </p:cNvSpPr>
          <p:nvPr>
            <p:ph type="title"/>
          </p:nvPr>
        </p:nvSpPr>
        <p:spPr/>
        <p:txBody>
          <a:bodyPr/>
          <a:lstStyle/>
          <a:p>
            <a:r>
              <a:rPr lang="en-IN" b="0" i="0" dirty="0">
                <a:solidFill>
                  <a:srgbClr val="002060"/>
                </a:solidFill>
                <a:effectLst/>
                <a:latin typeface="Times New Roman" panose="02020603050405020304" pitchFamily="18" charset="0"/>
                <a:cs typeface="Times New Roman" panose="02020603050405020304" pitchFamily="18" charset="0"/>
              </a:rPr>
              <a:t>What is Big Data</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9FCADC-23DF-E786-4AD4-782980752F49}"/>
              </a:ext>
            </a:extLst>
          </p:cNvPr>
          <p:cNvSpPr>
            <a:spLocks noGrp="1"/>
          </p:cNvSpPr>
          <p:nvPr>
            <p:ph idx="1"/>
          </p:nvPr>
        </p:nvSpPr>
        <p:spPr/>
        <p:txBody>
          <a:bodyPr>
            <a:normAutofit/>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Big Data is a term used for a collection of data sets that are large and complex, which is difficult to store and process using available database management tools or traditional data processing applications. The challenge includes capturing, curating, storing, searching, sharing, transferring, analyzing and visualization of this data.</a:t>
            </a:r>
          </a:p>
          <a:p>
            <a:pPr algn="just"/>
            <a:r>
              <a:rPr lang="en-US" b="0" i="0" dirty="0">
                <a:solidFill>
                  <a:srgbClr val="002060"/>
                </a:solidFill>
                <a:effectLst/>
                <a:latin typeface="Times New Roman" panose="02020603050405020304" pitchFamily="18" charset="0"/>
                <a:cs typeface="Times New Roman" panose="02020603050405020304" pitchFamily="18" charset="0"/>
              </a:rPr>
              <a:t>Data which are very large in size is called Big Data. Normally we work on data of size MB(</a:t>
            </a:r>
            <a:r>
              <a:rPr lang="en-US" b="0" i="0" dirty="0" err="1">
                <a:solidFill>
                  <a:srgbClr val="002060"/>
                </a:solidFill>
                <a:effectLst/>
                <a:latin typeface="Times New Roman" panose="02020603050405020304" pitchFamily="18" charset="0"/>
                <a:cs typeface="Times New Roman" panose="02020603050405020304" pitchFamily="18" charset="0"/>
              </a:rPr>
              <a:t>WordDoc</a:t>
            </a:r>
            <a:r>
              <a:rPr lang="en-US" b="0" i="0" dirty="0">
                <a:solidFill>
                  <a:srgbClr val="002060"/>
                </a:solidFill>
                <a:effectLst/>
                <a:latin typeface="Times New Roman" panose="02020603050405020304" pitchFamily="18" charset="0"/>
                <a:cs typeface="Times New Roman" panose="02020603050405020304" pitchFamily="18" charset="0"/>
              </a:rPr>
              <a:t> ,Excel) or maximum GB(Movies, Codes) but data in Peta bytes i.e. 10^15 byte size is called Big Data. </a:t>
            </a:r>
          </a:p>
          <a:p>
            <a:pPr algn="just"/>
            <a:r>
              <a:rPr lang="en-US" b="0" i="0" dirty="0">
                <a:solidFill>
                  <a:srgbClr val="002060"/>
                </a:solidFill>
                <a:effectLst/>
                <a:latin typeface="Times New Roman" panose="02020603050405020304" pitchFamily="18" charset="0"/>
                <a:cs typeface="Times New Roman" panose="02020603050405020304" pitchFamily="18" charset="0"/>
              </a:rPr>
              <a:t>It is stated that almost 90% of today's data has been generated in the past 3 years.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68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EF7B69-9CE3-7D7A-E1DC-40255C388B77}"/>
              </a:ext>
            </a:extLst>
          </p:cNvPr>
          <p:cNvSpPr>
            <a:spLocks noGrp="1"/>
          </p:cNvSpPr>
          <p:nvPr>
            <p:ph type="title"/>
          </p:nvPr>
        </p:nvSpPr>
        <p:spPr/>
        <p:txBody>
          <a:bodyPr/>
          <a:lstStyle/>
          <a:p>
            <a:r>
              <a:rPr lang="en-IN" b="1" i="1" dirty="0">
                <a:solidFill>
                  <a:srgbClr val="002060"/>
                </a:solidFill>
                <a:effectLst/>
                <a:latin typeface="Times New Roman" panose="02020603050405020304" pitchFamily="18" charset="0"/>
                <a:cs typeface="Times New Roman" panose="02020603050405020304" pitchFamily="18" charset="0"/>
              </a:rPr>
              <a:t>1. Structured</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183D029-3BA2-B09D-BC43-23A9A8AB21F2}"/>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pPr algn="just"/>
            <a:r>
              <a:rPr lang="en-US" b="0" i="0" dirty="0">
                <a:solidFill>
                  <a:srgbClr val="002060"/>
                </a:solidFill>
                <a:effectLst/>
                <a:latin typeface="Times New Roman" panose="02020603050405020304" pitchFamily="18" charset="0"/>
                <a:cs typeface="Times New Roman" panose="02020603050405020304" pitchFamily="18" charset="0"/>
              </a:rPr>
              <a:t>Employee Data (Name, ID, Designation, and Salary) can be stored in a tabular format.</a:t>
            </a:r>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3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2298-C69D-906E-303B-67E820E9E634}"/>
              </a:ext>
            </a:extLst>
          </p:cNvPr>
          <p:cNvSpPr>
            <a:spLocks noGrp="1"/>
          </p:cNvSpPr>
          <p:nvPr>
            <p:ph type="title"/>
          </p:nvPr>
        </p:nvSpPr>
        <p:spPr/>
        <p:txBody>
          <a:bodyPr/>
          <a:lstStyle/>
          <a:p>
            <a:r>
              <a:rPr lang="en-IN" b="1" i="1" dirty="0">
                <a:solidFill>
                  <a:srgbClr val="002060"/>
                </a:solidFill>
                <a:effectLst/>
                <a:latin typeface="Times New Roman" panose="02020603050405020304" pitchFamily="18" charset="0"/>
                <a:cs typeface="Times New Roman" panose="02020603050405020304" pitchFamily="18" charset="0"/>
              </a:rPr>
              <a:t>2. Semi-Structured</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40C541-E80C-D6B0-B740-38CAF9132019}"/>
              </a:ext>
            </a:extLst>
          </p:cNvPr>
          <p:cNvSpPr>
            <a:spLocks noGrp="1"/>
          </p:cNvSpPr>
          <p:nvPr>
            <p:ph idx="1"/>
          </p:nvPr>
        </p:nvSpPr>
        <p:spPr/>
        <p:txBody>
          <a:bodyPr/>
          <a:lstStyle/>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r>
              <a:rPr lang="en-US" b="1" i="0" u="sng" dirty="0">
                <a:solidFill>
                  <a:srgbClr val="002060"/>
                </a:solidFill>
                <a:effectLst/>
                <a:latin typeface="Times New Roman" panose="02020603050405020304" pitchFamily="18" charset="0"/>
                <a:cs typeface="Times New Roman" panose="02020603050405020304" pitchFamily="18" charset="0"/>
              </a:rPr>
              <a:t>Example</a:t>
            </a:r>
            <a:r>
              <a:rPr lang="en-US" b="0" i="0" dirty="0">
                <a:solidFill>
                  <a:srgbClr val="002060"/>
                </a:solidFill>
                <a:effectLst/>
                <a:latin typeface="Times New Roman" panose="02020603050405020304" pitchFamily="18" charset="0"/>
                <a:cs typeface="Times New Roman" panose="02020603050405020304" pitchFamily="18" charset="0"/>
              </a:rPr>
              <a:t> of semi-structured data is XML files, CSV files, etc.</a:t>
            </a:r>
            <a:br>
              <a:rPr lang="en-US" dirty="0">
                <a:solidFill>
                  <a:srgbClr val="002060"/>
                </a:solidFill>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05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108C-20B4-0A3B-CD30-6AA290C84653}"/>
              </a:ext>
            </a:extLst>
          </p:cNvPr>
          <p:cNvSpPr>
            <a:spLocks noGrp="1"/>
          </p:cNvSpPr>
          <p:nvPr>
            <p:ph type="title"/>
          </p:nvPr>
        </p:nvSpPr>
        <p:spPr/>
        <p:txBody>
          <a:bodyPr/>
          <a:lstStyle/>
          <a:p>
            <a:r>
              <a:rPr lang="en-IN" b="1" i="1" dirty="0">
                <a:solidFill>
                  <a:srgbClr val="002060"/>
                </a:solidFill>
                <a:effectLst/>
                <a:latin typeface="Times New Roman" panose="02020603050405020304" pitchFamily="18" charset="0"/>
                <a:cs typeface="Times New Roman" panose="02020603050405020304" pitchFamily="18" charset="0"/>
              </a:rPr>
              <a:t>3. Unstructured</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9B82D8-067F-9403-AF13-F0FDFDAFC981}"/>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b="1" i="0" dirty="0">
                <a:solidFill>
                  <a:srgbClr val="002060"/>
                </a:solidFill>
                <a:effectLst/>
                <a:latin typeface="Times New Roman" panose="02020603050405020304" pitchFamily="18" charset="0"/>
                <a:cs typeface="Times New Roman" panose="02020603050405020304" pitchFamily="18" charset="0"/>
              </a:rPr>
              <a:t> </a:t>
            </a:r>
          </a:p>
          <a:p>
            <a:pPr algn="just"/>
            <a:r>
              <a:rPr lang="en-US" b="1" i="0" u="sng" dirty="0">
                <a:solidFill>
                  <a:srgbClr val="002060"/>
                </a:solidFill>
                <a:effectLst/>
                <a:latin typeface="Times New Roman" panose="02020603050405020304" pitchFamily="18" charset="0"/>
                <a:cs typeface="Times New Roman" panose="02020603050405020304" pitchFamily="18" charset="0"/>
              </a:rPr>
              <a:t>Example</a:t>
            </a:r>
            <a:r>
              <a:rPr lang="en-US" b="0" i="0" dirty="0">
                <a:solidFill>
                  <a:srgbClr val="002060"/>
                </a:solidFill>
                <a:effectLst/>
                <a:latin typeface="Times New Roman" panose="02020603050405020304" pitchFamily="18" charset="0"/>
                <a:cs typeface="Times New Roman" panose="02020603050405020304" pitchFamily="18" charset="0"/>
              </a:rPr>
              <a:t> of Unstructured Data is e-mail body, Audio, Video, Images, Achieved documents, etc.</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306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7FBE-3C77-38F2-8EBB-9FCBD61EBB4D}"/>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Challenges of Traditional Databases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E383F51-A8BC-1100-CF02-3738B6D9819B}"/>
              </a:ext>
            </a:extLst>
          </p:cNvPr>
          <p:cNvSpPr>
            <a:spLocks noGrp="1"/>
          </p:cNvSpPr>
          <p:nvPr>
            <p:ph sz="half" idx="1"/>
          </p:nvPr>
        </p:nvSpPr>
        <p:spPr/>
        <p:txBody>
          <a:bodyPr>
            <a:normAutofit fontScale="62500" lnSpcReduction="20000"/>
          </a:bodyPr>
          <a:lstStyle/>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The Traditional database does not support a variety of data i.e. it is not able to handle Unstructured and Semi-structured data.</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A Traditional database is slow while dealing with a large amount of data.</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In Traditional databases, processing or analysis of a large amount of data is very difficult.</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A Traditional database is capable of storing data that is in terabytes or petabytes.</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A Traditional database cannot handle Historical Data and Reports.</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After a certain amount of time data clean-up of the database is necessary.</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The cost to maintain a large amount of data is very high with a traditional database.</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Data accuracy is less in the traditional database as full historical data is not maintained in it.</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F0AA463-C88D-721E-7903-F07736D454E1}"/>
              </a:ext>
            </a:extLst>
          </p:cNvPr>
          <p:cNvSpPr>
            <a:spLocks noGrp="1"/>
          </p:cNvSpPr>
          <p:nvPr>
            <p:ph sz="half" idx="2"/>
          </p:nvPr>
        </p:nvSpPr>
        <p:spPr/>
        <p:txBody>
          <a:bodyPr>
            <a:normAutofit fontScale="62500" lnSpcReduction="20000"/>
          </a:bodyPr>
          <a:lstStyle/>
          <a:p>
            <a:endParaRPr lang="en-IN"/>
          </a:p>
        </p:txBody>
      </p:sp>
      <p:pic>
        <p:nvPicPr>
          <p:cNvPr id="6146" name="Picture 2" descr="Challenges of Traditional Databases">
            <a:extLst>
              <a:ext uri="{FF2B5EF4-FFF2-40B4-BE49-F238E27FC236}">
                <a16:creationId xmlns:a16="http://schemas.microsoft.com/office/drawing/2014/main" id="{35D9BBF8-9E19-91DD-72A4-3CD2643E1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825624"/>
            <a:ext cx="5181600" cy="3456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355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40BE-DA68-0824-A2FF-8F19BB993E43}"/>
              </a:ext>
            </a:extLst>
          </p:cNvPr>
          <p:cNvSpPr>
            <a:spLocks noGrp="1"/>
          </p:cNvSpPr>
          <p:nvPr>
            <p:ph type="title"/>
          </p:nvPr>
        </p:nvSpPr>
        <p:spPr/>
        <p:txBody>
          <a:bodyPr>
            <a:normAutofit/>
          </a:bodyPr>
          <a:lstStyle/>
          <a:p>
            <a:r>
              <a:rPr lang="en-US" b="1" i="0" dirty="0">
                <a:solidFill>
                  <a:srgbClr val="002060"/>
                </a:solidFill>
                <a:effectLst/>
                <a:latin typeface="Times New Roman" panose="02020603050405020304" pitchFamily="18" charset="0"/>
                <a:cs typeface="Times New Roman" panose="02020603050405020304" pitchFamily="18" charset="0"/>
              </a:rPr>
              <a:t>Big Data Benefits Over Traditional Database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4B0F03-B980-31A2-383C-C631FE2E560C}"/>
              </a:ext>
            </a:extLst>
          </p:cNvPr>
          <p:cNvSpPr>
            <a:spLocks noGrp="1"/>
          </p:cNvSpPr>
          <p:nvPr>
            <p:ph sz="half" idx="1"/>
          </p:nvPr>
        </p:nvSpPr>
        <p:spPr/>
        <p:txBody>
          <a:bodyPr>
            <a:normAutofit fontScale="62500" lnSpcReduction="20000"/>
          </a:bodyPr>
          <a:lstStyle/>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Big Data is responsible to handle, manage, and process different types of data like Structured, Semi-structured, and Unstructured.</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is cost-effective in terms of maintaining a large amount of data. It works on a distributed database system.</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We can save large amounts of data for a long time using </a:t>
            </a:r>
            <a:r>
              <a:rPr lang="en-US" b="0" i="0" dirty="0" err="1">
                <a:solidFill>
                  <a:srgbClr val="002060"/>
                </a:solidFill>
                <a:effectLst/>
                <a:latin typeface="Times New Roman" panose="02020603050405020304" pitchFamily="18" charset="0"/>
                <a:cs typeface="Times New Roman" panose="02020603050405020304" pitchFamily="18" charset="0"/>
              </a:rPr>
              <a:t>BigData</a:t>
            </a:r>
            <a:r>
              <a:rPr lang="en-US" b="0" i="0" dirty="0">
                <a:solidFill>
                  <a:srgbClr val="002060"/>
                </a:solidFill>
                <a:effectLst/>
                <a:latin typeface="Times New Roman" panose="02020603050405020304" pitchFamily="18" charset="0"/>
                <a:cs typeface="Times New Roman" panose="02020603050405020304" pitchFamily="18" charset="0"/>
              </a:rPr>
              <a:t> techniques. So it is easy to handle historical data and generate accurate reports.</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Data processing speed is very fast and thus social media is using Big Data techniques.</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Data Accuracy is a big advantage of Big Data.</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allows users to make efficient decisions for their business based on current and historical data.</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Error Handling, Version Control, and customer experience are very effective in </a:t>
            </a:r>
            <a:r>
              <a:rPr lang="en-US" b="0" i="0" dirty="0" err="1">
                <a:solidFill>
                  <a:srgbClr val="002060"/>
                </a:solidFill>
                <a:effectLst/>
                <a:latin typeface="Times New Roman" panose="02020603050405020304" pitchFamily="18" charset="0"/>
                <a:cs typeface="Times New Roman" panose="02020603050405020304" pitchFamily="18" charset="0"/>
              </a:rPr>
              <a:t>BigData</a:t>
            </a:r>
            <a:r>
              <a:rPr lang="en-US" b="0" i="0" dirty="0">
                <a:solidFill>
                  <a:srgbClr val="002060"/>
                </a:solidFill>
                <a:effectLst/>
                <a:latin typeface="Times New Roman" panose="02020603050405020304" pitchFamily="18" charset="0"/>
                <a:cs typeface="Times New Roman" panose="02020603050405020304" pitchFamily="18" charset="0"/>
              </a:rPr>
              <a:t>.</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A1DB71C-C894-9F59-F6F5-43D7BBD06751}"/>
              </a:ext>
            </a:extLst>
          </p:cNvPr>
          <p:cNvSpPr>
            <a:spLocks noGrp="1"/>
          </p:cNvSpPr>
          <p:nvPr>
            <p:ph sz="half" idx="2"/>
          </p:nvPr>
        </p:nvSpPr>
        <p:spPr/>
        <p:txBody>
          <a:bodyPr>
            <a:normAutofit fontScale="62500" lnSpcReduction="20000"/>
          </a:bodyPr>
          <a:lstStyle/>
          <a:p>
            <a:endParaRPr lang="en-IN"/>
          </a:p>
        </p:txBody>
      </p:sp>
      <p:pic>
        <p:nvPicPr>
          <p:cNvPr id="7170" name="Picture 2" descr="Benefits of Big Data over Traditional database">
            <a:extLst>
              <a:ext uri="{FF2B5EF4-FFF2-40B4-BE49-F238E27FC236}">
                <a16:creationId xmlns:a16="http://schemas.microsoft.com/office/drawing/2014/main" id="{F4BC0EE2-8399-5F3C-904B-31FFB2E35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825625"/>
            <a:ext cx="5048250" cy="361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91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CE85-BA12-AC4F-776B-781C103D188F}"/>
              </a:ext>
            </a:extLst>
          </p:cNvPr>
          <p:cNvSpPr>
            <a:spLocks noGrp="1"/>
          </p:cNvSpPr>
          <p:nvPr>
            <p:ph type="title"/>
          </p:nvPr>
        </p:nvSpPr>
        <p:spPr/>
        <p:txBody>
          <a:bodyPr/>
          <a:lstStyle/>
          <a:p>
            <a:r>
              <a:rPr lang="en-US" b="1" i="0" dirty="0">
                <a:solidFill>
                  <a:srgbClr val="002060"/>
                </a:solidFill>
                <a:effectLst/>
                <a:latin typeface="Times New Roman" panose="02020603050405020304" pitchFamily="18" charset="0"/>
                <a:cs typeface="Times New Roman" panose="02020603050405020304" pitchFamily="18" charset="0"/>
              </a:rPr>
              <a:t>Challenges and Risks in </a:t>
            </a:r>
            <a:r>
              <a:rPr lang="en-US" b="1" i="0" dirty="0" err="1">
                <a:solidFill>
                  <a:srgbClr val="002060"/>
                </a:solidFill>
                <a:effectLst/>
                <a:latin typeface="Times New Roman" panose="02020603050405020304" pitchFamily="18" charset="0"/>
                <a:cs typeface="Times New Roman" panose="02020603050405020304" pitchFamily="18" charset="0"/>
              </a:rPr>
              <a:t>BigData</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D9F5B60-54B0-75F7-68A9-9CF2079CF6E5}"/>
              </a:ext>
            </a:extLst>
          </p:cNvPr>
          <p:cNvSpPr>
            <a:spLocks noGrp="1"/>
          </p:cNvSpPr>
          <p:nvPr>
            <p:ph idx="1"/>
          </p:nvPr>
        </p:nvSpPr>
        <p:spPr>
          <a:xfrm>
            <a:off x="838200" y="1825624"/>
            <a:ext cx="10515600" cy="4820835"/>
          </a:xfrm>
        </p:spPr>
        <p:txBody>
          <a:bodyPr>
            <a:normAutofit/>
          </a:bodyPr>
          <a:lstStyle/>
          <a:p>
            <a:r>
              <a:rPr lang="en-IN" b="1" i="0" dirty="0">
                <a:solidFill>
                  <a:srgbClr val="002060"/>
                </a:solidFill>
                <a:effectLst/>
                <a:latin typeface="Times New Roman" panose="02020603050405020304" pitchFamily="18" charset="0"/>
                <a:cs typeface="Times New Roman" panose="02020603050405020304" pitchFamily="18" charset="0"/>
              </a:rPr>
              <a:t>Challenges</a:t>
            </a:r>
          </a:p>
          <a:p>
            <a:pPr algn="just">
              <a:buFont typeface="+mj-lt"/>
              <a:buAutoNum type="arabicPeriod"/>
            </a:pPr>
            <a:r>
              <a:rPr lang="en-US" b="1" i="0" dirty="0">
                <a:solidFill>
                  <a:srgbClr val="002060"/>
                </a:solidFill>
                <a:effectLst/>
                <a:latin typeface="Times New Roman" panose="02020603050405020304" pitchFamily="18" charset="0"/>
                <a:cs typeface="Times New Roman" panose="02020603050405020304" pitchFamily="18" charset="0"/>
              </a:rPr>
              <a:t>Data Quality</a:t>
            </a:r>
            <a:r>
              <a:rPr lang="en-US" b="0" i="0" dirty="0">
                <a:solidFill>
                  <a:srgbClr val="002060"/>
                </a:solidFill>
                <a:effectLst/>
                <a:latin typeface="Times New Roman" panose="02020603050405020304" pitchFamily="18" charset="0"/>
                <a:cs typeface="Times New Roman" panose="02020603050405020304" pitchFamily="18" charset="0"/>
              </a:rPr>
              <a:t> – The problem here is the 4</a:t>
            </a:r>
            <a:r>
              <a:rPr lang="en-US" b="0" i="0" baseline="30000" dirty="0">
                <a:solidFill>
                  <a:srgbClr val="002060"/>
                </a:solidFill>
                <a:effectLst/>
                <a:latin typeface="Times New Roman" panose="02020603050405020304" pitchFamily="18" charset="0"/>
                <a:cs typeface="Times New Roman" panose="02020603050405020304" pitchFamily="18" charset="0"/>
              </a:rPr>
              <a:t>th</a:t>
            </a:r>
            <a:r>
              <a:rPr lang="en-US" b="0" i="0" dirty="0">
                <a:solidFill>
                  <a:srgbClr val="002060"/>
                </a:solidFill>
                <a:effectLst/>
                <a:latin typeface="Times New Roman" panose="02020603050405020304" pitchFamily="18" charset="0"/>
                <a:cs typeface="Times New Roman" panose="02020603050405020304" pitchFamily="18" charset="0"/>
              </a:rPr>
              <a:t> V i.e. Veracity. The data here is very messy, inconsistent and incomplete. Dirty data cost $600 billion to the companies every year in the United States.</a:t>
            </a:r>
          </a:p>
          <a:p>
            <a:pPr algn="just">
              <a:buFont typeface="+mj-lt"/>
              <a:buAutoNum type="arabicPeriod" startAt="2"/>
            </a:pPr>
            <a:r>
              <a:rPr lang="en-US" b="1" i="0" dirty="0">
                <a:solidFill>
                  <a:srgbClr val="002060"/>
                </a:solidFill>
                <a:effectLst/>
                <a:latin typeface="Times New Roman" panose="02020603050405020304" pitchFamily="18" charset="0"/>
                <a:cs typeface="Times New Roman" panose="02020603050405020304" pitchFamily="18" charset="0"/>
              </a:rPr>
              <a:t>Discovery</a:t>
            </a:r>
            <a:r>
              <a:rPr lang="en-US" b="0" i="0" dirty="0">
                <a:solidFill>
                  <a:srgbClr val="002060"/>
                </a:solidFill>
                <a:effectLst/>
                <a:latin typeface="Times New Roman" panose="02020603050405020304" pitchFamily="18" charset="0"/>
                <a:cs typeface="Times New Roman" panose="02020603050405020304" pitchFamily="18" charset="0"/>
              </a:rPr>
              <a:t> – Finding insights on Big Data is like finding a needle in a haystack. Analyzing petabytes of data using extremely powerful algorithms to find patterns and insights are very difficult.</a:t>
            </a:r>
          </a:p>
          <a:p>
            <a:pPr algn="just">
              <a:buFont typeface="+mj-lt"/>
              <a:buAutoNum type="arabicPeriod" startAt="3"/>
            </a:pPr>
            <a:r>
              <a:rPr lang="en-US" b="1" i="0" dirty="0">
                <a:solidFill>
                  <a:srgbClr val="002060"/>
                </a:solidFill>
                <a:effectLst/>
                <a:latin typeface="Times New Roman" panose="02020603050405020304" pitchFamily="18" charset="0"/>
                <a:cs typeface="Times New Roman" panose="02020603050405020304" pitchFamily="18" charset="0"/>
              </a:rPr>
              <a:t>Storage</a:t>
            </a:r>
            <a:r>
              <a:rPr lang="en-US" b="0" i="0" dirty="0">
                <a:solidFill>
                  <a:srgbClr val="002060"/>
                </a:solidFill>
                <a:effectLst/>
                <a:latin typeface="Times New Roman" panose="02020603050405020304" pitchFamily="18" charset="0"/>
                <a:cs typeface="Times New Roman" panose="02020603050405020304" pitchFamily="18" charset="0"/>
              </a:rPr>
              <a:t> – The more data an organization has, the more complex the problems of managing it can become. The question that arises here is “Where to store it?”. We need a storage system which can easily scale up or down on-demand.</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83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7F51-DD7C-04A0-08AA-5EB47BDB38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D19FF6-04FF-7677-E6E8-82C9CF7CD30C}"/>
              </a:ext>
            </a:extLst>
          </p:cNvPr>
          <p:cNvSpPr>
            <a:spLocks noGrp="1"/>
          </p:cNvSpPr>
          <p:nvPr>
            <p:ph idx="1"/>
          </p:nvPr>
        </p:nvSpPr>
        <p:spPr/>
        <p:txBody>
          <a:bodyPr>
            <a:normAutofit/>
          </a:bodyPr>
          <a:lstStyle/>
          <a:p>
            <a:pPr algn="just">
              <a:buFont typeface="+mj-lt"/>
              <a:buAutoNum type="arabicPeriod" startAt="4"/>
            </a:pPr>
            <a:r>
              <a:rPr lang="en-US" b="1" i="0" dirty="0">
                <a:solidFill>
                  <a:srgbClr val="002060"/>
                </a:solidFill>
                <a:effectLst/>
                <a:latin typeface="Times New Roman" panose="02020603050405020304" pitchFamily="18" charset="0"/>
                <a:cs typeface="Times New Roman" panose="02020603050405020304" pitchFamily="18" charset="0"/>
              </a:rPr>
              <a:t>Analytics</a:t>
            </a:r>
            <a:r>
              <a:rPr lang="en-US" b="0" i="0" dirty="0">
                <a:solidFill>
                  <a:srgbClr val="002060"/>
                </a:solidFill>
                <a:effectLst/>
                <a:latin typeface="Times New Roman" panose="02020603050405020304" pitchFamily="18" charset="0"/>
                <a:cs typeface="Times New Roman" panose="02020603050405020304" pitchFamily="18" charset="0"/>
              </a:rPr>
              <a:t> – In the case of Big Data, most of the time we are unaware of the kind of data we are dealing with, so analyzing that data is even more difficult.</a:t>
            </a:r>
          </a:p>
          <a:p>
            <a:pPr algn="just">
              <a:buFont typeface="+mj-lt"/>
              <a:buAutoNum type="arabicPeriod" startAt="5"/>
            </a:pPr>
            <a:r>
              <a:rPr lang="en-US" b="1" i="0" dirty="0">
                <a:solidFill>
                  <a:srgbClr val="002060"/>
                </a:solidFill>
                <a:effectLst/>
                <a:latin typeface="Times New Roman" panose="02020603050405020304" pitchFamily="18" charset="0"/>
                <a:cs typeface="Times New Roman" panose="02020603050405020304" pitchFamily="18" charset="0"/>
              </a:rPr>
              <a:t>Security</a:t>
            </a:r>
            <a:r>
              <a:rPr lang="en-US" b="0" i="0" dirty="0">
                <a:solidFill>
                  <a:srgbClr val="002060"/>
                </a:solidFill>
                <a:effectLst/>
                <a:latin typeface="Times New Roman" panose="02020603050405020304" pitchFamily="18" charset="0"/>
                <a:cs typeface="Times New Roman" panose="02020603050405020304" pitchFamily="18" charset="0"/>
              </a:rPr>
              <a:t> – Since the data is huge in size, keeping it secure is another challenge. It includes user authentication, restricting access based on a user, recording data access histories, proper use of data encryption etc.</a:t>
            </a:r>
          </a:p>
          <a:p>
            <a:pPr algn="just">
              <a:buFont typeface="+mj-lt"/>
              <a:buAutoNum type="arabicPeriod" startAt="6"/>
            </a:pPr>
            <a:r>
              <a:rPr lang="en-US" b="1" i="0" dirty="0">
                <a:solidFill>
                  <a:srgbClr val="002060"/>
                </a:solidFill>
                <a:effectLst/>
                <a:latin typeface="Times New Roman" panose="02020603050405020304" pitchFamily="18" charset="0"/>
                <a:cs typeface="Times New Roman" panose="02020603050405020304" pitchFamily="18" charset="0"/>
              </a:rPr>
              <a:t>Lack of Talent – </a:t>
            </a:r>
            <a:r>
              <a:rPr lang="en-US" b="0" i="0" dirty="0">
                <a:solidFill>
                  <a:srgbClr val="002060"/>
                </a:solidFill>
                <a:effectLst/>
                <a:latin typeface="Times New Roman" panose="02020603050405020304" pitchFamily="18" charset="0"/>
                <a:cs typeface="Times New Roman" panose="02020603050405020304" pitchFamily="18" charset="0"/>
              </a:rPr>
              <a:t>There are a lot of Big Data projects in major organizations, but a sophisticated team of developers, data scientists and analysts who also have sufficient amount of domain knowledge is still a challenge.</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36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9E59-8EE4-8D01-1455-84FA0EDC50D6}"/>
              </a:ext>
            </a:extLst>
          </p:cNvPr>
          <p:cNvSpPr>
            <a:spLocks noGrp="1"/>
          </p:cNvSpPr>
          <p:nvPr>
            <p:ph type="title"/>
          </p:nvPr>
        </p:nvSpPr>
        <p:spPr>
          <a:xfrm>
            <a:off x="838200" y="365125"/>
            <a:ext cx="10515600" cy="753991"/>
          </a:xfrm>
        </p:spPr>
        <p:txBody>
          <a:bodyPr/>
          <a:lstStyle/>
          <a:p>
            <a:endParaRPr lang="en-IN" dirty="0"/>
          </a:p>
        </p:txBody>
      </p:sp>
      <p:sp>
        <p:nvSpPr>
          <p:cNvPr id="3" name="Content Placeholder 2">
            <a:extLst>
              <a:ext uri="{FF2B5EF4-FFF2-40B4-BE49-F238E27FC236}">
                <a16:creationId xmlns:a16="http://schemas.microsoft.com/office/drawing/2014/main" id="{AF3CE2C6-1F05-EA3A-62EF-347A873789B9}"/>
              </a:ext>
            </a:extLst>
          </p:cNvPr>
          <p:cNvSpPr>
            <a:spLocks noGrp="1"/>
          </p:cNvSpPr>
          <p:nvPr>
            <p:ph idx="1"/>
          </p:nvPr>
        </p:nvSpPr>
        <p:spPr>
          <a:xfrm>
            <a:off x="838200" y="1282890"/>
            <a:ext cx="10515600" cy="4894073"/>
          </a:xfrm>
        </p:spPr>
        <p:txBody>
          <a:bodyPr>
            <a:normAutofit lnSpcReduction="10000"/>
          </a:bodyPr>
          <a:lstStyle/>
          <a:p>
            <a:pPr algn="just"/>
            <a:r>
              <a:rPr lang="en-IN" b="1" i="0" dirty="0">
                <a:solidFill>
                  <a:srgbClr val="002060"/>
                </a:solidFill>
                <a:effectLst/>
                <a:latin typeface="Times New Roman" panose="02020603050405020304" pitchFamily="18" charset="0"/>
                <a:cs typeface="Times New Roman" panose="02020603050405020304" pitchFamily="18" charset="0"/>
              </a:rPr>
              <a:t>Risks:</a:t>
            </a:r>
          </a:p>
          <a:p>
            <a:pPr algn="just">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It can handle a variety of data but if companies cannot understand requirements properly and control the source of data then it will provide flawed results. As a result, it will need a lot of time and money to investigate and correct the results.</a:t>
            </a:r>
          </a:p>
          <a:p>
            <a:pPr algn="just">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Data security is another risk with the </a:t>
            </a:r>
            <a:r>
              <a:rPr lang="en-US" b="0" i="0" dirty="0" err="1">
                <a:solidFill>
                  <a:srgbClr val="002060"/>
                </a:solidFill>
                <a:effectLst/>
                <a:latin typeface="Times New Roman" panose="02020603050405020304" pitchFamily="18" charset="0"/>
                <a:cs typeface="Times New Roman" panose="02020603050405020304" pitchFamily="18" charset="0"/>
              </a:rPr>
              <a:t>BigData</a:t>
            </a:r>
            <a:r>
              <a:rPr lang="en-US" b="0" i="0" dirty="0">
                <a:solidFill>
                  <a:srgbClr val="002060"/>
                </a:solidFill>
                <a:effectLst/>
                <a:latin typeface="Times New Roman" panose="02020603050405020304" pitchFamily="18" charset="0"/>
                <a:cs typeface="Times New Roman" panose="02020603050405020304" pitchFamily="18" charset="0"/>
              </a:rPr>
              <a:t>. With a high volume of data, there are higher chances that someone will steal it. Data hackers may steal and sell important information (including historical data) of the company.</a:t>
            </a:r>
          </a:p>
          <a:p>
            <a:pPr algn="just">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Also, Data Privacy is another risk for </a:t>
            </a:r>
            <a:r>
              <a:rPr lang="en-US" b="0" i="0" dirty="0" err="1">
                <a:solidFill>
                  <a:srgbClr val="002060"/>
                </a:solidFill>
                <a:effectLst/>
                <a:latin typeface="Times New Roman" panose="02020603050405020304" pitchFamily="18" charset="0"/>
                <a:cs typeface="Times New Roman" panose="02020603050405020304" pitchFamily="18" charset="0"/>
              </a:rPr>
              <a:t>BigData</a:t>
            </a:r>
            <a:r>
              <a:rPr lang="en-US" b="0" i="0" dirty="0">
                <a:solidFill>
                  <a:srgbClr val="002060"/>
                </a:solidFill>
                <a:effectLst/>
                <a:latin typeface="Times New Roman" panose="02020603050405020304" pitchFamily="18" charset="0"/>
                <a:cs typeface="Times New Roman" panose="02020603050405020304" pitchFamily="18" charset="0"/>
              </a:rPr>
              <a:t>. If we want to secure the personal and sensitive data from hackers then it should be protected and must pass all the privacy policies.</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8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010B-B2E9-7F21-F932-6F1207AF32EC}"/>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Big Data Technologies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BAD97D-248C-9912-2B65-F6C5877BA73C}"/>
              </a:ext>
            </a:extLst>
          </p:cNvPr>
          <p:cNvSpPr>
            <a:spLocks noGrp="1"/>
          </p:cNvSpPr>
          <p:nvPr>
            <p:ph idx="1"/>
          </p:nvPr>
        </p:nvSpPr>
        <p:spPr/>
        <p:txBody>
          <a:bodyPr/>
          <a:lstStyle/>
          <a:p>
            <a:pPr algn="l"/>
            <a:r>
              <a:rPr lang="en-US" b="1" i="0" dirty="0">
                <a:solidFill>
                  <a:srgbClr val="002060"/>
                </a:solidFill>
                <a:effectLst/>
                <a:latin typeface="Times New Roman" panose="02020603050405020304" pitchFamily="18" charset="0"/>
                <a:cs typeface="Times New Roman" panose="02020603050405020304" pitchFamily="18" charset="0"/>
              </a:rPr>
              <a:t>Following are the technologies that can be used to manage Big Data:</a:t>
            </a:r>
            <a:endParaRPr lang="en-US" b="0" i="0" dirty="0">
              <a:solidFill>
                <a:srgbClr val="00206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Apache Hadoop</a:t>
            </a: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Microsoft HDInsight</a:t>
            </a: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No SQL</a:t>
            </a: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Hive</a:t>
            </a: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Sqoop</a:t>
            </a:r>
          </a:p>
          <a:p>
            <a:pPr algn="l">
              <a:buFont typeface="+mj-lt"/>
              <a:buAutoNum type="arabicPeriod"/>
            </a:pPr>
            <a:r>
              <a:rPr lang="en-US" b="0" i="0" dirty="0" err="1">
                <a:solidFill>
                  <a:srgbClr val="002060"/>
                </a:solidFill>
                <a:effectLst/>
                <a:latin typeface="Times New Roman" panose="02020603050405020304" pitchFamily="18" charset="0"/>
                <a:cs typeface="Times New Roman" panose="02020603050405020304" pitchFamily="18" charset="0"/>
              </a:rPr>
              <a:t>BigData</a:t>
            </a:r>
            <a:r>
              <a:rPr lang="en-US" b="0" i="0" dirty="0">
                <a:solidFill>
                  <a:srgbClr val="002060"/>
                </a:solidFill>
                <a:effectLst/>
                <a:latin typeface="Times New Roman" panose="02020603050405020304" pitchFamily="18" charset="0"/>
                <a:cs typeface="Times New Roman" panose="02020603050405020304" pitchFamily="18" charset="0"/>
              </a:rPr>
              <a:t> in Excel</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18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31D0-4707-8C0A-9B57-92E02AE76AC5}"/>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Applications of Big Data</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E47BB9-02BF-5CA7-8133-F90975E3E202}"/>
              </a:ext>
            </a:extLst>
          </p:cNvPr>
          <p:cNvSpPr>
            <a:spLocks noGrp="1"/>
          </p:cNvSpPr>
          <p:nvPr>
            <p:ph idx="1"/>
          </p:nvPr>
        </p:nvSpPr>
        <p:spPr/>
        <p:txBody>
          <a:bodyPr>
            <a:normAutofit lnSpcReduction="10000"/>
          </a:bodyPr>
          <a:lstStyle/>
          <a:p>
            <a:pPr algn="l"/>
            <a:r>
              <a:rPr lang="en-US" b="1" i="0" dirty="0">
                <a:solidFill>
                  <a:srgbClr val="002060"/>
                </a:solidFill>
                <a:effectLst/>
                <a:latin typeface="Times New Roman" panose="02020603050405020304" pitchFamily="18" charset="0"/>
                <a:cs typeface="Times New Roman" panose="02020603050405020304" pitchFamily="18" charset="0"/>
              </a:rPr>
              <a:t>Following are the domains where it is used:</a:t>
            </a:r>
            <a:endParaRPr lang="en-US" b="0" i="0" dirty="0">
              <a:solidFill>
                <a:srgbClr val="00206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Banking</a:t>
            </a: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Media and Entertainment</a:t>
            </a: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Healthcare Providers</a:t>
            </a: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Insurance</a:t>
            </a: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Education</a:t>
            </a: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Retail</a:t>
            </a: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Manufacturing</a:t>
            </a:r>
          </a:p>
          <a:p>
            <a:pPr algn="l">
              <a:buFont typeface="+mj-lt"/>
              <a:buAutoNum type="arabicPeriod"/>
            </a:pPr>
            <a:r>
              <a:rPr lang="en-US" b="0" i="0" dirty="0">
                <a:solidFill>
                  <a:srgbClr val="002060"/>
                </a:solidFill>
                <a:effectLst/>
                <a:latin typeface="Times New Roman" panose="02020603050405020304" pitchFamily="18" charset="0"/>
                <a:cs typeface="Times New Roman" panose="02020603050405020304" pitchFamily="18" charset="0"/>
              </a:rPr>
              <a:t>Government</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84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27F5-F6DB-78D5-72A6-A07D649896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856C07-72B8-9FA2-E714-1B0D02F0F93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71069E7-23AF-AE46-FDAC-9E1CD029CFE5}"/>
              </a:ext>
            </a:extLst>
          </p:cNvPr>
          <p:cNvPicPr>
            <a:picLocks noChangeAspect="1"/>
          </p:cNvPicPr>
          <p:nvPr/>
        </p:nvPicPr>
        <p:blipFill>
          <a:blip r:embed="rId2"/>
          <a:stretch>
            <a:fillRect/>
          </a:stretch>
        </p:blipFill>
        <p:spPr>
          <a:xfrm>
            <a:off x="95534" y="0"/>
            <a:ext cx="12096465" cy="6755641"/>
          </a:xfrm>
          <a:prstGeom prst="rect">
            <a:avLst/>
          </a:prstGeom>
        </p:spPr>
      </p:pic>
    </p:spTree>
    <p:extLst>
      <p:ext uri="{BB962C8B-B14F-4D97-AF65-F5344CB8AC3E}">
        <p14:creationId xmlns:p14="http://schemas.microsoft.com/office/powerpoint/2010/main" val="1409524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F56F-7E77-2575-EAEC-7DF34843DB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12E0A0-05B9-2E6D-21B7-60378A107682}"/>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Smarter Healthcare</a:t>
            </a:r>
            <a:r>
              <a:rPr lang="en-US" b="0" i="0" dirty="0">
                <a:solidFill>
                  <a:srgbClr val="002060"/>
                </a:solidFill>
                <a:effectLst/>
                <a:latin typeface="Times New Roman" panose="02020603050405020304" pitchFamily="18" charset="0"/>
                <a:cs typeface="Times New Roman" panose="02020603050405020304" pitchFamily="18" charset="0"/>
              </a:rPr>
              <a:t>: Making use of the petabytes of patient’s data, the organization can extract meaningful information and then build applications that can predict the patient’s deteriorating condition in advance.</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Telecom</a:t>
            </a:r>
            <a:r>
              <a:rPr lang="en-US" b="0" i="0" dirty="0">
                <a:solidFill>
                  <a:srgbClr val="002060"/>
                </a:solidFill>
                <a:effectLst/>
                <a:latin typeface="Times New Roman" panose="02020603050405020304" pitchFamily="18" charset="0"/>
                <a:cs typeface="Times New Roman" panose="02020603050405020304" pitchFamily="18" charset="0"/>
              </a:rPr>
              <a:t>: Telecom sectors collects information, analyzes it and provide solutions to different problems. By using Big Data applications, telecom companies have been able to significantly reduce data packet loss, which occurs when networks are overloaded, and thus, providing a seamless connection to their customers.</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Retail</a:t>
            </a:r>
            <a:r>
              <a:rPr lang="en-US" b="0" i="0" dirty="0">
                <a:solidFill>
                  <a:srgbClr val="002060"/>
                </a:solidFill>
                <a:effectLst/>
                <a:latin typeface="Times New Roman" panose="02020603050405020304" pitchFamily="18" charset="0"/>
                <a:cs typeface="Times New Roman" panose="02020603050405020304" pitchFamily="18" charset="0"/>
              </a:rPr>
              <a:t>: Retail has some of the tightest margins, and is one of the greatest beneficiaries of big data. The beauty of using big data in retail is to understand consumer behavior. Amazon’s recommendation engine provides suggestion based on the browsing history of the consumer.</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62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F021-7D56-7670-93EE-B9B0797F0B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3964FC-FE2B-D900-DB4D-19C90BF5A07D}"/>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Traffic control</a:t>
            </a:r>
            <a:r>
              <a:rPr lang="en-US" b="0" i="0" dirty="0">
                <a:solidFill>
                  <a:srgbClr val="002060"/>
                </a:solidFill>
                <a:effectLst/>
                <a:latin typeface="Times New Roman" panose="02020603050405020304" pitchFamily="18" charset="0"/>
                <a:cs typeface="Times New Roman" panose="02020603050405020304" pitchFamily="18" charset="0"/>
              </a:rPr>
              <a:t>: Traffic congestion is a major challenge for many cities globally. Effective use of data and sensors will be key to managing traffic better as cities become increasingly densely populated.</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Manufacturing</a:t>
            </a:r>
            <a:r>
              <a:rPr lang="en-US" b="0" i="0" dirty="0">
                <a:solidFill>
                  <a:srgbClr val="002060"/>
                </a:solidFill>
                <a:effectLst/>
                <a:latin typeface="Times New Roman" panose="02020603050405020304" pitchFamily="18" charset="0"/>
                <a:cs typeface="Times New Roman" panose="02020603050405020304" pitchFamily="18" charset="0"/>
              </a:rPr>
              <a:t>: Analyzing big data in the manufacturing industry can reduce component defects, improve product quality, increase efficiency, and save time and money.</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Search Quality</a:t>
            </a:r>
            <a:r>
              <a:rPr lang="en-US" b="0" i="0" dirty="0">
                <a:solidFill>
                  <a:srgbClr val="002060"/>
                </a:solidFill>
                <a:effectLst/>
                <a:latin typeface="Times New Roman" panose="02020603050405020304" pitchFamily="18" charset="0"/>
                <a:cs typeface="Times New Roman" panose="02020603050405020304" pitchFamily="18" charset="0"/>
              </a:rPr>
              <a:t>: Every time we are extracting information from google, we are simultaneously generating data for it. Google stores this data and uses it to improve its search quality.</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632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08DC-9913-E7A8-86B6-E66B3AE62178}"/>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Healthcare</a:t>
            </a:r>
            <a:endParaRPr lang="en-IN" dirty="0"/>
          </a:p>
        </p:txBody>
      </p:sp>
      <p:sp>
        <p:nvSpPr>
          <p:cNvPr id="3" name="Content Placeholder 2">
            <a:extLst>
              <a:ext uri="{FF2B5EF4-FFF2-40B4-BE49-F238E27FC236}">
                <a16:creationId xmlns:a16="http://schemas.microsoft.com/office/drawing/2014/main" id="{1462D51D-77F7-3F1A-3308-DF14E8EA8FE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6E5587D-82B0-896B-E406-3F2225A23A50}"/>
              </a:ext>
            </a:extLst>
          </p:cNvPr>
          <p:cNvPicPr>
            <a:picLocks noChangeAspect="1"/>
          </p:cNvPicPr>
          <p:nvPr/>
        </p:nvPicPr>
        <p:blipFill>
          <a:blip r:embed="rId2"/>
          <a:stretch>
            <a:fillRect/>
          </a:stretch>
        </p:blipFill>
        <p:spPr>
          <a:xfrm>
            <a:off x="838200" y="1825625"/>
            <a:ext cx="10345615" cy="4351338"/>
          </a:xfrm>
          <a:prstGeom prst="rect">
            <a:avLst/>
          </a:prstGeom>
        </p:spPr>
      </p:pic>
    </p:spTree>
    <p:extLst>
      <p:ext uri="{BB962C8B-B14F-4D97-AF65-F5344CB8AC3E}">
        <p14:creationId xmlns:p14="http://schemas.microsoft.com/office/powerpoint/2010/main" val="2573544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0357-7969-16BE-2171-0983149C533D}"/>
              </a:ext>
            </a:extLst>
          </p:cNvPr>
          <p:cNvSpPr>
            <a:spLocks noGrp="1"/>
          </p:cNvSpPr>
          <p:nvPr>
            <p:ph type="title"/>
          </p:nvPr>
        </p:nvSpPr>
        <p:spPr>
          <a:xfrm>
            <a:off x="838200" y="365126"/>
            <a:ext cx="10515600" cy="931412"/>
          </a:xfrm>
        </p:spPr>
        <p:txBody>
          <a:bodyPr/>
          <a:lstStyle/>
          <a:p>
            <a:r>
              <a:rPr lang="en-IN" b="1" i="0" dirty="0">
                <a:solidFill>
                  <a:srgbClr val="4A4A4A"/>
                </a:solidFill>
                <a:effectLst/>
                <a:latin typeface="Open Sans" panose="020B0606030504020204" pitchFamily="34" charset="0"/>
              </a:rPr>
              <a:t>Manufacturing</a:t>
            </a:r>
            <a:endParaRPr lang="en-IN" dirty="0"/>
          </a:p>
        </p:txBody>
      </p:sp>
      <p:sp>
        <p:nvSpPr>
          <p:cNvPr id="3" name="Content Placeholder 2">
            <a:extLst>
              <a:ext uri="{FF2B5EF4-FFF2-40B4-BE49-F238E27FC236}">
                <a16:creationId xmlns:a16="http://schemas.microsoft.com/office/drawing/2014/main" id="{095A2FA9-728E-6BBF-E111-4FF48FD6A26B}"/>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54E7BD3-B8CB-09E1-2C7E-BCA4AF7EAFBF}"/>
              </a:ext>
            </a:extLst>
          </p:cNvPr>
          <p:cNvPicPr>
            <a:picLocks noChangeAspect="1"/>
          </p:cNvPicPr>
          <p:nvPr/>
        </p:nvPicPr>
        <p:blipFill>
          <a:blip r:embed="rId2"/>
          <a:stretch>
            <a:fillRect/>
          </a:stretch>
        </p:blipFill>
        <p:spPr>
          <a:xfrm>
            <a:off x="838199" y="1825625"/>
            <a:ext cx="10190871" cy="4351338"/>
          </a:xfrm>
          <a:prstGeom prst="rect">
            <a:avLst/>
          </a:prstGeom>
        </p:spPr>
      </p:pic>
    </p:spTree>
    <p:extLst>
      <p:ext uri="{BB962C8B-B14F-4D97-AF65-F5344CB8AC3E}">
        <p14:creationId xmlns:p14="http://schemas.microsoft.com/office/powerpoint/2010/main" val="2299865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7CDB-68AC-177C-C977-C06CC0940A17}"/>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Media &amp; Entertainment</a:t>
            </a:r>
            <a:endParaRPr lang="en-IN" dirty="0"/>
          </a:p>
        </p:txBody>
      </p:sp>
      <p:sp>
        <p:nvSpPr>
          <p:cNvPr id="3" name="Content Placeholder 2">
            <a:extLst>
              <a:ext uri="{FF2B5EF4-FFF2-40B4-BE49-F238E27FC236}">
                <a16:creationId xmlns:a16="http://schemas.microsoft.com/office/drawing/2014/main" id="{0E8ED2DF-9ED5-68EF-18AB-8B4848170F9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4B2F9D2-2445-8A16-ECF9-BD285EC96349}"/>
              </a:ext>
            </a:extLst>
          </p:cNvPr>
          <p:cNvPicPr>
            <a:picLocks noChangeAspect="1"/>
          </p:cNvPicPr>
          <p:nvPr/>
        </p:nvPicPr>
        <p:blipFill>
          <a:blip r:embed="rId2"/>
          <a:stretch>
            <a:fillRect/>
          </a:stretch>
        </p:blipFill>
        <p:spPr>
          <a:xfrm>
            <a:off x="838200" y="1709737"/>
            <a:ext cx="10515600" cy="4467226"/>
          </a:xfrm>
          <a:prstGeom prst="rect">
            <a:avLst/>
          </a:prstGeom>
        </p:spPr>
      </p:pic>
    </p:spTree>
    <p:extLst>
      <p:ext uri="{BB962C8B-B14F-4D97-AF65-F5344CB8AC3E}">
        <p14:creationId xmlns:p14="http://schemas.microsoft.com/office/powerpoint/2010/main" val="259345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B80A-3EA4-8F21-E69E-AB9F0C3E976D}"/>
              </a:ext>
            </a:extLst>
          </p:cNvPr>
          <p:cNvSpPr>
            <a:spLocks noGrp="1"/>
          </p:cNvSpPr>
          <p:nvPr>
            <p:ph type="title"/>
          </p:nvPr>
        </p:nvSpPr>
        <p:spPr>
          <a:xfrm>
            <a:off x="838200" y="365125"/>
            <a:ext cx="10515600" cy="753991"/>
          </a:xfrm>
        </p:spPr>
        <p:txBody>
          <a:bodyPr>
            <a:normAutofit/>
          </a:bodyPr>
          <a:lstStyle/>
          <a:p>
            <a:r>
              <a:rPr lang="en-IN" b="1" i="0" dirty="0">
                <a:solidFill>
                  <a:srgbClr val="4A4A4A"/>
                </a:solidFill>
                <a:effectLst/>
                <a:latin typeface="Open Sans" panose="020B0606030504020204" pitchFamily="34" charset="0"/>
              </a:rPr>
              <a:t>Internet of Things (IoT)</a:t>
            </a:r>
            <a:endParaRPr lang="en-IN" dirty="0"/>
          </a:p>
        </p:txBody>
      </p:sp>
      <p:sp>
        <p:nvSpPr>
          <p:cNvPr id="3" name="Content Placeholder 2">
            <a:extLst>
              <a:ext uri="{FF2B5EF4-FFF2-40B4-BE49-F238E27FC236}">
                <a16:creationId xmlns:a16="http://schemas.microsoft.com/office/drawing/2014/main" id="{54FC0437-F204-36D9-F2BC-79AE15C83A8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71A5D09-BDA3-96DB-A7E4-419B93B5BCF1}"/>
              </a:ext>
            </a:extLst>
          </p:cNvPr>
          <p:cNvPicPr>
            <a:picLocks noChangeAspect="1"/>
          </p:cNvPicPr>
          <p:nvPr/>
        </p:nvPicPr>
        <p:blipFill>
          <a:blip r:embed="rId2"/>
          <a:stretch>
            <a:fillRect/>
          </a:stretch>
        </p:blipFill>
        <p:spPr>
          <a:xfrm>
            <a:off x="838200" y="1825625"/>
            <a:ext cx="10401886" cy="4351338"/>
          </a:xfrm>
          <a:prstGeom prst="rect">
            <a:avLst/>
          </a:prstGeom>
        </p:spPr>
      </p:pic>
    </p:spTree>
    <p:extLst>
      <p:ext uri="{BB962C8B-B14F-4D97-AF65-F5344CB8AC3E}">
        <p14:creationId xmlns:p14="http://schemas.microsoft.com/office/powerpoint/2010/main" val="323857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188F-CD08-1ACD-D81A-0B7787EF727A}"/>
              </a:ext>
            </a:extLst>
          </p:cNvPr>
          <p:cNvSpPr>
            <a:spLocks noGrp="1"/>
          </p:cNvSpPr>
          <p:nvPr>
            <p:ph type="title"/>
          </p:nvPr>
        </p:nvSpPr>
        <p:spPr/>
        <p:txBody>
          <a:bodyPr/>
          <a:lstStyle/>
          <a:p>
            <a:r>
              <a:rPr lang="en-IN" b="0" i="0" dirty="0">
                <a:solidFill>
                  <a:srgbClr val="002060"/>
                </a:solidFill>
                <a:effectLst/>
                <a:latin typeface="Times New Roman" panose="02020603050405020304" pitchFamily="18" charset="0"/>
                <a:cs typeface="Times New Roman" panose="02020603050405020304" pitchFamily="18" charset="0"/>
              </a:rPr>
              <a:t>Sources of Big Data</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3F6E69-672D-AB62-4B4A-B1134C9F8645}"/>
              </a:ext>
            </a:extLst>
          </p:cNvPr>
          <p:cNvSpPr>
            <a:spLocks noGrp="1"/>
          </p:cNvSpPr>
          <p:nvPr>
            <p:ph idx="1"/>
          </p:nvPr>
        </p:nvSpPr>
        <p:spPr/>
        <p:txBody>
          <a:bodyPr>
            <a:normAutofit fontScale="92500" lnSpcReduction="20000"/>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These data come from many sources like</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Social networking sites:</a:t>
            </a:r>
            <a:r>
              <a:rPr lang="en-US" b="0" i="0" dirty="0">
                <a:solidFill>
                  <a:srgbClr val="002060"/>
                </a:solidFill>
                <a:effectLst/>
                <a:latin typeface="Times New Roman" panose="02020603050405020304" pitchFamily="18" charset="0"/>
                <a:cs typeface="Times New Roman" panose="02020603050405020304" pitchFamily="18" charset="0"/>
              </a:rPr>
              <a:t> Facebook, Google, LinkedIn all these sites generates huge amount of data on a day to day basis as they have billions of users worldwide.</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E-commerce site:</a:t>
            </a:r>
            <a:r>
              <a:rPr lang="en-US" b="0" i="0" dirty="0">
                <a:solidFill>
                  <a:srgbClr val="002060"/>
                </a:solidFill>
                <a:effectLst/>
                <a:latin typeface="Times New Roman" panose="02020603050405020304" pitchFamily="18" charset="0"/>
                <a:cs typeface="Times New Roman" panose="02020603050405020304" pitchFamily="18" charset="0"/>
              </a:rPr>
              <a:t> Sites like Amazon, Flipkart, Alibaba generates huge amount of logs from which users buying trends can be traced.</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Weather Station:</a:t>
            </a:r>
            <a:r>
              <a:rPr lang="en-US" b="0" i="0" dirty="0">
                <a:solidFill>
                  <a:srgbClr val="002060"/>
                </a:solidFill>
                <a:effectLst/>
                <a:latin typeface="Times New Roman" panose="02020603050405020304" pitchFamily="18" charset="0"/>
                <a:cs typeface="Times New Roman" panose="02020603050405020304" pitchFamily="18" charset="0"/>
              </a:rPr>
              <a:t> All the weather station and satellite gives very huge data which are stored and manipulated to forecast weather.</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Telecom company:</a:t>
            </a:r>
            <a:r>
              <a:rPr lang="en-US" b="0" i="0" dirty="0">
                <a:solidFill>
                  <a:srgbClr val="002060"/>
                </a:solidFill>
                <a:effectLst/>
                <a:latin typeface="Times New Roman" panose="02020603050405020304" pitchFamily="18" charset="0"/>
                <a:cs typeface="Times New Roman" panose="02020603050405020304" pitchFamily="18" charset="0"/>
              </a:rPr>
              <a:t> Telecom giants like Airtel, Vodafone study the user trends and accordingly publish their plans and for this they store the data of its million users.</a:t>
            </a:r>
          </a:p>
          <a:p>
            <a:pPr algn="just">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Share Market:</a:t>
            </a:r>
            <a:r>
              <a:rPr lang="en-US" b="0" i="0" dirty="0">
                <a:solidFill>
                  <a:srgbClr val="002060"/>
                </a:solidFill>
                <a:effectLst/>
                <a:latin typeface="Times New Roman" panose="02020603050405020304" pitchFamily="18" charset="0"/>
                <a:cs typeface="Times New Roman" panose="02020603050405020304" pitchFamily="18" charset="0"/>
              </a:rPr>
              <a:t> Stock exchange across the world generates huge amount of data through its daily transaction.</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18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57E3-03F3-89D4-FECF-488DBB54BAA9}"/>
              </a:ext>
            </a:extLst>
          </p:cNvPr>
          <p:cNvSpPr>
            <a:spLocks noGrp="1"/>
          </p:cNvSpPr>
          <p:nvPr>
            <p:ph type="title"/>
          </p:nvPr>
        </p:nvSpPr>
        <p:spPr/>
        <p:txBody>
          <a:bodyPr>
            <a:normAutofit/>
          </a:bodyPr>
          <a:lstStyle/>
          <a:p>
            <a:r>
              <a:rPr lang="en-IN" b="1" i="0" dirty="0">
                <a:solidFill>
                  <a:srgbClr val="4A4A4A"/>
                </a:solidFill>
                <a:effectLst/>
                <a:latin typeface="Times New Roman" panose="02020603050405020304" pitchFamily="18" charset="0"/>
                <a:cs typeface="Times New Roman" panose="02020603050405020304" pitchFamily="18" charset="0"/>
              </a:rPr>
              <a:t>Big Data Characteristics</a:t>
            </a:r>
            <a:br>
              <a:rPr lang="en-IN" b="1" i="0" dirty="0">
                <a:solidFill>
                  <a:srgbClr val="4A4A4A"/>
                </a:solidFill>
                <a:effectLst/>
                <a:latin typeface="Times New Roman" panose="02020603050405020304" pitchFamily="18" charset="0"/>
                <a:cs typeface="Times New Roman" panose="02020603050405020304" pitchFamily="18" charset="0"/>
              </a:rPr>
            </a:br>
            <a:r>
              <a:rPr lang="en-US" sz="2000" b="0" i="0" dirty="0">
                <a:solidFill>
                  <a:srgbClr val="4A4A4A"/>
                </a:solidFill>
                <a:effectLst/>
                <a:latin typeface="Times New Roman" panose="02020603050405020304" pitchFamily="18" charset="0"/>
                <a:cs typeface="Times New Roman" panose="02020603050405020304" pitchFamily="18" charset="0"/>
              </a:rPr>
              <a:t>The four characteristics that define Big Data are: Volume, Velocity, Variety, and Veracity.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25187B-49E0-DB55-8B97-0AA226FBE766}"/>
              </a:ext>
            </a:extLst>
          </p:cNvPr>
          <p:cNvSpPr>
            <a:spLocks noGrp="1"/>
          </p:cNvSpPr>
          <p:nvPr>
            <p:ph sz="half" idx="1"/>
          </p:nvPr>
        </p:nvSpPr>
        <p:spPr/>
        <p:txBody>
          <a:bodyPr>
            <a:normAutofit lnSpcReduction="10000"/>
          </a:bodyPr>
          <a:lstStyle/>
          <a:p>
            <a:pPr marL="0" indent="0" algn="just">
              <a:buNone/>
            </a:pPr>
            <a:r>
              <a:rPr lang="en-US" b="1" i="1" dirty="0">
                <a:solidFill>
                  <a:srgbClr val="002060"/>
                </a:solidFill>
                <a:effectLst/>
                <a:latin typeface="Times New Roman" panose="02020603050405020304" pitchFamily="18" charset="0"/>
                <a:cs typeface="Times New Roman" panose="02020603050405020304" pitchFamily="18" charset="0"/>
              </a:rPr>
              <a:t>1. VOLUME</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Volume refers to the ‘amount of data’, which is growing day by day at a very fast pace. The size of data generated by humans, machines and their interactions on social media itself is massive. In 2020, 40 Zettabytes (40,000 Exabytes) have generated, which is an increase of 300 times from 2005.</a:t>
            </a:r>
          </a:p>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DCAD6A-70BF-A540-2F44-9C844030B2D7}"/>
              </a:ext>
            </a:extLst>
          </p:cNvPr>
          <p:cNvSpPr>
            <a:spLocks noGrp="1"/>
          </p:cNvSpPr>
          <p:nvPr>
            <p:ph sz="half" idx="2"/>
          </p:nvPr>
        </p:nvSpPr>
        <p:spPr/>
        <p:txBody>
          <a:bodyPr>
            <a:normAutofit lnSpcReduction="10000"/>
          </a:bodyPr>
          <a:lstStyle/>
          <a:p>
            <a:endParaRPr lang="en-IN"/>
          </a:p>
        </p:txBody>
      </p:sp>
      <p:pic>
        <p:nvPicPr>
          <p:cNvPr id="1026" name="Picture 2" descr="Big Data Volume Growth - Big Data Tutorial - Edureka">
            <a:extLst>
              <a:ext uri="{FF2B5EF4-FFF2-40B4-BE49-F238E27FC236}">
                <a16:creationId xmlns:a16="http://schemas.microsoft.com/office/drawing/2014/main" id="{29890FD0-D444-4419-3583-BB0ED9154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831" y="1825625"/>
            <a:ext cx="505696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33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38-09C0-957E-9D5A-4B7D830A656F}"/>
              </a:ext>
            </a:extLst>
          </p:cNvPr>
          <p:cNvSpPr>
            <a:spLocks noGrp="1"/>
          </p:cNvSpPr>
          <p:nvPr>
            <p:ph type="title"/>
          </p:nvPr>
        </p:nvSpPr>
        <p:spPr/>
        <p:txBody>
          <a:bodyPr/>
          <a:lstStyle/>
          <a:p>
            <a:r>
              <a:rPr lang="en-IN" b="1" i="1" dirty="0">
                <a:solidFill>
                  <a:srgbClr val="002060"/>
                </a:solidFill>
                <a:effectLst/>
                <a:latin typeface="Times New Roman" panose="02020603050405020304" pitchFamily="18" charset="0"/>
                <a:cs typeface="Times New Roman" panose="02020603050405020304" pitchFamily="18" charset="0"/>
              </a:rPr>
              <a:t>2. VELOCITY</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51F94A-F797-F8F2-8262-0AB0B33A2D7C}"/>
              </a:ext>
            </a:extLst>
          </p:cNvPr>
          <p:cNvSpPr>
            <a:spLocks noGrp="1"/>
          </p:cNvSpPr>
          <p:nvPr>
            <p:ph sz="half" idx="1"/>
          </p:nvPr>
        </p:nvSpPr>
        <p:spPr/>
        <p:txBody>
          <a:bodyPr>
            <a:normAutofit fontScale="92500" lnSpcReduction="20000"/>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Velocity is defined as the pace at which different sources generate the data every day. This flow of data is massive and continuous. There are 1.03 billion Daily Active Users (Facebook DAU) on Mobile as of now, which is an increase of 22% year-over-year. This shows how fast the number of users are growing on social media and how fast the data is getting generated daily. If you are able to handle the velocity, you will be able to generate insights and take decisions based on real-time data.</a:t>
            </a:r>
            <a:r>
              <a:rPr lang="en-US" b="1" i="1" dirty="0">
                <a:solidFill>
                  <a:srgbClr val="002060"/>
                </a:solidFill>
                <a:effectLst/>
                <a:latin typeface="Times New Roman" panose="02020603050405020304" pitchFamily="18" charset="0"/>
                <a:cs typeface="Times New Roman" panose="02020603050405020304" pitchFamily="18" charset="0"/>
              </a:rPr>
              <a:t>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236A30E-2D8F-705A-3410-ADCC67622AE2}"/>
              </a:ext>
            </a:extLst>
          </p:cNvPr>
          <p:cNvSpPr>
            <a:spLocks noGrp="1"/>
          </p:cNvSpPr>
          <p:nvPr>
            <p:ph sz="half" idx="2"/>
          </p:nvPr>
        </p:nvSpPr>
        <p:spPr/>
        <p:txBody>
          <a:bodyPr>
            <a:normAutofit fontScale="92500" lnSpcReduction="20000"/>
          </a:bodyPr>
          <a:lstStyle/>
          <a:p>
            <a:endParaRPr lang="en-IN"/>
          </a:p>
        </p:txBody>
      </p:sp>
      <p:pic>
        <p:nvPicPr>
          <p:cNvPr id="2050" name="Picture 2" descr="Big Data Velocity - Big Data Tutorial - Edureka">
            <a:extLst>
              <a:ext uri="{FF2B5EF4-FFF2-40B4-BE49-F238E27FC236}">
                <a16:creationId xmlns:a16="http://schemas.microsoft.com/office/drawing/2014/main" id="{43DEB189-5E5C-EF70-0C53-456B5844B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978925"/>
            <a:ext cx="5181600" cy="3616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45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3611-D9EF-B42F-3633-DD8C6A497163}"/>
              </a:ext>
            </a:extLst>
          </p:cNvPr>
          <p:cNvSpPr>
            <a:spLocks noGrp="1"/>
          </p:cNvSpPr>
          <p:nvPr>
            <p:ph type="title"/>
          </p:nvPr>
        </p:nvSpPr>
        <p:spPr/>
        <p:txBody>
          <a:bodyPr/>
          <a:lstStyle/>
          <a:p>
            <a:r>
              <a:rPr lang="en-IN" b="1" i="1" dirty="0">
                <a:solidFill>
                  <a:srgbClr val="002060"/>
                </a:solidFill>
                <a:effectLst/>
                <a:latin typeface="Times New Roman" panose="02020603050405020304" pitchFamily="18" charset="0"/>
                <a:cs typeface="Times New Roman" panose="02020603050405020304" pitchFamily="18" charset="0"/>
              </a:rPr>
              <a:t>3. VARIETY</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F0952A-E460-9112-E9F6-171A36C5B3AB}"/>
              </a:ext>
            </a:extLst>
          </p:cNvPr>
          <p:cNvSpPr>
            <a:spLocks noGrp="1"/>
          </p:cNvSpPr>
          <p:nvPr>
            <p:ph sz="half" idx="1"/>
          </p:nvPr>
        </p:nvSpPr>
        <p:spPr>
          <a:xfrm>
            <a:off x="838200" y="1825625"/>
            <a:ext cx="5181600" cy="4667250"/>
          </a:xfrm>
        </p:spPr>
        <p:txBody>
          <a:bodyPr>
            <a:normAutofit fontScale="92500" lnSpcReduction="20000"/>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image. Hence, this variety of unstructured data creates problems in capturing, storage, mining and analyzing the data.</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DF8B1FD-9A2B-AA14-2C04-8C28C40DC741}"/>
              </a:ext>
            </a:extLst>
          </p:cNvPr>
          <p:cNvSpPr>
            <a:spLocks noGrp="1"/>
          </p:cNvSpPr>
          <p:nvPr>
            <p:ph sz="half" idx="2"/>
          </p:nvPr>
        </p:nvSpPr>
        <p:spPr/>
        <p:txBody>
          <a:bodyPr>
            <a:normAutofit fontScale="92500" lnSpcReduction="20000"/>
          </a:bodyPr>
          <a:lstStyle/>
          <a:p>
            <a:endParaRPr lang="en-IN"/>
          </a:p>
        </p:txBody>
      </p:sp>
      <p:pic>
        <p:nvPicPr>
          <p:cNvPr id="3074" name="Picture 2" descr="Big Data Variety - Big Data Tutorial - Edureka">
            <a:extLst>
              <a:ext uri="{FF2B5EF4-FFF2-40B4-BE49-F238E27FC236}">
                <a16:creationId xmlns:a16="http://schemas.microsoft.com/office/drawing/2014/main" id="{0C22C349-BA3E-968D-3B4F-D16E084D8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214262"/>
            <a:ext cx="50292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62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0DFE-314B-6631-9BAC-2D51E38415C5}"/>
              </a:ext>
            </a:extLst>
          </p:cNvPr>
          <p:cNvSpPr>
            <a:spLocks noGrp="1"/>
          </p:cNvSpPr>
          <p:nvPr>
            <p:ph type="title"/>
          </p:nvPr>
        </p:nvSpPr>
        <p:spPr>
          <a:xfrm>
            <a:off x="838200" y="365125"/>
            <a:ext cx="10515600" cy="767639"/>
          </a:xfrm>
        </p:spPr>
        <p:txBody>
          <a:bodyPr>
            <a:normAutofit/>
          </a:bodyPr>
          <a:lstStyle/>
          <a:p>
            <a:r>
              <a:rPr lang="en-IN" b="1" i="1" dirty="0">
                <a:solidFill>
                  <a:srgbClr val="002060"/>
                </a:solidFill>
                <a:effectLst/>
                <a:latin typeface="Times New Roman" panose="02020603050405020304" pitchFamily="18" charset="0"/>
                <a:cs typeface="Times New Roman" panose="02020603050405020304" pitchFamily="18" charset="0"/>
              </a:rPr>
              <a:t>4. VERACITY</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75B260-F54A-5E0B-44E8-CC763D2A8176}"/>
              </a:ext>
            </a:extLst>
          </p:cNvPr>
          <p:cNvSpPr>
            <a:spLocks noGrp="1"/>
          </p:cNvSpPr>
          <p:nvPr>
            <p:ph sz="half" idx="1"/>
          </p:nvPr>
        </p:nvSpPr>
        <p:spPr>
          <a:xfrm>
            <a:off x="838200" y="1282890"/>
            <a:ext cx="5181600" cy="4894073"/>
          </a:xfrm>
        </p:spPr>
        <p:txBody>
          <a:bodyPr>
            <a:normAutofit/>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Veracity refers to the data in doubt or uncertainty of data available due to data inconsistency and incompleteness. In the </a:t>
            </a:r>
            <a:r>
              <a:rPr lang="en-US" dirty="0">
                <a:solidFill>
                  <a:srgbClr val="002060"/>
                </a:solidFill>
                <a:latin typeface="Times New Roman" panose="02020603050405020304" pitchFamily="18" charset="0"/>
                <a:cs typeface="Times New Roman" panose="02020603050405020304" pitchFamily="18" charset="0"/>
              </a:rPr>
              <a:t>table</a:t>
            </a:r>
            <a:r>
              <a:rPr lang="en-US" b="0" i="0" dirty="0">
                <a:solidFill>
                  <a:srgbClr val="002060"/>
                </a:solidFill>
                <a:effectLst/>
                <a:latin typeface="Times New Roman" panose="02020603050405020304" pitchFamily="18" charset="0"/>
                <a:cs typeface="Times New Roman" panose="02020603050405020304" pitchFamily="18" charset="0"/>
              </a:rPr>
              <a:t>, you can see that few values are missing in the table. Also, a few values are hard to accept, for example – 15000 minimum value in the 3rd row, it is not possible. This inconsistency and incompleteness is Veracity.</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4D5FB17-D190-4D2C-5BF0-E5BFFF7F518E}"/>
              </a:ext>
            </a:extLst>
          </p:cNvPr>
          <p:cNvSpPr>
            <a:spLocks noGrp="1"/>
          </p:cNvSpPr>
          <p:nvPr>
            <p:ph sz="half" idx="2"/>
          </p:nvPr>
        </p:nvSpPr>
        <p:spPr>
          <a:xfrm>
            <a:off x="6172200" y="1282890"/>
            <a:ext cx="5181600" cy="4894073"/>
          </a:xfrm>
        </p:spPr>
        <p:txBody>
          <a:bodyPr>
            <a:normAutofit/>
          </a:bodyPr>
          <a:lstStyle/>
          <a:p>
            <a:endParaRPr lang="en-IN" dirty="0"/>
          </a:p>
        </p:txBody>
      </p:sp>
      <p:pic>
        <p:nvPicPr>
          <p:cNvPr id="4098" name="Picture 2" descr="Big Data Veracity - Big Data Tutorial - Edureka">
            <a:extLst>
              <a:ext uri="{FF2B5EF4-FFF2-40B4-BE49-F238E27FC236}">
                <a16:creationId xmlns:a16="http://schemas.microsoft.com/office/drawing/2014/main" id="{333B7A27-9F5A-3483-4C20-8BB83F79B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736038"/>
            <a:ext cx="502920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79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F781A2-7736-6102-656C-A81B254A15AB}"/>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2FCCE012-B8DC-1E1F-851F-D52F5E64EF41}"/>
              </a:ext>
            </a:extLst>
          </p:cNvPr>
          <p:cNvSpPr>
            <a:spLocks noGrp="1"/>
          </p:cNvSpPr>
          <p:nvPr>
            <p:ph idx="1"/>
          </p:nvPr>
        </p:nvSpPr>
        <p:spPr/>
        <p:txBody>
          <a:bodyPr>
            <a:normAutofit/>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Data available can sometimes get messy and maybe difficult to trust. With many forms of big data, quality and accuracy are difficult to control like Twitter posts with hashtags, abbreviations, typos and colloquial speech. The volume is often the reason behind for the lack of quality and accuracy in the data. </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Due to uncertainty of data, 1 in 3 business leaders don’t trust the information they use to make decisions.</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It was found in a survey that 27% of respondents were unsure of how much of their data was inaccurate.</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70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25D2-693A-19E4-53EB-3B8636ADD148}"/>
              </a:ext>
            </a:extLst>
          </p:cNvPr>
          <p:cNvSpPr>
            <a:spLocks noGrp="1"/>
          </p:cNvSpPr>
          <p:nvPr>
            <p:ph type="title"/>
          </p:nvPr>
        </p:nvSpPr>
        <p:spPr/>
        <p:txBody>
          <a:bodyPr>
            <a:normAutofit/>
          </a:bodyPr>
          <a:lstStyle/>
          <a:p>
            <a:r>
              <a:rPr lang="en-IN" b="1" i="0" dirty="0">
                <a:solidFill>
                  <a:srgbClr val="002060"/>
                </a:solidFill>
                <a:effectLst/>
                <a:latin typeface="Times New Roman" panose="02020603050405020304" pitchFamily="18" charset="0"/>
                <a:cs typeface="Times New Roman" panose="02020603050405020304" pitchFamily="18" charset="0"/>
              </a:rPr>
              <a:t>Types of Big Data</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5C24B39-32E1-6F90-16F0-E093CA018AFD}"/>
              </a:ext>
            </a:extLst>
          </p:cNvPr>
          <p:cNvSpPr>
            <a:spLocks noGrp="1"/>
          </p:cNvSpPr>
          <p:nvPr>
            <p:ph sz="half"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Big Data could be of three types:</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Structured</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Semi-Structured</a:t>
            </a:r>
          </a:p>
          <a:p>
            <a:pPr algn="just">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Unstructured</a:t>
            </a:r>
          </a:p>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4970E4D-5E14-805E-609D-D7F0C348E303}"/>
              </a:ext>
            </a:extLst>
          </p:cNvPr>
          <p:cNvSpPr>
            <a:spLocks noGrp="1"/>
          </p:cNvSpPr>
          <p:nvPr>
            <p:ph sz="half" idx="2"/>
          </p:nvPr>
        </p:nvSpPr>
        <p:spPr/>
        <p:txBody>
          <a:bodyPr/>
          <a:lstStyle/>
          <a:p>
            <a:endParaRPr lang="en-IN"/>
          </a:p>
        </p:txBody>
      </p:sp>
      <p:pic>
        <p:nvPicPr>
          <p:cNvPr id="5122" name="Picture 2" descr="Structured, Semi-Structured and Unstructured Big Data - Big Data Tutorial - Edureka">
            <a:extLst>
              <a:ext uri="{FF2B5EF4-FFF2-40B4-BE49-F238E27FC236}">
                <a16:creationId xmlns:a16="http://schemas.microsoft.com/office/drawing/2014/main" id="{954329E3-3A4E-519E-FE13-3593327FC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257800" cy="3224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390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B6F4722722E14EBAE18007A2997FF4" ma:contentTypeVersion="0" ma:contentTypeDescription="Create a new document." ma:contentTypeScope="" ma:versionID="355b58ac6ce4ca85685365bbdfc4e3b5">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C2E76E-03FB-43AC-8803-382107AC0F8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1D90FD1-2B99-491E-928D-AA42AE41F88C}">
  <ds:schemaRefs>
    <ds:schemaRef ds:uri="http://schemas.microsoft.com/sharepoint/v3/contenttype/forms"/>
  </ds:schemaRefs>
</ds:datastoreItem>
</file>

<file path=customXml/itemProps3.xml><?xml version="1.0" encoding="utf-8"?>
<ds:datastoreItem xmlns:ds="http://schemas.openxmlformats.org/officeDocument/2006/customXml" ds:itemID="{10D5174B-A73C-4788-9D62-D6B4949FC7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2241</TotalTime>
  <Words>1942</Words>
  <Application>Microsoft Office PowerPoint</Application>
  <PresentationFormat>Widescreen</PresentationFormat>
  <Paragraphs>94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Times New Roman</vt:lpstr>
      <vt:lpstr>Office Theme</vt:lpstr>
      <vt:lpstr>What is Big Data</vt:lpstr>
      <vt:lpstr>PowerPoint Presentation</vt:lpstr>
      <vt:lpstr>Sources of Big Data</vt:lpstr>
      <vt:lpstr>Big Data Characteristics The four characteristics that define Big Data are: Volume, Velocity, Variety, and Veracity.</vt:lpstr>
      <vt:lpstr>2. VELOCITY</vt:lpstr>
      <vt:lpstr>3. VARIETY</vt:lpstr>
      <vt:lpstr>4. VERACITY</vt:lpstr>
      <vt:lpstr>PowerPoint Presentation</vt:lpstr>
      <vt:lpstr>Types of Big Data</vt:lpstr>
      <vt:lpstr>1. Structured</vt:lpstr>
      <vt:lpstr>2. Semi-Structured</vt:lpstr>
      <vt:lpstr>3. Unstructured</vt:lpstr>
      <vt:lpstr>Challenges of Traditional Databases</vt:lpstr>
      <vt:lpstr>Big Data Benefits Over Traditional Database</vt:lpstr>
      <vt:lpstr>Challenges and Risks in BigData</vt:lpstr>
      <vt:lpstr>PowerPoint Presentation</vt:lpstr>
      <vt:lpstr>PowerPoint Presentation</vt:lpstr>
      <vt:lpstr>Big Data Technologies</vt:lpstr>
      <vt:lpstr>Applications of Big Data</vt:lpstr>
      <vt:lpstr>PowerPoint Presentation</vt:lpstr>
      <vt:lpstr>PowerPoint Presentation</vt:lpstr>
      <vt:lpstr>Healthcare</vt:lpstr>
      <vt:lpstr>Manufacturing</vt:lpstr>
      <vt:lpstr>Media &amp; Entertainment</vt:lpstr>
      <vt:lpstr>Internet of Things (IoT)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CSA4008  APPLIED MACHINE LEARNING </dc:title>
  <dc:creator>100394</dc:creator>
  <cp:lastModifiedBy>20MIP10020</cp:lastModifiedBy>
  <cp:revision>78</cp:revision>
  <dcterms:created xsi:type="dcterms:W3CDTF">2022-02-21T03:57:29Z</dcterms:created>
  <dcterms:modified xsi:type="dcterms:W3CDTF">2023-07-29T11:35:29Z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0x01010097B6F4722722E14EBAE18007A2997FF4</vt:lpwstr>
  </property>
</Properties>
</file>