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8"/>
  </p:notesMasterIdLst>
  <p:sldIdLst>
    <p:sldId id="273" r:id="rId5"/>
    <p:sldId id="923" r:id="rId6"/>
    <p:sldId id="274" r:id="rId7"/>
    <p:sldId id="913" r:id="rId8"/>
    <p:sldId id="914" r:id="rId9"/>
    <p:sldId id="915" r:id="rId10"/>
    <p:sldId id="916" r:id="rId11"/>
    <p:sldId id="917" r:id="rId12"/>
    <p:sldId id="918" r:id="rId13"/>
    <p:sldId id="920" r:id="rId14"/>
    <p:sldId id="919" r:id="rId15"/>
    <p:sldId id="921" r:id="rId16"/>
    <p:sldId id="92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66A43-61D4-4475-9DE5-D1E02E31A39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13AAE-4BF9-48B8-9DFA-D7C047264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5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0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1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3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10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5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7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8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4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F295-F899-422B-B7C2-27CA8EE40F61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63D2-4929-4448-98AC-2411AF8A2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9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0702-F9C9-4D46-848B-948A8FD5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2" y="365125"/>
            <a:ext cx="8753856" cy="89404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30B7-D7DE-4E7C-93E7-D16D2EFD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1259174"/>
            <a:ext cx="9823704" cy="491778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builds classification or regression models in the form of a tree structure.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breaks down a dataset into smaller and smaller subsets while at the same time an associated decision tree is incrementally developed.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 is a tree with decision nodes and leaf nodes.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(e.g., Outlook) has two or more branches (e.g., Sunny, Overcast and Rainy).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(e.g., Play) represents a classification or decision.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topmost decision node in a tree which corresponds to the best predictor called root node.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can handle both categorical and numerical data. 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F550-6D48-4D42-98CC-1C62BCCB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2" y="365126"/>
            <a:ext cx="8753856" cy="60923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BE7A-4BBC-444C-AA0C-7451165C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1184223"/>
            <a:ext cx="9823704" cy="4992740"/>
          </a:xfrm>
        </p:spPr>
        <p:txBody>
          <a:bodyPr/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expected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needed to classify a tuple in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we need to compute the expected information requirement for each attribute.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with the attribute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look at the distribution of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for each category of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“youth,” there are two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and three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category “middle aged,” there are four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and zero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category “senior,” there are three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and two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tuples.</a:t>
            </a:r>
          </a:p>
          <a:p>
            <a:pPr algn="l"/>
            <a:r>
              <a:rPr lang="en-US" sz="1800" b="0" i="0" u="none" strike="noStrike" baseline="0" dirty="0">
                <a:latin typeface="Minion-Regular"/>
              </a:rPr>
              <a:t>The expected information needed to classify a tuple in </a:t>
            </a:r>
            <a:r>
              <a:rPr lang="en-US" sz="1800" b="0" i="1" u="none" strike="noStrike" baseline="0" dirty="0">
                <a:latin typeface="Minion-Italic"/>
              </a:rPr>
              <a:t>D </a:t>
            </a:r>
            <a:r>
              <a:rPr lang="en-US" sz="1800" b="0" i="0" u="none" strike="noStrike" baseline="0" dirty="0">
                <a:latin typeface="Minion-Regular"/>
              </a:rPr>
              <a:t>if the tuples are partitioned </a:t>
            </a:r>
            <a:r>
              <a:rPr lang="en-IN" sz="1800" b="0" i="0" u="none" strike="noStrike" baseline="0" dirty="0">
                <a:latin typeface="Minion-Regular"/>
              </a:rPr>
              <a:t>according to </a:t>
            </a:r>
            <a:r>
              <a:rPr lang="en-IN" sz="1800" b="0" i="1" u="none" strike="noStrike" baseline="0" dirty="0">
                <a:latin typeface="Minion-Italic"/>
              </a:rPr>
              <a:t>age </a:t>
            </a:r>
            <a:r>
              <a:rPr lang="en-IN" sz="1800" b="0" i="0" u="none" strike="noStrike" baseline="0" dirty="0">
                <a:latin typeface="Minion-Regular"/>
              </a:rPr>
              <a:t>is 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latin typeface="Minion-Regular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42573-D505-4C36-99A4-FC19F848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04" y="1838559"/>
            <a:ext cx="5270839" cy="1204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0CEC9-1B6F-4B06-AFF9-A0EFD06A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34" y="5673778"/>
            <a:ext cx="4035009" cy="927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2708B-3D66-4BD9-B5D9-06C517681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25" y="5763717"/>
            <a:ext cx="19145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BF0F3-1421-4A5D-A9AA-D0287D266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627" y="5735142"/>
            <a:ext cx="252412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C8E42-DFE6-4053-A3CA-9CA4306A3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752" y="5763717"/>
            <a:ext cx="1038225" cy="4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5744-92BE-4B68-8CF9-E75641B2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2" y="365126"/>
            <a:ext cx="8753856" cy="68418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51E1-2DDD-4526-B736-DB48C4CC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1394085"/>
            <a:ext cx="9823704" cy="478287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 presents a training set,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class-labeled tuples randomly selected from the </a:t>
            </a:r>
            <a:r>
              <a:rPr lang="en-US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AllElectronics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database.</a:t>
            </a: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each attribute is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discretevalued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label attribute,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buys computer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 two distinct values (namely,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no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therefore, there are two distinct </a:t>
            </a:r>
            <a:r>
              <a:rPr lang="fr-FR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(i.e., </a:t>
            </a:r>
            <a:r>
              <a:rPr lang="fr-FR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</a:t>
            </a: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class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correspond to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class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correspond to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nine tuples of class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five tuples of class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(root) node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created for the tuples in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find the splitting criterion for these tuples, we must compute the information gain of each attribute.</a:t>
            </a:r>
          </a:p>
          <a:p>
            <a:endParaRPr lang="en-US" sz="1800" b="0" i="0" u="none" strike="noStrike" baseline="0" dirty="0">
              <a:latin typeface="Minion-Regular"/>
            </a:endParaRPr>
          </a:p>
          <a:p>
            <a:pPr marL="0" indent="0" algn="l">
              <a:buNone/>
            </a:pPr>
            <a:endParaRPr lang="fr-FR" sz="1800" b="0" i="0" u="none" strike="noStrike" baseline="0" dirty="0">
              <a:latin typeface="Minion-Regular"/>
            </a:endParaRPr>
          </a:p>
          <a:p>
            <a:r>
              <a:rPr lang="en-IN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F4CE-51C6-4CD1-9510-DC35D77A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2" y="365124"/>
            <a:ext cx="10351554" cy="6127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1951E1-3FE8-4952-921D-5840D4D5784E}"/>
              </a:ext>
            </a:extLst>
          </p:cNvPr>
          <p:cNvSpPr txBox="1"/>
          <p:nvPr/>
        </p:nvSpPr>
        <p:spPr>
          <a:xfrm>
            <a:off x="1705970" y="6422862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value of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05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BBD-27B6-4B46-9C5F-FDC52B23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509666"/>
            <a:ext cx="9823704" cy="5667297"/>
          </a:xfrm>
        </p:spPr>
        <p:txBody>
          <a:bodyPr/>
          <a:lstStyle/>
          <a:p>
            <a:pPr algn="l"/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can compute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D 0.029 bits,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D 0.151 bits, and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D 0.048 bits. Because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information gain among the attributes, it is selected as the splitting attribute. Node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labeled with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branches are grown for each of the attribute’s values. The tuples are then partitioned accordingly, as shown in Figure.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A6CE9-4B5C-48C3-9AE2-6C97168C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02" y="3429000"/>
            <a:ext cx="7884827" cy="31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582D7-A969-4D88-82D3-798977ED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02" y="233500"/>
            <a:ext cx="721027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6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59F0-56DB-4157-BFD1-D9E1056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DE2F-A0ED-4266-A263-D5B891EA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1BC42-2D3E-4424-959F-0B2F3E9B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167"/>
            <a:ext cx="11887200" cy="69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1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5EA6-F1C9-4D22-98CC-86072B3C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031A-5F61-4969-D5D2-1CCE0929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8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FE7E-2949-4098-BB92-742DB9E9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5B90-2FC5-4ECD-AC8E-6F89643D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1394085"/>
            <a:ext cx="9823704" cy="478287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C73397-C6A9-4F42-A307-C520D724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32" y="1394085"/>
            <a:ext cx="9496319" cy="478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9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C1DA-C330-48A9-B41B-F344D9CC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9B43-FE6B-4F87-8236-D5296202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induction </a:t>
            </a:r>
            <a:r>
              <a:rPr lang="en-US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learning of decision trees from class-labeled training tuples. </a:t>
            </a:r>
          </a:p>
          <a:p>
            <a:pPr algn="l"/>
            <a:r>
              <a:rPr lang="en-US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flowchart-like tree structure, </a:t>
            </a:r>
          </a:p>
          <a:p>
            <a:pPr algn="l"/>
            <a:r>
              <a:rPr lang="en-US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node </a:t>
            </a:r>
            <a:r>
              <a:rPr lang="en-US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(non-leaf node) denotes a test on an attribute, </a:t>
            </a:r>
          </a:p>
          <a:p>
            <a:pPr algn="l"/>
            <a:r>
              <a:rPr lang="en-US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an outcome of the test, </a:t>
            </a:r>
          </a:p>
          <a:p>
            <a:pPr algn="l"/>
            <a:r>
              <a:rPr lang="en-US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 </a:t>
            </a:r>
            <a:r>
              <a:rPr lang="en-US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</a:t>
            </a:r>
            <a:r>
              <a:rPr lang="en-US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holds a class label. </a:t>
            </a:r>
          </a:p>
          <a:p>
            <a:pPr algn="l"/>
            <a:r>
              <a:rPr lang="en-US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topmost node in a tree is the </a:t>
            </a:r>
            <a:r>
              <a:rPr lang="en-US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lang="en-US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06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271D-0270-4085-A22C-256AAFA6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2" y="365125"/>
            <a:ext cx="8753856" cy="92402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Decision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25D9-FECB-493B-AC2B-A699D72B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1289154"/>
            <a:ext cx="9823704" cy="4887809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 are constructed in a top-down recursive divide-and-conquer manner.</a:t>
            </a:r>
          </a:p>
          <a:p>
            <a:pPr algn="just"/>
            <a:r>
              <a:rPr lang="en-IN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approach, which starts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training set of tuples and their associated class labels.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set is recursively partitioned into smaller subsets as the tree is being built.</a:t>
            </a:r>
          </a:p>
          <a:p>
            <a:pPr marL="0" indent="0" algn="just">
              <a:buNone/>
            </a:pPr>
            <a:r>
              <a:rPr lang="en-IN" sz="24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partition, 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set of training tuples and their associated class labels;</a:t>
            </a:r>
          </a:p>
          <a:p>
            <a:pPr algn="just"/>
            <a:r>
              <a:rPr lang="en-US" sz="24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list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set of candidate attributes;</a:t>
            </a:r>
          </a:p>
          <a:p>
            <a:pPr algn="just"/>
            <a:r>
              <a:rPr lang="en-US" sz="24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selection method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procedure to determine the splitting criterion that “best” partitions the data tuples into individual classes. This criterion consists of a</a:t>
            </a:r>
          </a:p>
          <a:p>
            <a:pPr algn="just"/>
            <a:r>
              <a:rPr lang="en-US" sz="24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attribute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possibly, either a 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split-point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subset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4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IN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tree.</a:t>
            </a:r>
          </a:p>
          <a:p>
            <a:pPr marL="0" indent="0" algn="just">
              <a:buNone/>
            </a:pP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latin typeface="Minion-Regular"/>
            </a:endParaRPr>
          </a:p>
          <a:p>
            <a:pPr algn="l"/>
            <a:endParaRPr lang="en-US" sz="1800" b="0" i="0" u="none" strike="noStrike" baseline="0" dirty="0">
              <a:latin typeface="Minion-Regular"/>
            </a:endParaRPr>
          </a:p>
          <a:p>
            <a:pPr algn="l"/>
            <a:endParaRPr lang="en-US" sz="1800" b="0" i="0" u="none" strike="noStrike" baseline="0" dirty="0">
              <a:latin typeface="Minion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15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3F1F-9474-4AC2-87B1-9B9C14A8E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809469"/>
            <a:ext cx="9823704" cy="5367494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begins with the original set D as the root node.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each iteration of the algorithm, it iterates through the very unused attribute of the set D and calculates 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gain(IG) 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this attribute.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then selects the attribute which has the 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Largest Information gain.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set D is then split by the selected attribute to produce a subset of the data.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continues to recur on each subset, considering only attributes never selected before.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1075-4819-4905-893E-EEFC98DE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2" y="365126"/>
            <a:ext cx="8753856" cy="60923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Selection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2B42-A6B7-4FC6-B95C-23006ADD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974362"/>
            <a:ext cx="9823704" cy="5202601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selection measure 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heuristic for selecting the splitting criterion that “best” separates a given data partition, </a:t>
            </a:r>
            <a:r>
              <a:rPr lang="en-US" sz="20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 class-labeled training tuples into individual </a:t>
            </a:r>
            <a:r>
              <a:rPr lang="en-IN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selection measure provides a ranking for each attribute describing the given training tuples. The attribute having the best score for the measure is chosen as the </a:t>
            </a:r>
            <a:r>
              <a:rPr lang="en-US" sz="20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attribute 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given tuples.</a:t>
            </a:r>
          </a:p>
          <a:p>
            <a:pPr algn="just"/>
            <a:r>
              <a:rPr lang="en-IN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tree node created 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partition </a:t>
            </a:r>
            <a:r>
              <a:rPr lang="en-US" sz="20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labeled with the splitting criterion, branches are grown for each outcome of the criterion, and the tuples are partitioned accordingly.</a:t>
            </a:r>
          </a:p>
          <a:p>
            <a:pPr algn="just"/>
            <a:r>
              <a:rPr lang="en-IN" sz="20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node </a:t>
            </a:r>
            <a:r>
              <a:rPr lang="en-US" sz="20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or hold the tuples of partition </a:t>
            </a:r>
            <a:r>
              <a:rPr lang="en-US" sz="20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attribute with the highest information gain is chosen as the splitting attribute for </a:t>
            </a:r>
            <a:r>
              <a:rPr lang="en-IN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sz="20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The expected information needed to classify a tuple in </a:t>
            </a:r>
            <a:r>
              <a:rPr lang="en-US" sz="20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</a:p>
          <a:p>
            <a:pPr algn="just"/>
            <a:endParaRPr lang="en-IN" sz="18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6DF49-8303-4A9D-BABF-385492C3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72" y="4614394"/>
            <a:ext cx="4010075" cy="1269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3129A-4B64-42B1-A44F-1D821242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521" y="5754074"/>
            <a:ext cx="6350941" cy="61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7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E76A-56C1-4468-A330-C8CFD6A4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2" y="365125"/>
            <a:ext cx="8753856" cy="95400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6237-DFA7-4499-9D8D-FE9ACA55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1319134"/>
            <a:ext cx="9823704" cy="485782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Attribute information can be calculated using the following formula: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is defined as the difference between the original information requirement (i.e., based on just the proportion of classes) and the new requirement (i.e., obtained after partitioning on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That is,</a:t>
            </a:r>
          </a:p>
          <a:p>
            <a:endParaRPr lang="en-IN" dirty="0"/>
          </a:p>
          <a:p>
            <a:r>
              <a:rPr lang="en-IN" dirty="0"/>
              <a:t>Gain(A), is chosen as the splitting attribute at node 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9F020-4FD1-4C58-9AEB-8C72A255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374" y="2033300"/>
            <a:ext cx="3869179" cy="1146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3FD6B-4C3E-431B-BEC2-3E7BBEA8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51" y="4586914"/>
            <a:ext cx="2774898" cy="7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4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88B4-D069-486F-A394-1F825FEE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2" y="365125"/>
            <a:ext cx="8753856" cy="939019"/>
          </a:xfrm>
        </p:spPr>
        <p:txBody>
          <a:bodyPr/>
          <a:lstStyle/>
          <a:p>
            <a:r>
              <a:rPr lang="en-IN" dirty="0"/>
              <a:t>Transaction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B3AF-5772-4840-840A-0FB474D6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1304144"/>
            <a:ext cx="9823704" cy="48728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ECD6E-FABC-4E8D-A160-A815867F3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32" y="1304144"/>
            <a:ext cx="7457657" cy="487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4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B6F4722722E14EBAE18007A2997FF4" ma:contentTypeVersion="2" ma:contentTypeDescription="Create a new document." ma:contentTypeScope="" ma:versionID="b4947f29cfafc6ccc342d1474f5ba791">
  <xsd:schema xmlns:xsd="http://www.w3.org/2001/XMLSchema" xmlns:xs="http://www.w3.org/2001/XMLSchema" xmlns:p="http://schemas.microsoft.com/office/2006/metadata/properties" xmlns:ns2="6d0faeac-d719-4920-9bca-3227aa2e9eec" targetNamespace="http://schemas.microsoft.com/office/2006/metadata/properties" ma:root="true" ma:fieldsID="f45e8f7bc23a656ce5e246d76dffac3e" ns2:_="">
    <xsd:import namespace="6d0faeac-d719-4920-9bca-3227aa2e9e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faeac-d719-4920-9bca-3227aa2e9e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765167-A631-4355-84AD-19F661DB3A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950BD0-617F-4340-9F04-E46A5639B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0faeac-d719-4920-9bca-3227aa2e9e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DE4615-F80D-4405-9FC2-82DA3BC98E9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3616</TotalTime>
  <Words>950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Minion-Italic</vt:lpstr>
      <vt:lpstr>Minion-Regular</vt:lpstr>
      <vt:lpstr>Times New Roman</vt:lpstr>
      <vt:lpstr>Office Theme</vt:lpstr>
      <vt:lpstr>Decision Tree  - Classification</vt:lpstr>
      <vt:lpstr>PowerPoint Presentation</vt:lpstr>
      <vt:lpstr>Example:</vt:lpstr>
      <vt:lpstr>Key Terms:</vt:lpstr>
      <vt:lpstr>Decision Tree Algorithm</vt:lpstr>
      <vt:lpstr>PowerPoint Presentation</vt:lpstr>
      <vt:lpstr>Attribute Selection Method</vt:lpstr>
      <vt:lpstr>PowerPoint Presentation</vt:lpstr>
      <vt:lpstr>Transaction Database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Code:  CSA4008  APPLIED MACHINE LEARNING </dc:title>
  <dc:creator>100394</dc:creator>
  <cp:lastModifiedBy>20MIP10020</cp:lastModifiedBy>
  <cp:revision>96</cp:revision>
  <dcterms:created xsi:type="dcterms:W3CDTF">2022-02-21T03:57:29Z</dcterms:created>
  <dcterms:modified xsi:type="dcterms:W3CDTF">2023-07-29T11:37:35Z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0x01010097B6F4722722E14EBAE18007A2997FF4</vt:lpwstr>
  </property>
</Properties>
</file>