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35"/>
  </p:notesMasterIdLst>
  <p:sldIdLst>
    <p:sldId id="259" r:id="rId5"/>
    <p:sldId id="260" r:id="rId6"/>
    <p:sldId id="261" r:id="rId7"/>
    <p:sldId id="262" r:id="rId8"/>
    <p:sldId id="264" r:id="rId9"/>
    <p:sldId id="263"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53FA-9424-94AE-48B3-4870AE9814F8}"/>
              </a:ext>
            </a:extLst>
          </p:cNvPr>
          <p:cNvSpPr>
            <a:spLocks noGrp="1"/>
          </p:cNvSpPr>
          <p:nvPr>
            <p:ph type="title"/>
          </p:nvPr>
        </p:nvSpPr>
        <p:spPr/>
        <p:txBody>
          <a:bodyPr/>
          <a:lstStyle/>
          <a:p>
            <a:r>
              <a:rPr lang="en-US" b="0" i="0" dirty="0">
                <a:solidFill>
                  <a:srgbClr val="002060"/>
                </a:solidFill>
                <a:effectLst/>
                <a:latin typeface="Times New Roman" panose="02020603050405020304" pitchFamily="18" charset="0"/>
                <a:cs typeface="Times New Roman" panose="02020603050405020304" pitchFamily="18" charset="0"/>
              </a:rPr>
              <a:t>Hadoop Framework</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06652-6175-6187-7559-8FFC12315555}"/>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Hadoop is an open-source framework that allows to store and process big data in a distributed environment across clusters of computers using simple programming models. It is designed to scale up from single servers to thousands of machines, each offering local computation and storage.</a:t>
            </a:r>
          </a:p>
          <a:p>
            <a:pPr algn="just"/>
            <a:r>
              <a:rPr lang="en-US" b="0" i="0" dirty="0">
                <a:solidFill>
                  <a:srgbClr val="002060"/>
                </a:solidFill>
                <a:effectLst/>
                <a:latin typeface="Times New Roman" panose="02020603050405020304" pitchFamily="18" charset="0"/>
                <a:cs typeface="Times New Roman" panose="02020603050405020304" pitchFamily="18" charset="0"/>
              </a:rPr>
              <a:t>It is provided by Apache to process and analyze very huge volume of data. It is written in Java and currently used by Google, Facebook, LinkedIn, Yahoo, Twitter etc.</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94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9FF-830A-4ECD-1D71-A89E721BBD67}"/>
              </a:ext>
            </a:extLst>
          </p:cNvPr>
          <p:cNvSpPr>
            <a:spLocks noGrp="1"/>
          </p:cNvSpPr>
          <p:nvPr>
            <p:ph type="title"/>
          </p:nvPr>
        </p:nvSpPr>
        <p:spPr>
          <a:xfrm>
            <a:off x="838200" y="136479"/>
            <a:ext cx="10515600" cy="544558"/>
          </a:xfrm>
        </p:spPr>
        <p:txBody>
          <a:bodyPr>
            <a:normAutofit/>
          </a:bodyPr>
          <a:lstStyle/>
          <a:p>
            <a:r>
              <a:rPr lang="en-US" sz="3200" b="0" i="0" dirty="0">
                <a:solidFill>
                  <a:srgbClr val="4A4A4A"/>
                </a:solidFill>
                <a:effectLst/>
                <a:latin typeface="Open Sans" panose="020B0606030504020204" pitchFamily="34" charset="0"/>
              </a:rPr>
              <a:t>Hadoop Tutorial – Solution to Restaurant Problem</a:t>
            </a:r>
            <a:endParaRPr lang="en-IN" sz="3200" dirty="0"/>
          </a:p>
        </p:txBody>
      </p:sp>
      <p:sp>
        <p:nvSpPr>
          <p:cNvPr id="3" name="Content Placeholder 2">
            <a:extLst>
              <a:ext uri="{FF2B5EF4-FFF2-40B4-BE49-F238E27FC236}">
                <a16:creationId xmlns:a16="http://schemas.microsoft.com/office/drawing/2014/main" id="{AEC5D796-ED41-4E72-B903-49E50AD80F3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E2E967-3205-2841-85FE-7DC825BBF4B1}"/>
              </a:ext>
            </a:extLst>
          </p:cNvPr>
          <p:cNvPicPr>
            <a:picLocks noChangeAspect="1"/>
          </p:cNvPicPr>
          <p:nvPr/>
        </p:nvPicPr>
        <p:blipFill>
          <a:blip r:embed="rId2"/>
          <a:stretch>
            <a:fillRect/>
          </a:stretch>
        </p:blipFill>
        <p:spPr>
          <a:xfrm>
            <a:off x="305532" y="1165365"/>
            <a:ext cx="11680141" cy="5556155"/>
          </a:xfrm>
          <a:prstGeom prst="rect">
            <a:avLst/>
          </a:prstGeom>
        </p:spPr>
      </p:pic>
    </p:spTree>
    <p:extLst>
      <p:ext uri="{BB962C8B-B14F-4D97-AF65-F5344CB8AC3E}">
        <p14:creationId xmlns:p14="http://schemas.microsoft.com/office/powerpoint/2010/main" val="195432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604-5569-CEDD-E6DF-242AC95BA4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DA2BF8-6CF5-DF90-223D-68CE720351C3}"/>
              </a:ext>
            </a:extLst>
          </p:cNvPr>
          <p:cNvSpPr>
            <a:spLocks noGrp="1"/>
          </p:cNvSpPr>
          <p:nvPr>
            <p:ph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Hadoop</a:t>
            </a:r>
            <a:r>
              <a:rPr lang="en-US" b="0" i="0" dirty="0">
                <a:solidFill>
                  <a:srgbClr val="002060"/>
                </a:solidFill>
                <a:effectLst/>
                <a:latin typeface="Times New Roman" panose="02020603050405020304" pitchFamily="18" charset="0"/>
                <a:cs typeface="Times New Roman" panose="02020603050405020304" pitchFamily="18" charset="0"/>
              </a:rPr>
              <a:t> functions in a similar fashion as Bob’s restaurant. As the food shelf is distributed in Bob’s restaurant, similarly, in Hadoop, the data is stored in a </a:t>
            </a:r>
            <a:r>
              <a:rPr lang="en-US" b="1" i="0" u="none" strike="noStrike" dirty="0">
                <a:solidFill>
                  <a:srgbClr val="002060"/>
                </a:solidFill>
                <a:effectLst/>
                <a:latin typeface="Times New Roman" panose="02020603050405020304" pitchFamily="18" charset="0"/>
                <a:cs typeface="Times New Roman" panose="02020603050405020304" pitchFamily="18" charset="0"/>
              </a:rPr>
              <a:t>distributed fashion</a:t>
            </a:r>
            <a:r>
              <a:rPr lang="en-US" b="0" i="0" dirty="0">
                <a:solidFill>
                  <a:srgbClr val="002060"/>
                </a:solidFill>
                <a:effectLst/>
                <a:latin typeface="Times New Roman" panose="02020603050405020304" pitchFamily="18" charset="0"/>
                <a:cs typeface="Times New Roman" panose="02020603050405020304" pitchFamily="18" charset="0"/>
              </a:rPr>
              <a:t> with replications, to provide </a:t>
            </a:r>
            <a:r>
              <a:rPr lang="en-US" b="1" i="0" dirty="0">
                <a:solidFill>
                  <a:srgbClr val="002060"/>
                </a:solidFill>
                <a:effectLst/>
                <a:latin typeface="Times New Roman" panose="02020603050405020304" pitchFamily="18" charset="0"/>
                <a:cs typeface="Times New Roman" panose="02020603050405020304" pitchFamily="18" charset="0"/>
              </a:rPr>
              <a:t>fault tolerance.</a:t>
            </a:r>
            <a:r>
              <a:rPr lang="en-US" b="0" i="0" dirty="0">
                <a:solidFill>
                  <a:srgbClr val="002060"/>
                </a:solidFill>
                <a:effectLst/>
                <a:latin typeface="Times New Roman" panose="02020603050405020304" pitchFamily="18" charset="0"/>
                <a:cs typeface="Times New Roman" panose="02020603050405020304" pitchFamily="18" charset="0"/>
              </a:rPr>
              <a:t> </a:t>
            </a:r>
          </a:p>
          <a:p>
            <a:pPr algn="just"/>
            <a:r>
              <a:rPr lang="en-US" b="0" i="0" dirty="0">
                <a:solidFill>
                  <a:srgbClr val="002060"/>
                </a:solidFill>
                <a:effectLst/>
                <a:latin typeface="Times New Roman" panose="02020603050405020304" pitchFamily="18" charset="0"/>
                <a:cs typeface="Times New Roman" panose="02020603050405020304" pitchFamily="18" charset="0"/>
              </a:rPr>
              <a:t>For parallel processing, first the data is processed by the slaves where it is stored for some intermediate results and then those intermediate results are merged by master node to send the final result.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19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C0AF-676F-263F-E75A-DFD1141401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9F08D7-1D62-1DD3-97D4-F64CA0ABFB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E73277A-3B5C-59F8-E443-4D5C2BE1754C}"/>
              </a:ext>
            </a:extLst>
          </p:cNvPr>
          <p:cNvPicPr>
            <a:picLocks noChangeAspect="1"/>
          </p:cNvPicPr>
          <p:nvPr/>
        </p:nvPicPr>
        <p:blipFill>
          <a:blip r:embed="rId2"/>
          <a:stretch>
            <a:fillRect/>
          </a:stretch>
        </p:blipFill>
        <p:spPr>
          <a:xfrm>
            <a:off x="555821" y="801858"/>
            <a:ext cx="11636179" cy="5691017"/>
          </a:xfrm>
          <a:prstGeom prst="rect">
            <a:avLst/>
          </a:prstGeom>
        </p:spPr>
      </p:pic>
    </p:spTree>
    <p:extLst>
      <p:ext uri="{BB962C8B-B14F-4D97-AF65-F5344CB8AC3E}">
        <p14:creationId xmlns:p14="http://schemas.microsoft.com/office/powerpoint/2010/main" val="293475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E32A-3BE0-545D-340D-CCCEACE03291}"/>
              </a:ext>
            </a:extLst>
          </p:cNvPr>
          <p:cNvSpPr>
            <a:spLocks noGrp="1"/>
          </p:cNvSpPr>
          <p:nvPr>
            <p:ph type="title"/>
          </p:nvPr>
        </p:nvSpPr>
        <p:spPr/>
        <p:txBody>
          <a:bodyPr>
            <a:normAutofit/>
          </a:bodyPr>
          <a:lstStyle/>
          <a:p>
            <a:r>
              <a:rPr lang="en-US" sz="3600" b="0" i="0" dirty="0">
                <a:solidFill>
                  <a:srgbClr val="002060"/>
                </a:solidFill>
                <a:effectLst/>
                <a:latin typeface="Times New Roman" panose="02020603050405020304" pitchFamily="18" charset="0"/>
                <a:cs typeface="Times New Roman" panose="02020603050405020304" pitchFamily="18" charset="0"/>
              </a:rPr>
              <a:t>Three major challenges with Big Data</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7C58EB8-8AB2-320E-D2D7-3E319388C93A}"/>
              </a:ext>
            </a:extLst>
          </p:cNvPr>
          <p:cNvSpPr>
            <a:spLocks noGrp="1"/>
          </p:cNvSpPr>
          <p:nvPr>
            <p:ph sz="half"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The first problem is storing the huge amount of data</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Storing huge data in a traditional system is not possible. The reason is obvious, the storage will be limited to one system and the data is increasing at a tremendous rate.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603C269-D8DE-78F8-A15C-B41D6E39CCB0}"/>
              </a:ext>
            </a:extLst>
          </p:cNvPr>
          <p:cNvSpPr>
            <a:spLocks noGrp="1"/>
          </p:cNvSpPr>
          <p:nvPr>
            <p:ph sz="half" idx="2"/>
          </p:nvPr>
        </p:nvSpPr>
        <p:spPr/>
        <p:txBody>
          <a:bodyPr/>
          <a:lstStyle/>
          <a:p>
            <a:endParaRPr lang="en-IN"/>
          </a:p>
        </p:txBody>
      </p:sp>
      <p:pic>
        <p:nvPicPr>
          <p:cNvPr id="4098" name="Picture 2" descr="hadoop tutorial colossal data">
            <a:extLst>
              <a:ext uri="{FF2B5EF4-FFF2-40B4-BE49-F238E27FC236}">
                <a16:creationId xmlns:a16="http://schemas.microsoft.com/office/drawing/2014/main" id="{6916E9E2-781A-67F2-4A21-CD9A6AC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633113" cy="420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4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299E-F970-F44F-D999-657650C798D0}"/>
              </a:ext>
            </a:extLst>
          </p:cNvPr>
          <p:cNvSpPr>
            <a:spLocks noGrp="1"/>
          </p:cNvSpPr>
          <p:nvPr>
            <p:ph type="title"/>
          </p:nvPr>
        </p:nvSpPr>
        <p:spPr>
          <a:xfrm>
            <a:off x="838200" y="365126"/>
            <a:ext cx="10515600" cy="5902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1A3FDE4-07CF-969A-99F5-A0CF1234705B}"/>
              </a:ext>
            </a:extLst>
          </p:cNvPr>
          <p:cNvSpPr>
            <a:spLocks noGrp="1"/>
          </p:cNvSpPr>
          <p:nvPr>
            <p:ph sz="half" idx="1"/>
          </p:nvPr>
        </p:nvSpPr>
        <p:spPr>
          <a:xfrm>
            <a:off x="838200" y="1146412"/>
            <a:ext cx="5181600" cy="5030551"/>
          </a:xfrm>
        </p:spPr>
        <p:txBody>
          <a:bodyPr>
            <a:normAutofit/>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The second problem is storing heterogeneous data</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The data is not only huge, but it is also present in various formats i.e. unstructured, semi-structured and structured. So, you need to make sure that you have a system to store different types of data that is generated from various sources.</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124" name="Picture 4" descr="hadoop tutorial- types of data">
            <a:extLst>
              <a:ext uri="{FF2B5EF4-FFF2-40B4-BE49-F238E27FC236}">
                <a16:creationId xmlns:a16="http://schemas.microsoft.com/office/drawing/2014/main" id="{C2FE188B-F087-2F3A-A9EB-E17C46DFC1E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6394" y="1844488"/>
            <a:ext cx="5683348" cy="334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90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F46-E183-274B-DAAF-D7D2D8CCFDC3}"/>
              </a:ext>
            </a:extLst>
          </p:cNvPr>
          <p:cNvSpPr>
            <a:spLocks noGrp="1"/>
          </p:cNvSpPr>
          <p:nvPr>
            <p:ph type="title"/>
          </p:nvPr>
        </p:nvSpPr>
        <p:spPr>
          <a:xfrm>
            <a:off x="838200" y="365125"/>
            <a:ext cx="10515600" cy="4127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215C2E6-BEAE-9D11-D91F-B29C13F0F8A5}"/>
              </a:ext>
            </a:extLst>
          </p:cNvPr>
          <p:cNvSpPr>
            <a:spLocks noGrp="1"/>
          </p:cNvSpPr>
          <p:nvPr>
            <p:ph sz="half" idx="1"/>
          </p:nvPr>
        </p:nvSpPr>
        <p:spPr>
          <a:xfrm>
            <a:off x="838200" y="1037230"/>
            <a:ext cx="5181600" cy="5139733"/>
          </a:xfrm>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Finally let’s focus on the third problem, which is the processing speed</a:t>
            </a:r>
            <a:r>
              <a:rPr lang="en-US" b="0" i="0" dirty="0">
                <a:solidFill>
                  <a:srgbClr val="002060"/>
                </a:solidFill>
                <a:effectLst/>
                <a:latin typeface="Times New Roman" panose="02020603050405020304" pitchFamily="18" charset="0"/>
                <a:cs typeface="Times New Roman" panose="02020603050405020304" pitchFamily="18" charset="0"/>
              </a:rPr>
              <a:t> </a:t>
            </a:r>
          </a:p>
          <a:p>
            <a:pPr algn="just"/>
            <a:r>
              <a:rPr lang="en-US" b="0" i="0" dirty="0">
                <a:solidFill>
                  <a:srgbClr val="002060"/>
                </a:solidFill>
                <a:effectLst/>
                <a:latin typeface="Times New Roman" panose="02020603050405020304" pitchFamily="18" charset="0"/>
                <a:cs typeface="Times New Roman" panose="02020603050405020304" pitchFamily="18" charset="0"/>
              </a:rPr>
              <a:t>Now the time taken to process this huge amount of data is quite high as the data to be processed is too large.  </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6146" name="Picture 2" descr="hadoop tutorial processing speed">
            <a:extLst>
              <a:ext uri="{FF2B5EF4-FFF2-40B4-BE49-F238E27FC236}">
                <a16:creationId xmlns:a16="http://schemas.microsoft.com/office/drawing/2014/main" id="{388EA907-F5DA-AE9A-684C-F904F2DB6E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1495667"/>
            <a:ext cx="5616524" cy="306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0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EBB7C-39E6-32F0-E435-B5A90282FB6B}"/>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46CA4B7B-445F-1F16-9B2A-4737CD9A7626}"/>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To solve the storage issue and processing issue, two core components were created in Hadoop – </a:t>
            </a:r>
            <a:r>
              <a:rPr lang="en-US" b="1" i="0" u="none" strike="noStrike" dirty="0">
                <a:solidFill>
                  <a:srgbClr val="002060"/>
                </a:solidFill>
                <a:effectLst/>
                <a:latin typeface="Times New Roman" panose="02020603050405020304" pitchFamily="18" charset="0"/>
                <a:cs typeface="Times New Roman" panose="02020603050405020304" pitchFamily="18" charset="0"/>
              </a:rPr>
              <a:t>HDFS</a:t>
            </a:r>
            <a:r>
              <a:rPr lang="en-US" b="0" i="0" u="none" strike="noStrike" dirty="0">
                <a:solidFill>
                  <a:srgbClr val="002060"/>
                </a:solidFill>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and </a:t>
            </a:r>
            <a:r>
              <a:rPr lang="en-US" b="1" i="0" u="none" strike="noStrike" dirty="0">
                <a:solidFill>
                  <a:srgbClr val="002060"/>
                </a:solidFill>
                <a:effectLst/>
                <a:latin typeface="Times New Roman" panose="02020603050405020304" pitchFamily="18" charset="0"/>
                <a:cs typeface="Times New Roman" panose="02020603050405020304" pitchFamily="18" charset="0"/>
              </a:rPr>
              <a:t>YARN</a:t>
            </a:r>
            <a:r>
              <a:rPr lang="en-US" b="0" i="0" dirty="0">
                <a:solidFill>
                  <a:srgbClr val="002060"/>
                </a:solidFill>
                <a:effectLst/>
                <a:latin typeface="Times New Roman" panose="02020603050405020304" pitchFamily="18" charset="0"/>
                <a:cs typeface="Times New Roman" panose="02020603050405020304" pitchFamily="18" charset="0"/>
              </a:rPr>
              <a:t>. HDFS solves the storage issue as it stores the data in a distributed fashion and is easily scalable, </a:t>
            </a:r>
            <a:r>
              <a:rPr lang="en-US" dirty="0">
                <a:solidFill>
                  <a:srgbClr val="002060"/>
                </a:solidFill>
                <a:latin typeface="Times New Roman" panose="02020603050405020304" pitchFamily="18" charset="0"/>
                <a:cs typeface="Times New Roman" panose="02020603050405020304" pitchFamily="18" charset="0"/>
              </a:rPr>
              <a:t>and</a:t>
            </a:r>
            <a:r>
              <a:rPr lang="en-US" b="0" i="0" dirty="0">
                <a:solidFill>
                  <a:srgbClr val="002060"/>
                </a:solidFill>
                <a:effectLst/>
                <a:latin typeface="Times New Roman" panose="02020603050405020304" pitchFamily="18" charset="0"/>
                <a:cs typeface="Times New Roman" panose="02020603050405020304" pitchFamily="18" charset="0"/>
              </a:rPr>
              <a:t> YARN solves the processing issue by reducing the processing time drastically.</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98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EE37-C7E0-F89F-98A6-164B44C5636F}"/>
              </a:ext>
            </a:extLst>
          </p:cNvPr>
          <p:cNvSpPr>
            <a:spLocks noGrp="1"/>
          </p:cNvSpPr>
          <p:nvPr>
            <p:ph type="title"/>
          </p:nvPr>
        </p:nvSpPr>
        <p:spPr>
          <a:xfrm>
            <a:off x="838200" y="365125"/>
            <a:ext cx="10515600" cy="644809"/>
          </a:xfrm>
        </p:spPr>
        <p:txBody>
          <a:bodyPr>
            <a:normAutofit fontScale="90000"/>
          </a:bodyPr>
          <a:lstStyle/>
          <a:p>
            <a:r>
              <a:rPr lang="en-IN" b="1" i="0" dirty="0">
                <a:solidFill>
                  <a:srgbClr val="002060"/>
                </a:solidFill>
                <a:effectLst/>
                <a:latin typeface="Times New Roman" panose="02020603050405020304" pitchFamily="18" charset="0"/>
                <a:cs typeface="Times New Roman" panose="02020603050405020304" pitchFamily="18" charset="0"/>
              </a:rPr>
              <a:t>What is Hadoop?</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D9F3A5-FFCA-43BB-984A-3755C028379D}"/>
              </a:ext>
            </a:extLst>
          </p:cNvPr>
          <p:cNvSpPr>
            <a:spLocks noGrp="1"/>
          </p:cNvSpPr>
          <p:nvPr>
            <p:ph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Hadoop</a:t>
            </a:r>
            <a:r>
              <a:rPr lang="en-US" b="0" i="0" dirty="0">
                <a:solidFill>
                  <a:srgbClr val="002060"/>
                </a:solidFill>
                <a:effectLst/>
                <a:latin typeface="Times New Roman" panose="02020603050405020304" pitchFamily="18" charset="0"/>
                <a:cs typeface="Times New Roman" panose="02020603050405020304" pitchFamily="18" charset="0"/>
              </a:rPr>
              <a:t> is an open-source software framework used for storing and processing </a:t>
            </a:r>
            <a:r>
              <a:rPr lang="en-US" b="1" i="0" dirty="0">
                <a:solidFill>
                  <a:srgbClr val="002060"/>
                </a:solidFill>
                <a:effectLst/>
                <a:latin typeface="Times New Roman" panose="02020603050405020304" pitchFamily="18" charset="0"/>
                <a:cs typeface="Times New Roman" panose="02020603050405020304" pitchFamily="18" charset="0"/>
              </a:rPr>
              <a:t>Big Data</a:t>
            </a:r>
            <a:r>
              <a:rPr lang="en-US" b="0" i="0" dirty="0">
                <a:solidFill>
                  <a:srgbClr val="002060"/>
                </a:solidFill>
                <a:effectLst/>
                <a:latin typeface="Times New Roman" panose="02020603050405020304" pitchFamily="18" charset="0"/>
                <a:cs typeface="Times New Roman" panose="02020603050405020304" pitchFamily="18" charset="0"/>
              </a:rPr>
              <a:t> in a distributed manner on large clusters of commodity hardware. Hadoop is licensed under the Apache v2 license.</a:t>
            </a:r>
          </a:p>
          <a:p>
            <a:pPr algn="just"/>
            <a:r>
              <a:rPr lang="en-US" b="1" i="0" dirty="0">
                <a:solidFill>
                  <a:srgbClr val="002060"/>
                </a:solidFill>
                <a:effectLst/>
                <a:latin typeface="Times New Roman" panose="02020603050405020304" pitchFamily="18" charset="0"/>
                <a:cs typeface="Times New Roman" panose="02020603050405020304" pitchFamily="18" charset="0"/>
              </a:rPr>
              <a:t>Hadoop</a:t>
            </a:r>
            <a:r>
              <a:rPr lang="en-US" b="0" i="0" dirty="0">
                <a:solidFill>
                  <a:srgbClr val="002060"/>
                </a:solidFill>
                <a:effectLst/>
                <a:latin typeface="Times New Roman" panose="02020603050405020304" pitchFamily="18" charset="0"/>
                <a:cs typeface="Times New Roman" panose="02020603050405020304" pitchFamily="18" charset="0"/>
              </a:rPr>
              <a:t> was developed, based on the paper written by Google on the </a:t>
            </a:r>
            <a:r>
              <a:rPr lang="en-US" b="1" i="0" u="none" strike="noStrike" dirty="0">
                <a:solidFill>
                  <a:srgbClr val="002060"/>
                </a:solidFill>
                <a:effectLst/>
                <a:latin typeface="Times New Roman" panose="02020603050405020304" pitchFamily="18" charset="0"/>
                <a:cs typeface="Times New Roman" panose="02020603050405020304" pitchFamily="18" charset="0"/>
              </a:rPr>
              <a:t>MapReduce</a:t>
            </a:r>
            <a:r>
              <a:rPr lang="en-US" b="0" i="0" u="none" strike="noStrike" dirty="0">
                <a:solidFill>
                  <a:srgbClr val="002060"/>
                </a:solidFill>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system and it applies concepts of functional programming. </a:t>
            </a:r>
          </a:p>
          <a:p>
            <a:pPr algn="just"/>
            <a:r>
              <a:rPr lang="en-US" b="0" i="0" dirty="0">
                <a:solidFill>
                  <a:srgbClr val="002060"/>
                </a:solidFill>
                <a:effectLst/>
                <a:latin typeface="Times New Roman" panose="02020603050405020304" pitchFamily="18" charset="0"/>
                <a:cs typeface="Times New Roman" panose="02020603050405020304" pitchFamily="18" charset="0"/>
              </a:rPr>
              <a:t>Hadoop is written in the </a:t>
            </a:r>
            <a:r>
              <a:rPr lang="en-US" b="1" i="0" u="none" strike="noStrike" dirty="0">
                <a:solidFill>
                  <a:srgbClr val="002060"/>
                </a:solidFill>
                <a:effectLst/>
                <a:latin typeface="Times New Roman" panose="02020603050405020304" pitchFamily="18" charset="0"/>
                <a:cs typeface="Times New Roman" panose="02020603050405020304" pitchFamily="18" charset="0"/>
              </a:rPr>
              <a:t>Java programming language</a:t>
            </a:r>
            <a:r>
              <a:rPr lang="en-US" b="0" i="0" u="none" strike="noStrike" dirty="0">
                <a:solidFill>
                  <a:srgbClr val="002060"/>
                </a:solidFill>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and ranks among the highest-level Apache projects. Hadoop was developed by </a:t>
            </a:r>
            <a:r>
              <a:rPr lang="en-US" b="1" i="0" dirty="0">
                <a:solidFill>
                  <a:srgbClr val="002060"/>
                </a:solidFill>
                <a:effectLst/>
                <a:latin typeface="Times New Roman" panose="02020603050405020304" pitchFamily="18" charset="0"/>
                <a:cs typeface="Times New Roman" panose="02020603050405020304" pitchFamily="18" charset="0"/>
              </a:rPr>
              <a:t>Doug Cutting</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Michael</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J. </a:t>
            </a:r>
            <a:r>
              <a:rPr lang="en-US" b="1" i="0" dirty="0" err="1">
                <a:solidFill>
                  <a:srgbClr val="002060"/>
                </a:solidFill>
                <a:effectLst/>
                <a:latin typeface="Times New Roman" panose="02020603050405020304" pitchFamily="18" charset="0"/>
                <a:cs typeface="Times New Roman" panose="02020603050405020304" pitchFamily="18" charset="0"/>
              </a:rPr>
              <a:t>Cafarella</a:t>
            </a:r>
            <a:r>
              <a:rPr lang="en-US" b="1" i="0" dirty="0">
                <a:solidFill>
                  <a:srgbClr val="002060"/>
                </a:solidFill>
                <a:effectLst/>
                <a:latin typeface="Times New Roman" panose="02020603050405020304" pitchFamily="18" charset="0"/>
                <a:cs typeface="Times New Roman" panose="02020603050405020304" pitchFamily="18" charset="0"/>
              </a:rPr>
              <a:t>.</a:t>
            </a:r>
            <a:endParaRPr lang="en-US" b="0" i="0" dirty="0">
              <a:solidFill>
                <a:srgbClr val="002060"/>
              </a:solidFill>
              <a:effectLst/>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7170" name="Picture 2" descr="hadoop tutorial">
            <a:extLst>
              <a:ext uri="{FF2B5EF4-FFF2-40B4-BE49-F238E27FC236}">
                <a16:creationId xmlns:a16="http://schemas.microsoft.com/office/drawing/2014/main" id="{736D0028-D4D5-2C4B-EB60-B6A272DD5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716" y="-39925"/>
            <a:ext cx="5609284" cy="145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54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AADC-2161-F54F-233D-C43FEAE91AF5}"/>
              </a:ext>
            </a:extLst>
          </p:cNvPr>
          <p:cNvSpPr>
            <a:spLocks noGrp="1"/>
          </p:cNvSpPr>
          <p:nvPr>
            <p:ph type="title"/>
          </p:nvPr>
        </p:nvSpPr>
        <p:spPr/>
        <p:txBody>
          <a:bodyPr>
            <a:noAutofit/>
          </a:bodyPr>
          <a:lstStyle/>
          <a:p>
            <a:r>
              <a:rPr lang="en-IN" sz="3200" b="1" i="0" dirty="0">
                <a:solidFill>
                  <a:srgbClr val="002060"/>
                </a:solidFill>
                <a:effectLst/>
                <a:latin typeface="Times New Roman" panose="02020603050405020304" pitchFamily="18" charset="0"/>
                <a:cs typeface="Times New Roman" panose="02020603050405020304" pitchFamily="18" charset="0"/>
              </a:rPr>
              <a:t>Hadoop-as-a-Solution</a:t>
            </a:r>
            <a:br>
              <a:rPr lang="en-IN" sz="3200" b="0" i="0" dirty="0">
                <a:solidFill>
                  <a:srgbClr val="002060"/>
                </a:solidFill>
                <a:effectLst/>
                <a:latin typeface="Times New Roman" panose="02020603050405020304" pitchFamily="18" charset="0"/>
                <a:cs typeface="Times New Roman" panose="02020603050405020304" pitchFamily="18" charset="0"/>
              </a:rPr>
            </a:br>
            <a:r>
              <a:rPr lang="en-US" sz="2000" b="0" i="0" dirty="0">
                <a:solidFill>
                  <a:srgbClr val="002060"/>
                </a:solidFill>
                <a:effectLst/>
                <a:latin typeface="Times New Roman" panose="02020603050405020304" pitchFamily="18" charset="0"/>
                <a:cs typeface="Times New Roman" panose="02020603050405020304" pitchFamily="18" charset="0"/>
              </a:rPr>
              <a:t>Let’s understand how Hadoop provides a solution to the Big Data problems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421CCA9-8CAC-DBE9-AED8-375040798A5C}"/>
              </a:ext>
            </a:extLst>
          </p:cNvPr>
          <p:cNvSpPr>
            <a:spLocks noGrp="1"/>
          </p:cNvSpPr>
          <p:nvPr>
            <p:ph sz="half" idx="1"/>
          </p:nvPr>
        </p:nvSpPr>
        <p:spPr/>
        <p:txBody>
          <a:bodyPr>
            <a:normAutofit lnSpcReduction="10000"/>
          </a:bodyPr>
          <a:lstStyle/>
          <a:p>
            <a:pPr algn="just">
              <a:buFont typeface="Arial" panose="020B0604020202020204" pitchFamily="34" charset="0"/>
              <a:buChar char="•"/>
            </a:pPr>
            <a:r>
              <a:rPr lang="en-US" sz="1800" b="1" i="0" dirty="0">
                <a:solidFill>
                  <a:srgbClr val="002060"/>
                </a:solidFill>
                <a:effectLst/>
                <a:latin typeface="Times New Roman" panose="02020603050405020304" pitchFamily="18" charset="0"/>
                <a:cs typeface="Times New Roman" panose="02020603050405020304" pitchFamily="18" charset="0"/>
              </a:rPr>
              <a:t>The first problem is storing huge amount of data</a:t>
            </a:r>
            <a:r>
              <a:rPr lang="en-US" sz="1800" b="0" i="0" dirty="0">
                <a:solidFill>
                  <a:srgbClr val="002060"/>
                </a:solidFill>
                <a:effectLst/>
                <a:latin typeface="Times New Roman" panose="02020603050405020304" pitchFamily="18" charset="0"/>
                <a:cs typeface="Times New Roman" panose="02020603050405020304" pitchFamily="18" charset="0"/>
              </a:rPr>
              <a:t>.</a:t>
            </a:r>
          </a:p>
          <a:p>
            <a:pPr algn="just"/>
            <a:r>
              <a:rPr lang="en-US" sz="1800" b="0" i="0" dirty="0">
                <a:solidFill>
                  <a:srgbClr val="002060"/>
                </a:solidFill>
                <a:effectLst/>
                <a:latin typeface="Times New Roman" panose="02020603050405020304" pitchFamily="18" charset="0"/>
                <a:cs typeface="Times New Roman" panose="02020603050405020304" pitchFamily="18" charset="0"/>
              </a:rPr>
              <a:t>As you can see in the image, </a:t>
            </a:r>
            <a:r>
              <a:rPr lang="en-US" sz="1800" b="1" i="0" dirty="0">
                <a:solidFill>
                  <a:srgbClr val="002060"/>
                </a:solidFill>
                <a:effectLst/>
                <a:latin typeface="Times New Roman" panose="02020603050405020304" pitchFamily="18" charset="0"/>
                <a:cs typeface="Times New Roman" panose="02020603050405020304" pitchFamily="18" charset="0"/>
              </a:rPr>
              <a:t>HDFS</a:t>
            </a:r>
            <a:r>
              <a:rPr lang="en-US" sz="1800" b="0" i="0" dirty="0">
                <a:solidFill>
                  <a:srgbClr val="002060"/>
                </a:solidFill>
                <a:effectLst/>
                <a:latin typeface="Times New Roman" panose="02020603050405020304" pitchFamily="18" charset="0"/>
                <a:cs typeface="Times New Roman" panose="02020603050405020304" pitchFamily="18" charset="0"/>
              </a:rPr>
              <a:t> provides a distributed way to store </a:t>
            </a:r>
            <a:r>
              <a:rPr lang="en-US" sz="1800" b="1" i="0" dirty="0">
                <a:solidFill>
                  <a:srgbClr val="002060"/>
                </a:solidFill>
                <a:effectLst/>
                <a:latin typeface="Times New Roman" panose="02020603050405020304" pitchFamily="18" charset="0"/>
                <a:cs typeface="Times New Roman" panose="02020603050405020304" pitchFamily="18" charset="0"/>
              </a:rPr>
              <a:t>Big Data.</a:t>
            </a:r>
            <a:r>
              <a:rPr lang="en-US" sz="1800" b="0" i="0" dirty="0">
                <a:solidFill>
                  <a:srgbClr val="002060"/>
                </a:solidFill>
                <a:effectLst/>
                <a:latin typeface="Times New Roman" panose="02020603050405020304" pitchFamily="18" charset="0"/>
                <a:cs typeface="Times New Roman" panose="02020603050405020304" pitchFamily="18" charset="0"/>
              </a:rPr>
              <a:t> Your data is stored in blocks in </a:t>
            </a:r>
            <a:r>
              <a:rPr lang="en-US" sz="1800" b="1" i="0" dirty="0" err="1">
                <a:solidFill>
                  <a:srgbClr val="002060"/>
                </a:solidFill>
                <a:effectLst/>
                <a:latin typeface="Times New Roman" panose="02020603050405020304" pitchFamily="18" charset="0"/>
                <a:cs typeface="Times New Roman" panose="02020603050405020304" pitchFamily="18" charset="0"/>
              </a:rPr>
              <a:t>DataNodes</a:t>
            </a:r>
            <a:r>
              <a:rPr lang="en-US" sz="1800" b="0" i="0" dirty="0">
                <a:solidFill>
                  <a:srgbClr val="002060"/>
                </a:solidFill>
                <a:effectLst/>
                <a:latin typeface="Times New Roman" panose="02020603050405020304" pitchFamily="18" charset="0"/>
                <a:cs typeface="Times New Roman" panose="02020603050405020304" pitchFamily="18" charset="0"/>
              </a:rPr>
              <a:t> and you specify the size of each block. Suppose you have</a:t>
            </a:r>
            <a:r>
              <a:rPr lang="en-US" sz="1800" b="1" i="0" dirty="0">
                <a:solidFill>
                  <a:srgbClr val="002060"/>
                </a:solidFill>
                <a:effectLst/>
                <a:latin typeface="Times New Roman" panose="02020603050405020304" pitchFamily="18" charset="0"/>
                <a:cs typeface="Times New Roman" panose="02020603050405020304" pitchFamily="18" charset="0"/>
              </a:rPr>
              <a:t> 512 MB</a:t>
            </a:r>
            <a:r>
              <a:rPr lang="en-US" sz="1800" b="0" i="0" dirty="0">
                <a:solidFill>
                  <a:srgbClr val="002060"/>
                </a:solidFill>
                <a:effectLst/>
                <a:latin typeface="Times New Roman" panose="02020603050405020304" pitchFamily="18" charset="0"/>
                <a:cs typeface="Times New Roman" panose="02020603050405020304" pitchFamily="18" charset="0"/>
              </a:rPr>
              <a:t> of data and you have configured HDFS such that it will create </a:t>
            </a:r>
            <a:r>
              <a:rPr lang="en-US" sz="1800" b="1" i="0" dirty="0">
                <a:solidFill>
                  <a:srgbClr val="002060"/>
                </a:solidFill>
                <a:effectLst/>
                <a:latin typeface="Times New Roman" panose="02020603050405020304" pitchFamily="18" charset="0"/>
                <a:cs typeface="Times New Roman" panose="02020603050405020304" pitchFamily="18" charset="0"/>
              </a:rPr>
              <a:t>128 MB</a:t>
            </a:r>
            <a:r>
              <a:rPr lang="en-US" sz="1800" b="0" i="0" dirty="0">
                <a:solidFill>
                  <a:srgbClr val="002060"/>
                </a:solidFill>
                <a:effectLst/>
                <a:latin typeface="Times New Roman" panose="02020603050405020304" pitchFamily="18" charset="0"/>
                <a:cs typeface="Times New Roman" panose="02020603050405020304" pitchFamily="18" charset="0"/>
              </a:rPr>
              <a:t> of data blocks. Now, HDFS will divide data into</a:t>
            </a:r>
            <a:r>
              <a:rPr lang="en-US" sz="1800" b="1" i="0" dirty="0">
                <a:solidFill>
                  <a:srgbClr val="002060"/>
                </a:solidFill>
                <a:effectLst/>
                <a:latin typeface="Times New Roman" panose="02020603050405020304" pitchFamily="18" charset="0"/>
                <a:cs typeface="Times New Roman" panose="02020603050405020304" pitchFamily="18" charset="0"/>
              </a:rPr>
              <a:t> 4 blocks</a:t>
            </a:r>
            <a:r>
              <a:rPr lang="en-US" sz="1800" b="0" i="0" dirty="0">
                <a:solidFill>
                  <a:srgbClr val="002060"/>
                </a:solidFill>
                <a:effectLst/>
                <a:latin typeface="Times New Roman" panose="02020603050405020304" pitchFamily="18" charset="0"/>
                <a:cs typeface="Times New Roman" panose="02020603050405020304" pitchFamily="18" charset="0"/>
              </a:rPr>
              <a:t> as </a:t>
            </a:r>
            <a:r>
              <a:rPr lang="en-US" sz="1800" b="1" i="0" dirty="0">
                <a:solidFill>
                  <a:srgbClr val="002060"/>
                </a:solidFill>
                <a:effectLst/>
                <a:latin typeface="Times New Roman" panose="02020603050405020304" pitchFamily="18" charset="0"/>
                <a:cs typeface="Times New Roman" panose="02020603050405020304" pitchFamily="18" charset="0"/>
              </a:rPr>
              <a:t>512/128=4</a:t>
            </a:r>
            <a:r>
              <a:rPr lang="en-US" sz="1800" b="0" i="0" dirty="0">
                <a:solidFill>
                  <a:srgbClr val="002060"/>
                </a:solidFill>
                <a:effectLst/>
                <a:latin typeface="Times New Roman" panose="02020603050405020304" pitchFamily="18" charset="0"/>
                <a:cs typeface="Times New Roman" panose="02020603050405020304" pitchFamily="18" charset="0"/>
              </a:rPr>
              <a:t> and stores it across different </a:t>
            </a:r>
            <a:r>
              <a:rPr lang="en-US" sz="1800" b="0" i="0" dirty="0" err="1">
                <a:solidFill>
                  <a:srgbClr val="002060"/>
                </a:solidFill>
                <a:effectLst/>
                <a:latin typeface="Times New Roman" panose="02020603050405020304" pitchFamily="18" charset="0"/>
                <a:cs typeface="Times New Roman" panose="02020603050405020304" pitchFamily="18" charset="0"/>
              </a:rPr>
              <a:t>DataNodes</a:t>
            </a:r>
            <a:r>
              <a:rPr lang="en-US" sz="1800" b="0" i="0" dirty="0">
                <a:solidFill>
                  <a:srgbClr val="002060"/>
                </a:solidFill>
                <a:effectLst/>
                <a:latin typeface="Times New Roman" panose="02020603050405020304" pitchFamily="18" charset="0"/>
                <a:cs typeface="Times New Roman" panose="02020603050405020304" pitchFamily="18" charset="0"/>
              </a:rPr>
              <a:t>. While storing these data blocks into </a:t>
            </a:r>
            <a:r>
              <a:rPr lang="en-US" sz="1800" b="0" i="0" dirty="0" err="1">
                <a:solidFill>
                  <a:srgbClr val="002060"/>
                </a:solidFill>
                <a:effectLst/>
                <a:latin typeface="Times New Roman" panose="02020603050405020304" pitchFamily="18" charset="0"/>
                <a:cs typeface="Times New Roman" panose="02020603050405020304" pitchFamily="18" charset="0"/>
              </a:rPr>
              <a:t>DataNodes</a:t>
            </a:r>
            <a:r>
              <a:rPr lang="en-US" sz="1800" b="0" i="0" dirty="0">
                <a:solidFill>
                  <a:srgbClr val="002060"/>
                </a:solidFill>
                <a:effectLst/>
                <a:latin typeface="Times New Roman" panose="02020603050405020304" pitchFamily="18" charset="0"/>
                <a:cs typeface="Times New Roman" panose="02020603050405020304" pitchFamily="18" charset="0"/>
              </a:rPr>
              <a:t>, data blocks are replicated on different </a:t>
            </a:r>
            <a:r>
              <a:rPr lang="en-US" sz="1800" b="0" i="0" dirty="0" err="1">
                <a:solidFill>
                  <a:srgbClr val="002060"/>
                </a:solidFill>
                <a:effectLst/>
                <a:latin typeface="Times New Roman" panose="02020603050405020304" pitchFamily="18" charset="0"/>
                <a:cs typeface="Times New Roman" panose="02020603050405020304" pitchFamily="18" charset="0"/>
              </a:rPr>
              <a:t>DataNodes</a:t>
            </a:r>
            <a:r>
              <a:rPr lang="en-US" sz="1800" b="0" i="0" dirty="0">
                <a:solidFill>
                  <a:srgbClr val="002060"/>
                </a:solidFill>
                <a:effectLst/>
                <a:latin typeface="Times New Roman" panose="02020603050405020304" pitchFamily="18" charset="0"/>
                <a:cs typeface="Times New Roman" panose="02020603050405020304" pitchFamily="18" charset="0"/>
              </a:rPr>
              <a:t> to provide </a:t>
            </a:r>
            <a:r>
              <a:rPr lang="en-US" sz="1800" b="1" i="0" dirty="0">
                <a:solidFill>
                  <a:srgbClr val="002060"/>
                </a:solidFill>
                <a:effectLst/>
                <a:latin typeface="Times New Roman" panose="02020603050405020304" pitchFamily="18" charset="0"/>
                <a:cs typeface="Times New Roman" panose="02020603050405020304" pitchFamily="18" charset="0"/>
              </a:rPr>
              <a:t>fault tolerance.</a:t>
            </a:r>
            <a:endParaRPr lang="en-US" sz="1800" b="0" i="0" dirty="0">
              <a:solidFill>
                <a:srgbClr val="002060"/>
              </a:solidFill>
              <a:effectLst/>
              <a:latin typeface="Times New Roman" panose="02020603050405020304" pitchFamily="18" charset="0"/>
              <a:cs typeface="Times New Roman" panose="02020603050405020304" pitchFamily="18" charset="0"/>
            </a:endParaRPr>
          </a:p>
          <a:p>
            <a:pPr algn="just"/>
            <a:r>
              <a:rPr lang="en-US" sz="1800" b="0" i="0" dirty="0">
                <a:solidFill>
                  <a:srgbClr val="002060"/>
                </a:solidFill>
                <a:effectLst/>
                <a:latin typeface="Times New Roman" panose="02020603050405020304" pitchFamily="18" charset="0"/>
                <a:cs typeface="Times New Roman" panose="02020603050405020304" pitchFamily="18" charset="0"/>
              </a:rPr>
              <a:t>Hadoop follows </a:t>
            </a:r>
            <a:r>
              <a:rPr lang="en-US" sz="1800" b="1" i="0" dirty="0">
                <a:solidFill>
                  <a:srgbClr val="002060"/>
                </a:solidFill>
                <a:effectLst/>
                <a:latin typeface="Times New Roman" panose="02020603050405020304" pitchFamily="18" charset="0"/>
                <a:cs typeface="Times New Roman" panose="02020603050405020304" pitchFamily="18" charset="0"/>
              </a:rPr>
              <a:t>horizontal scaling</a:t>
            </a:r>
            <a:r>
              <a:rPr lang="en-US" sz="1800" b="0" i="0" dirty="0">
                <a:solidFill>
                  <a:srgbClr val="002060"/>
                </a:solidFill>
                <a:effectLst/>
                <a:latin typeface="Times New Roman" panose="02020603050405020304" pitchFamily="18" charset="0"/>
                <a:cs typeface="Times New Roman" panose="02020603050405020304" pitchFamily="18" charset="0"/>
              </a:rPr>
              <a:t> instead of vertical scaling. In horizontal scaling, you can add </a:t>
            </a:r>
            <a:r>
              <a:rPr lang="en-US" sz="1800" b="1" i="0" dirty="0">
                <a:solidFill>
                  <a:srgbClr val="002060"/>
                </a:solidFill>
                <a:effectLst/>
                <a:latin typeface="Times New Roman" panose="02020603050405020304" pitchFamily="18" charset="0"/>
                <a:cs typeface="Times New Roman" panose="02020603050405020304" pitchFamily="18" charset="0"/>
              </a:rPr>
              <a:t>new nodes</a:t>
            </a:r>
            <a:r>
              <a:rPr lang="en-US" sz="1800" b="0" i="0" dirty="0">
                <a:solidFill>
                  <a:srgbClr val="002060"/>
                </a:solidFill>
                <a:effectLst/>
                <a:latin typeface="Times New Roman" panose="02020603050405020304" pitchFamily="18" charset="0"/>
                <a:cs typeface="Times New Roman" panose="02020603050405020304" pitchFamily="18" charset="0"/>
              </a:rPr>
              <a:t> to HDFS cluster on the run as per requirement, instead of increasing the hardware stack present in each node. </a:t>
            </a:r>
          </a:p>
        </p:txBody>
      </p:sp>
      <p:pic>
        <p:nvPicPr>
          <p:cNvPr id="7" name="Content Placeholder 6">
            <a:extLst>
              <a:ext uri="{FF2B5EF4-FFF2-40B4-BE49-F238E27FC236}">
                <a16:creationId xmlns:a16="http://schemas.microsoft.com/office/drawing/2014/main" id="{537567E4-6A76-B92D-E5DA-AC53F004DD14}"/>
              </a:ext>
            </a:extLst>
          </p:cNvPr>
          <p:cNvPicPr>
            <a:picLocks noGrp="1" noChangeAspect="1"/>
          </p:cNvPicPr>
          <p:nvPr>
            <p:ph sz="half" idx="2"/>
          </p:nvPr>
        </p:nvPicPr>
        <p:blipFill>
          <a:blip r:embed="rId2"/>
          <a:stretch>
            <a:fillRect/>
          </a:stretch>
        </p:blipFill>
        <p:spPr>
          <a:xfrm>
            <a:off x="6771280" y="1690688"/>
            <a:ext cx="4582520" cy="3866050"/>
          </a:xfrm>
        </p:spPr>
      </p:pic>
    </p:spTree>
    <p:extLst>
      <p:ext uri="{BB962C8B-B14F-4D97-AF65-F5344CB8AC3E}">
        <p14:creationId xmlns:p14="http://schemas.microsoft.com/office/powerpoint/2010/main" val="364228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C271-5B32-339B-76D1-A8F2123CF5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3C3482-F8B9-07F6-F60C-39B335FBD13F}"/>
              </a:ext>
            </a:extLst>
          </p:cNvPr>
          <p:cNvSpPr>
            <a:spLocks noGrp="1"/>
          </p:cNvSpPr>
          <p:nvPr>
            <p:ph sz="half" idx="1"/>
          </p:nvPr>
        </p:nvSpPr>
        <p:spPr/>
        <p:txBody>
          <a:bodyPr>
            <a:normAutofit fontScale="92500" lnSpcReduction="10000"/>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Next problem was storing a variety of data</a:t>
            </a:r>
            <a:r>
              <a:rPr lang="en-US" b="0" i="0" dirty="0">
                <a:solidFill>
                  <a:srgbClr val="002060"/>
                </a:solidFill>
                <a:effectLst/>
                <a:latin typeface="Times New Roman" panose="02020603050405020304" pitchFamily="18" charset="0"/>
                <a:cs typeface="Times New Roman" panose="02020603050405020304" pitchFamily="18" charset="0"/>
              </a:rPr>
              <a:t>.</a:t>
            </a:r>
          </a:p>
          <a:p>
            <a:pPr algn="just"/>
            <a:r>
              <a:rPr lang="en-US" b="0" i="0" dirty="0">
                <a:solidFill>
                  <a:srgbClr val="002060"/>
                </a:solidFill>
                <a:effectLst/>
                <a:latin typeface="Times New Roman" panose="02020603050405020304" pitchFamily="18" charset="0"/>
                <a:cs typeface="Times New Roman" panose="02020603050405020304" pitchFamily="18" charset="0"/>
              </a:rPr>
              <a:t>As you can see in the above image, in HDFS you can store all kinds of data whether it is </a:t>
            </a:r>
            <a:r>
              <a:rPr lang="en-US" b="1" i="0" dirty="0">
                <a:solidFill>
                  <a:srgbClr val="002060"/>
                </a:solidFill>
                <a:effectLst/>
                <a:latin typeface="Times New Roman" panose="02020603050405020304" pitchFamily="18" charset="0"/>
                <a:cs typeface="Times New Roman" panose="02020603050405020304" pitchFamily="18" charset="0"/>
              </a:rPr>
              <a:t>structured, semi-structured</a:t>
            </a:r>
            <a:r>
              <a:rPr lang="en-US" b="0" i="0" dirty="0">
                <a:solidFill>
                  <a:srgbClr val="002060"/>
                </a:solidFill>
                <a:effectLst/>
                <a:latin typeface="Times New Roman" panose="02020603050405020304" pitchFamily="18" charset="0"/>
                <a:cs typeface="Times New Roman" panose="02020603050405020304" pitchFamily="18" charset="0"/>
              </a:rPr>
              <a:t> or </a:t>
            </a:r>
            <a:r>
              <a:rPr lang="en-US" b="1" i="0" dirty="0">
                <a:solidFill>
                  <a:srgbClr val="002060"/>
                </a:solidFill>
                <a:effectLst/>
                <a:latin typeface="Times New Roman" panose="02020603050405020304" pitchFamily="18" charset="0"/>
                <a:cs typeface="Times New Roman" panose="02020603050405020304" pitchFamily="18" charset="0"/>
              </a:rPr>
              <a:t>unstructured.</a:t>
            </a:r>
            <a:r>
              <a:rPr lang="en-US" b="0" i="0" dirty="0">
                <a:solidFill>
                  <a:srgbClr val="002060"/>
                </a:solidFill>
                <a:effectLst/>
                <a:latin typeface="Times New Roman" panose="02020603050405020304" pitchFamily="18" charset="0"/>
                <a:cs typeface="Times New Roman" panose="02020603050405020304" pitchFamily="18" charset="0"/>
              </a:rPr>
              <a:t> In HDFS, there is </a:t>
            </a:r>
            <a:r>
              <a:rPr lang="en-US" b="0" i="1" dirty="0">
                <a:solidFill>
                  <a:srgbClr val="002060"/>
                </a:solidFill>
                <a:effectLst/>
                <a:latin typeface="Times New Roman" panose="02020603050405020304" pitchFamily="18" charset="0"/>
                <a:cs typeface="Times New Roman" panose="02020603050405020304" pitchFamily="18" charset="0"/>
              </a:rPr>
              <a:t>no pre-dumping schema validation. </a:t>
            </a:r>
            <a:r>
              <a:rPr lang="en-US" b="0" i="0" dirty="0">
                <a:solidFill>
                  <a:srgbClr val="002060"/>
                </a:solidFill>
                <a:effectLst/>
                <a:latin typeface="Times New Roman" panose="02020603050405020304" pitchFamily="18" charset="0"/>
                <a:cs typeface="Times New Roman" panose="02020603050405020304" pitchFamily="18" charset="0"/>
              </a:rPr>
              <a:t>It also follows write once and read many models. Due to this, you can just write any kind of data once and you can read it multiple times for finding insights.</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CC6A082-171B-610C-3159-A1CDC21B0133}"/>
              </a:ext>
            </a:extLst>
          </p:cNvPr>
          <p:cNvPicPr>
            <a:picLocks noGrp="1" noChangeAspect="1"/>
          </p:cNvPicPr>
          <p:nvPr>
            <p:ph sz="half" idx="2"/>
          </p:nvPr>
        </p:nvPicPr>
        <p:blipFill>
          <a:blip r:embed="rId2"/>
          <a:stretch>
            <a:fillRect/>
          </a:stretch>
        </p:blipFill>
        <p:spPr>
          <a:xfrm>
            <a:off x="6990283" y="1825625"/>
            <a:ext cx="4363517" cy="4181280"/>
          </a:xfrm>
        </p:spPr>
      </p:pic>
    </p:spTree>
    <p:extLst>
      <p:ext uri="{BB962C8B-B14F-4D97-AF65-F5344CB8AC3E}">
        <p14:creationId xmlns:p14="http://schemas.microsoft.com/office/powerpoint/2010/main" val="44655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5678-9491-F8FB-6E9D-EE881331BD1D}"/>
              </a:ext>
            </a:extLst>
          </p:cNvPr>
          <p:cNvSpPr>
            <a:spLocks noGrp="1"/>
          </p:cNvSpPr>
          <p:nvPr>
            <p:ph type="title"/>
          </p:nvPr>
        </p:nvSpPr>
        <p:spPr>
          <a:xfrm>
            <a:off x="838200" y="365125"/>
            <a:ext cx="10515600" cy="576571"/>
          </a:xfrm>
        </p:spPr>
        <p:txBody>
          <a:bodyPr>
            <a:normAutofit fontScale="90000"/>
          </a:bodyPr>
          <a:lstStyle/>
          <a:p>
            <a:r>
              <a:rPr lang="en-US" sz="4000" b="1" i="0" dirty="0">
                <a:solidFill>
                  <a:srgbClr val="002060"/>
                </a:solidFill>
                <a:effectLst/>
                <a:latin typeface="Times New Roman" panose="02020603050405020304" pitchFamily="18" charset="0"/>
                <a:cs typeface="Times New Roman" panose="02020603050405020304" pitchFamily="18" charset="0"/>
              </a:rPr>
              <a:t>Big Data &amp; Hadoop – Restaurant Analogy</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1433EC-3197-79AB-92CF-90FBFECE625F}"/>
              </a:ext>
            </a:extLst>
          </p:cNvPr>
          <p:cNvSpPr>
            <a:spLocks noGrp="1"/>
          </p:cNvSpPr>
          <p:nvPr>
            <p:ph idx="1"/>
          </p:nvPr>
        </p:nvSpPr>
        <p:spPr>
          <a:xfrm>
            <a:off x="838200" y="941696"/>
            <a:ext cx="10515600" cy="5551179"/>
          </a:xfrm>
        </p:spPr>
        <p:txBody>
          <a:bodyPr>
            <a:normAutofit/>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Let us take an analogy of a restaurant to understand the problems associated with Big Data and how Hadoop solved that problem.</a:t>
            </a:r>
          </a:p>
          <a:p>
            <a:pPr algn="just"/>
            <a:r>
              <a:rPr lang="en-US" b="1" i="0" dirty="0">
                <a:solidFill>
                  <a:srgbClr val="002060"/>
                </a:solidFill>
                <a:effectLst/>
                <a:latin typeface="Times New Roman" panose="02020603050405020304" pitchFamily="18" charset="0"/>
                <a:cs typeface="Times New Roman" panose="02020603050405020304" pitchFamily="18" charset="0"/>
              </a:rPr>
              <a:t>Bob</a:t>
            </a:r>
            <a:r>
              <a:rPr lang="en-US" b="0" i="0" dirty="0">
                <a:solidFill>
                  <a:srgbClr val="002060"/>
                </a:solidFill>
                <a:effectLst/>
                <a:latin typeface="Times New Roman" panose="02020603050405020304" pitchFamily="18" charset="0"/>
                <a:cs typeface="Times New Roman" panose="02020603050405020304" pitchFamily="18" charset="0"/>
              </a:rPr>
              <a:t> is a businessman who has opened a small restaurant. Initially, in his restaurant, he used to receive </a:t>
            </a:r>
            <a:r>
              <a:rPr lang="en-US" b="1" i="0" dirty="0">
                <a:solidFill>
                  <a:srgbClr val="002060"/>
                </a:solidFill>
                <a:effectLst/>
                <a:latin typeface="Times New Roman" panose="02020603050405020304" pitchFamily="18" charset="0"/>
                <a:cs typeface="Times New Roman" panose="02020603050405020304" pitchFamily="18" charset="0"/>
              </a:rPr>
              <a:t>two orders per hour,</a:t>
            </a:r>
            <a:r>
              <a:rPr lang="en-US" b="0" i="0" dirty="0">
                <a:solidFill>
                  <a:srgbClr val="002060"/>
                </a:solidFill>
                <a:effectLst/>
                <a:latin typeface="Times New Roman" panose="02020603050405020304" pitchFamily="18" charset="0"/>
                <a:cs typeface="Times New Roman" panose="02020603050405020304" pitchFamily="18" charset="0"/>
              </a:rPr>
              <a:t> and he had one chef with one food shelf in his restaurant which was sufficient to handle all the orders. </a:t>
            </a:r>
          </a:p>
          <a:p>
            <a:pPr algn="just"/>
            <a:r>
              <a:rPr lang="en-US" b="0" i="0" dirty="0">
                <a:solidFill>
                  <a:srgbClr val="002060"/>
                </a:solidFill>
                <a:effectLst/>
                <a:latin typeface="Times New Roman" panose="02020603050405020304" pitchFamily="18" charset="0"/>
                <a:cs typeface="Times New Roman" panose="02020603050405020304" pitchFamily="18" charset="0"/>
              </a:rPr>
              <a:t>Now let us compare the restaurant example with the traditional scenario where data was getting generated at a steady rate and our traditional systems like </a:t>
            </a:r>
            <a:r>
              <a:rPr lang="en-US" b="1" i="0" u="none" strike="noStrike" dirty="0">
                <a:solidFill>
                  <a:srgbClr val="002060"/>
                </a:solidFill>
                <a:effectLst/>
                <a:latin typeface="Times New Roman" panose="02020603050405020304" pitchFamily="18" charset="0"/>
                <a:cs typeface="Times New Roman" panose="02020603050405020304" pitchFamily="18" charset="0"/>
              </a:rPr>
              <a:t>RDBMS</a:t>
            </a:r>
            <a:r>
              <a:rPr lang="en-US" b="0" i="0" u="none" strike="noStrike" dirty="0">
                <a:solidFill>
                  <a:srgbClr val="002060"/>
                </a:solidFill>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is capable enough to handle it, just like Bob’s chef. Here, you can relate the data storage with the restaurant’s food shelf and the traditional processing unit with the chef as shown in the figure.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74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0FC4-6431-ABBC-40FC-1D5D856EE9CB}"/>
              </a:ext>
            </a:extLst>
          </p:cNvPr>
          <p:cNvSpPr>
            <a:spLocks noGrp="1"/>
          </p:cNvSpPr>
          <p:nvPr>
            <p:ph type="title"/>
          </p:nvPr>
        </p:nvSpPr>
        <p:spPr>
          <a:xfrm>
            <a:off x="838200" y="365125"/>
            <a:ext cx="10515600" cy="53562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41AF3A1-B45B-D805-BE81-64C9D8B10CF3}"/>
              </a:ext>
            </a:extLst>
          </p:cNvPr>
          <p:cNvSpPr>
            <a:spLocks noGrp="1"/>
          </p:cNvSpPr>
          <p:nvPr>
            <p:ph sz="half" idx="1"/>
          </p:nvPr>
        </p:nvSpPr>
        <p:spPr>
          <a:xfrm>
            <a:off x="838200" y="1064525"/>
            <a:ext cx="5181600" cy="5112438"/>
          </a:xfrm>
        </p:spPr>
        <p:txBody>
          <a:bodyPr>
            <a:normAutofit fontScale="85000" lnSpcReduction="20000"/>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The third challenge was about processing the data faster</a:t>
            </a:r>
            <a:r>
              <a:rPr lang="en-US" b="0" i="0" dirty="0">
                <a:solidFill>
                  <a:srgbClr val="002060"/>
                </a:solidFill>
                <a:effectLst/>
                <a:latin typeface="Times New Roman" panose="02020603050405020304" pitchFamily="18" charset="0"/>
                <a:cs typeface="Times New Roman" panose="02020603050405020304" pitchFamily="18" charset="0"/>
              </a:rPr>
              <a:t>.</a:t>
            </a:r>
          </a:p>
          <a:p>
            <a:pPr algn="just"/>
            <a:r>
              <a:rPr lang="en-US" b="0" i="0" dirty="0">
                <a:solidFill>
                  <a:srgbClr val="002060"/>
                </a:solidFill>
                <a:effectLst/>
                <a:latin typeface="Times New Roman" panose="02020603050405020304" pitchFamily="18" charset="0"/>
                <a:cs typeface="Times New Roman" panose="02020603050405020304" pitchFamily="18" charset="0"/>
              </a:rPr>
              <a:t>In order to solve this, we </a:t>
            </a:r>
            <a:r>
              <a:rPr lang="en-US" b="1" i="0" dirty="0">
                <a:solidFill>
                  <a:srgbClr val="002060"/>
                </a:solidFill>
                <a:effectLst/>
                <a:latin typeface="Times New Roman" panose="02020603050405020304" pitchFamily="18" charset="0"/>
                <a:cs typeface="Times New Roman" panose="02020603050405020304" pitchFamily="18" charset="0"/>
              </a:rPr>
              <a:t>move the processing unit to data</a:t>
            </a:r>
            <a:r>
              <a:rPr lang="en-US" b="0" i="0" dirty="0">
                <a:solidFill>
                  <a:srgbClr val="002060"/>
                </a:solidFill>
                <a:effectLst/>
                <a:latin typeface="Times New Roman" panose="02020603050405020304" pitchFamily="18" charset="0"/>
                <a:cs typeface="Times New Roman" panose="02020603050405020304" pitchFamily="18" charset="0"/>
              </a:rPr>
              <a:t> instead of moving data to the processing unit.</a:t>
            </a:r>
          </a:p>
          <a:p>
            <a:pPr algn="just"/>
            <a:r>
              <a:rPr lang="en-US" b="1" i="0" dirty="0">
                <a:solidFill>
                  <a:srgbClr val="002060"/>
                </a:solidFill>
                <a:effectLst/>
                <a:latin typeface="Times New Roman" panose="02020603050405020304" pitchFamily="18" charset="0"/>
                <a:cs typeface="Times New Roman" panose="02020603050405020304" pitchFamily="18" charset="0"/>
              </a:rPr>
              <a:t>So, what does it mean by moving the computation unit to data?</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It means that instead of moving data from different nodes to a single master node for processing, the </a:t>
            </a:r>
            <a:r>
              <a:rPr lang="en-US" b="1" i="0" dirty="0">
                <a:solidFill>
                  <a:srgbClr val="002060"/>
                </a:solidFill>
                <a:effectLst/>
                <a:latin typeface="Times New Roman" panose="02020603050405020304" pitchFamily="18" charset="0"/>
                <a:cs typeface="Times New Roman" panose="02020603050405020304" pitchFamily="18" charset="0"/>
              </a:rPr>
              <a:t>processing logic</a:t>
            </a:r>
            <a:r>
              <a:rPr lang="en-US" b="0" i="0" dirty="0">
                <a:solidFill>
                  <a:srgbClr val="002060"/>
                </a:solidFill>
                <a:effectLst/>
                <a:latin typeface="Times New Roman" panose="02020603050405020304" pitchFamily="18" charset="0"/>
                <a:cs typeface="Times New Roman" panose="02020603050405020304" pitchFamily="18" charset="0"/>
              </a:rPr>
              <a:t> is sent to the </a:t>
            </a:r>
            <a:r>
              <a:rPr lang="en-US" b="1" i="0" dirty="0">
                <a:solidFill>
                  <a:srgbClr val="002060"/>
                </a:solidFill>
                <a:effectLst/>
                <a:latin typeface="Times New Roman" panose="02020603050405020304" pitchFamily="18" charset="0"/>
                <a:cs typeface="Times New Roman" panose="02020603050405020304" pitchFamily="18" charset="0"/>
              </a:rPr>
              <a:t>nodes</a:t>
            </a:r>
            <a:r>
              <a:rPr lang="en-US" b="0" i="0" dirty="0">
                <a:solidFill>
                  <a:srgbClr val="002060"/>
                </a:solidFill>
                <a:effectLst/>
                <a:latin typeface="Times New Roman" panose="02020603050405020304" pitchFamily="18" charset="0"/>
                <a:cs typeface="Times New Roman" panose="02020603050405020304" pitchFamily="18" charset="0"/>
              </a:rPr>
              <a:t> where data is stored so as that each node can process a part of data in parallel. Finally, all of the intermediary output produced by each node is merged together and the final response is sent back to the </a:t>
            </a:r>
            <a:r>
              <a:rPr lang="en-US" b="1" i="0" dirty="0">
                <a:solidFill>
                  <a:srgbClr val="002060"/>
                </a:solidFill>
                <a:effectLst/>
                <a:latin typeface="Times New Roman" panose="02020603050405020304" pitchFamily="18" charset="0"/>
                <a:cs typeface="Times New Roman" panose="02020603050405020304" pitchFamily="18" charset="0"/>
              </a:rPr>
              <a:t>client.</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4CACC3A-FF74-120D-A965-777F52652024}"/>
              </a:ext>
            </a:extLst>
          </p:cNvPr>
          <p:cNvSpPr>
            <a:spLocks noGrp="1"/>
          </p:cNvSpPr>
          <p:nvPr>
            <p:ph sz="half" idx="2"/>
          </p:nvPr>
        </p:nvSpPr>
        <p:spPr/>
        <p:txBody>
          <a:bodyPr>
            <a:normAutofit fontScale="85000" lnSpcReduction="20000"/>
          </a:bodyPr>
          <a:lstStyle/>
          <a:p>
            <a:endParaRPr lang="en-IN" dirty="0"/>
          </a:p>
        </p:txBody>
      </p:sp>
      <p:pic>
        <p:nvPicPr>
          <p:cNvPr id="6" name="Picture 5">
            <a:extLst>
              <a:ext uri="{FF2B5EF4-FFF2-40B4-BE49-F238E27FC236}">
                <a16:creationId xmlns:a16="http://schemas.microsoft.com/office/drawing/2014/main" id="{734C0FD1-827A-688C-9B22-EC25833FF367}"/>
              </a:ext>
            </a:extLst>
          </p:cNvPr>
          <p:cNvPicPr>
            <a:picLocks noChangeAspect="1"/>
          </p:cNvPicPr>
          <p:nvPr/>
        </p:nvPicPr>
        <p:blipFill>
          <a:blip r:embed="rId2"/>
          <a:stretch>
            <a:fillRect/>
          </a:stretch>
        </p:blipFill>
        <p:spPr>
          <a:xfrm>
            <a:off x="6409401" y="1825625"/>
            <a:ext cx="4944399" cy="3715366"/>
          </a:xfrm>
          <a:prstGeom prst="rect">
            <a:avLst/>
          </a:prstGeom>
        </p:spPr>
      </p:pic>
    </p:spTree>
    <p:extLst>
      <p:ext uri="{BB962C8B-B14F-4D97-AF65-F5344CB8AC3E}">
        <p14:creationId xmlns:p14="http://schemas.microsoft.com/office/powerpoint/2010/main" val="85616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1C00-354A-00F9-1D1E-B521E6BED2D4}"/>
              </a:ext>
            </a:extLst>
          </p:cNvPr>
          <p:cNvSpPr>
            <a:spLocks noGrp="1"/>
          </p:cNvSpPr>
          <p:nvPr>
            <p:ph type="title"/>
          </p:nvPr>
        </p:nvSpPr>
        <p:spPr/>
        <p:txBody>
          <a:bodyPr>
            <a:normAutofit/>
          </a:bodyPr>
          <a:lstStyle/>
          <a:p>
            <a:r>
              <a:rPr lang="en-IN" i="0" dirty="0">
                <a:solidFill>
                  <a:srgbClr val="002060"/>
                </a:solidFill>
                <a:effectLst/>
                <a:latin typeface="Times New Roman" panose="02020603050405020304" pitchFamily="18" charset="0"/>
                <a:cs typeface="Times New Roman" panose="02020603050405020304" pitchFamily="18" charset="0"/>
              </a:rPr>
              <a:t>Features of Hadoop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C41B536-4E4B-86CD-C3A1-959A79B151BF}"/>
              </a:ext>
            </a:extLst>
          </p:cNvPr>
          <p:cNvSpPr>
            <a:spLocks noGrp="1"/>
          </p:cNvSpPr>
          <p:nvPr>
            <p:ph idx="1"/>
          </p:nvPr>
        </p:nvSpPr>
        <p:spPr/>
        <p:txBody>
          <a:bodyPr/>
          <a:lstStyle/>
          <a:p>
            <a:endParaRPr lang="en-IN"/>
          </a:p>
        </p:txBody>
      </p:sp>
      <p:pic>
        <p:nvPicPr>
          <p:cNvPr id="8194" name="Picture 2" descr="Hadoop Features - Hadoop Tutorial - Edureka">
            <a:extLst>
              <a:ext uri="{FF2B5EF4-FFF2-40B4-BE49-F238E27FC236}">
                <a16:creationId xmlns:a16="http://schemas.microsoft.com/office/drawing/2014/main" id="{3669A5F0-EAE8-6C1C-827A-43070F930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8390206"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3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D530-4490-8514-EB82-88A7122510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4CE1A4-7A63-7C97-47E1-59248484BA76}"/>
              </a:ext>
            </a:extLst>
          </p:cNvPr>
          <p:cNvSpPr>
            <a:spLocks noGrp="1"/>
          </p:cNvSpPr>
          <p:nvPr>
            <p:ph idx="1"/>
          </p:nvPr>
        </p:nvSpPr>
        <p:spPr/>
        <p:txBody>
          <a:bodyPr>
            <a:normAutofit fontScale="85000" lnSpcReduction="20000"/>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Reliability</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When machines are working as a single unit, if one of the machines fails, another machine will take over the responsibility and work in a </a:t>
            </a:r>
            <a:r>
              <a:rPr lang="en-US" b="1" i="0" dirty="0">
                <a:solidFill>
                  <a:srgbClr val="002060"/>
                </a:solidFill>
                <a:effectLst/>
                <a:latin typeface="Times New Roman" panose="02020603050405020304" pitchFamily="18" charset="0"/>
                <a:cs typeface="Times New Roman" panose="02020603050405020304" pitchFamily="18" charset="0"/>
              </a:rPr>
              <a:t>reliable</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fault-tolerant</a:t>
            </a:r>
            <a:r>
              <a:rPr lang="en-US" b="0" i="0" dirty="0">
                <a:solidFill>
                  <a:srgbClr val="002060"/>
                </a:solidFill>
                <a:effectLst/>
                <a:latin typeface="Times New Roman" panose="02020603050405020304" pitchFamily="18" charset="0"/>
                <a:cs typeface="Times New Roman" panose="02020603050405020304" pitchFamily="18" charset="0"/>
              </a:rPr>
              <a:t> fashion. Hadoop infrastructure has inbuilt fault tolerance features and hence, Hadoop is highly reliable. </a:t>
            </a:r>
          </a:p>
          <a:p>
            <a:pPr algn="just"/>
            <a:r>
              <a:rPr lang="en-US" b="1" i="0" dirty="0">
                <a:solidFill>
                  <a:srgbClr val="002060"/>
                </a:solidFill>
                <a:effectLst/>
                <a:latin typeface="Times New Roman" panose="02020603050405020304" pitchFamily="18" charset="0"/>
                <a:cs typeface="Times New Roman" panose="02020603050405020304" pitchFamily="18" charset="0"/>
              </a:rPr>
              <a:t>Economical</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Hadoop uses commodity hardware (like your PC, laptop). For example, in a small </a:t>
            </a:r>
            <a:r>
              <a:rPr lang="en-US" b="1" i="0" u="none" strike="noStrike" dirty="0">
                <a:solidFill>
                  <a:srgbClr val="002060"/>
                </a:solidFill>
                <a:effectLst/>
                <a:latin typeface="Times New Roman" panose="02020603050405020304" pitchFamily="18" charset="0"/>
                <a:cs typeface="Times New Roman" panose="02020603050405020304" pitchFamily="18" charset="0"/>
              </a:rPr>
              <a:t>Hadoop cluster</a:t>
            </a:r>
            <a:r>
              <a:rPr lang="en-US" b="0" i="0" dirty="0">
                <a:solidFill>
                  <a:srgbClr val="002060"/>
                </a:solidFill>
                <a:effectLst/>
                <a:latin typeface="Times New Roman" panose="02020603050405020304" pitchFamily="18" charset="0"/>
                <a:cs typeface="Times New Roman" panose="02020603050405020304" pitchFamily="18" charset="0"/>
              </a:rPr>
              <a:t>, all your </a:t>
            </a:r>
            <a:r>
              <a:rPr lang="en-US" b="0" i="0" dirty="0" err="1">
                <a:solidFill>
                  <a:srgbClr val="002060"/>
                </a:solidFill>
                <a:effectLst/>
                <a:latin typeface="Times New Roman" panose="02020603050405020304" pitchFamily="18" charset="0"/>
                <a:cs typeface="Times New Roman" panose="02020603050405020304" pitchFamily="18" charset="0"/>
              </a:rPr>
              <a:t>DataNodes</a:t>
            </a:r>
            <a:r>
              <a:rPr lang="en-US" b="0" i="0" dirty="0">
                <a:solidFill>
                  <a:srgbClr val="002060"/>
                </a:solidFill>
                <a:effectLst/>
                <a:latin typeface="Times New Roman" panose="02020603050405020304" pitchFamily="18" charset="0"/>
                <a:cs typeface="Times New Roman" panose="02020603050405020304" pitchFamily="18" charset="0"/>
              </a:rPr>
              <a:t> can have normal configurations like 8-16 GB RAM with 5-10 TB hard disk and Xeon processors.</a:t>
            </a:r>
          </a:p>
          <a:p>
            <a:pPr algn="just"/>
            <a:r>
              <a:rPr lang="en-US" b="0" i="0" dirty="0">
                <a:solidFill>
                  <a:srgbClr val="002060"/>
                </a:solidFill>
                <a:effectLst/>
                <a:latin typeface="Times New Roman" panose="02020603050405020304" pitchFamily="18" charset="0"/>
                <a:cs typeface="Times New Roman" panose="02020603050405020304" pitchFamily="18" charset="0"/>
              </a:rPr>
              <a:t>But if I would have used hardware-based </a:t>
            </a:r>
            <a:r>
              <a:rPr lang="en-US" b="1" i="0" dirty="0">
                <a:solidFill>
                  <a:srgbClr val="002060"/>
                </a:solidFill>
                <a:effectLst/>
                <a:latin typeface="Times New Roman" panose="02020603050405020304" pitchFamily="18" charset="0"/>
                <a:cs typeface="Times New Roman" panose="02020603050405020304" pitchFamily="18" charset="0"/>
              </a:rPr>
              <a:t>RAID</a:t>
            </a:r>
            <a:r>
              <a:rPr lang="en-US" b="0" i="0" dirty="0">
                <a:solidFill>
                  <a:srgbClr val="002060"/>
                </a:solidFill>
                <a:effectLst/>
                <a:latin typeface="Times New Roman" panose="02020603050405020304" pitchFamily="18" charset="0"/>
                <a:cs typeface="Times New Roman" panose="02020603050405020304" pitchFamily="18" charset="0"/>
              </a:rPr>
              <a:t> with </a:t>
            </a:r>
            <a:r>
              <a:rPr lang="en-US" b="1" i="0" dirty="0">
                <a:solidFill>
                  <a:srgbClr val="002060"/>
                </a:solidFill>
                <a:effectLst/>
                <a:latin typeface="Times New Roman" panose="02020603050405020304" pitchFamily="18" charset="0"/>
                <a:cs typeface="Times New Roman" panose="02020603050405020304" pitchFamily="18" charset="0"/>
              </a:rPr>
              <a:t>Oracle</a:t>
            </a:r>
            <a:r>
              <a:rPr lang="en-US" b="0" i="0" dirty="0">
                <a:solidFill>
                  <a:srgbClr val="002060"/>
                </a:solidFill>
                <a:effectLst/>
                <a:latin typeface="Times New Roman" panose="02020603050405020304" pitchFamily="18" charset="0"/>
                <a:cs typeface="Times New Roman" panose="02020603050405020304" pitchFamily="18" charset="0"/>
              </a:rPr>
              <a:t> for the same purpose, I would end up spending 5x times more at least. So, the cost of ownership of a Hadoop-based project is </a:t>
            </a:r>
            <a:r>
              <a:rPr lang="en-US" b="1" i="0" dirty="0">
                <a:solidFill>
                  <a:srgbClr val="002060"/>
                </a:solidFill>
                <a:effectLst/>
                <a:latin typeface="Times New Roman" panose="02020603050405020304" pitchFamily="18" charset="0"/>
                <a:cs typeface="Times New Roman" panose="02020603050405020304" pitchFamily="18" charset="0"/>
              </a:rPr>
              <a:t>minimized.</a:t>
            </a:r>
            <a:r>
              <a:rPr lang="en-US" b="0" i="0" dirty="0">
                <a:solidFill>
                  <a:srgbClr val="002060"/>
                </a:solidFill>
                <a:effectLst/>
                <a:latin typeface="Times New Roman" panose="02020603050405020304" pitchFamily="18" charset="0"/>
                <a:cs typeface="Times New Roman" panose="02020603050405020304" pitchFamily="18" charset="0"/>
              </a:rPr>
              <a:t> It is easier to maintain a Hadoop environment and is economical as well. Also, Hadoop is </a:t>
            </a:r>
            <a:r>
              <a:rPr lang="en-US" b="1" i="0" dirty="0">
                <a:solidFill>
                  <a:srgbClr val="002060"/>
                </a:solidFill>
                <a:effectLst/>
                <a:latin typeface="Times New Roman" panose="02020603050405020304" pitchFamily="18" charset="0"/>
                <a:cs typeface="Times New Roman" panose="02020603050405020304" pitchFamily="18" charset="0"/>
              </a:rPr>
              <a:t>open-source</a:t>
            </a:r>
            <a:r>
              <a:rPr lang="en-US" b="0" i="0" dirty="0">
                <a:solidFill>
                  <a:srgbClr val="002060"/>
                </a:solidFill>
                <a:effectLst/>
                <a:latin typeface="Times New Roman" panose="02020603050405020304" pitchFamily="18" charset="0"/>
                <a:cs typeface="Times New Roman" panose="02020603050405020304" pitchFamily="18" charset="0"/>
              </a:rPr>
              <a:t> software and hence there is no licensing cost.</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67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1484-9A2B-A2D1-66F8-B0B5AA6CFD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99F1A4-A66C-98C1-9F0E-880D173F9246}"/>
              </a:ext>
            </a:extLst>
          </p:cNvPr>
          <p:cNvSpPr>
            <a:spLocks noGrp="1"/>
          </p:cNvSpPr>
          <p:nvPr>
            <p:ph idx="1"/>
          </p:nvPr>
        </p:nvSpPr>
        <p:spPr/>
        <p:txBody>
          <a:bodyPr>
            <a:normAutofit fontScale="92500" lnSpcReduction="10000"/>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Scalability</a:t>
            </a:r>
            <a:r>
              <a:rPr lang="en-US" b="0" i="1" dirty="0">
                <a:solidFill>
                  <a:srgbClr val="002060"/>
                </a:solidFill>
                <a:effectLst/>
                <a:latin typeface="Times New Roman" panose="02020603050405020304" pitchFamily="18" charset="0"/>
                <a:cs typeface="Times New Roman" panose="02020603050405020304" pitchFamily="18" charset="0"/>
              </a:rPr>
              <a:t> </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Hadoop has the inbuilt capability of integrating seamlessly with </a:t>
            </a:r>
            <a:r>
              <a:rPr lang="en-US" b="1" i="0" dirty="0">
                <a:solidFill>
                  <a:srgbClr val="002060"/>
                </a:solidFill>
                <a:effectLst/>
                <a:latin typeface="Times New Roman" panose="02020603050405020304" pitchFamily="18" charset="0"/>
                <a:cs typeface="Times New Roman" panose="02020603050405020304" pitchFamily="18" charset="0"/>
              </a:rPr>
              <a:t>cloud-based</a:t>
            </a:r>
            <a:r>
              <a:rPr lang="en-US" b="0" i="0" dirty="0">
                <a:solidFill>
                  <a:srgbClr val="002060"/>
                </a:solidFill>
                <a:effectLst/>
                <a:latin typeface="Times New Roman" panose="02020603050405020304" pitchFamily="18" charset="0"/>
                <a:cs typeface="Times New Roman" panose="02020603050405020304" pitchFamily="18" charset="0"/>
              </a:rPr>
              <a:t> services. So, if you are installing Hadoop on a cloud, you don’t need to worry about the scalability factor because you can go ahead and procure more hardware and expand your set up within minutes whenever required.</a:t>
            </a:r>
          </a:p>
          <a:p>
            <a:pPr algn="just"/>
            <a:r>
              <a:rPr lang="en-US" b="1" i="0" dirty="0">
                <a:solidFill>
                  <a:srgbClr val="002060"/>
                </a:solidFill>
                <a:effectLst/>
                <a:latin typeface="Times New Roman" panose="02020603050405020304" pitchFamily="18" charset="0"/>
                <a:cs typeface="Times New Roman" panose="02020603050405020304" pitchFamily="18" charset="0"/>
              </a:rPr>
              <a:t>Flexibility</a:t>
            </a:r>
            <a:r>
              <a:rPr lang="en-US" b="1" i="1" dirty="0">
                <a:solidFill>
                  <a:srgbClr val="002060"/>
                </a:solidFill>
                <a:effectLst/>
                <a:latin typeface="Times New Roman" panose="02020603050405020304" pitchFamily="18" charset="0"/>
                <a:cs typeface="Times New Roman" panose="02020603050405020304" pitchFamily="18" charset="0"/>
              </a:rPr>
              <a:t> </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Hadoop is very flexible in terms of the ability to deal with all kinds of data. Data can be of any kind and Hadoop can store and process them all, whether it is structured, semi-structured or unstructured data.</a:t>
            </a:r>
          </a:p>
          <a:p>
            <a:pPr algn="just"/>
            <a:r>
              <a:rPr lang="en-US" b="0" i="0" dirty="0">
                <a:solidFill>
                  <a:srgbClr val="002060"/>
                </a:solidFill>
                <a:effectLst/>
                <a:latin typeface="Times New Roman" panose="02020603050405020304" pitchFamily="18" charset="0"/>
                <a:cs typeface="Times New Roman" panose="02020603050405020304" pitchFamily="18" charset="0"/>
              </a:rPr>
              <a:t>These 4 characteristics make </a:t>
            </a:r>
            <a:r>
              <a:rPr lang="en-US" b="1" i="0" dirty="0">
                <a:solidFill>
                  <a:srgbClr val="002060"/>
                </a:solidFill>
                <a:effectLst/>
                <a:latin typeface="Times New Roman" panose="02020603050405020304" pitchFamily="18" charset="0"/>
                <a:cs typeface="Times New Roman" panose="02020603050405020304" pitchFamily="18" charset="0"/>
              </a:rPr>
              <a:t>Hadoop</a:t>
            </a:r>
            <a:r>
              <a:rPr lang="en-US" b="0" i="0" dirty="0">
                <a:solidFill>
                  <a:srgbClr val="002060"/>
                </a:solidFill>
                <a:effectLst/>
                <a:latin typeface="Times New Roman" panose="02020603050405020304" pitchFamily="18" charset="0"/>
                <a:cs typeface="Times New Roman" panose="02020603050405020304" pitchFamily="18" charset="0"/>
              </a:rPr>
              <a:t> a </a:t>
            </a:r>
            <a:r>
              <a:rPr lang="en-US" b="1" i="0" dirty="0">
                <a:solidFill>
                  <a:srgbClr val="002060"/>
                </a:solidFill>
                <a:effectLst/>
                <a:latin typeface="Times New Roman" panose="02020603050405020304" pitchFamily="18" charset="0"/>
                <a:cs typeface="Times New Roman" panose="02020603050405020304" pitchFamily="18" charset="0"/>
              </a:rPr>
              <a:t>front-runner</a:t>
            </a:r>
            <a:r>
              <a:rPr lang="en-US" b="0" i="0" dirty="0">
                <a:solidFill>
                  <a:srgbClr val="002060"/>
                </a:solidFill>
                <a:effectLst/>
                <a:latin typeface="Times New Roman" panose="02020603050405020304" pitchFamily="18" charset="0"/>
                <a:cs typeface="Times New Roman" panose="02020603050405020304" pitchFamily="18" charset="0"/>
              </a:rPr>
              <a:t> as a solution to Big Data challenges.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12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4D8B-103D-0D47-3C69-47EEE51CB346}"/>
              </a:ext>
            </a:extLst>
          </p:cNvPr>
          <p:cNvSpPr>
            <a:spLocks noGrp="1"/>
          </p:cNvSpPr>
          <p:nvPr>
            <p:ph type="title"/>
          </p:nvPr>
        </p:nvSpPr>
        <p:spPr>
          <a:xfrm>
            <a:off x="838200" y="365125"/>
            <a:ext cx="10515600" cy="453741"/>
          </a:xfrm>
        </p:spPr>
        <p:txBody>
          <a:bodyPr>
            <a:normAutofit fontScale="90000"/>
          </a:bodyPr>
          <a:lstStyle/>
          <a:p>
            <a:r>
              <a:rPr lang="en-IN" b="1" i="0" dirty="0">
                <a:solidFill>
                  <a:srgbClr val="002060"/>
                </a:solidFill>
                <a:effectLst/>
                <a:latin typeface="Times New Roman" panose="02020603050405020304" pitchFamily="18" charset="0"/>
                <a:cs typeface="Times New Roman" panose="02020603050405020304" pitchFamily="18" charset="0"/>
              </a:rPr>
              <a:t>Hadoop Core Components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A96133-DEF8-E452-0AB3-2B8A3B7AF13C}"/>
              </a:ext>
            </a:extLst>
          </p:cNvPr>
          <p:cNvSpPr>
            <a:spLocks noGrp="1"/>
          </p:cNvSpPr>
          <p:nvPr>
            <p:ph idx="1"/>
          </p:nvPr>
        </p:nvSpPr>
        <p:spPr>
          <a:xfrm>
            <a:off x="838200" y="1091821"/>
            <a:ext cx="10515600" cy="5085142"/>
          </a:xfrm>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While setting up a Hadoop cluster, you have an option of choosing a lot of services as part of Hadoop platform, but there are two services which are always mandatory for setting up Hadoop. </a:t>
            </a:r>
          </a:p>
          <a:p>
            <a:pPr algn="just"/>
            <a:r>
              <a:rPr lang="en-US" b="0" i="0" dirty="0">
                <a:solidFill>
                  <a:srgbClr val="002060"/>
                </a:solidFill>
                <a:effectLst/>
                <a:latin typeface="Times New Roman" panose="02020603050405020304" pitchFamily="18" charset="0"/>
                <a:cs typeface="Times New Roman" panose="02020603050405020304" pitchFamily="18" charset="0"/>
              </a:rPr>
              <a:t>One is </a:t>
            </a:r>
            <a:r>
              <a:rPr lang="en-US" b="1" i="0" dirty="0">
                <a:solidFill>
                  <a:srgbClr val="002060"/>
                </a:solidFill>
                <a:effectLst/>
                <a:latin typeface="Times New Roman" panose="02020603050405020304" pitchFamily="18" charset="0"/>
                <a:cs typeface="Times New Roman" panose="02020603050405020304" pitchFamily="18" charset="0"/>
              </a:rPr>
              <a:t>HDFS (storage)</a:t>
            </a:r>
            <a:r>
              <a:rPr lang="en-US" b="0" i="0" dirty="0">
                <a:solidFill>
                  <a:srgbClr val="002060"/>
                </a:solidFill>
                <a:effectLst/>
                <a:latin typeface="Times New Roman" panose="02020603050405020304" pitchFamily="18" charset="0"/>
                <a:cs typeface="Times New Roman" panose="02020603050405020304" pitchFamily="18" charset="0"/>
              </a:rPr>
              <a:t> and the other is </a:t>
            </a:r>
            <a:r>
              <a:rPr lang="en-US" b="1" i="0" dirty="0">
                <a:solidFill>
                  <a:srgbClr val="002060"/>
                </a:solidFill>
                <a:effectLst/>
                <a:latin typeface="Times New Roman" panose="02020603050405020304" pitchFamily="18" charset="0"/>
                <a:cs typeface="Times New Roman" panose="02020603050405020304" pitchFamily="18" charset="0"/>
              </a:rPr>
              <a:t>YARN (processing)</a:t>
            </a:r>
            <a:r>
              <a:rPr lang="en-US" b="0" i="0" dirty="0">
                <a:solidFill>
                  <a:srgbClr val="002060"/>
                </a:solidFill>
                <a:effectLst/>
                <a:latin typeface="Times New Roman" panose="02020603050405020304" pitchFamily="18" charset="0"/>
                <a:cs typeface="Times New Roman" panose="02020603050405020304" pitchFamily="18" charset="0"/>
              </a:rPr>
              <a:t>. </a:t>
            </a:r>
          </a:p>
          <a:p>
            <a:pPr algn="just"/>
            <a:r>
              <a:rPr lang="en-US" b="0" i="0" dirty="0">
                <a:solidFill>
                  <a:srgbClr val="002060"/>
                </a:solidFill>
                <a:effectLst/>
                <a:latin typeface="Times New Roman" panose="02020603050405020304" pitchFamily="18" charset="0"/>
                <a:cs typeface="Times New Roman" panose="02020603050405020304" pitchFamily="18" charset="0"/>
              </a:rPr>
              <a:t>HDFS stands for </a:t>
            </a:r>
            <a:r>
              <a:rPr lang="en-US" b="1" i="0" dirty="0">
                <a:solidFill>
                  <a:srgbClr val="002060"/>
                </a:solidFill>
                <a:effectLst/>
                <a:latin typeface="Times New Roman" panose="02020603050405020304" pitchFamily="18" charset="0"/>
                <a:cs typeface="Times New Roman" panose="02020603050405020304" pitchFamily="18" charset="0"/>
              </a:rPr>
              <a:t>Hadoop Distributed File System</a:t>
            </a:r>
            <a:r>
              <a:rPr lang="en-US" b="0" i="0" dirty="0">
                <a:solidFill>
                  <a:srgbClr val="002060"/>
                </a:solidFill>
                <a:effectLst/>
                <a:latin typeface="Times New Roman" panose="02020603050405020304" pitchFamily="18" charset="0"/>
                <a:cs typeface="Times New Roman" panose="02020603050405020304" pitchFamily="18" charset="0"/>
              </a:rPr>
              <a:t>, which is a scalable storage unit of Hadoop whereas YARN is used to process the data i.e. stored in the HDFS in a distributed and parallel fashion.</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07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3497-4A44-7D40-4054-D08832F4BEC7}"/>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HDFS - </a:t>
            </a:r>
            <a:r>
              <a:rPr lang="en-IN" b="0" i="0" dirty="0">
                <a:solidFill>
                  <a:srgbClr val="002060"/>
                </a:solidFill>
                <a:effectLst/>
                <a:latin typeface="Times New Roman" panose="02020603050405020304" pitchFamily="18" charset="0"/>
                <a:cs typeface="Times New Roman" panose="02020603050405020304" pitchFamily="18" charset="0"/>
              </a:rPr>
              <a:t>Hadoop Distributed file system</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E2D26-8191-4361-03D5-E189ECDD22CA}"/>
              </a:ext>
            </a:extLst>
          </p:cNvPr>
          <p:cNvSpPr>
            <a:spLocks noGrp="1"/>
          </p:cNvSpPr>
          <p:nvPr>
            <p:ph idx="1"/>
          </p:nvPr>
        </p:nvSpPr>
        <p:spPr/>
        <p:txBody>
          <a:bodyPr/>
          <a:lstStyle/>
          <a:p>
            <a:r>
              <a:rPr lang="en-US" b="0" i="0" dirty="0">
                <a:solidFill>
                  <a:srgbClr val="002060"/>
                </a:solidFill>
                <a:effectLst/>
                <a:latin typeface="Times New Roman" panose="02020603050405020304" pitchFamily="18" charset="0"/>
                <a:cs typeface="Times New Roman" panose="02020603050405020304" pitchFamily="18" charset="0"/>
              </a:rPr>
              <a:t>The main components of </a:t>
            </a:r>
            <a:r>
              <a:rPr lang="en-US" b="1" i="0" dirty="0">
                <a:solidFill>
                  <a:srgbClr val="002060"/>
                </a:solidFill>
                <a:effectLst/>
                <a:latin typeface="Times New Roman" panose="02020603050405020304" pitchFamily="18" charset="0"/>
                <a:cs typeface="Times New Roman" panose="02020603050405020304" pitchFamily="18" charset="0"/>
              </a:rPr>
              <a:t>HDFS</a:t>
            </a:r>
            <a:r>
              <a:rPr lang="en-US" b="0" i="0" dirty="0">
                <a:solidFill>
                  <a:srgbClr val="002060"/>
                </a:solidFill>
                <a:effectLst/>
                <a:latin typeface="Times New Roman" panose="02020603050405020304" pitchFamily="18" charset="0"/>
                <a:cs typeface="Times New Roman" panose="02020603050405020304" pitchFamily="18" charset="0"/>
              </a:rPr>
              <a:t> are the </a:t>
            </a:r>
            <a:r>
              <a:rPr lang="en-US" b="1" i="0" dirty="0" err="1">
                <a:solidFill>
                  <a:srgbClr val="002060"/>
                </a:solidFill>
                <a:effectLst/>
                <a:latin typeface="Times New Roman" panose="02020603050405020304" pitchFamily="18" charset="0"/>
                <a:cs typeface="Times New Roman" panose="02020603050405020304" pitchFamily="18" charset="0"/>
              </a:rPr>
              <a:t>NameNode</a:t>
            </a:r>
            <a:r>
              <a:rPr lang="en-US" b="0" i="0" dirty="0">
                <a:solidFill>
                  <a:srgbClr val="002060"/>
                </a:solidFill>
                <a:effectLst/>
                <a:latin typeface="Times New Roman" panose="02020603050405020304" pitchFamily="18" charset="0"/>
                <a:cs typeface="Times New Roman" panose="02020603050405020304" pitchFamily="18" charset="0"/>
              </a:rPr>
              <a:t> and the </a:t>
            </a:r>
            <a:r>
              <a:rPr lang="en-US" b="1" i="0" dirty="0" err="1">
                <a:solidFill>
                  <a:srgbClr val="002060"/>
                </a:solidFill>
                <a:effectLst/>
                <a:latin typeface="Times New Roman" panose="02020603050405020304" pitchFamily="18" charset="0"/>
                <a:cs typeface="Times New Roman" panose="02020603050405020304" pitchFamily="18" charset="0"/>
              </a:rPr>
              <a:t>DataNode</a:t>
            </a:r>
            <a:r>
              <a:rPr lang="en-US" b="0" i="0" dirty="0">
                <a:solidFill>
                  <a:srgbClr val="002060"/>
                </a:solidFill>
                <a:effectLst/>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220" name="Picture 4" descr="HDFS - Hadoop Tutorial - Edureka">
            <a:extLst>
              <a:ext uri="{FF2B5EF4-FFF2-40B4-BE49-F238E27FC236}">
                <a16:creationId xmlns:a16="http://schemas.microsoft.com/office/drawing/2014/main" id="{8AC1CF67-339C-FA7E-A4E3-BB4888175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46" y="2210079"/>
            <a:ext cx="11287125" cy="479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141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AB56-7CD3-22F4-AD9F-D3F571CAE0C1}"/>
              </a:ext>
            </a:extLst>
          </p:cNvPr>
          <p:cNvSpPr>
            <a:spLocks noGrp="1"/>
          </p:cNvSpPr>
          <p:nvPr>
            <p:ph type="title"/>
          </p:nvPr>
        </p:nvSpPr>
        <p:spPr/>
        <p:txBody>
          <a:bodyPr/>
          <a:lstStyle/>
          <a:p>
            <a:r>
              <a:rPr lang="en-IN" b="1" i="0" dirty="0" err="1">
                <a:solidFill>
                  <a:srgbClr val="002060"/>
                </a:solidFill>
                <a:effectLst/>
                <a:latin typeface="Times New Roman" panose="02020603050405020304" pitchFamily="18" charset="0"/>
                <a:cs typeface="Times New Roman" panose="02020603050405020304" pitchFamily="18" charset="0"/>
              </a:rPr>
              <a:t>NameNode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93AFE-220C-7B18-DE98-6365124A11B3}"/>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the </a:t>
            </a:r>
            <a:r>
              <a:rPr lang="en-US" b="1" i="0" dirty="0">
                <a:solidFill>
                  <a:srgbClr val="002060"/>
                </a:solidFill>
                <a:effectLst/>
                <a:latin typeface="Times New Roman" panose="02020603050405020304" pitchFamily="18" charset="0"/>
                <a:cs typeface="Times New Roman" panose="02020603050405020304" pitchFamily="18" charset="0"/>
              </a:rPr>
              <a:t>master daemon</a:t>
            </a:r>
            <a:r>
              <a:rPr lang="en-US" b="0" i="0" dirty="0">
                <a:solidFill>
                  <a:srgbClr val="002060"/>
                </a:solidFill>
                <a:effectLst/>
                <a:latin typeface="Times New Roman" panose="02020603050405020304" pitchFamily="18" charset="0"/>
                <a:cs typeface="Times New Roman" panose="02020603050405020304" pitchFamily="18" charset="0"/>
              </a:rPr>
              <a:t> that maintains and manages the </a:t>
            </a:r>
            <a:r>
              <a:rPr lang="en-US" b="0" i="0" dirty="0" err="1">
                <a:solidFill>
                  <a:srgbClr val="002060"/>
                </a:solidFill>
                <a:effectLst/>
                <a:latin typeface="Times New Roman" panose="02020603050405020304" pitchFamily="18" charset="0"/>
                <a:cs typeface="Times New Roman" panose="02020603050405020304" pitchFamily="18" charset="0"/>
              </a:rPr>
              <a:t>DataNodes</a:t>
            </a:r>
            <a:r>
              <a:rPr lang="en-US" b="0" i="0" dirty="0">
                <a:solidFill>
                  <a:srgbClr val="002060"/>
                </a:solidFill>
                <a:effectLst/>
                <a:latin typeface="Times New Roman" panose="02020603050405020304" pitchFamily="18" charset="0"/>
                <a:cs typeface="Times New Roman" panose="02020603050405020304" pitchFamily="18" charset="0"/>
              </a:rPr>
              <a:t> (slave nodes)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records the </a:t>
            </a:r>
            <a:r>
              <a:rPr lang="en-US" b="1" i="0" dirty="0">
                <a:solidFill>
                  <a:srgbClr val="002060"/>
                </a:solidFill>
                <a:effectLst/>
                <a:latin typeface="Times New Roman" panose="02020603050405020304" pitchFamily="18" charset="0"/>
                <a:cs typeface="Times New Roman" panose="02020603050405020304" pitchFamily="18" charset="0"/>
              </a:rPr>
              <a:t>metadata</a:t>
            </a:r>
            <a:r>
              <a:rPr lang="en-US" b="0" i="0" dirty="0">
                <a:solidFill>
                  <a:srgbClr val="002060"/>
                </a:solidFill>
                <a:effectLst/>
                <a:latin typeface="Times New Roman" panose="02020603050405020304" pitchFamily="18" charset="0"/>
                <a:cs typeface="Times New Roman" panose="02020603050405020304" pitchFamily="18" charset="0"/>
              </a:rPr>
              <a:t> of all the blocks stored in the cluster, e.g. location of blocks stored, size of the files, permissions, hierarchy, etc.</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records each and every change that takes place to the </a:t>
            </a:r>
            <a:r>
              <a:rPr lang="en-US" b="1" i="0" dirty="0">
                <a:solidFill>
                  <a:srgbClr val="002060"/>
                </a:solidFill>
                <a:effectLst/>
                <a:latin typeface="Times New Roman" panose="02020603050405020304" pitchFamily="18" charset="0"/>
                <a:cs typeface="Times New Roman" panose="02020603050405020304" pitchFamily="18" charset="0"/>
              </a:rPr>
              <a:t>file system metadata</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If a file is deleted in HDFS, the </a:t>
            </a:r>
            <a:r>
              <a:rPr lang="en-US" b="0" i="0" dirty="0" err="1">
                <a:solidFill>
                  <a:srgbClr val="002060"/>
                </a:solidFill>
                <a:effectLst/>
                <a:latin typeface="Times New Roman" panose="02020603050405020304" pitchFamily="18" charset="0"/>
                <a:cs typeface="Times New Roman" panose="02020603050405020304" pitchFamily="18" charset="0"/>
              </a:rPr>
              <a:t>NameNode</a:t>
            </a:r>
            <a:r>
              <a:rPr lang="en-US" b="0" i="0" dirty="0">
                <a:solidFill>
                  <a:srgbClr val="002060"/>
                </a:solidFill>
                <a:effectLst/>
                <a:latin typeface="Times New Roman" panose="02020603050405020304" pitchFamily="18" charset="0"/>
                <a:cs typeface="Times New Roman" panose="02020603050405020304" pitchFamily="18" charset="0"/>
              </a:rPr>
              <a:t> will immediately record this in the </a:t>
            </a:r>
            <a:r>
              <a:rPr lang="en-US" b="1" i="0" dirty="0" err="1">
                <a:solidFill>
                  <a:srgbClr val="002060"/>
                </a:solidFill>
                <a:effectLst/>
                <a:latin typeface="Times New Roman" panose="02020603050405020304" pitchFamily="18" charset="0"/>
                <a:cs typeface="Times New Roman" panose="02020603050405020304" pitchFamily="18" charset="0"/>
              </a:rPr>
              <a:t>EditLog</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regularly receives a </a:t>
            </a:r>
            <a:r>
              <a:rPr lang="en-US" b="1" i="0" dirty="0">
                <a:solidFill>
                  <a:srgbClr val="002060"/>
                </a:solidFill>
                <a:effectLst/>
                <a:latin typeface="Times New Roman" panose="02020603050405020304" pitchFamily="18" charset="0"/>
                <a:cs typeface="Times New Roman" panose="02020603050405020304" pitchFamily="18" charset="0"/>
              </a:rPr>
              <a:t>Heartbeat</a:t>
            </a:r>
            <a:r>
              <a:rPr lang="en-US" b="0" i="0" dirty="0">
                <a:solidFill>
                  <a:srgbClr val="002060"/>
                </a:solidFill>
                <a:effectLst/>
                <a:latin typeface="Times New Roman" panose="02020603050405020304" pitchFamily="18" charset="0"/>
                <a:cs typeface="Times New Roman" panose="02020603050405020304" pitchFamily="18" charset="0"/>
              </a:rPr>
              <a:t> and a block report from all the </a:t>
            </a:r>
            <a:r>
              <a:rPr lang="en-US" b="0" i="0" dirty="0" err="1">
                <a:solidFill>
                  <a:srgbClr val="002060"/>
                </a:solidFill>
                <a:effectLst/>
                <a:latin typeface="Times New Roman" panose="02020603050405020304" pitchFamily="18" charset="0"/>
                <a:cs typeface="Times New Roman" panose="02020603050405020304" pitchFamily="18" charset="0"/>
              </a:rPr>
              <a:t>DataNodes</a:t>
            </a:r>
            <a:r>
              <a:rPr lang="en-US" b="0" i="0" dirty="0">
                <a:solidFill>
                  <a:srgbClr val="002060"/>
                </a:solidFill>
                <a:effectLst/>
                <a:latin typeface="Times New Roman" panose="02020603050405020304" pitchFamily="18" charset="0"/>
                <a:cs typeface="Times New Roman" panose="02020603050405020304" pitchFamily="18" charset="0"/>
              </a:rPr>
              <a:t> in the cluster to ensure that the </a:t>
            </a:r>
            <a:r>
              <a:rPr lang="en-US" b="0" i="0" dirty="0" err="1">
                <a:solidFill>
                  <a:srgbClr val="002060"/>
                </a:solidFill>
                <a:effectLst/>
                <a:latin typeface="Times New Roman" panose="02020603050405020304" pitchFamily="18" charset="0"/>
                <a:cs typeface="Times New Roman" panose="02020603050405020304" pitchFamily="18" charset="0"/>
              </a:rPr>
              <a:t>DataNodes</a:t>
            </a:r>
            <a:r>
              <a:rPr lang="en-US" b="0" i="0" dirty="0">
                <a:solidFill>
                  <a:srgbClr val="002060"/>
                </a:solidFill>
                <a:effectLst/>
                <a:latin typeface="Times New Roman" panose="02020603050405020304" pitchFamily="18" charset="0"/>
                <a:cs typeface="Times New Roman" panose="02020603050405020304" pitchFamily="18" charset="0"/>
              </a:rPr>
              <a:t> are </a:t>
            </a:r>
            <a:r>
              <a:rPr lang="en-US" b="1" i="0" dirty="0">
                <a:solidFill>
                  <a:srgbClr val="002060"/>
                </a:solidFill>
                <a:effectLst/>
                <a:latin typeface="Times New Roman" panose="02020603050405020304" pitchFamily="18" charset="0"/>
                <a:cs typeface="Times New Roman" panose="02020603050405020304" pitchFamily="18" charset="0"/>
              </a:rPr>
              <a:t>alive</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keeps a record of all the blocks in the </a:t>
            </a:r>
            <a:r>
              <a:rPr lang="en-US" b="1" i="0" dirty="0">
                <a:solidFill>
                  <a:srgbClr val="002060"/>
                </a:solidFill>
                <a:effectLst/>
                <a:latin typeface="Times New Roman" panose="02020603050405020304" pitchFamily="18" charset="0"/>
                <a:cs typeface="Times New Roman" panose="02020603050405020304" pitchFamily="18" charset="0"/>
              </a:rPr>
              <a:t>HDFS</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err="1">
                <a:solidFill>
                  <a:srgbClr val="002060"/>
                </a:solidFill>
                <a:effectLst/>
                <a:latin typeface="Times New Roman" panose="02020603050405020304" pitchFamily="18" charset="0"/>
                <a:cs typeface="Times New Roman" panose="02020603050405020304" pitchFamily="18" charset="0"/>
              </a:rPr>
              <a:t>DataNode</a:t>
            </a:r>
            <a:r>
              <a:rPr lang="en-US" b="0" i="0" dirty="0">
                <a:solidFill>
                  <a:srgbClr val="002060"/>
                </a:solidFill>
                <a:effectLst/>
                <a:latin typeface="Times New Roman" panose="02020603050405020304" pitchFamily="18" charset="0"/>
                <a:cs typeface="Times New Roman" panose="02020603050405020304" pitchFamily="18" charset="0"/>
              </a:rPr>
              <a:t> in which they are stored</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723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0989-D173-90DE-1444-D4509E7346E4}"/>
              </a:ext>
            </a:extLst>
          </p:cNvPr>
          <p:cNvSpPr>
            <a:spLocks noGrp="1"/>
          </p:cNvSpPr>
          <p:nvPr>
            <p:ph type="title"/>
          </p:nvPr>
        </p:nvSpPr>
        <p:spPr>
          <a:xfrm>
            <a:off x="838200" y="365126"/>
            <a:ext cx="10515600" cy="603866"/>
          </a:xfrm>
        </p:spPr>
        <p:txBody>
          <a:bodyPr>
            <a:normAutofit fontScale="90000"/>
          </a:bodyPr>
          <a:lstStyle/>
          <a:p>
            <a:r>
              <a:rPr lang="en-IN" b="1" i="0" dirty="0" err="1">
                <a:solidFill>
                  <a:srgbClr val="002060"/>
                </a:solidFill>
                <a:effectLst/>
                <a:latin typeface="Times New Roman" panose="02020603050405020304" pitchFamily="18" charset="0"/>
                <a:cs typeface="Times New Roman" panose="02020603050405020304" pitchFamily="18" charset="0"/>
              </a:rPr>
              <a:t>DataNode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EF6B41-A802-7B4B-70D6-0584073FDABB}"/>
              </a:ext>
            </a:extLst>
          </p:cNvPr>
          <p:cNvSpPr>
            <a:spLocks noGrp="1"/>
          </p:cNvSpPr>
          <p:nvPr>
            <p:ph idx="1"/>
          </p:nvPr>
        </p:nvSpPr>
        <p:spPr>
          <a:xfrm>
            <a:off x="838200" y="1160060"/>
            <a:ext cx="10515600" cy="5016903"/>
          </a:xfrm>
        </p:spPr>
        <p:txBody>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the </a:t>
            </a:r>
            <a:r>
              <a:rPr lang="en-US" b="1" i="0" dirty="0">
                <a:solidFill>
                  <a:srgbClr val="002060"/>
                </a:solidFill>
                <a:effectLst/>
                <a:latin typeface="Times New Roman" panose="02020603050405020304" pitchFamily="18" charset="0"/>
                <a:cs typeface="Times New Roman" panose="02020603050405020304" pitchFamily="18" charset="0"/>
              </a:rPr>
              <a:t>slave daemon</a:t>
            </a:r>
            <a:r>
              <a:rPr lang="en-US" b="0" i="0" dirty="0">
                <a:solidFill>
                  <a:srgbClr val="002060"/>
                </a:solidFill>
                <a:effectLst/>
                <a:latin typeface="Times New Roman" panose="02020603050405020304" pitchFamily="18" charset="0"/>
                <a:cs typeface="Times New Roman" panose="02020603050405020304" pitchFamily="18" charset="0"/>
              </a:rPr>
              <a:t> which runs on each slave machine</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The </a:t>
            </a:r>
            <a:r>
              <a:rPr lang="en-US" b="1" i="0" dirty="0">
                <a:solidFill>
                  <a:srgbClr val="002060"/>
                </a:solidFill>
                <a:effectLst/>
                <a:latin typeface="Times New Roman" panose="02020603050405020304" pitchFamily="18" charset="0"/>
                <a:cs typeface="Times New Roman" panose="02020603050405020304" pitchFamily="18" charset="0"/>
              </a:rPr>
              <a:t>actual data</a:t>
            </a:r>
            <a:r>
              <a:rPr lang="en-US" b="0" i="0" dirty="0">
                <a:solidFill>
                  <a:srgbClr val="002060"/>
                </a:solidFill>
                <a:effectLst/>
                <a:latin typeface="Times New Roman" panose="02020603050405020304" pitchFamily="18" charset="0"/>
                <a:cs typeface="Times New Roman" panose="02020603050405020304" pitchFamily="18" charset="0"/>
              </a:rPr>
              <a:t> is stored on </a:t>
            </a:r>
            <a:r>
              <a:rPr lang="en-US" b="0" i="0" dirty="0" err="1">
                <a:solidFill>
                  <a:srgbClr val="002060"/>
                </a:solidFill>
                <a:effectLst/>
                <a:latin typeface="Times New Roman" panose="02020603050405020304" pitchFamily="18" charset="0"/>
                <a:cs typeface="Times New Roman" panose="02020603050405020304" pitchFamily="18" charset="0"/>
              </a:rPr>
              <a:t>DataNodes</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responsible for serving </a:t>
            </a:r>
            <a:r>
              <a:rPr lang="en-US" b="1" i="0" dirty="0">
                <a:solidFill>
                  <a:srgbClr val="002060"/>
                </a:solidFill>
                <a:effectLst/>
                <a:latin typeface="Times New Roman" panose="02020603050405020304" pitchFamily="18" charset="0"/>
                <a:cs typeface="Times New Roman" panose="02020603050405020304" pitchFamily="18" charset="0"/>
              </a:rPr>
              <a:t>read</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write requests</a:t>
            </a:r>
            <a:r>
              <a:rPr lang="en-US" b="0" i="0" dirty="0">
                <a:solidFill>
                  <a:srgbClr val="002060"/>
                </a:solidFill>
                <a:effectLst/>
                <a:latin typeface="Times New Roman" panose="02020603050405020304" pitchFamily="18" charset="0"/>
                <a:cs typeface="Times New Roman" panose="02020603050405020304" pitchFamily="18" charset="0"/>
              </a:rPr>
              <a:t> from the clients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also responsible for </a:t>
            </a:r>
            <a:r>
              <a:rPr lang="en-US" b="1" i="0" dirty="0">
                <a:solidFill>
                  <a:srgbClr val="002060"/>
                </a:solidFill>
                <a:effectLst/>
                <a:latin typeface="Times New Roman" panose="02020603050405020304" pitchFamily="18" charset="0"/>
                <a:cs typeface="Times New Roman" panose="02020603050405020304" pitchFamily="18" charset="0"/>
              </a:rPr>
              <a:t>creating blocks, deleting blocks</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replicating</a:t>
            </a:r>
            <a:r>
              <a:rPr lang="en-US" b="0" i="0" dirty="0">
                <a:solidFill>
                  <a:srgbClr val="002060"/>
                </a:solidFill>
                <a:effectLst/>
                <a:latin typeface="Times New Roman" panose="02020603050405020304" pitchFamily="18" charset="0"/>
                <a:cs typeface="Times New Roman" panose="02020603050405020304" pitchFamily="18" charset="0"/>
              </a:rPr>
              <a:t> the same based on the decisions taken by the </a:t>
            </a:r>
            <a:r>
              <a:rPr lang="en-US" b="0" i="0" dirty="0" err="1">
                <a:solidFill>
                  <a:srgbClr val="002060"/>
                </a:solidFill>
                <a:effectLst/>
                <a:latin typeface="Times New Roman" panose="02020603050405020304" pitchFamily="18" charset="0"/>
                <a:cs typeface="Times New Roman" panose="02020603050405020304" pitchFamily="18" charset="0"/>
              </a:rPr>
              <a:t>NameNode</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sends </a:t>
            </a:r>
            <a:r>
              <a:rPr lang="en-US" b="1" i="0" dirty="0">
                <a:solidFill>
                  <a:srgbClr val="002060"/>
                </a:solidFill>
                <a:effectLst/>
                <a:latin typeface="Times New Roman" panose="02020603050405020304" pitchFamily="18" charset="0"/>
                <a:cs typeface="Times New Roman" panose="02020603050405020304" pitchFamily="18" charset="0"/>
              </a:rPr>
              <a:t>heartbeats</a:t>
            </a:r>
            <a:r>
              <a:rPr lang="en-US" b="0" i="0" dirty="0">
                <a:solidFill>
                  <a:srgbClr val="002060"/>
                </a:solidFill>
                <a:effectLst/>
                <a:latin typeface="Times New Roman" panose="02020603050405020304" pitchFamily="18" charset="0"/>
                <a:cs typeface="Times New Roman" panose="02020603050405020304" pitchFamily="18" charset="0"/>
              </a:rPr>
              <a:t> to the </a:t>
            </a:r>
            <a:r>
              <a:rPr lang="en-US" b="0" i="0" dirty="0" err="1">
                <a:solidFill>
                  <a:srgbClr val="002060"/>
                </a:solidFill>
                <a:effectLst/>
                <a:latin typeface="Times New Roman" panose="02020603050405020304" pitchFamily="18" charset="0"/>
                <a:cs typeface="Times New Roman" panose="02020603050405020304" pitchFamily="18" charset="0"/>
              </a:rPr>
              <a:t>NameNode</a:t>
            </a:r>
            <a:r>
              <a:rPr lang="en-US" b="0" i="0" dirty="0">
                <a:solidFill>
                  <a:srgbClr val="002060"/>
                </a:solidFill>
                <a:effectLst/>
                <a:latin typeface="Times New Roman" panose="02020603050405020304" pitchFamily="18" charset="0"/>
                <a:cs typeface="Times New Roman" panose="02020603050405020304" pitchFamily="18" charset="0"/>
              </a:rPr>
              <a:t> periodically to report the overall health of HDFS, by default, this frequency is set to </a:t>
            </a:r>
            <a:r>
              <a:rPr lang="en-US" b="1" i="0" dirty="0">
                <a:solidFill>
                  <a:srgbClr val="002060"/>
                </a:solidFill>
                <a:effectLst/>
                <a:latin typeface="Times New Roman" panose="02020603050405020304" pitchFamily="18" charset="0"/>
                <a:cs typeface="Times New Roman" panose="02020603050405020304" pitchFamily="18" charset="0"/>
              </a:rPr>
              <a:t>3 seconds</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9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A395-6EDE-EB87-8E80-47D3798D6537}"/>
              </a:ext>
            </a:extLst>
          </p:cNvPr>
          <p:cNvSpPr>
            <a:spLocks noGrp="1"/>
          </p:cNvSpPr>
          <p:nvPr>
            <p:ph type="title"/>
          </p:nvPr>
        </p:nvSpPr>
        <p:spPr>
          <a:xfrm>
            <a:off x="838200" y="365125"/>
            <a:ext cx="10515600" cy="753991"/>
          </a:xfrm>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YARN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59ED9D-F8AF-A196-C68C-5924BA7989D9}"/>
              </a:ext>
            </a:extLst>
          </p:cNvPr>
          <p:cNvSpPr>
            <a:spLocks noGrp="1"/>
          </p:cNvSpPr>
          <p:nvPr>
            <p:ph idx="1"/>
          </p:nvPr>
        </p:nvSpPr>
        <p:spPr>
          <a:xfrm>
            <a:off x="838200" y="1241946"/>
            <a:ext cx="10515600" cy="4935017"/>
          </a:xfrm>
        </p:spPr>
        <p:txBody>
          <a:bodyPr/>
          <a:lstStyle/>
          <a:p>
            <a:r>
              <a:rPr lang="en-US" b="0" i="0" dirty="0">
                <a:solidFill>
                  <a:srgbClr val="002060"/>
                </a:solidFill>
                <a:effectLst/>
                <a:latin typeface="Times New Roman" panose="02020603050405020304" pitchFamily="18" charset="0"/>
                <a:cs typeface="Times New Roman" panose="02020603050405020304" pitchFamily="18" charset="0"/>
              </a:rPr>
              <a:t>YARN comprises of two major components: </a:t>
            </a:r>
            <a:r>
              <a:rPr lang="en-US" b="1" i="0" dirty="0" err="1">
                <a:solidFill>
                  <a:srgbClr val="002060"/>
                </a:solidFill>
                <a:effectLst/>
                <a:latin typeface="Times New Roman" panose="02020603050405020304" pitchFamily="18" charset="0"/>
                <a:cs typeface="Times New Roman" panose="02020603050405020304" pitchFamily="18" charset="0"/>
              </a:rPr>
              <a:t>ResourceManager</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err="1">
                <a:solidFill>
                  <a:srgbClr val="002060"/>
                </a:solidFill>
                <a:effectLst/>
                <a:latin typeface="Times New Roman" panose="02020603050405020304" pitchFamily="18" charset="0"/>
                <a:cs typeface="Times New Roman" panose="02020603050405020304" pitchFamily="18" charset="0"/>
              </a:rPr>
              <a:t>NodeManager</a:t>
            </a:r>
            <a:r>
              <a:rPr lang="en-US" b="0" i="0" dirty="0">
                <a:solidFill>
                  <a:srgbClr val="002060"/>
                </a:solidFill>
                <a:effectLst/>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1BC585-0F92-A269-327C-7DA15AB8A5A0}"/>
              </a:ext>
            </a:extLst>
          </p:cNvPr>
          <p:cNvPicPr>
            <a:picLocks noChangeAspect="1"/>
          </p:cNvPicPr>
          <p:nvPr/>
        </p:nvPicPr>
        <p:blipFill>
          <a:blip r:embed="rId2"/>
          <a:stretch>
            <a:fillRect/>
          </a:stretch>
        </p:blipFill>
        <p:spPr>
          <a:xfrm>
            <a:off x="1268006" y="2584173"/>
            <a:ext cx="10295637" cy="3715620"/>
          </a:xfrm>
          <a:prstGeom prst="rect">
            <a:avLst/>
          </a:prstGeom>
        </p:spPr>
      </p:pic>
    </p:spTree>
    <p:extLst>
      <p:ext uri="{BB962C8B-B14F-4D97-AF65-F5344CB8AC3E}">
        <p14:creationId xmlns:p14="http://schemas.microsoft.com/office/powerpoint/2010/main" val="1390893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136-88AF-75D9-DED5-1FBB64EEEC57}"/>
              </a:ext>
            </a:extLst>
          </p:cNvPr>
          <p:cNvSpPr>
            <a:spLocks noGrp="1"/>
          </p:cNvSpPr>
          <p:nvPr>
            <p:ph type="title"/>
          </p:nvPr>
        </p:nvSpPr>
        <p:spPr>
          <a:xfrm>
            <a:off x="838200" y="365126"/>
            <a:ext cx="10515600" cy="617514"/>
          </a:xfrm>
        </p:spPr>
        <p:txBody>
          <a:bodyPr>
            <a:normAutofit fontScale="90000"/>
          </a:bodyPr>
          <a:lstStyle/>
          <a:p>
            <a:r>
              <a:rPr lang="en-IN" b="1" i="0" dirty="0" err="1">
                <a:solidFill>
                  <a:srgbClr val="002060"/>
                </a:solidFill>
                <a:effectLst/>
                <a:latin typeface="Times New Roman" panose="02020603050405020304" pitchFamily="18" charset="0"/>
                <a:cs typeface="Times New Roman" panose="02020603050405020304" pitchFamily="18" charset="0"/>
              </a:rPr>
              <a:t>ResourceManager</a:t>
            </a:r>
            <a:r>
              <a:rPr lang="en-IN" b="1" i="0" dirty="0">
                <a:solidFill>
                  <a:srgbClr val="002060"/>
                </a:solidFill>
                <a:effectLst/>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7E78B8-29C1-113F-1B20-C07BB3FDD8A2}"/>
              </a:ext>
            </a:extLst>
          </p:cNvPr>
          <p:cNvSpPr>
            <a:spLocks noGrp="1"/>
          </p:cNvSpPr>
          <p:nvPr>
            <p:ph idx="1"/>
          </p:nvPr>
        </p:nvSpPr>
        <p:spPr>
          <a:xfrm>
            <a:off x="838200" y="1351128"/>
            <a:ext cx="10515600" cy="4825835"/>
          </a:xfrm>
        </p:spPr>
        <p:txBody>
          <a:bodyPr>
            <a:normAutofit lnSpcReduction="1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a </a:t>
            </a:r>
            <a:r>
              <a:rPr lang="en-US" b="1" i="0" dirty="0">
                <a:solidFill>
                  <a:srgbClr val="002060"/>
                </a:solidFill>
                <a:effectLst/>
                <a:latin typeface="Times New Roman" panose="02020603050405020304" pitchFamily="18" charset="0"/>
                <a:cs typeface="Times New Roman" panose="02020603050405020304" pitchFamily="18" charset="0"/>
              </a:rPr>
              <a:t>cluster-level</a:t>
            </a:r>
            <a:r>
              <a:rPr lang="en-US" b="0" i="0" dirty="0">
                <a:solidFill>
                  <a:srgbClr val="002060"/>
                </a:solidFill>
                <a:effectLst/>
                <a:latin typeface="Times New Roman" panose="02020603050405020304" pitchFamily="18" charset="0"/>
                <a:cs typeface="Times New Roman" panose="02020603050405020304" pitchFamily="18" charset="0"/>
              </a:rPr>
              <a:t> (one for each cluster) component and runs on the master machine</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manages </a:t>
            </a:r>
            <a:r>
              <a:rPr lang="en-US" b="1" i="0" dirty="0">
                <a:solidFill>
                  <a:srgbClr val="002060"/>
                </a:solidFill>
                <a:effectLst/>
                <a:latin typeface="Times New Roman" panose="02020603050405020304" pitchFamily="18" charset="0"/>
                <a:cs typeface="Times New Roman" panose="02020603050405020304" pitchFamily="18" charset="0"/>
              </a:rPr>
              <a:t>resources</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schedules</a:t>
            </a:r>
            <a:r>
              <a:rPr lang="en-US" b="0" i="0" dirty="0">
                <a:solidFill>
                  <a:srgbClr val="002060"/>
                </a:solidFill>
                <a:effectLst/>
                <a:latin typeface="Times New Roman" panose="02020603050405020304" pitchFamily="18" charset="0"/>
                <a:cs typeface="Times New Roman" panose="02020603050405020304" pitchFamily="18" charset="0"/>
              </a:rPr>
              <a:t> applications running on top of YARN</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has two components: </a:t>
            </a:r>
            <a:r>
              <a:rPr lang="en-US" b="1" i="0" dirty="0">
                <a:solidFill>
                  <a:srgbClr val="002060"/>
                </a:solidFill>
                <a:effectLst/>
                <a:latin typeface="Times New Roman" panose="02020603050405020304" pitchFamily="18" charset="0"/>
                <a:cs typeface="Times New Roman" panose="02020603050405020304" pitchFamily="18" charset="0"/>
              </a:rPr>
              <a:t>Scheduler</a:t>
            </a:r>
            <a:r>
              <a:rPr lang="en-US" b="0" i="0" dirty="0">
                <a:solidFill>
                  <a:srgbClr val="002060"/>
                </a:solidFill>
                <a:effectLst/>
                <a:latin typeface="Times New Roman" panose="02020603050405020304" pitchFamily="18" charset="0"/>
                <a:cs typeface="Times New Roman" panose="02020603050405020304" pitchFamily="18" charset="0"/>
              </a:rPr>
              <a:t> &amp; </a:t>
            </a:r>
            <a:r>
              <a:rPr lang="en-US" b="1" i="0" dirty="0" err="1">
                <a:solidFill>
                  <a:srgbClr val="002060"/>
                </a:solidFill>
                <a:effectLst/>
                <a:latin typeface="Times New Roman" panose="02020603050405020304" pitchFamily="18" charset="0"/>
                <a:cs typeface="Times New Roman" panose="02020603050405020304" pitchFamily="18" charset="0"/>
              </a:rPr>
              <a:t>ApplicationManager</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The Scheduler is responsible for </a:t>
            </a:r>
            <a:r>
              <a:rPr lang="en-US" b="1" i="0" dirty="0">
                <a:solidFill>
                  <a:srgbClr val="002060"/>
                </a:solidFill>
                <a:effectLst/>
                <a:latin typeface="Times New Roman" panose="02020603050405020304" pitchFamily="18" charset="0"/>
                <a:cs typeface="Times New Roman" panose="02020603050405020304" pitchFamily="18" charset="0"/>
              </a:rPr>
              <a:t>allocating resources</a:t>
            </a:r>
            <a:r>
              <a:rPr lang="en-US" b="0" i="0" dirty="0">
                <a:solidFill>
                  <a:srgbClr val="002060"/>
                </a:solidFill>
                <a:effectLst/>
                <a:latin typeface="Times New Roman" panose="02020603050405020304" pitchFamily="18" charset="0"/>
                <a:cs typeface="Times New Roman" panose="02020603050405020304" pitchFamily="18" charset="0"/>
              </a:rPr>
              <a:t> to the various running applications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The </a:t>
            </a:r>
            <a:r>
              <a:rPr lang="en-US" b="0" i="0" dirty="0" err="1">
                <a:solidFill>
                  <a:srgbClr val="002060"/>
                </a:solidFill>
                <a:effectLst/>
                <a:latin typeface="Times New Roman" panose="02020603050405020304" pitchFamily="18" charset="0"/>
                <a:cs typeface="Times New Roman" panose="02020603050405020304" pitchFamily="18" charset="0"/>
              </a:rPr>
              <a:t>ApplicationManager</a:t>
            </a:r>
            <a:r>
              <a:rPr lang="en-US" b="0" i="0" dirty="0">
                <a:solidFill>
                  <a:srgbClr val="002060"/>
                </a:solidFill>
                <a:effectLst/>
                <a:latin typeface="Times New Roman" panose="02020603050405020304" pitchFamily="18" charset="0"/>
                <a:cs typeface="Times New Roman" panose="02020603050405020304" pitchFamily="18" charset="0"/>
              </a:rPr>
              <a:t> is responsible for </a:t>
            </a:r>
            <a:r>
              <a:rPr lang="en-US" b="1" i="0" dirty="0">
                <a:solidFill>
                  <a:srgbClr val="002060"/>
                </a:solidFill>
                <a:effectLst/>
                <a:latin typeface="Times New Roman" panose="02020603050405020304" pitchFamily="18" charset="0"/>
                <a:cs typeface="Times New Roman" panose="02020603050405020304" pitchFamily="18" charset="0"/>
              </a:rPr>
              <a:t>accepting job submissions</a:t>
            </a:r>
            <a:r>
              <a:rPr lang="en-US" b="0" i="0" dirty="0">
                <a:solidFill>
                  <a:srgbClr val="002060"/>
                </a:solidFill>
                <a:effectLst/>
                <a:latin typeface="Times New Roman" panose="02020603050405020304" pitchFamily="18" charset="0"/>
                <a:cs typeface="Times New Roman" panose="02020603050405020304" pitchFamily="18" charset="0"/>
              </a:rPr>
              <a:t> and negotiating the first container for executing the application</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keeps a track of the </a:t>
            </a:r>
            <a:r>
              <a:rPr lang="en-US" b="1" i="0" dirty="0">
                <a:solidFill>
                  <a:srgbClr val="002060"/>
                </a:solidFill>
                <a:effectLst/>
                <a:latin typeface="Times New Roman" panose="02020603050405020304" pitchFamily="18" charset="0"/>
                <a:cs typeface="Times New Roman" panose="02020603050405020304" pitchFamily="18" charset="0"/>
              </a:rPr>
              <a:t>heartbeats</a:t>
            </a:r>
            <a:r>
              <a:rPr lang="en-US" b="0" i="0" dirty="0">
                <a:solidFill>
                  <a:srgbClr val="002060"/>
                </a:solidFill>
                <a:effectLst/>
                <a:latin typeface="Times New Roman" panose="02020603050405020304" pitchFamily="18" charset="0"/>
                <a:cs typeface="Times New Roman" panose="02020603050405020304" pitchFamily="18" charset="0"/>
              </a:rPr>
              <a:t> from the Node Manager</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60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051B-DB9E-24D9-F2E4-34C7F255FEC1}"/>
              </a:ext>
            </a:extLst>
          </p:cNvPr>
          <p:cNvSpPr>
            <a:spLocks noGrp="1"/>
          </p:cNvSpPr>
          <p:nvPr>
            <p:ph type="title"/>
          </p:nvPr>
        </p:nvSpPr>
        <p:spPr>
          <a:xfrm>
            <a:off x="838200" y="232117"/>
            <a:ext cx="10515600" cy="654987"/>
          </a:xfrm>
        </p:spPr>
        <p:txBody>
          <a:bodyPr>
            <a:noAutofit/>
          </a:bodyPr>
          <a:lstStyle/>
          <a:p>
            <a:r>
              <a:rPr lang="it-IT" sz="3200" b="0" i="0" dirty="0">
                <a:solidFill>
                  <a:srgbClr val="002060"/>
                </a:solidFill>
                <a:effectLst/>
                <a:latin typeface="Times New Roman" panose="02020603050405020304" pitchFamily="18" charset="0"/>
                <a:cs typeface="Times New Roman" panose="02020603050405020304" pitchFamily="18" charset="0"/>
              </a:rPr>
              <a:t>Hadoop Tutorial – Traditional Restaurant Scenario</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DBD070-34C6-DB74-C4E7-3ECE89CE47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01AE4DD-DDE6-D8AF-8F1A-7112667A4ACE}"/>
              </a:ext>
            </a:extLst>
          </p:cNvPr>
          <p:cNvPicPr>
            <a:picLocks noChangeAspect="1"/>
          </p:cNvPicPr>
          <p:nvPr/>
        </p:nvPicPr>
        <p:blipFill>
          <a:blip r:embed="rId2"/>
          <a:stretch>
            <a:fillRect/>
          </a:stretch>
        </p:blipFill>
        <p:spPr>
          <a:xfrm>
            <a:off x="112688" y="887104"/>
            <a:ext cx="11760444" cy="5738779"/>
          </a:xfrm>
          <a:prstGeom prst="rect">
            <a:avLst/>
          </a:prstGeom>
        </p:spPr>
      </p:pic>
    </p:spTree>
    <p:extLst>
      <p:ext uri="{BB962C8B-B14F-4D97-AF65-F5344CB8AC3E}">
        <p14:creationId xmlns:p14="http://schemas.microsoft.com/office/powerpoint/2010/main" val="271004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4341-8CC5-2E1F-FFF8-2F0CB8601131}"/>
              </a:ext>
            </a:extLst>
          </p:cNvPr>
          <p:cNvSpPr>
            <a:spLocks noGrp="1"/>
          </p:cNvSpPr>
          <p:nvPr>
            <p:ph type="title"/>
          </p:nvPr>
        </p:nvSpPr>
        <p:spPr/>
        <p:txBody>
          <a:bodyPr/>
          <a:lstStyle/>
          <a:p>
            <a:r>
              <a:rPr lang="en-IN" b="1" i="0" dirty="0" err="1">
                <a:solidFill>
                  <a:srgbClr val="002060"/>
                </a:solidFill>
                <a:effectLst/>
                <a:latin typeface="Times New Roman" panose="02020603050405020304" pitchFamily="18" charset="0"/>
                <a:cs typeface="Times New Roman" panose="02020603050405020304" pitchFamily="18" charset="0"/>
              </a:rPr>
              <a:t>NodeManager</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17B766-D845-5BAA-587D-C80495C7303F}"/>
              </a:ext>
            </a:extLst>
          </p:cNvPr>
          <p:cNvSpPr>
            <a:spLocks noGrp="1"/>
          </p:cNvSpPr>
          <p:nvPr>
            <p:ph idx="1"/>
          </p:nvPr>
        </p:nvSpPr>
        <p:spPr/>
        <p:txBody>
          <a:bodyPr/>
          <a:lstStyle/>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a </a:t>
            </a:r>
            <a:r>
              <a:rPr lang="en-US" b="1" i="0" dirty="0">
                <a:solidFill>
                  <a:srgbClr val="002060"/>
                </a:solidFill>
                <a:effectLst/>
                <a:latin typeface="Times New Roman" panose="02020603050405020304" pitchFamily="18" charset="0"/>
                <a:cs typeface="Times New Roman" panose="02020603050405020304" pitchFamily="18" charset="0"/>
              </a:rPr>
              <a:t>node-level</a:t>
            </a:r>
            <a:r>
              <a:rPr lang="en-US" b="0" i="0" dirty="0">
                <a:solidFill>
                  <a:srgbClr val="002060"/>
                </a:solidFill>
                <a:effectLst/>
                <a:latin typeface="Times New Roman" panose="02020603050405020304" pitchFamily="18" charset="0"/>
                <a:cs typeface="Times New Roman" panose="02020603050405020304" pitchFamily="18" charset="0"/>
              </a:rPr>
              <a:t> component (one on each node) and runs on each slave machine</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responsible for managing </a:t>
            </a:r>
            <a:r>
              <a:rPr lang="en-US" b="1" i="0" dirty="0">
                <a:solidFill>
                  <a:srgbClr val="002060"/>
                </a:solidFill>
                <a:effectLst/>
                <a:latin typeface="Times New Roman" panose="02020603050405020304" pitchFamily="18" charset="0"/>
                <a:cs typeface="Times New Roman" panose="02020603050405020304" pitchFamily="18" charset="0"/>
              </a:rPr>
              <a:t>containers</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monitoring</a:t>
            </a:r>
            <a:r>
              <a:rPr lang="en-US" b="0" i="0" dirty="0">
                <a:solidFill>
                  <a:srgbClr val="002060"/>
                </a:solidFill>
                <a:effectLst/>
                <a:latin typeface="Times New Roman" panose="02020603050405020304" pitchFamily="18" charset="0"/>
                <a:cs typeface="Times New Roman" panose="02020603050405020304" pitchFamily="18" charset="0"/>
              </a:rPr>
              <a:t> resource utilization in each container</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also keeps track of </a:t>
            </a:r>
            <a:r>
              <a:rPr lang="en-US" b="1" i="0" dirty="0">
                <a:solidFill>
                  <a:srgbClr val="002060"/>
                </a:solidFill>
                <a:effectLst/>
                <a:latin typeface="Times New Roman" panose="02020603050405020304" pitchFamily="18" charset="0"/>
                <a:cs typeface="Times New Roman" panose="02020603050405020304" pitchFamily="18" charset="0"/>
              </a:rPr>
              <a:t>node health</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log management</a:t>
            </a:r>
            <a:endParaRPr lang="en-US" b="0" i="0" dirty="0">
              <a:solidFill>
                <a:srgbClr val="00206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continuously communicates with </a:t>
            </a:r>
            <a:r>
              <a:rPr lang="en-US" b="1" i="0" dirty="0" err="1">
                <a:solidFill>
                  <a:srgbClr val="002060"/>
                </a:solidFill>
                <a:effectLst/>
                <a:latin typeface="Times New Roman" panose="02020603050405020304" pitchFamily="18" charset="0"/>
                <a:cs typeface="Times New Roman" panose="02020603050405020304" pitchFamily="18" charset="0"/>
              </a:rPr>
              <a:t>ResourceManager</a:t>
            </a:r>
            <a:r>
              <a:rPr lang="en-US" b="0" i="0" dirty="0">
                <a:solidFill>
                  <a:srgbClr val="002060"/>
                </a:solidFill>
                <a:effectLst/>
                <a:latin typeface="Times New Roman" panose="02020603050405020304" pitchFamily="18" charset="0"/>
                <a:cs typeface="Times New Roman" panose="02020603050405020304" pitchFamily="18" charset="0"/>
              </a:rPr>
              <a:t> to remain </a:t>
            </a:r>
            <a:r>
              <a:rPr lang="en-US" b="1" i="0" dirty="0">
                <a:solidFill>
                  <a:srgbClr val="002060"/>
                </a:solidFill>
                <a:effectLst/>
                <a:latin typeface="Times New Roman" panose="02020603050405020304" pitchFamily="18" charset="0"/>
                <a:cs typeface="Times New Roman" panose="02020603050405020304" pitchFamily="18" charset="0"/>
              </a:rPr>
              <a:t>up-to-date</a:t>
            </a:r>
            <a:endParaRPr lang="en-US" b="0" i="0" dirty="0">
              <a:solidFill>
                <a:srgbClr val="002060"/>
              </a:solidFill>
              <a:effectLst/>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08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1178-8FC1-2B97-00E3-1CF8A01A3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981DD-C99A-A1F3-C584-EEF890D44886}"/>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After a few months, Bob thought of expanding his business and therefore, he started taking online orders and added few more foods to the restaurant’s menu in order to engage a larger audience. </a:t>
            </a:r>
          </a:p>
          <a:p>
            <a:pPr algn="just"/>
            <a:r>
              <a:rPr lang="en-US" b="0" i="0" dirty="0">
                <a:solidFill>
                  <a:srgbClr val="002060"/>
                </a:solidFill>
                <a:effectLst/>
                <a:latin typeface="Times New Roman" panose="02020603050405020304" pitchFamily="18" charset="0"/>
                <a:cs typeface="Times New Roman" panose="02020603050405020304" pitchFamily="18" charset="0"/>
              </a:rPr>
              <a:t>Because of this transition, the rate at which they were receiving orders rose to an alarming figure of 10 orders per hour and it became quite difficult for a single cook to cope up with the current situation. Aware of the situation in processing the orders, Bob started thinking about the solution.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08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53CE-8BCF-8F87-C277-DC51EB5A7D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01602D-4BFC-4216-9309-4BB464D93FEC}"/>
              </a:ext>
            </a:extLst>
          </p:cNvPr>
          <p:cNvSpPr>
            <a:spLocks noGrp="1"/>
          </p:cNvSpPr>
          <p:nvPr>
            <p:ph idx="1"/>
          </p:nvPr>
        </p:nvSpPr>
        <p:spPr/>
        <p:txBody>
          <a:bodyPr>
            <a:normAutofit fontScale="92500" lnSpcReduction="1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Similarly, in Big Data scenario, the data started getting generated at an alarming rate because of the introduction of various data growth drivers such as </a:t>
            </a:r>
            <a:r>
              <a:rPr lang="en-US" b="1" i="0" dirty="0">
                <a:solidFill>
                  <a:srgbClr val="002060"/>
                </a:solidFill>
                <a:effectLst/>
                <a:latin typeface="Times New Roman" panose="02020603050405020304" pitchFamily="18" charset="0"/>
                <a:cs typeface="Times New Roman" panose="02020603050405020304" pitchFamily="18" charset="0"/>
              </a:rPr>
              <a:t>social media, smartphones</a:t>
            </a:r>
            <a:r>
              <a:rPr lang="en-US" b="0" i="0" dirty="0">
                <a:solidFill>
                  <a:srgbClr val="002060"/>
                </a:solidFill>
                <a:effectLst/>
                <a:latin typeface="Times New Roman" panose="02020603050405020304" pitchFamily="18" charset="0"/>
                <a:cs typeface="Times New Roman" panose="02020603050405020304" pitchFamily="18" charset="0"/>
              </a:rPr>
              <a:t> etc.</a:t>
            </a:r>
          </a:p>
          <a:p>
            <a:pPr algn="just"/>
            <a:r>
              <a:rPr lang="en-US" b="0" i="0" dirty="0">
                <a:solidFill>
                  <a:srgbClr val="002060"/>
                </a:solidFill>
                <a:effectLst/>
                <a:latin typeface="Times New Roman" panose="02020603050405020304" pitchFamily="18" charset="0"/>
                <a:cs typeface="Times New Roman" panose="02020603050405020304" pitchFamily="18" charset="0"/>
              </a:rPr>
              <a:t>Now, the traditional system, just like the cook in Bob’s restaurant, was not efficient enough to handle this sudden change. Thus, there was a need for a different kind of solutions strategy to cope up with this problem. </a:t>
            </a:r>
          </a:p>
          <a:p>
            <a:pPr algn="just"/>
            <a:r>
              <a:rPr lang="en-US" b="0" i="0" dirty="0">
                <a:solidFill>
                  <a:srgbClr val="002060"/>
                </a:solidFill>
                <a:effectLst/>
                <a:latin typeface="Times New Roman" panose="02020603050405020304" pitchFamily="18" charset="0"/>
                <a:cs typeface="Times New Roman" panose="02020603050405020304" pitchFamily="18" charset="0"/>
              </a:rPr>
              <a:t>After a lot of research, Bob came up with a solution where he hired 4 more chefs to tackle the huge rate of orders being received. Everything was going quite well, but this solution led to one more problem. Since four chefs were sharing the same food shelf, the very food shelf was becoming the bottleneck of the whole process. Hence, the solution was not that efficient as Bob thought.</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20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E6C0-1778-7207-3546-083BD9924493}"/>
              </a:ext>
            </a:extLst>
          </p:cNvPr>
          <p:cNvSpPr>
            <a:spLocks noGrp="1"/>
          </p:cNvSpPr>
          <p:nvPr>
            <p:ph type="title"/>
          </p:nvPr>
        </p:nvSpPr>
        <p:spPr>
          <a:xfrm>
            <a:off x="838200" y="122831"/>
            <a:ext cx="10515600" cy="558206"/>
          </a:xfrm>
        </p:spPr>
        <p:txBody>
          <a:bodyPr>
            <a:noAutofit/>
          </a:bodyPr>
          <a:lstStyle/>
          <a:p>
            <a:r>
              <a:rPr lang="en-IN" sz="3200" b="0" i="0" dirty="0">
                <a:solidFill>
                  <a:srgbClr val="002060"/>
                </a:solidFill>
                <a:effectLst/>
                <a:latin typeface="Times New Roman" panose="02020603050405020304" pitchFamily="18" charset="0"/>
                <a:cs typeface="Times New Roman" panose="02020603050405020304" pitchFamily="18" charset="0"/>
              </a:rPr>
              <a:t>Hadoop Tutorial – Distributed Processing Scenario</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FF8653-F68A-361F-F19A-A9297B908F7A}"/>
              </a:ext>
            </a:extLst>
          </p:cNvPr>
          <p:cNvSpPr>
            <a:spLocks noGrp="1"/>
          </p:cNvSpPr>
          <p:nvPr>
            <p:ph idx="1"/>
          </p:nvPr>
        </p:nvSpPr>
        <p:spPr/>
        <p:txBody>
          <a:bodyPr/>
          <a:lstStyle/>
          <a:p>
            <a:endParaRPr lang="en-IN" dirty="0"/>
          </a:p>
        </p:txBody>
      </p:sp>
      <p:pic>
        <p:nvPicPr>
          <p:cNvPr id="2050" name="Picture 2" descr="Distributed Chef - Hadoop Tutorial - Edureka">
            <a:extLst>
              <a:ext uri="{FF2B5EF4-FFF2-40B4-BE49-F238E27FC236}">
                <a16:creationId xmlns:a16="http://schemas.microsoft.com/office/drawing/2014/main" id="{57DCBD3A-568B-B73B-1894-500529BDF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0509"/>
            <a:ext cx="12192000" cy="589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9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AC40-EC48-DA2C-E62A-4B8EE789D9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73DCE0-A646-A7E8-F1D2-BF9EBD5DED1D}"/>
              </a:ext>
            </a:extLst>
          </p:cNvPr>
          <p:cNvSpPr>
            <a:spLocks noGrp="1"/>
          </p:cNvSpPr>
          <p:nvPr>
            <p:ph idx="1"/>
          </p:nvPr>
        </p:nvSpPr>
        <p:spPr/>
        <p:txBody>
          <a:bodyPr>
            <a:normAutofit/>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Similarly, to tackle the problem of processing huge data sets, multiple processing units were installed so as to process the data in parallel (just like Bob hired 4 chefs). But even in this case, bringing multiple processing units was not an effective solution because the centralized storage unit became the bottleneck.</a:t>
            </a:r>
          </a:p>
          <a:p>
            <a:pPr algn="just"/>
            <a:r>
              <a:rPr lang="en-US" b="0" i="0" dirty="0">
                <a:solidFill>
                  <a:srgbClr val="002060"/>
                </a:solidFill>
                <a:effectLst/>
                <a:latin typeface="Times New Roman" panose="02020603050405020304" pitchFamily="18" charset="0"/>
                <a:cs typeface="Times New Roman" panose="02020603050405020304" pitchFamily="18" charset="0"/>
              </a:rPr>
              <a:t>In other words, the performance of the whole system is driven by the performance of the central storage unit. Therefore, the moment our central storage goes down, the whole system gets compromised. Hence, again there was a need to resolve this single point of failure. </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63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2775-FF47-6A43-0ABC-5EEACC8F3000}"/>
              </a:ext>
            </a:extLst>
          </p:cNvPr>
          <p:cNvSpPr>
            <a:spLocks noGrp="1"/>
          </p:cNvSpPr>
          <p:nvPr>
            <p:ph type="title"/>
          </p:nvPr>
        </p:nvSpPr>
        <p:spPr>
          <a:xfrm>
            <a:off x="838200" y="365125"/>
            <a:ext cx="10515600" cy="453741"/>
          </a:xfrm>
        </p:spPr>
        <p:txBody>
          <a:bodyPr>
            <a:normAutofit fontScale="90000"/>
          </a:bodyPr>
          <a:lstStyle/>
          <a:p>
            <a:r>
              <a:rPr lang="en-IN" sz="2800" b="0" i="0" dirty="0">
                <a:solidFill>
                  <a:srgbClr val="002060"/>
                </a:solidFill>
                <a:effectLst/>
                <a:latin typeface="Times New Roman" panose="02020603050405020304" pitchFamily="18" charset="0"/>
                <a:cs typeface="Times New Roman" panose="02020603050405020304" pitchFamily="18" charset="0"/>
              </a:rPr>
              <a:t>Hadoop Tutorial – Distributed Processing Scenario Failure</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39FE0A-051E-D2F1-0199-36DDAD614FE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14DA539-FB44-93DC-EBE0-C102910BADEE}"/>
              </a:ext>
            </a:extLst>
          </p:cNvPr>
          <p:cNvPicPr>
            <a:picLocks noChangeAspect="1"/>
          </p:cNvPicPr>
          <p:nvPr/>
        </p:nvPicPr>
        <p:blipFill>
          <a:blip r:embed="rId2"/>
          <a:stretch>
            <a:fillRect/>
          </a:stretch>
        </p:blipFill>
        <p:spPr>
          <a:xfrm>
            <a:off x="471120" y="996287"/>
            <a:ext cx="11247267" cy="5699935"/>
          </a:xfrm>
          <a:prstGeom prst="rect">
            <a:avLst/>
          </a:prstGeom>
        </p:spPr>
      </p:pic>
    </p:spTree>
    <p:extLst>
      <p:ext uri="{BB962C8B-B14F-4D97-AF65-F5344CB8AC3E}">
        <p14:creationId xmlns:p14="http://schemas.microsoft.com/office/powerpoint/2010/main" val="36856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91E4-C909-BA7A-E2C4-6FA024437E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9148F-11F1-29C5-F742-B301D8477C67}"/>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Bob came up with another efficient solution, he divided all the chefs into two hierarchies, </a:t>
            </a:r>
            <a:r>
              <a:rPr lang="en-US" b="0" i="0" dirty="0">
                <a:solidFill>
                  <a:srgbClr val="FF0000"/>
                </a:solidFill>
                <a:effectLst/>
                <a:latin typeface="Times New Roman" panose="02020603050405020304" pitchFamily="18" charset="0"/>
                <a:cs typeface="Times New Roman" panose="02020603050405020304" pitchFamily="18" charset="0"/>
              </a:rPr>
              <a:t>that is a </a:t>
            </a:r>
            <a:r>
              <a:rPr lang="en-US" b="1" i="0" dirty="0">
                <a:solidFill>
                  <a:srgbClr val="FF0000"/>
                </a:solidFill>
                <a:effectLst/>
                <a:latin typeface="Times New Roman" panose="02020603050405020304" pitchFamily="18" charset="0"/>
                <a:cs typeface="Times New Roman" panose="02020603050405020304" pitchFamily="18" charset="0"/>
              </a:rPr>
              <a:t>Junior</a:t>
            </a:r>
            <a:r>
              <a:rPr lang="en-US" b="0" i="0" dirty="0">
                <a:solidFill>
                  <a:srgbClr val="FF0000"/>
                </a:solidFill>
                <a:effectLst/>
                <a:latin typeface="Times New Roman" panose="02020603050405020304" pitchFamily="18" charset="0"/>
                <a:cs typeface="Times New Roman" panose="02020603050405020304" pitchFamily="18" charset="0"/>
              </a:rPr>
              <a:t> and a </a:t>
            </a:r>
            <a:r>
              <a:rPr lang="en-US" b="1" i="0" dirty="0">
                <a:solidFill>
                  <a:srgbClr val="FF0000"/>
                </a:solidFill>
                <a:effectLst/>
                <a:latin typeface="Times New Roman" panose="02020603050405020304" pitchFamily="18" charset="0"/>
                <a:cs typeface="Times New Roman" panose="02020603050405020304" pitchFamily="18" charset="0"/>
              </a:rPr>
              <a:t>Head chef</a:t>
            </a:r>
            <a:r>
              <a:rPr lang="en-US" b="0" i="0" dirty="0">
                <a:solidFill>
                  <a:srgbClr val="FF0000"/>
                </a:solidFill>
                <a:effectLst/>
                <a:latin typeface="Times New Roman" panose="02020603050405020304" pitchFamily="18" charset="0"/>
                <a:cs typeface="Times New Roman" panose="02020603050405020304" pitchFamily="18" charset="0"/>
              </a:rPr>
              <a:t> and assigned each junior chef with a food shelf</a:t>
            </a:r>
            <a:r>
              <a:rPr lang="en-US" b="0" i="0" dirty="0">
                <a:solidFill>
                  <a:srgbClr val="002060"/>
                </a:solidFill>
                <a:effectLst/>
                <a:latin typeface="Times New Roman" panose="02020603050405020304" pitchFamily="18" charset="0"/>
                <a:cs typeface="Times New Roman" panose="02020603050405020304" pitchFamily="18" charset="0"/>
              </a:rPr>
              <a:t>. </a:t>
            </a:r>
          </a:p>
          <a:p>
            <a:pPr algn="just"/>
            <a:r>
              <a:rPr lang="en-US" b="0" i="0" dirty="0">
                <a:solidFill>
                  <a:srgbClr val="002060"/>
                </a:solidFill>
                <a:effectLst/>
                <a:latin typeface="Times New Roman" panose="02020603050405020304" pitchFamily="18" charset="0"/>
                <a:cs typeface="Times New Roman" panose="02020603050405020304" pitchFamily="18" charset="0"/>
              </a:rPr>
              <a:t>Let us assume that the dish is Meat Sauce. Now, according to Bob’s plan, one junior chef will prepare meat and the other junior chef will prepare the sauce. Moving ahead they will transfer both meat and sauce to the head chef, where the head chef will prepare the meat sauce after combining both the ingredients, which then will be delivered as the final order.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262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2" ma:contentTypeDescription="Create a new document." ma:contentTypeScope="" ma:versionID="b4947f29cfafc6ccc342d1474f5ba791">
  <xsd:schema xmlns:xsd="http://www.w3.org/2001/XMLSchema" xmlns:xs="http://www.w3.org/2001/XMLSchema" xmlns:p="http://schemas.microsoft.com/office/2006/metadata/properties" xmlns:ns2="6d0faeac-d719-4920-9bca-3227aa2e9eec" targetNamespace="http://schemas.microsoft.com/office/2006/metadata/properties" ma:root="true" ma:fieldsID="f45e8f7bc23a656ce5e246d76dffac3e" ns2:_="">
    <xsd:import namespace="6d0faeac-d719-4920-9bca-3227aa2e9e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faeac-d719-4920-9bca-3227aa2e9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3662D-4CCA-48F9-97F0-6E2A59C18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0faeac-d719-4920-9bca-3227aa2e9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A37EDA-EDCF-4133-ACA0-B7C670B3BF8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DD9B6F-3BA0-4E17-BEF7-A399BA2732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4763</TotalTime>
  <Words>2148</Words>
  <Application>Microsoft Office PowerPoint</Application>
  <PresentationFormat>Widescreen</PresentationFormat>
  <Paragraphs>88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Open Sans</vt:lpstr>
      <vt:lpstr>Times New Roman</vt:lpstr>
      <vt:lpstr>Office Theme</vt:lpstr>
      <vt:lpstr>Hadoop Framework</vt:lpstr>
      <vt:lpstr>Big Data &amp; Hadoop – Restaurant Analogy</vt:lpstr>
      <vt:lpstr>Hadoop Tutorial – Traditional Restaurant Scenario</vt:lpstr>
      <vt:lpstr>PowerPoint Presentation</vt:lpstr>
      <vt:lpstr>PowerPoint Presentation</vt:lpstr>
      <vt:lpstr>Hadoop Tutorial – Distributed Processing Scenario</vt:lpstr>
      <vt:lpstr>PowerPoint Presentation</vt:lpstr>
      <vt:lpstr>Hadoop Tutorial – Distributed Processing Scenario Failure</vt:lpstr>
      <vt:lpstr>PowerPoint Presentation</vt:lpstr>
      <vt:lpstr>Hadoop Tutorial – Solution to Restaurant Problem</vt:lpstr>
      <vt:lpstr>PowerPoint Presentation</vt:lpstr>
      <vt:lpstr>PowerPoint Presentation</vt:lpstr>
      <vt:lpstr>Three major challenges with Big Data</vt:lpstr>
      <vt:lpstr>PowerPoint Presentation</vt:lpstr>
      <vt:lpstr>PowerPoint Presentation</vt:lpstr>
      <vt:lpstr>PowerPoint Presentation</vt:lpstr>
      <vt:lpstr>What is Hadoop?</vt:lpstr>
      <vt:lpstr>Hadoop-as-a-Solution Let’s understand how Hadoop provides a solution to the Big Data problems</vt:lpstr>
      <vt:lpstr>PowerPoint Presentation</vt:lpstr>
      <vt:lpstr>PowerPoint Presentation</vt:lpstr>
      <vt:lpstr>Features of Hadoop </vt:lpstr>
      <vt:lpstr>PowerPoint Presentation</vt:lpstr>
      <vt:lpstr>PowerPoint Presentation</vt:lpstr>
      <vt:lpstr>Hadoop Core Components</vt:lpstr>
      <vt:lpstr>HDFS - Hadoop Distributed file system</vt:lpstr>
      <vt:lpstr>NameNode</vt:lpstr>
      <vt:lpstr>DataNode</vt:lpstr>
      <vt:lpstr>YARN</vt:lpstr>
      <vt:lpstr>ResourceManager </vt:lpstr>
      <vt:lpstr>NodeManager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151</cp:revision>
  <dcterms:created xsi:type="dcterms:W3CDTF">2022-02-21T03:57:29Z</dcterms:created>
  <dcterms:modified xsi:type="dcterms:W3CDTF">2023-07-29T11:45:42Z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