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36"/>
  </p:notesMasterIdLst>
  <p:sldIdLst>
    <p:sldId id="931" r:id="rId5"/>
    <p:sldId id="932" r:id="rId6"/>
    <p:sldId id="1033" r:id="rId7"/>
    <p:sldId id="1037" r:id="rId8"/>
    <p:sldId id="1038" r:id="rId9"/>
    <p:sldId id="1039" r:id="rId10"/>
    <p:sldId id="933" r:id="rId11"/>
    <p:sldId id="934" r:id="rId12"/>
    <p:sldId id="935" r:id="rId13"/>
    <p:sldId id="936" r:id="rId14"/>
    <p:sldId id="1029" r:id="rId15"/>
    <p:sldId id="1028" r:id="rId16"/>
    <p:sldId id="1030" r:id="rId17"/>
    <p:sldId id="1031" r:id="rId18"/>
    <p:sldId id="1032" r:id="rId19"/>
    <p:sldId id="1040" r:id="rId20"/>
    <p:sldId id="1034" r:id="rId21"/>
    <p:sldId id="1035" r:id="rId22"/>
    <p:sldId id="1036" r:id="rId23"/>
    <p:sldId id="1041" r:id="rId24"/>
    <p:sldId id="1042" r:id="rId25"/>
    <p:sldId id="1043" r:id="rId26"/>
    <p:sldId id="1044" r:id="rId27"/>
    <p:sldId id="1045" r:id="rId28"/>
    <p:sldId id="1046" r:id="rId29"/>
    <p:sldId id="1047" r:id="rId30"/>
    <p:sldId id="1048" r:id="rId31"/>
    <p:sldId id="1049" r:id="rId32"/>
    <p:sldId id="1050" r:id="rId33"/>
    <p:sldId id="1051" r:id="rId34"/>
    <p:sldId id="105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66A43-61D4-4475-9DE5-D1E02E31A39A}" type="datetimeFigureOut">
              <a:rPr lang="en-IN" smtClean="0"/>
              <a:t>29-07-2023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13AAE-4BF9-48B8-9DFA-D7C047264C52}" type="slidenum">
              <a:rPr lang="en-IN" smtClean="0"/>
              <a:t>‹#›</a:t>
            </a:fld>
            <a:endParaRPr lang="en-IN"/>
          </a:p>
        </p:txBody>
      </p:sp>
    </p:spTree>
    <p:extLst>
      <p:ext uri="{BB962C8B-B14F-4D97-AF65-F5344CB8AC3E}">
        <p14:creationId xmlns:p14="http://schemas.microsoft.com/office/powerpoint/2010/main" val="252895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80230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703310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64123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990288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3DF295-F899-422B-B7C2-27CA8EE40F61}" type="datetimeFigureOut">
              <a:rPr lang="en-IN" smtClean="0"/>
              <a:t>29-07-2023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30110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218115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DF295-F899-422B-B7C2-27CA8EE40F61}" type="datetimeFigureOut">
              <a:rPr lang="en-IN" smtClean="0"/>
              <a:t>29-07-2023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48307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3DF295-F899-422B-B7C2-27CA8EE40F61}" type="datetimeFigureOut">
              <a:rPr lang="en-IN" smtClean="0"/>
              <a:t>29-07-2023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83847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DF295-F899-422B-B7C2-27CA8EE40F61}" type="datetimeFigureOut">
              <a:rPr lang="en-IN" smtClean="0"/>
              <a:t>29-07-2023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141618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413934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DF295-F899-422B-B7C2-27CA8EE40F61}" type="datetimeFigureOut">
              <a:rPr lang="en-IN" smtClean="0"/>
              <a:t>29-07-2023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F463D2-4929-4448-98AC-2411AF8A25E8}" type="slidenum">
              <a:rPr lang="en-IN" smtClean="0"/>
              <a:t>‹#›</a:t>
            </a:fld>
            <a:endParaRPr lang="en-IN"/>
          </a:p>
        </p:txBody>
      </p:sp>
    </p:spTree>
    <p:extLst>
      <p:ext uri="{BB962C8B-B14F-4D97-AF65-F5344CB8AC3E}">
        <p14:creationId xmlns:p14="http://schemas.microsoft.com/office/powerpoint/2010/main" val="316002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DF295-F899-422B-B7C2-27CA8EE40F61}" type="datetimeFigureOut">
              <a:rPr lang="en-IN" smtClean="0"/>
              <a:t>29-07-2023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463D2-4929-4448-98AC-2411AF8A25E8}" type="slidenum">
              <a:rPr lang="en-IN" smtClean="0"/>
              <a:t>‹#›</a:t>
            </a:fld>
            <a:endParaRPr lang="en-IN"/>
          </a:p>
        </p:txBody>
      </p:sp>
    </p:spTree>
    <p:extLst>
      <p:ext uri="{BB962C8B-B14F-4D97-AF65-F5344CB8AC3E}">
        <p14:creationId xmlns:p14="http://schemas.microsoft.com/office/powerpoint/2010/main" val="318729744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machinelearningmastery.com/implement-backpropagation-algorithm-scratch-pyth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02AC75-404F-4EF2-BECB-E737B0CA8EB0}"/>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Supervised Learning – Artificial Neural Networks</a:t>
            </a:r>
            <a:endParaRPr lang="en-IN" dirty="0"/>
          </a:p>
        </p:txBody>
      </p:sp>
      <p:sp>
        <p:nvSpPr>
          <p:cNvPr id="6" name="Content Placeholder 5">
            <a:extLst>
              <a:ext uri="{FF2B5EF4-FFF2-40B4-BE49-F238E27FC236}">
                <a16:creationId xmlns:a16="http://schemas.microsoft.com/office/drawing/2014/main" id="{5A16B273-6641-41F5-ABE0-B886D9E4852B}"/>
              </a:ext>
            </a:extLst>
          </p:cNvPr>
          <p:cNvSpPr>
            <a:spLocks noGrp="1"/>
          </p:cNvSpPr>
          <p:nvPr>
            <p:ph idx="1"/>
          </p:nvPr>
        </p:nvSpPr>
        <p:spPr>
          <a:xfrm>
            <a:off x="1410756" y="1825625"/>
            <a:ext cx="5496482" cy="4351338"/>
          </a:xfrm>
        </p:spPr>
        <p:txBody>
          <a:bodyPr>
            <a:normAutofit/>
          </a:bodyPr>
          <a:lstStyle/>
          <a:p>
            <a:pPr algn="just"/>
            <a:r>
              <a:rPr lang="en-US" b="0" i="0" dirty="0">
                <a:solidFill>
                  <a:srgbClr val="FF0000"/>
                </a:solidFill>
                <a:effectLst/>
                <a:latin typeface="charter"/>
              </a:rPr>
              <a:t>Neural networks </a:t>
            </a:r>
            <a:r>
              <a:rPr lang="en-US" dirty="0">
                <a:solidFill>
                  <a:srgbClr val="FF0000"/>
                </a:solidFill>
                <a:latin typeface="charter"/>
              </a:rPr>
              <a:t> </a:t>
            </a:r>
            <a:r>
              <a:rPr lang="en-US" dirty="0">
                <a:solidFill>
                  <a:srgbClr val="002060"/>
                </a:solidFill>
                <a:latin typeface="charter"/>
              </a:rPr>
              <a:t>- </a:t>
            </a:r>
            <a:r>
              <a:rPr lang="en-US" b="0" i="0" dirty="0">
                <a:solidFill>
                  <a:srgbClr val="002060"/>
                </a:solidFill>
                <a:effectLst/>
                <a:latin typeface="charter"/>
              </a:rPr>
              <a:t>collection of neurons are interconnected inspired by the functioning of the human brain. </a:t>
            </a:r>
          </a:p>
          <a:p>
            <a:pPr algn="just"/>
            <a:r>
              <a:rPr lang="en-US" b="0" i="0" dirty="0">
                <a:solidFill>
                  <a:srgbClr val="002060"/>
                </a:solidFill>
                <a:effectLst/>
                <a:latin typeface="charter"/>
              </a:rPr>
              <a:t>Generally, when you open your eyes, what you see is called data and is processed by the Neurons(data processing cells) in your brain and recognizes what is around you. </a:t>
            </a:r>
          </a:p>
        </p:txBody>
      </p:sp>
      <p:pic>
        <p:nvPicPr>
          <p:cNvPr id="1026" name="Picture 2" descr="How can we compare the Neural Network with Human Brain? | i2tutorials">
            <a:extLst>
              <a:ext uri="{FF2B5EF4-FFF2-40B4-BE49-F238E27FC236}">
                <a16:creationId xmlns:a16="http://schemas.microsoft.com/office/drawing/2014/main" id="{0D5ADB0B-53CB-4CBB-8D66-1751D79A1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7238" y="1825624"/>
            <a:ext cx="4909624"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53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F5F3F-0A59-4198-9DB2-214E5DD819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 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567638-760B-4C10-B46C-D1A9F001535C}"/>
              </a:ext>
            </a:extLst>
          </p:cNvPr>
          <p:cNvSpPr>
            <a:spLocks noGrp="1"/>
          </p:cNvSpPr>
          <p:nvPr>
            <p:ph sz="half" idx="1"/>
          </p:nvPr>
        </p:nvSpPr>
        <p:spPr>
          <a:xfrm>
            <a:off x="1438656" y="1825625"/>
            <a:ext cx="3527239" cy="4351338"/>
          </a:xfrm>
        </p:spPr>
        <p:txBody>
          <a:bodyPr/>
          <a:lstStyle/>
          <a:p>
            <a:r>
              <a:rPr lang="en-US" dirty="0"/>
              <a:t> </a:t>
            </a:r>
            <a:endParaRPr lang="en-IN" dirty="0"/>
          </a:p>
        </p:txBody>
      </p:sp>
      <p:sp>
        <p:nvSpPr>
          <p:cNvPr id="4" name="Content Placeholder 3">
            <a:extLst>
              <a:ext uri="{FF2B5EF4-FFF2-40B4-BE49-F238E27FC236}">
                <a16:creationId xmlns:a16="http://schemas.microsoft.com/office/drawing/2014/main" id="{4E5775C6-1021-45AA-B9AB-C22E280B0363}"/>
              </a:ext>
            </a:extLst>
          </p:cNvPr>
          <p:cNvSpPr>
            <a:spLocks noGrp="1"/>
          </p:cNvSpPr>
          <p:nvPr>
            <p:ph sz="half" idx="2"/>
          </p:nvPr>
        </p:nvSpPr>
        <p:spPr>
          <a:xfrm>
            <a:off x="5289452" y="1690688"/>
            <a:ext cx="6443003" cy="4486275"/>
          </a:xfrm>
        </p:spPr>
        <p:txBody>
          <a:bodyPr/>
          <a:lstStyle/>
          <a:p>
            <a:pPr marL="0" indent="0">
              <a:buNone/>
            </a:pPr>
            <a:r>
              <a:rPr lang="en-US" dirty="0">
                <a:latin typeface="Times New Roman" panose="02020603050405020304" pitchFamily="18" charset="0"/>
                <a:cs typeface="Times New Roman" panose="02020603050405020304" pitchFamily="18" charset="0"/>
              </a:rPr>
              <a:t>Yin=x1w1+x2w2+x3w3</a:t>
            </a:r>
          </a:p>
          <a:p>
            <a:pPr marL="0" indent="0">
              <a:buNone/>
            </a:pPr>
            <a:r>
              <a:rPr lang="en-US" dirty="0">
                <a:latin typeface="Times New Roman" panose="02020603050405020304" pitchFamily="18" charset="0"/>
                <a:cs typeface="Times New Roman" panose="02020603050405020304" pitchFamily="18" charset="0"/>
              </a:rPr>
              <a:t>Yin= mouth*0.5+nose*0.3+eyes*0.2</a:t>
            </a:r>
          </a:p>
          <a:p>
            <a:pPr marL="0" indent="0">
              <a:buNone/>
            </a:pPr>
            <a:r>
              <a:rPr lang="en-US" b="1" dirty="0">
                <a:solidFill>
                  <a:srgbClr val="FF0000"/>
                </a:solidFill>
                <a:latin typeface="Times New Roman" panose="02020603050405020304" pitchFamily="18" charset="0"/>
                <a:cs typeface="Times New Roman" panose="02020603050405020304" pitchFamily="18" charset="0"/>
              </a:rPr>
              <a:t>Test Data: </a:t>
            </a:r>
          </a:p>
          <a:p>
            <a:pPr marL="0" indent="0">
              <a:buNone/>
            </a:pPr>
            <a:r>
              <a:rPr lang="en-US" dirty="0">
                <a:latin typeface="Times New Roman" panose="02020603050405020304" pitchFamily="18" charset="0"/>
                <a:cs typeface="Times New Roman" panose="02020603050405020304" pitchFamily="18" charset="0"/>
              </a:rPr>
              <a:t>Yin=0.8*0.5+0.9*0.3+0.75*0.2=0.82</a:t>
            </a:r>
          </a:p>
          <a:p>
            <a:pPr marL="0" indent="0">
              <a:buNone/>
            </a:pPr>
            <a:r>
              <a:rPr lang="en-US" dirty="0">
                <a:latin typeface="Times New Roman" panose="02020603050405020304" pitchFamily="18" charset="0"/>
                <a:cs typeface="Times New Roman" panose="02020603050405020304" pitchFamily="18" charset="0"/>
              </a:rPr>
              <a:t>Yin=0.4*0.5+0.3*0.3+0.25*0.2=0.34</a:t>
            </a:r>
          </a:p>
          <a:p>
            <a:pPr marL="0" indent="0">
              <a:buNone/>
            </a:pPr>
            <a:r>
              <a:rPr lang="en-US" dirty="0">
                <a:solidFill>
                  <a:srgbClr val="FF0000"/>
                </a:solidFill>
                <a:latin typeface="Times New Roman" panose="02020603050405020304" pitchFamily="18" charset="0"/>
                <a:cs typeface="Times New Roman" panose="02020603050405020304" pitchFamily="18" charset="0"/>
              </a:rPr>
              <a:t>Activation Function or threshold=0.5</a:t>
            </a:r>
          </a:p>
          <a:p>
            <a:pPr marL="0" indent="0">
              <a:buNone/>
            </a:pPr>
            <a:r>
              <a:rPr lang="en-US" dirty="0">
                <a:latin typeface="Times New Roman" panose="02020603050405020304" pitchFamily="18" charset="0"/>
                <a:cs typeface="Times New Roman" panose="02020603050405020304" pitchFamily="18" charset="0"/>
              </a:rPr>
              <a:t>If Yin (0.82)  &gt;=0.5 then Tiger </a:t>
            </a:r>
          </a:p>
          <a:p>
            <a:pPr marL="0" indent="0">
              <a:buNone/>
            </a:pPr>
            <a:r>
              <a:rPr lang="en-US" dirty="0">
                <a:latin typeface="Times New Roman" panose="02020603050405020304" pitchFamily="18" charset="0"/>
                <a:cs typeface="Times New Roman" panose="02020603050405020304" pitchFamily="18" charset="0"/>
              </a:rPr>
              <a:t>If Yin (0.34)  &lt;0.5 then not a tiger</a:t>
            </a:r>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70ACD7DF-A30F-4784-9075-CD083753E923}"/>
              </a:ext>
            </a:extLst>
          </p:cNvPr>
          <p:cNvPicPr>
            <a:picLocks noChangeAspect="1"/>
          </p:cNvPicPr>
          <p:nvPr/>
        </p:nvPicPr>
        <p:blipFill>
          <a:blip r:embed="rId2"/>
          <a:stretch>
            <a:fillRect/>
          </a:stretch>
        </p:blipFill>
        <p:spPr>
          <a:xfrm>
            <a:off x="1438656" y="1825626"/>
            <a:ext cx="1537177" cy="1705366"/>
          </a:xfrm>
          <a:prstGeom prst="rect">
            <a:avLst/>
          </a:prstGeom>
        </p:spPr>
      </p:pic>
      <p:pic>
        <p:nvPicPr>
          <p:cNvPr id="8" name="Picture 7">
            <a:extLst>
              <a:ext uri="{FF2B5EF4-FFF2-40B4-BE49-F238E27FC236}">
                <a16:creationId xmlns:a16="http://schemas.microsoft.com/office/drawing/2014/main" id="{BB38432F-8D09-4FA1-9947-D10418134EC9}"/>
              </a:ext>
            </a:extLst>
          </p:cNvPr>
          <p:cNvPicPr>
            <a:picLocks noChangeAspect="1"/>
          </p:cNvPicPr>
          <p:nvPr/>
        </p:nvPicPr>
        <p:blipFill>
          <a:blip r:embed="rId3"/>
          <a:stretch>
            <a:fillRect/>
          </a:stretch>
        </p:blipFill>
        <p:spPr>
          <a:xfrm>
            <a:off x="3202275" y="1825624"/>
            <a:ext cx="1763620" cy="1705366"/>
          </a:xfrm>
          <a:prstGeom prst="rect">
            <a:avLst/>
          </a:prstGeom>
        </p:spPr>
      </p:pic>
      <p:graphicFrame>
        <p:nvGraphicFramePr>
          <p:cNvPr id="9" name="Table 8">
            <a:extLst>
              <a:ext uri="{FF2B5EF4-FFF2-40B4-BE49-F238E27FC236}">
                <a16:creationId xmlns:a16="http://schemas.microsoft.com/office/drawing/2014/main" id="{48178572-AAAB-4E87-8FC3-372F1FB2867D}"/>
              </a:ext>
            </a:extLst>
          </p:cNvPr>
          <p:cNvGraphicFramePr>
            <a:graphicFrameLocks noGrp="1"/>
          </p:cNvGraphicFramePr>
          <p:nvPr/>
        </p:nvGraphicFramePr>
        <p:xfrm>
          <a:off x="1438655" y="4306287"/>
          <a:ext cx="3527240" cy="1645195"/>
        </p:xfrm>
        <a:graphic>
          <a:graphicData uri="http://schemas.openxmlformats.org/drawingml/2006/table">
            <a:tbl>
              <a:tblPr>
                <a:tableStyleId>{5C22544A-7EE6-4342-B048-85BDC9FD1C3A}</a:tableStyleId>
              </a:tblPr>
              <a:tblGrid>
                <a:gridCol w="905944">
                  <a:extLst>
                    <a:ext uri="{9D8B030D-6E8A-4147-A177-3AD203B41FA5}">
                      <a16:colId xmlns:a16="http://schemas.microsoft.com/office/drawing/2014/main" val="2373504859"/>
                    </a:ext>
                  </a:extLst>
                </a:gridCol>
                <a:gridCol w="913369">
                  <a:extLst>
                    <a:ext uri="{9D8B030D-6E8A-4147-A177-3AD203B41FA5}">
                      <a16:colId xmlns:a16="http://schemas.microsoft.com/office/drawing/2014/main" val="2220436140"/>
                    </a:ext>
                  </a:extLst>
                </a:gridCol>
                <a:gridCol w="891092">
                  <a:extLst>
                    <a:ext uri="{9D8B030D-6E8A-4147-A177-3AD203B41FA5}">
                      <a16:colId xmlns:a16="http://schemas.microsoft.com/office/drawing/2014/main" val="1421547417"/>
                    </a:ext>
                  </a:extLst>
                </a:gridCol>
                <a:gridCol w="816835">
                  <a:extLst>
                    <a:ext uri="{9D8B030D-6E8A-4147-A177-3AD203B41FA5}">
                      <a16:colId xmlns:a16="http://schemas.microsoft.com/office/drawing/2014/main" val="2900336922"/>
                    </a:ext>
                  </a:extLst>
                </a:gridCol>
              </a:tblGrid>
              <a:tr h="29658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IN" sz="1400" b="1" u="none" strike="noStrike" dirty="0">
                          <a:effectLst/>
                        </a:rPr>
                        <a:t>Probability value</a:t>
                      </a:r>
                      <a:endParaRPr lang="en-IN"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0309804"/>
                  </a:ext>
                </a:extLst>
              </a:tr>
              <a:tr h="236414">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99540"/>
                  </a:ext>
                </a:extLst>
              </a:tr>
              <a:tr h="370732">
                <a:tc>
                  <a:txBody>
                    <a:bodyPr/>
                    <a:lstStyle/>
                    <a:p>
                      <a:pPr algn="l" fontAlgn="b"/>
                      <a:r>
                        <a:rPr lang="en-IN" sz="1400" b="1" u="none" strike="noStrike" dirty="0">
                          <a:effectLst/>
                        </a:rPr>
                        <a:t>mouth</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nose</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eyes</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class</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8932991"/>
                  </a:ext>
                </a:extLst>
              </a:tr>
              <a:tr h="370732">
                <a:tc>
                  <a:txBody>
                    <a:bodyPr/>
                    <a:lstStyle/>
                    <a:p>
                      <a:pPr algn="ctr" fontAlgn="b"/>
                      <a:r>
                        <a:rPr lang="en-IN" sz="1400" u="none" strike="noStrike">
                          <a:effectLst/>
                        </a:rPr>
                        <a:t>0.8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0.9</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0.75</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Tiger</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8696848"/>
                  </a:ext>
                </a:extLst>
              </a:tr>
              <a:tr h="370732">
                <a:tc>
                  <a:txBody>
                    <a:bodyPr/>
                    <a:lstStyle/>
                    <a:p>
                      <a:pPr algn="ctr" fontAlgn="b"/>
                      <a:r>
                        <a:rPr lang="en-IN" sz="1400" u="none" strike="noStrike">
                          <a:effectLst/>
                        </a:rPr>
                        <a:t>0.4</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0.3</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a:effectLst/>
                        </a:rPr>
                        <a:t>0.25</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400" u="none" strike="noStrike" dirty="0">
                          <a:effectLst/>
                        </a:rPr>
                        <a:t>Monkey</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255559"/>
                  </a:ext>
                </a:extLst>
              </a:tr>
            </a:tbl>
          </a:graphicData>
        </a:graphic>
      </p:graphicFrame>
    </p:spTree>
    <p:extLst>
      <p:ext uri="{BB962C8B-B14F-4D97-AF65-F5344CB8AC3E}">
        <p14:creationId xmlns:p14="http://schemas.microsoft.com/office/powerpoint/2010/main" val="56583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FA71-4551-43A7-B166-D4E2EFA39B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72BA95-EA7D-4C1A-8D39-E8382D47981E}"/>
              </a:ext>
            </a:extLst>
          </p:cNvPr>
          <p:cNvSpPr>
            <a:spLocks noGrp="1"/>
          </p:cNvSpPr>
          <p:nvPr>
            <p:ph idx="1"/>
          </p:nvPr>
        </p:nvSpPr>
        <p:spPr/>
        <p:txBody>
          <a:bodyPr/>
          <a:lstStyle/>
          <a:p>
            <a:pPr marL="0" indent="0">
              <a:buNone/>
            </a:pPr>
            <a:endParaRPr lang="en-US" sz="2800" b="1" i="0" dirty="0">
              <a:solidFill>
                <a:srgbClr val="002060"/>
              </a:solidFill>
              <a:effectLst/>
              <a:latin typeface="Times New Roman" panose="02020603050405020304" pitchFamily="18" charset="0"/>
              <a:cs typeface="Times New Roman" panose="02020603050405020304" pitchFamily="18" charset="0"/>
            </a:endParaRPr>
          </a:p>
          <a:p>
            <a:pPr marL="0" indent="0">
              <a:buNone/>
            </a:pPr>
            <a:endParaRPr lang="en-US" b="1"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800" b="1" i="0" dirty="0">
              <a:solidFill>
                <a:srgbClr val="002060"/>
              </a:solidFill>
              <a:effectLst/>
              <a:latin typeface="Times New Roman" panose="02020603050405020304" pitchFamily="18" charset="0"/>
              <a:cs typeface="Times New Roman" panose="02020603050405020304" pitchFamily="18" charset="0"/>
            </a:endParaRPr>
          </a:p>
          <a:p>
            <a:pPr marL="0" indent="0" algn="ctr">
              <a:buNone/>
            </a:pPr>
            <a:r>
              <a:rPr lang="en-US" sz="2800" b="1" i="0" dirty="0">
                <a:solidFill>
                  <a:srgbClr val="002060"/>
                </a:solidFill>
                <a:effectLst/>
                <a:latin typeface="Times New Roman" panose="02020603050405020304" pitchFamily="18" charset="0"/>
                <a:cs typeface="Times New Roman" panose="02020603050405020304" pitchFamily="18" charset="0"/>
              </a:rPr>
              <a:t>Multi layer Neural Networks Back Propagation</a:t>
            </a:r>
            <a:br>
              <a:rPr lang="en-US" sz="2800" b="1" i="0" dirty="0">
                <a:solidFill>
                  <a:srgbClr val="002060"/>
                </a:solidFill>
                <a:effectLs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05115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0833-A0EA-4C1B-A1CE-AE183E603D79}"/>
              </a:ext>
            </a:extLst>
          </p:cNvPr>
          <p:cNvSpPr>
            <a:spLocks noGrp="1"/>
          </p:cNvSpPr>
          <p:nvPr>
            <p:ph type="title"/>
          </p:nvPr>
        </p:nvSpPr>
        <p:spPr/>
        <p:txBody>
          <a:bodyPr>
            <a:normAutofit fontScale="90000"/>
          </a:bodyPr>
          <a:lstStyle/>
          <a:p>
            <a:br>
              <a:rPr lang="en-US" sz="4000" b="1" i="0" dirty="0">
                <a:solidFill>
                  <a:srgbClr val="002060"/>
                </a:solidFill>
                <a:effectLst/>
                <a:latin typeface="Times New Roman" panose="02020603050405020304" pitchFamily="18" charset="0"/>
                <a:cs typeface="Times New Roman" panose="02020603050405020304" pitchFamily="18" charset="0"/>
              </a:rPr>
            </a:br>
            <a:r>
              <a:rPr lang="en-US" sz="2700" b="1" i="0" dirty="0">
                <a:solidFill>
                  <a:srgbClr val="002060"/>
                </a:solidFill>
                <a:effectLst/>
                <a:latin typeface="Times New Roman" panose="02020603050405020304" pitchFamily="18" charset="0"/>
                <a:cs typeface="Times New Roman" panose="02020603050405020304" pitchFamily="18" charset="0"/>
              </a:rPr>
              <a:t>Why do we need Back Propagation in Multi Layer Neural Networks ?</a:t>
            </a:r>
            <a:br>
              <a:rPr lang="en-US" sz="2700" b="1" i="0" dirty="0">
                <a:solidFill>
                  <a:srgbClr val="002060"/>
                </a:solidFill>
                <a:effectLst/>
                <a:latin typeface="Times New Roman" panose="02020603050405020304" pitchFamily="18" charset="0"/>
                <a:cs typeface="Times New Roman" panose="02020603050405020304" pitchFamily="18" charset="0"/>
              </a:rPr>
            </a:br>
            <a:endParaRPr lang="en-US" sz="4000" b="1" i="0" dirty="0">
              <a:solidFill>
                <a:srgbClr val="00206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4685A6-2181-4069-B358-1D56A7008EEB}"/>
              </a:ext>
            </a:extLst>
          </p:cNvPr>
          <p:cNvSpPr>
            <a:spLocks noGrp="1"/>
          </p:cNvSpPr>
          <p:nvPr>
            <p:ph idx="1"/>
          </p:nvPr>
        </p:nvSpPr>
        <p:spPr/>
        <p:txBody>
          <a:bodyPr>
            <a:normAutofit fontScale="92500" lnSpcReduction="10000"/>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In a multi layer neural network, there will be one input layer, one output layer and one or more hidden layers.</a:t>
            </a:r>
          </a:p>
          <a:p>
            <a:pPr algn="just"/>
            <a:r>
              <a:rPr lang="en-US" b="0" i="0" dirty="0">
                <a:solidFill>
                  <a:srgbClr val="002060"/>
                </a:solidFill>
                <a:effectLst/>
                <a:latin typeface="Times New Roman" panose="02020603050405020304" pitchFamily="18" charset="0"/>
                <a:cs typeface="Times New Roman" panose="02020603050405020304" pitchFamily="18" charset="0"/>
              </a:rPr>
              <a:t>Each and every node in the nth layer will be connected to each and every node in the (n-1)</a:t>
            </a:r>
            <a:r>
              <a:rPr lang="en-US" b="0" i="0" dirty="0" err="1">
                <a:solidFill>
                  <a:srgbClr val="002060"/>
                </a:solidFill>
                <a:effectLst/>
                <a:latin typeface="Times New Roman" panose="02020603050405020304" pitchFamily="18" charset="0"/>
                <a:cs typeface="Times New Roman" panose="02020603050405020304" pitchFamily="18" charset="0"/>
              </a:rPr>
              <a:t>th</a:t>
            </a:r>
            <a:r>
              <a:rPr lang="en-US" b="0" i="0" dirty="0">
                <a:solidFill>
                  <a:srgbClr val="002060"/>
                </a:solidFill>
                <a:effectLst/>
                <a:latin typeface="Times New Roman" panose="02020603050405020304" pitchFamily="18" charset="0"/>
                <a:cs typeface="Times New Roman" panose="02020603050405020304" pitchFamily="18" charset="0"/>
              </a:rPr>
              <a:t> layer. </a:t>
            </a:r>
          </a:p>
          <a:p>
            <a:pPr algn="just"/>
            <a:r>
              <a:rPr lang="en-US" b="0" i="0" dirty="0">
                <a:solidFill>
                  <a:srgbClr val="002060"/>
                </a:solidFill>
                <a:effectLst/>
                <a:latin typeface="Times New Roman" panose="02020603050405020304" pitchFamily="18" charset="0"/>
                <a:cs typeface="Times New Roman" panose="02020603050405020304" pitchFamily="18" charset="0"/>
              </a:rPr>
              <a:t>So, the input from the input layer is multiplied with the associated weights of every link and will be traversed till the output layer for the final </a:t>
            </a:r>
            <a:r>
              <a:rPr lang="en-US" b="0" i="0" dirty="0" err="1">
                <a:solidFill>
                  <a:srgbClr val="002060"/>
                </a:solidFill>
                <a:effectLst/>
                <a:latin typeface="Times New Roman" panose="02020603050405020304" pitchFamily="18" charset="0"/>
                <a:cs typeface="Times New Roman" panose="02020603050405020304" pitchFamily="18" charset="0"/>
              </a:rPr>
              <a:t>ouput</a:t>
            </a:r>
            <a:r>
              <a:rPr lang="en-US" b="0" i="0" dirty="0">
                <a:solidFill>
                  <a:srgbClr val="002060"/>
                </a:solidFill>
                <a:effectLst/>
                <a:latin typeface="Times New Roman" panose="02020603050405020304" pitchFamily="18" charset="0"/>
                <a:cs typeface="Times New Roman" panose="02020603050405020304" pitchFamily="18" charset="0"/>
              </a:rPr>
              <a:t>. </a:t>
            </a:r>
          </a:p>
          <a:p>
            <a:pPr algn="just"/>
            <a:r>
              <a:rPr lang="en-US" b="0" i="0" dirty="0">
                <a:solidFill>
                  <a:srgbClr val="002060"/>
                </a:solidFill>
                <a:effectLst/>
                <a:latin typeface="Times New Roman" panose="02020603050405020304" pitchFamily="18" charset="0"/>
                <a:cs typeface="Times New Roman" panose="02020603050405020304" pitchFamily="18" charset="0"/>
              </a:rPr>
              <a:t>In case of any error, we might need to update several weight vectors in many hidden layers. </a:t>
            </a:r>
          </a:p>
          <a:p>
            <a:pPr algn="just"/>
            <a:r>
              <a:rPr lang="en-US" b="0" i="0" dirty="0">
                <a:solidFill>
                  <a:srgbClr val="002060"/>
                </a:solidFill>
                <a:effectLst/>
                <a:latin typeface="Times New Roman" panose="02020603050405020304" pitchFamily="18" charset="0"/>
                <a:cs typeface="Times New Roman" panose="02020603050405020304" pitchFamily="18" charset="0"/>
              </a:rPr>
              <a:t>This is where </a:t>
            </a:r>
            <a:r>
              <a:rPr lang="en-US" b="1" i="0" dirty="0">
                <a:solidFill>
                  <a:srgbClr val="002060"/>
                </a:solidFill>
                <a:effectLst/>
                <a:latin typeface="Times New Roman" panose="02020603050405020304" pitchFamily="18" charset="0"/>
                <a:cs typeface="Times New Roman" panose="02020603050405020304" pitchFamily="18" charset="0"/>
              </a:rPr>
              <a:t>Back Propagation</a:t>
            </a:r>
            <a:r>
              <a:rPr lang="en-US" b="0" i="0" dirty="0">
                <a:solidFill>
                  <a:srgbClr val="002060"/>
                </a:solidFill>
                <a:effectLst/>
                <a:latin typeface="Times New Roman" panose="02020603050405020304" pitchFamily="18" charset="0"/>
                <a:cs typeface="Times New Roman" panose="02020603050405020304" pitchFamily="18" charset="0"/>
              </a:rPr>
              <a:t> comes into place. </a:t>
            </a:r>
            <a:r>
              <a:rPr lang="en-US" b="1" i="0" dirty="0">
                <a:solidFill>
                  <a:srgbClr val="002060"/>
                </a:solidFill>
                <a:effectLst/>
                <a:latin typeface="Times New Roman" panose="02020603050405020304" pitchFamily="18" charset="0"/>
                <a:cs typeface="Times New Roman" panose="02020603050405020304" pitchFamily="18" charset="0"/>
              </a:rPr>
              <a:t>It’s nothing but </a:t>
            </a:r>
            <a:r>
              <a:rPr lang="en-US" b="1" i="0" dirty="0" err="1">
                <a:solidFill>
                  <a:srgbClr val="002060"/>
                </a:solidFill>
                <a:effectLst/>
                <a:latin typeface="Times New Roman" panose="02020603050405020304" pitchFamily="18" charset="0"/>
                <a:cs typeface="Times New Roman" panose="02020603050405020304" pitchFamily="18" charset="0"/>
              </a:rPr>
              <a:t>updation</a:t>
            </a:r>
            <a:r>
              <a:rPr lang="en-US" b="1" i="0" dirty="0">
                <a:solidFill>
                  <a:srgbClr val="002060"/>
                </a:solidFill>
                <a:effectLst/>
                <a:latin typeface="Times New Roman" panose="02020603050405020304" pitchFamily="18" charset="0"/>
                <a:cs typeface="Times New Roman" panose="02020603050405020304" pitchFamily="18" charset="0"/>
              </a:rPr>
              <a:t> of the weight vectors in the hidden layers according to the training error or the loss produced in the </a:t>
            </a:r>
            <a:r>
              <a:rPr lang="en-US" b="1" i="0" dirty="0" err="1">
                <a:solidFill>
                  <a:srgbClr val="002060"/>
                </a:solidFill>
                <a:effectLst/>
                <a:latin typeface="Times New Roman" panose="02020603050405020304" pitchFamily="18" charset="0"/>
                <a:cs typeface="Times New Roman" panose="02020603050405020304" pitchFamily="18" charset="0"/>
              </a:rPr>
              <a:t>ouput</a:t>
            </a:r>
            <a:r>
              <a:rPr lang="en-US" b="1" i="0" dirty="0">
                <a:solidFill>
                  <a:srgbClr val="002060"/>
                </a:solidFill>
                <a:effectLst/>
                <a:latin typeface="Times New Roman" panose="02020603050405020304" pitchFamily="18" charset="0"/>
                <a:cs typeface="Times New Roman" panose="02020603050405020304" pitchFamily="18" charset="0"/>
              </a:rPr>
              <a:t> layer.</a:t>
            </a:r>
            <a:endParaRPr lang="en-US" b="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621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B949-9507-48E1-99E5-11D25534268C}"/>
              </a:ext>
            </a:extLst>
          </p:cNvPr>
          <p:cNvSpPr>
            <a:spLocks noGrp="1"/>
          </p:cNvSpPr>
          <p:nvPr>
            <p:ph type="title"/>
          </p:nvPr>
        </p:nvSpPr>
        <p:spPr/>
        <p:txBody>
          <a:bodyPr/>
          <a:lstStyle/>
          <a:p>
            <a:r>
              <a:rPr lang="en-US" b="0" i="0" dirty="0">
                <a:solidFill>
                  <a:srgbClr val="002060"/>
                </a:solidFill>
                <a:effectLst/>
                <a:latin typeface="DM Sans" pitchFamily="2" charset="0"/>
              </a:rPr>
              <a:t>Representation of a Multi Layer Neural Network</a:t>
            </a:r>
            <a:endParaRPr lang="en-IN" dirty="0">
              <a:solidFill>
                <a:srgbClr val="002060"/>
              </a:solidFill>
            </a:endParaRPr>
          </a:p>
        </p:txBody>
      </p:sp>
      <p:sp>
        <p:nvSpPr>
          <p:cNvPr id="3" name="Content Placeholder 2">
            <a:extLst>
              <a:ext uri="{FF2B5EF4-FFF2-40B4-BE49-F238E27FC236}">
                <a16:creationId xmlns:a16="http://schemas.microsoft.com/office/drawing/2014/main" id="{696DCF67-CAB6-4FF4-8436-0314A1ED37E2}"/>
              </a:ext>
            </a:extLst>
          </p:cNvPr>
          <p:cNvSpPr>
            <a:spLocks noGrp="1"/>
          </p:cNvSpPr>
          <p:nvPr>
            <p:ph idx="1"/>
          </p:nvPr>
        </p:nvSpPr>
        <p:spPr/>
        <p:txBody>
          <a:bodyPr/>
          <a:lstStyle/>
          <a:p>
            <a:endParaRPr lang="en-IN"/>
          </a:p>
        </p:txBody>
      </p:sp>
      <p:pic>
        <p:nvPicPr>
          <p:cNvPr id="1026" name="Picture 2" descr="Image result for multi layer neural network">
            <a:extLst>
              <a:ext uri="{FF2B5EF4-FFF2-40B4-BE49-F238E27FC236}">
                <a16:creationId xmlns:a16="http://schemas.microsoft.com/office/drawing/2014/main" id="{F74A43D7-4576-4142-AC0A-E9C7AAF87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10176803"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31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3D28-4258-492F-9A9D-07703FE3C82C}"/>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BACK PROPAGATION ALGORITHM</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B9875B-0180-467D-B8D5-80AFF9EB84E2}"/>
              </a:ext>
            </a:extLst>
          </p:cNvPr>
          <p:cNvSpPr>
            <a:spLocks noGrp="1"/>
          </p:cNvSpPr>
          <p:nvPr>
            <p:ph idx="1"/>
          </p:nvPr>
        </p:nvSpPr>
        <p:spPr/>
        <p:txBody>
          <a:bodyPr/>
          <a:lstStyle/>
          <a:p>
            <a:r>
              <a:rPr lang="en-US" b="0" i="0" dirty="0">
                <a:solidFill>
                  <a:srgbClr val="002060"/>
                </a:solidFill>
                <a:effectLst/>
                <a:latin typeface="Times New Roman" panose="02020603050405020304" pitchFamily="18" charset="0"/>
                <a:cs typeface="Times New Roman" panose="02020603050405020304" pitchFamily="18" charset="0"/>
              </a:rPr>
              <a:t>The formula for calculating training error for a neural network can be represented as follows:</a:t>
            </a: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outputs is the set of output units in network</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d is the data point</a:t>
            </a:r>
          </a:p>
          <a:p>
            <a:pPr algn="l">
              <a:buFont typeface="Arial" panose="020B0604020202020204" pitchFamily="34" charset="0"/>
              <a:buChar char="•"/>
            </a:pPr>
            <a:r>
              <a:rPr lang="en-US" b="0" i="0" dirty="0">
                <a:solidFill>
                  <a:srgbClr val="002060"/>
                </a:solidFill>
                <a:effectLst/>
                <a:latin typeface="Times New Roman" panose="02020603050405020304" pitchFamily="18" charset="0"/>
                <a:cs typeface="Times New Roman" panose="02020603050405020304" pitchFamily="18" charset="0"/>
              </a:rPr>
              <a:t>t and o are target values and the output values produced by the network for the kth output unit for data point ‘d’.</a:t>
            </a:r>
          </a:p>
          <a:p>
            <a:endParaRPr lang="en-IN" dirty="0">
              <a:solidFill>
                <a:srgbClr val="002060"/>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21F2AEA1-D133-4652-9203-58357018CF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344" y="2955024"/>
            <a:ext cx="7216183" cy="81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63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EA60-2B56-44F3-A523-33F40F851F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BA7F16-053F-4A00-8EFA-B332F95491EB}"/>
              </a:ext>
            </a:extLst>
          </p:cNvPr>
          <p:cNvSpPr>
            <a:spLocks noGrp="1"/>
          </p:cNvSpPr>
          <p:nvPr>
            <p:ph idx="1"/>
          </p:nvPr>
        </p:nvSpPr>
        <p:spPr/>
        <p:txBody>
          <a:bodyPr>
            <a:normAutofit fontScale="92500" lnSpcReduction="20000"/>
          </a:bodyPr>
          <a:lstStyle/>
          <a:p>
            <a:pPr algn="just" fontAlgn="base">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Step 1</a:t>
            </a:r>
            <a:r>
              <a:rPr lang="en-US" b="0" i="0" dirty="0">
                <a:solidFill>
                  <a:srgbClr val="002060"/>
                </a:solidFill>
                <a:effectLst/>
                <a:latin typeface="Times New Roman" panose="02020603050405020304" pitchFamily="18" charset="0"/>
                <a:cs typeface="Times New Roman" panose="02020603050405020304" pitchFamily="18" charset="0"/>
              </a:rPr>
              <a:t>:The input layer receives the input.</a:t>
            </a:r>
          </a:p>
          <a:p>
            <a:pPr algn="just" fontAlgn="base">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Step 2:</a:t>
            </a:r>
            <a:r>
              <a:rPr lang="en-US" b="0" i="0" dirty="0">
                <a:solidFill>
                  <a:srgbClr val="002060"/>
                </a:solidFill>
                <a:effectLst/>
                <a:latin typeface="Times New Roman" panose="02020603050405020304" pitchFamily="18" charset="0"/>
                <a:cs typeface="Times New Roman" panose="02020603050405020304" pitchFamily="18" charset="0"/>
              </a:rPr>
              <a:t>The input is then averaged overweight.</a:t>
            </a:r>
          </a:p>
          <a:p>
            <a:pPr algn="just" fontAlgn="base">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Step 3</a:t>
            </a:r>
            <a:r>
              <a:rPr lang="en-US" b="0" i="0" dirty="0">
                <a:solidFill>
                  <a:srgbClr val="002060"/>
                </a:solidFill>
                <a:effectLst/>
                <a:latin typeface="Times New Roman" panose="02020603050405020304" pitchFamily="18" charset="0"/>
                <a:cs typeface="Times New Roman" panose="02020603050405020304" pitchFamily="18" charset="0"/>
              </a:rPr>
              <a:t>:Each hidden layer processes the output. Each output is referred to as “Error” here which is actually the difference between the actual output and the desired output.</a:t>
            </a:r>
          </a:p>
          <a:p>
            <a:pPr algn="just" fontAlgn="base">
              <a:buFont typeface="Arial" panose="020B0604020202020204" pitchFamily="34" charset="0"/>
              <a:buChar char="•"/>
            </a:pPr>
            <a:r>
              <a:rPr lang="en-US" b="1" i="0" dirty="0">
                <a:solidFill>
                  <a:srgbClr val="002060"/>
                </a:solidFill>
                <a:effectLst/>
                <a:latin typeface="Times New Roman" panose="02020603050405020304" pitchFamily="18" charset="0"/>
                <a:cs typeface="Times New Roman" panose="02020603050405020304" pitchFamily="18" charset="0"/>
              </a:rPr>
              <a:t>Step 4</a:t>
            </a:r>
            <a:r>
              <a:rPr lang="en-US" b="0" i="0" dirty="0">
                <a:solidFill>
                  <a:srgbClr val="002060"/>
                </a:solidFill>
                <a:effectLst/>
                <a:latin typeface="Times New Roman" panose="02020603050405020304" pitchFamily="18" charset="0"/>
                <a:cs typeface="Times New Roman" panose="02020603050405020304" pitchFamily="18" charset="0"/>
              </a:rPr>
              <a:t>:In this step, the algorithm moves back to the hidden layers again to optimize the weights and reduce the error.</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The Backpropagation algorithm looks for the minimum value of the error function in weight space using a technique called the delta rule or gradient descent. The weights that minimize the error function is then considered to be a solution to the learning problem.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90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D332-4A5F-40E4-A833-13E2E0610DD8}"/>
              </a:ext>
            </a:extLst>
          </p:cNvPr>
          <p:cNvSpPr>
            <a:spLocks noGrp="1"/>
          </p:cNvSpPr>
          <p:nvPr>
            <p:ph type="title"/>
          </p:nvPr>
        </p:nvSpPr>
        <p:spPr/>
        <p:txBody>
          <a:bodyPr/>
          <a:lstStyle/>
          <a:p>
            <a:r>
              <a:rPr lang="en-IN" b="0" i="0" dirty="0">
                <a:solidFill>
                  <a:srgbClr val="4A4A4A"/>
                </a:solidFill>
                <a:effectLst/>
                <a:latin typeface="Open Sans" panose="020B0606030504020204" pitchFamily="34" charset="0"/>
              </a:rPr>
              <a:t>Consider the below table:</a:t>
            </a:r>
            <a:endParaRPr lang="en-IN" dirty="0"/>
          </a:p>
        </p:txBody>
      </p:sp>
      <p:graphicFrame>
        <p:nvGraphicFramePr>
          <p:cNvPr id="4" name="Content Placeholder 3">
            <a:extLst>
              <a:ext uri="{FF2B5EF4-FFF2-40B4-BE49-F238E27FC236}">
                <a16:creationId xmlns:a16="http://schemas.microsoft.com/office/drawing/2014/main" id="{DE710F6E-AF99-4061-9FDA-0891E2A106DE}"/>
              </a:ext>
            </a:extLst>
          </p:cNvPr>
          <p:cNvGraphicFramePr>
            <a:graphicFrameLocks noGrp="1"/>
          </p:cNvGraphicFramePr>
          <p:nvPr>
            <p:ph idx="1"/>
          </p:nvPr>
        </p:nvGraphicFramePr>
        <p:xfrm>
          <a:off x="2507207" y="1513267"/>
          <a:ext cx="4762500" cy="1463040"/>
        </p:xfrm>
        <a:graphic>
          <a:graphicData uri="http://schemas.openxmlformats.org/drawingml/2006/table">
            <a:tbl>
              <a:tblPr/>
              <a:tblGrid>
                <a:gridCol w="2103312">
                  <a:extLst>
                    <a:ext uri="{9D8B030D-6E8A-4147-A177-3AD203B41FA5}">
                      <a16:colId xmlns:a16="http://schemas.microsoft.com/office/drawing/2014/main" val="1358632193"/>
                    </a:ext>
                  </a:extLst>
                </a:gridCol>
                <a:gridCol w="2659188">
                  <a:extLst>
                    <a:ext uri="{9D8B030D-6E8A-4147-A177-3AD203B41FA5}">
                      <a16:colId xmlns:a16="http://schemas.microsoft.com/office/drawing/2014/main" val="1473103441"/>
                    </a:ext>
                  </a:extLst>
                </a:gridCol>
              </a:tblGrid>
              <a:tr h="228600">
                <a:tc>
                  <a:txBody>
                    <a:bodyPr/>
                    <a:lstStyle/>
                    <a:p>
                      <a:pPr algn="ctr"/>
                      <a:r>
                        <a:rPr lang="en-IN" b="1">
                          <a:effectLst/>
                        </a:rPr>
                        <a:t>Input</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Desired Output</a:t>
                      </a:r>
                      <a:endParaRPr lang="en-IN">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1144156975"/>
                  </a:ext>
                </a:extLst>
              </a:tr>
              <a:tr h="285750">
                <a:tc>
                  <a:txBody>
                    <a:bodyPr/>
                    <a:lstStyle/>
                    <a:p>
                      <a:pPr algn="ctr"/>
                      <a:r>
                        <a:rPr lang="en-IN" dirty="0">
                          <a:effectLst/>
                        </a:rPr>
                        <a:t>0</a:t>
                      </a:r>
                    </a:p>
                  </a:txBody>
                  <a:tcPr marL="38100" anchor="ctr">
                    <a:lnL>
                      <a:noFill/>
                    </a:lnL>
                    <a:lnR>
                      <a:noFill/>
                    </a:lnR>
                    <a:lnT>
                      <a:noFill/>
                    </a:lnT>
                    <a:lnB>
                      <a:noFill/>
                    </a:lnB>
                  </a:tcPr>
                </a:tc>
                <a:tc>
                  <a:txBody>
                    <a:bodyPr/>
                    <a:lstStyle/>
                    <a:p>
                      <a:pPr algn="ctr"/>
                      <a:r>
                        <a:rPr lang="en-IN" dirty="0">
                          <a:effectLst/>
                        </a:rPr>
                        <a:t>0</a:t>
                      </a:r>
                    </a:p>
                  </a:txBody>
                  <a:tcPr marL="38100" anchor="ctr">
                    <a:lnL>
                      <a:noFill/>
                    </a:lnL>
                    <a:lnR>
                      <a:noFill/>
                    </a:lnR>
                    <a:lnT>
                      <a:noFill/>
                    </a:lnT>
                    <a:lnB>
                      <a:noFill/>
                    </a:lnB>
                  </a:tcPr>
                </a:tc>
                <a:extLst>
                  <a:ext uri="{0D108BD9-81ED-4DB2-BD59-A6C34878D82A}">
                    <a16:rowId xmlns:a16="http://schemas.microsoft.com/office/drawing/2014/main" val="1861451830"/>
                  </a:ext>
                </a:extLst>
              </a:tr>
              <a:tr h="0">
                <a:tc>
                  <a:txBody>
                    <a:bodyPr/>
                    <a:lstStyle/>
                    <a:p>
                      <a:pPr algn="ctr"/>
                      <a:r>
                        <a:rPr lang="en-IN" dirty="0">
                          <a:effectLst/>
                        </a:rPr>
                        <a:t>1</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extLst>
                  <a:ext uri="{0D108BD9-81ED-4DB2-BD59-A6C34878D82A}">
                    <a16:rowId xmlns:a16="http://schemas.microsoft.com/office/drawing/2014/main" val="3520312151"/>
                  </a:ext>
                </a:extLst>
              </a:tr>
              <a:tr h="287531">
                <a:tc>
                  <a:txBody>
                    <a:bodyPr/>
                    <a:lstStyle/>
                    <a:p>
                      <a:pPr algn="ctr"/>
                      <a:r>
                        <a:rPr lang="en-IN" dirty="0">
                          <a:effectLst/>
                        </a:rPr>
                        <a:t>2</a:t>
                      </a:r>
                    </a:p>
                  </a:txBody>
                  <a:tcPr marL="38100" anchor="ctr">
                    <a:lnL>
                      <a:noFill/>
                    </a:lnL>
                    <a:lnR>
                      <a:noFill/>
                    </a:lnR>
                    <a:lnT>
                      <a:noFill/>
                    </a:lnT>
                    <a:lnB>
                      <a:noFill/>
                    </a:lnB>
                  </a:tcPr>
                </a:tc>
                <a:tc>
                  <a:txBody>
                    <a:bodyPr/>
                    <a:lstStyle/>
                    <a:p>
                      <a:pPr algn="ctr"/>
                      <a:r>
                        <a:rPr lang="en-IN" dirty="0">
                          <a:effectLst/>
                        </a:rPr>
                        <a:t>4</a:t>
                      </a:r>
                    </a:p>
                  </a:txBody>
                  <a:tcPr marL="38100" anchor="ctr">
                    <a:lnL>
                      <a:noFill/>
                    </a:lnL>
                    <a:lnR>
                      <a:noFill/>
                    </a:lnR>
                    <a:lnT>
                      <a:noFill/>
                    </a:lnT>
                    <a:lnB>
                      <a:noFill/>
                    </a:lnB>
                  </a:tcPr>
                </a:tc>
                <a:extLst>
                  <a:ext uri="{0D108BD9-81ED-4DB2-BD59-A6C34878D82A}">
                    <a16:rowId xmlns:a16="http://schemas.microsoft.com/office/drawing/2014/main" val="1683263243"/>
                  </a:ext>
                </a:extLst>
              </a:tr>
            </a:tbl>
          </a:graphicData>
        </a:graphic>
      </p:graphicFrame>
      <p:graphicFrame>
        <p:nvGraphicFramePr>
          <p:cNvPr id="5" name="Table 4">
            <a:extLst>
              <a:ext uri="{FF2B5EF4-FFF2-40B4-BE49-F238E27FC236}">
                <a16:creationId xmlns:a16="http://schemas.microsoft.com/office/drawing/2014/main" id="{4BB26395-10DF-4D02-8ED8-821C61F70C21}"/>
              </a:ext>
            </a:extLst>
          </p:cNvPr>
          <p:cNvGraphicFramePr>
            <a:graphicFrameLocks noGrp="1"/>
          </p:cNvGraphicFramePr>
          <p:nvPr/>
        </p:nvGraphicFramePr>
        <p:xfrm>
          <a:off x="2507207" y="4356504"/>
          <a:ext cx="4762500" cy="1737360"/>
        </p:xfrm>
        <a:graphic>
          <a:graphicData uri="http://schemas.openxmlformats.org/drawingml/2006/table">
            <a:tbl>
              <a:tblPr/>
              <a:tblGrid>
                <a:gridCol w="1349696">
                  <a:extLst>
                    <a:ext uri="{9D8B030D-6E8A-4147-A177-3AD203B41FA5}">
                      <a16:colId xmlns:a16="http://schemas.microsoft.com/office/drawing/2014/main" val="450646626"/>
                    </a:ext>
                  </a:extLst>
                </a:gridCol>
                <a:gridCol w="1706402">
                  <a:extLst>
                    <a:ext uri="{9D8B030D-6E8A-4147-A177-3AD203B41FA5}">
                      <a16:colId xmlns:a16="http://schemas.microsoft.com/office/drawing/2014/main" val="1988986831"/>
                    </a:ext>
                  </a:extLst>
                </a:gridCol>
                <a:gridCol w="1706402">
                  <a:extLst>
                    <a:ext uri="{9D8B030D-6E8A-4147-A177-3AD203B41FA5}">
                      <a16:colId xmlns:a16="http://schemas.microsoft.com/office/drawing/2014/main" val="788195461"/>
                    </a:ext>
                  </a:extLst>
                </a:gridCol>
              </a:tblGrid>
              <a:tr h="228600">
                <a:tc>
                  <a:txBody>
                    <a:bodyPr/>
                    <a:lstStyle/>
                    <a:p>
                      <a:pPr algn="ctr"/>
                      <a:r>
                        <a:rPr lang="en-IN" b="1">
                          <a:effectLst/>
                        </a:rPr>
                        <a:t>Input</a:t>
                      </a:r>
                      <a:endParaRPr lang="en-IN">
                        <a:effectLst/>
                      </a:endParaRPr>
                    </a:p>
                  </a:txBody>
                  <a:tcPr marL="47625" anchor="ctr">
                    <a:lnL>
                      <a:noFill/>
                    </a:lnL>
                    <a:lnR>
                      <a:noFill/>
                    </a:lnR>
                    <a:lnT>
                      <a:noFill/>
                    </a:lnT>
                    <a:lnB>
                      <a:noFill/>
                    </a:lnB>
                    <a:solidFill>
                      <a:srgbClr val="008DD9"/>
                    </a:solidFill>
                  </a:tcPr>
                </a:tc>
                <a:tc>
                  <a:txBody>
                    <a:bodyPr/>
                    <a:lstStyle/>
                    <a:p>
                      <a:pPr algn="ctr"/>
                      <a:r>
                        <a:rPr lang="en-IN" b="1" dirty="0">
                          <a:effectLst/>
                        </a:rPr>
                        <a:t>Desired Output</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dirty="0">
                          <a:effectLst/>
                        </a:rPr>
                        <a:t>Model output (W=3)</a:t>
                      </a:r>
                      <a:endParaRPr lang="en-IN" dirty="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1398072364"/>
                  </a:ext>
                </a:extLst>
              </a:tr>
              <a:tr h="285750">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extLst>
                  <a:ext uri="{0D108BD9-81ED-4DB2-BD59-A6C34878D82A}">
                    <a16:rowId xmlns:a16="http://schemas.microsoft.com/office/drawing/2014/main" val="3688385039"/>
                  </a:ext>
                </a:extLst>
              </a:tr>
              <a:tr h="0">
                <a:tc>
                  <a:txBody>
                    <a:bodyPr/>
                    <a:lstStyle/>
                    <a:p>
                      <a:pPr algn="ctr"/>
                      <a:r>
                        <a:rPr lang="en-IN">
                          <a:effectLst/>
                        </a:rPr>
                        <a:t>1</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3</a:t>
                      </a:r>
                    </a:p>
                  </a:txBody>
                  <a:tcPr marL="38100" anchor="ctr">
                    <a:lnL>
                      <a:noFill/>
                    </a:lnL>
                    <a:lnR>
                      <a:noFill/>
                    </a:lnR>
                    <a:lnT>
                      <a:noFill/>
                    </a:lnT>
                    <a:lnB>
                      <a:noFill/>
                    </a:lnB>
                  </a:tcPr>
                </a:tc>
                <a:extLst>
                  <a:ext uri="{0D108BD9-81ED-4DB2-BD59-A6C34878D82A}">
                    <a16:rowId xmlns:a16="http://schemas.microsoft.com/office/drawing/2014/main" val="433776890"/>
                  </a:ext>
                </a:extLst>
              </a:tr>
              <a:tr h="287531">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4</a:t>
                      </a:r>
                    </a:p>
                  </a:txBody>
                  <a:tcPr marL="38100" anchor="ctr">
                    <a:lnL>
                      <a:noFill/>
                    </a:lnL>
                    <a:lnR>
                      <a:noFill/>
                    </a:lnR>
                    <a:lnT>
                      <a:noFill/>
                    </a:lnT>
                    <a:lnB>
                      <a:noFill/>
                    </a:lnB>
                  </a:tcPr>
                </a:tc>
                <a:tc>
                  <a:txBody>
                    <a:bodyPr/>
                    <a:lstStyle/>
                    <a:p>
                      <a:pPr algn="ctr"/>
                      <a:r>
                        <a:rPr lang="en-IN" dirty="0">
                          <a:effectLst/>
                        </a:rPr>
                        <a:t>6</a:t>
                      </a:r>
                    </a:p>
                  </a:txBody>
                  <a:tcPr marL="38100" anchor="ctr">
                    <a:lnL>
                      <a:noFill/>
                    </a:lnL>
                    <a:lnR>
                      <a:noFill/>
                    </a:lnR>
                    <a:lnT>
                      <a:noFill/>
                    </a:lnT>
                    <a:lnB>
                      <a:noFill/>
                    </a:lnB>
                  </a:tcPr>
                </a:tc>
                <a:extLst>
                  <a:ext uri="{0D108BD9-81ED-4DB2-BD59-A6C34878D82A}">
                    <a16:rowId xmlns:a16="http://schemas.microsoft.com/office/drawing/2014/main" val="1361296946"/>
                  </a:ext>
                </a:extLst>
              </a:tr>
            </a:tbl>
          </a:graphicData>
        </a:graphic>
      </p:graphicFrame>
      <p:sp>
        <p:nvSpPr>
          <p:cNvPr id="7" name="TextBox 6">
            <a:extLst>
              <a:ext uri="{FF2B5EF4-FFF2-40B4-BE49-F238E27FC236}">
                <a16:creationId xmlns:a16="http://schemas.microsoft.com/office/drawing/2014/main" id="{7286C887-4E89-4EE8-BDE9-E0F30434DDDF}"/>
              </a:ext>
            </a:extLst>
          </p:cNvPr>
          <p:cNvSpPr txBox="1"/>
          <p:nvPr/>
        </p:nvSpPr>
        <p:spPr>
          <a:xfrm>
            <a:off x="1839284" y="3429000"/>
            <a:ext cx="7987103" cy="369332"/>
          </a:xfrm>
          <a:prstGeom prst="rect">
            <a:avLst/>
          </a:prstGeom>
          <a:noFill/>
        </p:spPr>
        <p:txBody>
          <a:bodyPr wrap="square">
            <a:spAutoFit/>
          </a:bodyPr>
          <a:lstStyle/>
          <a:p>
            <a:r>
              <a:rPr lang="en-US" dirty="0">
                <a:solidFill>
                  <a:srgbClr val="4A4A4A"/>
                </a:solidFill>
                <a:latin typeface="Open Sans" panose="020B0606030504020204" pitchFamily="34" charset="0"/>
              </a:rPr>
              <a:t>The following table shows the </a:t>
            </a:r>
            <a:r>
              <a:rPr lang="en-US" b="0" i="0" dirty="0">
                <a:solidFill>
                  <a:srgbClr val="4A4A4A"/>
                </a:solidFill>
                <a:effectLst/>
                <a:latin typeface="Open Sans" panose="020B0606030504020204" pitchFamily="34" charset="0"/>
              </a:rPr>
              <a:t>output of the</a:t>
            </a:r>
            <a:r>
              <a:rPr lang="en-US" dirty="0">
                <a:solidFill>
                  <a:srgbClr val="4A4A4A"/>
                </a:solidFill>
                <a:latin typeface="Open Sans" panose="020B0606030504020204" pitchFamily="34" charset="0"/>
              </a:rPr>
              <a:t> </a:t>
            </a:r>
            <a:r>
              <a:rPr lang="en-US" b="0" i="0" dirty="0">
                <a:solidFill>
                  <a:srgbClr val="4A4A4A"/>
                </a:solidFill>
                <a:effectLst/>
                <a:latin typeface="Open Sans" panose="020B0606030504020204" pitchFamily="34" charset="0"/>
              </a:rPr>
              <a:t>model when ‘W” value is 3:</a:t>
            </a:r>
            <a:endParaRPr lang="en-IN" dirty="0"/>
          </a:p>
        </p:txBody>
      </p:sp>
    </p:spTree>
    <p:extLst>
      <p:ext uri="{BB962C8B-B14F-4D97-AF65-F5344CB8AC3E}">
        <p14:creationId xmlns:p14="http://schemas.microsoft.com/office/powerpoint/2010/main" val="114890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08F86-6246-4DBE-B763-87F90D16D972}"/>
              </a:ext>
            </a:extLst>
          </p:cNvPr>
          <p:cNvSpPr txBox="1"/>
          <p:nvPr/>
        </p:nvSpPr>
        <p:spPr>
          <a:xfrm>
            <a:off x="412845" y="202273"/>
            <a:ext cx="8813042" cy="369332"/>
          </a:xfrm>
          <a:prstGeom prst="rect">
            <a:avLst/>
          </a:prstGeom>
          <a:noFill/>
        </p:spPr>
        <p:txBody>
          <a:bodyPr wrap="square">
            <a:spAutoFit/>
          </a:bodyPr>
          <a:lstStyle/>
          <a:p>
            <a:r>
              <a:rPr lang="en-US" b="0" i="0" dirty="0">
                <a:solidFill>
                  <a:srgbClr val="4A4A4A"/>
                </a:solidFill>
                <a:effectLst/>
                <a:latin typeface="Open Sans" panose="020B0606030504020204" pitchFamily="34" charset="0"/>
              </a:rPr>
              <a:t>The difference between the actual output and the desired output:</a:t>
            </a:r>
            <a:endParaRPr lang="en-IN" dirty="0"/>
          </a:p>
        </p:txBody>
      </p:sp>
      <p:graphicFrame>
        <p:nvGraphicFramePr>
          <p:cNvPr id="6" name="Table 5">
            <a:extLst>
              <a:ext uri="{FF2B5EF4-FFF2-40B4-BE49-F238E27FC236}">
                <a16:creationId xmlns:a16="http://schemas.microsoft.com/office/drawing/2014/main" id="{BD638751-F223-467A-91BB-F054954858F7}"/>
              </a:ext>
            </a:extLst>
          </p:cNvPr>
          <p:cNvGraphicFramePr>
            <a:graphicFrameLocks noGrp="1"/>
          </p:cNvGraphicFramePr>
          <p:nvPr/>
        </p:nvGraphicFramePr>
        <p:xfrm>
          <a:off x="582784" y="980257"/>
          <a:ext cx="7674951" cy="1737360"/>
        </p:xfrm>
        <a:graphic>
          <a:graphicData uri="http://schemas.openxmlformats.org/drawingml/2006/table">
            <a:tbl>
              <a:tblPr/>
              <a:tblGrid>
                <a:gridCol w="1267091">
                  <a:extLst>
                    <a:ext uri="{9D8B030D-6E8A-4147-A177-3AD203B41FA5}">
                      <a16:colId xmlns:a16="http://schemas.microsoft.com/office/drawing/2014/main" val="1128360339"/>
                    </a:ext>
                  </a:extLst>
                </a:gridCol>
                <a:gridCol w="1601965">
                  <a:extLst>
                    <a:ext uri="{9D8B030D-6E8A-4147-A177-3AD203B41FA5}">
                      <a16:colId xmlns:a16="http://schemas.microsoft.com/office/drawing/2014/main" val="3397861590"/>
                    </a:ext>
                  </a:extLst>
                </a:gridCol>
                <a:gridCol w="1601965">
                  <a:extLst>
                    <a:ext uri="{9D8B030D-6E8A-4147-A177-3AD203B41FA5}">
                      <a16:colId xmlns:a16="http://schemas.microsoft.com/office/drawing/2014/main" val="2294751269"/>
                    </a:ext>
                  </a:extLst>
                </a:gridCol>
                <a:gridCol w="1601965">
                  <a:extLst>
                    <a:ext uri="{9D8B030D-6E8A-4147-A177-3AD203B41FA5}">
                      <a16:colId xmlns:a16="http://schemas.microsoft.com/office/drawing/2014/main" val="2429030778"/>
                    </a:ext>
                  </a:extLst>
                </a:gridCol>
                <a:gridCol w="1601965">
                  <a:extLst>
                    <a:ext uri="{9D8B030D-6E8A-4147-A177-3AD203B41FA5}">
                      <a16:colId xmlns:a16="http://schemas.microsoft.com/office/drawing/2014/main" val="1459578426"/>
                    </a:ext>
                  </a:extLst>
                </a:gridCol>
              </a:tblGrid>
              <a:tr h="228600">
                <a:tc>
                  <a:txBody>
                    <a:bodyPr/>
                    <a:lstStyle/>
                    <a:p>
                      <a:pPr algn="ctr"/>
                      <a:r>
                        <a:rPr lang="en-IN" b="1">
                          <a:effectLst/>
                        </a:rPr>
                        <a:t>Input</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Desired Output</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Model output (W=3)</a:t>
                      </a:r>
                      <a:endParaRPr lang="en-IN">
                        <a:effectLst/>
                      </a:endParaRPr>
                    </a:p>
                  </a:txBody>
                  <a:tcPr marL="47625" anchor="ctr">
                    <a:lnL>
                      <a:noFill/>
                    </a:lnL>
                    <a:lnR>
                      <a:noFill/>
                    </a:lnR>
                    <a:lnT>
                      <a:noFill/>
                    </a:lnT>
                    <a:lnB>
                      <a:noFill/>
                    </a:lnB>
                    <a:solidFill>
                      <a:srgbClr val="008DD9"/>
                    </a:solidFill>
                  </a:tcPr>
                </a:tc>
                <a:tc>
                  <a:txBody>
                    <a:bodyPr/>
                    <a:lstStyle/>
                    <a:p>
                      <a:pPr algn="ctr"/>
                      <a:r>
                        <a:rPr lang="en-IN" b="1" dirty="0">
                          <a:effectLst/>
                        </a:rPr>
                        <a:t>Absolute Error</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a:effectLst/>
                        </a:rPr>
                        <a:t>Square Error</a:t>
                      </a:r>
                      <a:endParaRPr lang="en-IN">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2937240962"/>
                  </a:ext>
                </a:extLst>
              </a:tr>
              <a:tr h="285750">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0 </a:t>
                      </a:r>
                    </a:p>
                  </a:txBody>
                  <a:tcPr marL="38100" anchor="ctr">
                    <a:lnL>
                      <a:noFill/>
                    </a:lnL>
                    <a:lnR>
                      <a:noFill/>
                    </a:lnR>
                    <a:lnT>
                      <a:noFill/>
                    </a:lnT>
                    <a:lnB>
                      <a:noFill/>
                    </a:lnB>
                  </a:tcPr>
                </a:tc>
                <a:extLst>
                  <a:ext uri="{0D108BD9-81ED-4DB2-BD59-A6C34878D82A}">
                    <a16:rowId xmlns:a16="http://schemas.microsoft.com/office/drawing/2014/main" val="2068312139"/>
                  </a:ext>
                </a:extLst>
              </a:tr>
              <a:tr h="0">
                <a:tc>
                  <a:txBody>
                    <a:bodyPr/>
                    <a:lstStyle/>
                    <a:p>
                      <a:pPr algn="ctr"/>
                      <a:r>
                        <a:rPr lang="en-IN">
                          <a:effectLst/>
                        </a:rPr>
                        <a:t>1</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3</a:t>
                      </a:r>
                    </a:p>
                  </a:txBody>
                  <a:tcPr marL="38100" anchor="ctr">
                    <a:lnL>
                      <a:noFill/>
                    </a:lnL>
                    <a:lnR>
                      <a:noFill/>
                    </a:lnR>
                    <a:lnT>
                      <a:noFill/>
                    </a:lnT>
                    <a:lnB>
                      <a:noFill/>
                    </a:lnB>
                  </a:tcPr>
                </a:tc>
                <a:tc>
                  <a:txBody>
                    <a:bodyPr/>
                    <a:lstStyle/>
                    <a:p>
                      <a:pPr algn="ctr"/>
                      <a:r>
                        <a:rPr lang="en-IN">
                          <a:effectLst/>
                        </a:rPr>
                        <a:t>1</a:t>
                      </a:r>
                    </a:p>
                  </a:txBody>
                  <a:tcPr marL="38100" anchor="ctr">
                    <a:lnL>
                      <a:noFill/>
                    </a:lnL>
                    <a:lnR>
                      <a:noFill/>
                    </a:lnR>
                    <a:lnT>
                      <a:noFill/>
                    </a:lnT>
                    <a:lnB>
                      <a:noFill/>
                    </a:lnB>
                  </a:tcPr>
                </a:tc>
                <a:tc>
                  <a:txBody>
                    <a:bodyPr/>
                    <a:lstStyle/>
                    <a:p>
                      <a:pPr algn="ctr"/>
                      <a:r>
                        <a:rPr lang="en-IN">
                          <a:effectLst/>
                        </a:rPr>
                        <a:t>1</a:t>
                      </a:r>
                    </a:p>
                  </a:txBody>
                  <a:tcPr marL="38100" anchor="ctr">
                    <a:lnL>
                      <a:noFill/>
                    </a:lnL>
                    <a:lnR>
                      <a:noFill/>
                    </a:lnR>
                    <a:lnT>
                      <a:noFill/>
                    </a:lnT>
                    <a:lnB>
                      <a:noFill/>
                    </a:lnB>
                  </a:tcPr>
                </a:tc>
                <a:extLst>
                  <a:ext uri="{0D108BD9-81ED-4DB2-BD59-A6C34878D82A}">
                    <a16:rowId xmlns:a16="http://schemas.microsoft.com/office/drawing/2014/main" val="34562142"/>
                  </a:ext>
                </a:extLst>
              </a:tr>
              <a:tr h="287531">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4</a:t>
                      </a:r>
                    </a:p>
                  </a:txBody>
                  <a:tcPr marL="38100" anchor="ctr">
                    <a:lnL>
                      <a:noFill/>
                    </a:lnL>
                    <a:lnR>
                      <a:noFill/>
                    </a:lnR>
                    <a:lnT>
                      <a:noFill/>
                    </a:lnT>
                    <a:lnB>
                      <a:noFill/>
                    </a:lnB>
                  </a:tcPr>
                </a:tc>
                <a:tc>
                  <a:txBody>
                    <a:bodyPr/>
                    <a:lstStyle/>
                    <a:p>
                      <a:pPr algn="ctr"/>
                      <a:r>
                        <a:rPr lang="en-IN">
                          <a:effectLst/>
                        </a:rPr>
                        <a:t>6</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dirty="0">
                          <a:effectLst/>
                        </a:rPr>
                        <a:t>4</a:t>
                      </a:r>
                    </a:p>
                  </a:txBody>
                  <a:tcPr marL="38100" anchor="ctr">
                    <a:lnL>
                      <a:noFill/>
                    </a:lnL>
                    <a:lnR>
                      <a:noFill/>
                    </a:lnR>
                    <a:lnT>
                      <a:noFill/>
                    </a:lnT>
                    <a:lnB>
                      <a:noFill/>
                    </a:lnB>
                  </a:tcPr>
                </a:tc>
                <a:extLst>
                  <a:ext uri="{0D108BD9-81ED-4DB2-BD59-A6C34878D82A}">
                    <a16:rowId xmlns:a16="http://schemas.microsoft.com/office/drawing/2014/main" val="3987650231"/>
                  </a:ext>
                </a:extLst>
              </a:tr>
            </a:tbl>
          </a:graphicData>
        </a:graphic>
      </p:graphicFrame>
      <p:graphicFrame>
        <p:nvGraphicFramePr>
          <p:cNvPr id="7" name="Table 6">
            <a:extLst>
              <a:ext uri="{FF2B5EF4-FFF2-40B4-BE49-F238E27FC236}">
                <a16:creationId xmlns:a16="http://schemas.microsoft.com/office/drawing/2014/main" id="{879C05AF-5B7D-4015-A01A-B643868C5BB4}"/>
              </a:ext>
            </a:extLst>
          </p:cNvPr>
          <p:cNvGraphicFramePr>
            <a:graphicFrameLocks noGrp="1"/>
          </p:cNvGraphicFramePr>
          <p:nvPr/>
        </p:nvGraphicFramePr>
        <p:xfrm>
          <a:off x="582784" y="3866063"/>
          <a:ext cx="9111357" cy="2011680"/>
        </p:xfrm>
        <a:graphic>
          <a:graphicData uri="http://schemas.openxmlformats.org/drawingml/2006/table">
            <a:tbl>
              <a:tblPr/>
              <a:tblGrid>
                <a:gridCol w="925011">
                  <a:extLst>
                    <a:ext uri="{9D8B030D-6E8A-4147-A177-3AD203B41FA5}">
                      <a16:colId xmlns:a16="http://schemas.microsoft.com/office/drawing/2014/main" val="4214962360"/>
                    </a:ext>
                  </a:extLst>
                </a:gridCol>
                <a:gridCol w="1169478">
                  <a:extLst>
                    <a:ext uri="{9D8B030D-6E8A-4147-A177-3AD203B41FA5}">
                      <a16:colId xmlns:a16="http://schemas.microsoft.com/office/drawing/2014/main" val="1989026441"/>
                    </a:ext>
                  </a:extLst>
                </a:gridCol>
                <a:gridCol w="1169478">
                  <a:extLst>
                    <a:ext uri="{9D8B030D-6E8A-4147-A177-3AD203B41FA5}">
                      <a16:colId xmlns:a16="http://schemas.microsoft.com/office/drawing/2014/main" val="3889787824"/>
                    </a:ext>
                  </a:extLst>
                </a:gridCol>
                <a:gridCol w="1169478">
                  <a:extLst>
                    <a:ext uri="{9D8B030D-6E8A-4147-A177-3AD203B41FA5}">
                      <a16:colId xmlns:a16="http://schemas.microsoft.com/office/drawing/2014/main" val="1120527864"/>
                    </a:ext>
                  </a:extLst>
                </a:gridCol>
                <a:gridCol w="1169478">
                  <a:extLst>
                    <a:ext uri="{9D8B030D-6E8A-4147-A177-3AD203B41FA5}">
                      <a16:colId xmlns:a16="http://schemas.microsoft.com/office/drawing/2014/main" val="2705439460"/>
                    </a:ext>
                  </a:extLst>
                </a:gridCol>
                <a:gridCol w="1169478">
                  <a:extLst>
                    <a:ext uri="{9D8B030D-6E8A-4147-A177-3AD203B41FA5}">
                      <a16:colId xmlns:a16="http://schemas.microsoft.com/office/drawing/2014/main" val="3000558917"/>
                    </a:ext>
                  </a:extLst>
                </a:gridCol>
                <a:gridCol w="1169478">
                  <a:extLst>
                    <a:ext uri="{9D8B030D-6E8A-4147-A177-3AD203B41FA5}">
                      <a16:colId xmlns:a16="http://schemas.microsoft.com/office/drawing/2014/main" val="282010187"/>
                    </a:ext>
                  </a:extLst>
                </a:gridCol>
                <a:gridCol w="1169478">
                  <a:extLst>
                    <a:ext uri="{9D8B030D-6E8A-4147-A177-3AD203B41FA5}">
                      <a16:colId xmlns:a16="http://schemas.microsoft.com/office/drawing/2014/main" val="3103342016"/>
                    </a:ext>
                  </a:extLst>
                </a:gridCol>
              </a:tblGrid>
              <a:tr h="789709">
                <a:tc>
                  <a:txBody>
                    <a:bodyPr/>
                    <a:lstStyle/>
                    <a:p>
                      <a:pPr algn="ctr"/>
                      <a:r>
                        <a:rPr lang="en-IN" b="1" dirty="0">
                          <a:effectLst/>
                        </a:rPr>
                        <a:t>Input</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dirty="0">
                          <a:effectLst/>
                        </a:rPr>
                        <a:t>Desired Output</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a:effectLst/>
                        </a:rPr>
                        <a:t>Model output (W=3)</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Absolute Error</a:t>
                      </a:r>
                      <a:endParaRPr lang="en-IN">
                        <a:effectLst/>
                      </a:endParaRPr>
                    </a:p>
                  </a:txBody>
                  <a:tcPr marL="47625" anchor="ctr">
                    <a:lnL>
                      <a:noFill/>
                    </a:lnL>
                    <a:lnR>
                      <a:noFill/>
                    </a:lnR>
                    <a:lnT>
                      <a:noFill/>
                    </a:lnT>
                    <a:lnB>
                      <a:noFill/>
                    </a:lnB>
                    <a:solidFill>
                      <a:srgbClr val="008DD9"/>
                    </a:solidFill>
                  </a:tcPr>
                </a:tc>
                <a:tc>
                  <a:txBody>
                    <a:bodyPr/>
                    <a:lstStyle/>
                    <a:p>
                      <a:pPr algn="ctr"/>
                      <a:r>
                        <a:rPr lang="en-IN" b="1" dirty="0">
                          <a:effectLst/>
                        </a:rPr>
                        <a:t>Square Error</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a:effectLst/>
                        </a:rPr>
                        <a:t>Model output (W=4)</a:t>
                      </a:r>
                      <a:r>
                        <a:rPr lang="en-IN">
                          <a:effectLst/>
                        </a:rPr>
                        <a:t> </a:t>
                      </a:r>
                    </a:p>
                  </a:txBody>
                  <a:tcPr marL="47625" anchor="ctr">
                    <a:lnL>
                      <a:noFill/>
                    </a:lnL>
                    <a:lnR>
                      <a:noFill/>
                    </a:lnR>
                    <a:lnT>
                      <a:noFill/>
                    </a:lnT>
                    <a:lnB>
                      <a:noFill/>
                    </a:lnB>
                    <a:solidFill>
                      <a:srgbClr val="008DD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effectLst/>
                        </a:rPr>
                        <a:t>Absolute Error</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dirty="0">
                          <a:effectLst/>
                        </a:rPr>
                        <a:t> </a:t>
                      </a:r>
                      <a:r>
                        <a:rPr lang="en-IN" b="1" dirty="0">
                          <a:effectLst/>
                        </a:rPr>
                        <a:t>Square Error</a:t>
                      </a:r>
                      <a:endParaRPr lang="en-IN" dirty="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3748199570"/>
                  </a:ext>
                </a:extLst>
              </a:tr>
              <a:tr h="315884">
                <a:tc>
                  <a:txBody>
                    <a:bodyPr/>
                    <a:lstStyle/>
                    <a:p>
                      <a:pPr algn="ctr"/>
                      <a:r>
                        <a:rPr lang="en-IN">
                          <a:effectLst/>
                        </a:rPr>
                        <a:t>0</a:t>
                      </a:r>
                    </a:p>
                  </a:txBody>
                  <a:tcPr marL="38100" anchor="ctr">
                    <a:lnL>
                      <a:noFill/>
                    </a:lnL>
                    <a:lnR>
                      <a:noFill/>
                    </a:lnR>
                    <a:lnT>
                      <a:noFill/>
                    </a:lnT>
                    <a:lnB>
                      <a:noFill/>
                    </a:lnB>
                  </a:tcPr>
                </a:tc>
                <a:tc>
                  <a:txBody>
                    <a:bodyPr/>
                    <a:lstStyle/>
                    <a:p>
                      <a:pPr algn="ctr"/>
                      <a:r>
                        <a:rPr lang="en-IN" dirty="0">
                          <a:effectLst/>
                        </a:rPr>
                        <a:t>0</a:t>
                      </a:r>
                    </a:p>
                  </a:txBody>
                  <a:tcPr marL="38100" anchor="ctr">
                    <a:lnL>
                      <a:noFill/>
                    </a:lnL>
                    <a:lnR>
                      <a:noFill/>
                    </a:lnR>
                    <a:lnT>
                      <a:noFill/>
                    </a:lnT>
                    <a:lnB>
                      <a:noFill/>
                    </a:lnB>
                  </a:tcPr>
                </a:tc>
                <a:tc>
                  <a:txBody>
                    <a:bodyPr/>
                    <a:lstStyle/>
                    <a:p>
                      <a:pPr algn="ctr"/>
                      <a:r>
                        <a:rPr lang="en-IN" dirty="0">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0 </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US" dirty="0">
                          <a:effectLst/>
                        </a:rPr>
                        <a:t>0</a:t>
                      </a:r>
                      <a:endParaRPr lang="en-IN" dirty="0">
                        <a:effectLst/>
                      </a:endParaRPr>
                    </a:p>
                  </a:txBody>
                  <a:tcPr marL="38100" anchor="ctr">
                    <a:lnL>
                      <a:noFill/>
                    </a:lnL>
                    <a:lnR>
                      <a:noFill/>
                    </a:lnR>
                    <a:lnT>
                      <a:noFill/>
                    </a:lnT>
                    <a:lnB>
                      <a:noFill/>
                    </a:lnB>
                  </a:tcPr>
                </a:tc>
                <a:tc>
                  <a:txBody>
                    <a:bodyPr/>
                    <a:lstStyle/>
                    <a:p>
                      <a:pPr algn="ctr"/>
                      <a:r>
                        <a:rPr lang="en-IN" dirty="0">
                          <a:effectLst/>
                        </a:rPr>
                        <a:t>0</a:t>
                      </a:r>
                    </a:p>
                  </a:txBody>
                  <a:tcPr marL="38100" anchor="ctr">
                    <a:lnL>
                      <a:noFill/>
                    </a:lnL>
                    <a:lnR>
                      <a:noFill/>
                    </a:lnR>
                    <a:lnT>
                      <a:noFill/>
                    </a:lnT>
                    <a:lnB>
                      <a:noFill/>
                    </a:lnB>
                  </a:tcPr>
                </a:tc>
                <a:extLst>
                  <a:ext uri="{0D108BD9-81ED-4DB2-BD59-A6C34878D82A}">
                    <a16:rowId xmlns:a16="http://schemas.microsoft.com/office/drawing/2014/main" val="1779001056"/>
                  </a:ext>
                </a:extLst>
              </a:tr>
              <a:tr h="315884">
                <a:tc>
                  <a:txBody>
                    <a:bodyPr/>
                    <a:lstStyle/>
                    <a:p>
                      <a:pPr algn="ctr"/>
                      <a:r>
                        <a:rPr lang="en-IN">
                          <a:effectLst/>
                        </a:rPr>
                        <a:t>1</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dirty="0">
                          <a:effectLst/>
                        </a:rPr>
                        <a:t>3</a:t>
                      </a:r>
                    </a:p>
                  </a:txBody>
                  <a:tcPr marL="38100" anchor="ctr">
                    <a:lnL>
                      <a:noFill/>
                    </a:lnL>
                    <a:lnR>
                      <a:noFill/>
                    </a:lnR>
                    <a:lnT>
                      <a:noFill/>
                    </a:lnT>
                    <a:lnB>
                      <a:noFill/>
                    </a:lnB>
                  </a:tcPr>
                </a:tc>
                <a:tc>
                  <a:txBody>
                    <a:bodyPr/>
                    <a:lstStyle/>
                    <a:p>
                      <a:pPr algn="ctr"/>
                      <a:r>
                        <a:rPr lang="en-IN" dirty="0">
                          <a:effectLst/>
                        </a:rPr>
                        <a:t>1</a:t>
                      </a:r>
                    </a:p>
                  </a:txBody>
                  <a:tcPr marL="38100" anchor="ctr">
                    <a:lnL>
                      <a:noFill/>
                    </a:lnL>
                    <a:lnR>
                      <a:noFill/>
                    </a:lnR>
                    <a:lnT>
                      <a:noFill/>
                    </a:lnT>
                    <a:lnB>
                      <a:noFill/>
                    </a:lnB>
                  </a:tcPr>
                </a:tc>
                <a:tc>
                  <a:txBody>
                    <a:bodyPr/>
                    <a:lstStyle/>
                    <a:p>
                      <a:pPr algn="ctr"/>
                      <a:r>
                        <a:rPr lang="en-IN" dirty="0">
                          <a:effectLst/>
                        </a:rPr>
                        <a:t>1</a:t>
                      </a:r>
                    </a:p>
                  </a:txBody>
                  <a:tcPr marL="38100" anchor="ctr">
                    <a:lnL>
                      <a:noFill/>
                    </a:lnL>
                    <a:lnR>
                      <a:noFill/>
                    </a:lnR>
                    <a:lnT>
                      <a:noFill/>
                    </a:lnT>
                    <a:lnB>
                      <a:noFill/>
                    </a:lnB>
                  </a:tcPr>
                </a:tc>
                <a:tc>
                  <a:txBody>
                    <a:bodyPr/>
                    <a:lstStyle/>
                    <a:p>
                      <a:pPr algn="ctr"/>
                      <a:r>
                        <a:rPr lang="en-IN" dirty="0">
                          <a:effectLst/>
                        </a:rPr>
                        <a:t>4</a:t>
                      </a:r>
                    </a:p>
                  </a:txBody>
                  <a:tcPr marL="38100" anchor="ctr">
                    <a:lnL>
                      <a:noFill/>
                    </a:lnL>
                    <a:lnR>
                      <a:noFill/>
                    </a:lnR>
                    <a:lnT>
                      <a:noFill/>
                    </a:lnT>
                    <a:lnB>
                      <a:noFill/>
                    </a:lnB>
                  </a:tcPr>
                </a:tc>
                <a:tc>
                  <a:txBody>
                    <a:bodyPr/>
                    <a:lstStyle/>
                    <a:p>
                      <a:pPr algn="ctr"/>
                      <a:r>
                        <a:rPr lang="en-US" dirty="0">
                          <a:effectLst/>
                        </a:rPr>
                        <a:t>2</a:t>
                      </a:r>
                      <a:endParaRPr lang="en-IN" dirty="0">
                        <a:effectLst/>
                      </a:endParaRPr>
                    </a:p>
                  </a:txBody>
                  <a:tcPr marL="38100" anchor="ctr">
                    <a:lnL>
                      <a:noFill/>
                    </a:lnL>
                    <a:lnR>
                      <a:noFill/>
                    </a:lnR>
                    <a:lnT>
                      <a:noFill/>
                    </a:lnT>
                    <a:lnB>
                      <a:noFill/>
                    </a:lnB>
                  </a:tcPr>
                </a:tc>
                <a:tc>
                  <a:txBody>
                    <a:bodyPr/>
                    <a:lstStyle/>
                    <a:p>
                      <a:pPr algn="ctr"/>
                      <a:r>
                        <a:rPr lang="en-IN" dirty="0">
                          <a:effectLst/>
                        </a:rPr>
                        <a:t>4</a:t>
                      </a:r>
                    </a:p>
                  </a:txBody>
                  <a:tcPr marL="38100" anchor="ctr">
                    <a:lnL>
                      <a:noFill/>
                    </a:lnL>
                    <a:lnR>
                      <a:noFill/>
                    </a:lnR>
                    <a:lnT>
                      <a:noFill/>
                    </a:lnT>
                    <a:lnB>
                      <a:noFill/>
                    </a:lnB>
                  </a:tcPr>
                </a:tc>
                <a:extLst>
                  <a:ext uri="{0D108BD9-81ED-4DB2-BD59-A6C34878D82A}">
                    <a16:rowId xmlns:a16="http://schemas.microsoft.com/office/drawing/2014/main" val="1273168318"/>
                  </a:ext>
                </a:extLst>
              </a:tr>
              <a:tr h="315884">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4</a:t>
                      </a:r>
                    </a:p>
                  </a:txBody>
                  <a:tcPr marL="38100" anchor="ctr">
                    <a:lnL>
                      <a:noFill/>
                    </a:lnL>
                    <a:lnR>
                      <a:noFill/>
                    </a:lnR>
                    <a:lnT>
                      <a:noFill/>
                    </a:lnT>
                    <a:lnB>
                      <a:noFill/>
                    </a:lnB>
                  </a:tcPr>
                </a:tc>
                <a:tc>
                  <a:txBody>
                    <a:bodyPr/>
                    <a:lstStyle/>
                    <a:p>
                      <a:pPr algn="ctr"/>
                      <a:r>
                        <a:rPr lang="en-IN">
                          <a:effectLst/>
                        </a:rPr>
                        <a:t>6</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4</a:t>
                      </a:r>
                    </a:p>
                  </a:txBody>
                  <a:tcPr marL="38100" anchor="ctr">
                    <a:lnL>
                      <a:noFill/>
                    </a:lnL>
                    <a:lnR>
                      <a:noFill/>
                    </a:lnR>
                    <a:lnT>
                      <a:noFill/>
                    </a:lnT>
                    <a:lnB>
                      <a:noFill/>
                    </a:lnB>
                  </a:tcPr>
                </a:tc>
                <a:tc>
                  <a:txBody>
                    <a:bodyPr/>
                    <a:lstStyle/>
                    <a:p>
                      <a:pPr algn="ctr"/>
                      <a:r>
                        <a:rPr lang="en-IN" dirty="0">
                          <a:effectLst/>
                        </a:rPr>
                        <a:t>8</a:t>
                      </a:r>
                    </a:p>
                  </a:txBody>
                  <a:tcPr marL="38100" anchor="ctr">
                    <a:lnL>
                      <a:noFill/>
                    </a:lnL>
                    <a:lnR>
                      <a:noFill/>
                    </a:lnR>
                    <a:lnT>
                      <a:noFill/>
                    </a:lnT>
                    <a:lnB>
                      <a:noFill/>
                    </a:lnB>
                  </a:tcPr>
                </a:tc>
                <a:tc>
                  <a:txBody>
                    <a:bodyPr/>
                    <a:lstStyle/>
                    <a:p>
                      <a:pPr algn="ctr"/>
                      <a:r>
                        <a:rPr lang="en-US" dirty="0">
                          <a:effectLst/>
                        </a:rPr>
                        <a:t>4</a:t>
                      </a:r>
                      <a:endParaRPr lang="en-IN" dirty="0">
                        <a:effectLst/>
                      </a:endParaRPr>
                    </a:p>
                  </a:txBody>
                  <a:tcPr marL="38100" anchor="ctr">
                    <a:lnL>
                      <a:noFill/>
                    </a:lnL>
                    <a:lnR>
                      <a:noFill/>
                    </a:lnR>
                    <a:lnT>
                      <a:noFill/>
                    </a:lnT>
                    <a:lnB>
                      <a:noFill/>
                    </a:lnB>
                  </a:tcPr>
                </a:tc>
                <a:tc>
                  <a:txBody>
                    <a:bodyPr/>
                    <a:lstStyle/>
                    <a:p>
                      <a:pPr algn="ctr"/>
                      <a:r>
                        <a:rPr lang="en-IN" dirty="0">
                          <a:effectLst/>
                        </a:rPr>
                        <a:t>16</a:t>
                      </a:r>
                    </a:p>
                  </a:txBody>
                  <a:tcPr marL="38100" anchor="ctr">
                    <a:lnL>
                      <a:noFill/>
                    </a:lnL>
                    <a:lnR>
                      <a:noFill/>
                    </a:lnR>
                    <a:lnT>
                      <a:noFill/>
                    </a:lnT>
                    <a:lnB>
                      <a:noFill/>
                    </a:lnB>
                  </a:tcPr>
                </a:tc>
                <a:extLst>
                  <a:ext uri="{0D108BD9-81ED-4DB2-BD59-A6C34878D82A}">
                    <a16:rowId xmlns:a16="http://schemas.microsoft.com/office/drawing/2014/main" val="4285912741"/>
                  </a:ext>
                </a:extLst>
              </a:tr>
            </a:tbl>
          </a:graphicData>
        </a:graphic>
      </p:graphicFrame>
      <p:sp>
        <p:nvSpPr>
          <p:cNvPr id="9" name="TextBox 8">
            <a:extLst>
              <a:ext uri="{FF2B5EF4-FFF2-40B4-BE49-F238E27FC236}">
                <a16:creationId xmlns:a16="http://schemas.microsoft.com/office/drawing/2014/main" id="{BC169EBE-5C0E-470A-8242-CC90900EC4AC}"/>
              </a:ext>
            </a:extLst>
          </p:cNvPr>
          <p:cNvSpPr txBox="1"/>
          <p:nvPr/>
        </p:nvSpPr>
        <p:spPr>
          <a:xfrm>
            <a:off x="412844" y="2992869"/>
            <a:ext cx="7120719" cy="369332"/>
          </a:xfrm>
          <a:prstGeom prst="rect">
            <a:avLst/>
          </a:prstGeom>
          <a:noFill/>
        </p:spPr>
        <p:txBody>
          <a:bodyPr wrap="square">
            <a:spAutoFit/>
          </a:bodyPr>
          <a:lstStyle/>
          <a:p>
            <a:r>
              <a:rPr lang="en-US" b="0" i="0" dirty="0">
                <a:solidFill>
                  <a:srgbClr val="4A4A4A"/>
                </a:solidFill>
                <a:effectLst/>
                <a:latin typeface="Open Sans" panose="020B0606030504020204" pitchFamily="34" charset="0"/>
              </a:rPr>
              <a:t>Let’s change the value of ‘W’. Notice the error when ‘W’ = ‘4’</a:t>
            </a:r>
            <a:endParaRPr lang="en-IN" dirty="0"/>
          </a:p>
        </p:txBody>
      </p:sp>
    </p:spTree>
    <p:extLst>
      <p:ext uri="{BB962C8B-B14F-4D97-AF65-F5344CB8AC3E}">
        <p14:creationId xmlns:p14="http://schemas.microsoft.com/office/powerpoint/2010/main" val="318460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27D59B5-0184-470B-8333-94E315236B3F}"/>
              </a:ext>
            </a:extLst>
          </p:cNvPr>
          <p:cNvGraphicFramePr>
            <a:graphicFrameLocks noGrp="1"/>
          </p:cNvGraphicFramePr>
          <p:nvPr>
            <p:ph idx="1"/>
          </p:nvPr>
        </p:nvGraphicFramePr>
        <p:xfrm>
          <a:off x="838200" y="1825625"/>
          <a:ext cx="9111357" cy="2011680"/>
        </p:xfrm>
        <a:graphic>
          <a:graphicData uri="http://schemas.openxmlformats.org/drawingml/2006/table">
            <a:tbl>
              <a:tblPr/>
              <a:tblGrid>
                <a:gridCol w="925011">
                  <a:extLst>
                    <a:ext uri="{9D8B030D-6E8A-4147-A177-3AD203B41FA5}">
                      <a16:colId xmlns:a16="http://schemas.microsoft.com/office/drawing/2014/main" val="3132629785"/>
                    </a:ext>
                  </a:extLst>
                </a:gridCol>
                <a:gridCol w="1169478">
                  <a:extLst>
                    <a:ext uri="{9D8B030D-6E8A-4147-A177-3AD203B41FA5}">
                      <a16:colId xmlns:a16="http://schemas.microsoft.com/office/drawing/2014/main" val="3310195037"/>
                    </a:ext>
                  </a:extLst>
                </a:gridCol>
                <a:gridCol w="1169478">
                  <a:extLst>
                    <a:ext uri="{9D8B030D-6E8A-4147-A177-3AD203B41FA5}">
                      <a16:colId xmlns:a16="http://schemas.microsoft.com/office/drawing/2014/main" val="3786733381"/>
                    </a:ext>
                  </a:extLst>
                </a:gridCol>
                <a:gridCol w="1169478">
                  <a:extLst>
                    <a:ext uri="{9D8B030D-6E8A-4147-A177-3AD203B41FA5}">
                      <a16:colId xmlns:a16="http://schemas.microsoft.com/office/drawing/2014/main" val="836747616"/>
                    </a:ext>
                  </a:extLst>
                </a:gridCol>
                <a:gridCol w="1169478">
                  <a:extLst>
                    <a:ext uri="{9D8B030D-6E8A-4147-A177-3AD203B41FA5}">
                      <a16:colId xmlns:a16="http://schemas.microsoft.com/office/drawing/2014/main" val="3609088986"/>
                    </a:ext>
                  </a:extLst>
                </a:gridCol>
                <a:gridCol w="1169478">
                  <a:extLst>
                    <a:ext uri="{9D8B030D-6E8A-4147-A177-3AD203B41FA5}">
                      <a16:colId xmlns:a16="http://schemas.microsoft.com/office/drawing/2014/main" val="4100354062"/>
                    </a:ext>
                  </a:extLst>
                </a:gridCol>
                <a:gridCol w="1169478">
                  <a:extLst>
                    <a:ext uri="{9D8B030D-6E8A-4147-A177-3AD203B41FA5}">
                      <a16:colId xmlns:a16="http://schemas.microsoft.com/office/drawing/2014/main" val="1340779425"/>
                    </a:ext>
                  </a:extLst>
                </a:gridCol>
                <a:gridCol w="1169478">
                  <a:extLst>
                    <a:ext uri="{9D8B030D-6E8A-4147-A177-3AD203B41FA5}">
                      <a16:colId xmlns:a16="http://schemas.microsoft.com/office/drawing/2014/main" val="4117041947"/>
                    </a:ext>
                  </a:extLst>
                </a:gridCol>
              </a:tblGrid>
              <a:tr h="789709">
                <a:tc>
                  <a:txBody>
                    <a:bodyPr/>
                    <a:lstStyle/>
                    <a:p>
                      <a:pPr algn="ctr"/>
                      <a:r>
                        <a:rPr lang="en-IN" b="1" dirty="0">
                          <a:effectLst/>
                        </a:rPr>
                        <a:t>Input</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dirty="0">
                          <a:effectLst/>
                        </a:rPr>
                        <a:t>Desired Output</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a:effectLst/>
                        </a:rPr>
                        <a:t>Model output (W=3)</a:t>
                      </a:r>
                      <a:endParaRPr lang="en-IN">
                        <a:effectLst/>
                      </a:endParaRPr>
                    </a:p>
                  </a:txBody>
                  <a:tcPr marL="47625" anchor="ctr">
                    <a:lnL>
                      <a:noFill/>
                    </a:lnL>
                    <a:lnR>
                      <a:noFill/>
                    </a:lnR>
                    <a:lnT>
                      <a:noFill/>
                    </a:lnT>
                    <a:lnB>
                      <a:noFill/>
                    </a:lnB>
                    <a:solidFill>
                      <a:srgbClr val="008DD9"/>
                    </a:solidFill>
                  </a:tcPr>
                </a:tc>
                <a:tc>
                  <a:txBody>
                    <a:bodyPr/>
                    <a:lstStyle/>
                    <a:p>
                      <a:pPr algn="ctr"/>
                      <a:r>
                        <a:rPr lang="en-IN" b="1">
                          <a:effectLst/>
                        </a:rPr>
                        <a:t>Absolute Error</a:t>
                      </a:r>
                      <a:endParaRPr lang="en-IN">
                        <a:effectLst/>
                      </a:endParaRPr>
                    </a:p>
                  </a:txBody>
                  <a:tcPr marL="47625" anchor="ctr">
                    <a:lnL>
                      <a:noFill/>
                    </a:lnL>
                    <a:lnR>
                      <a:noFill/>
                    </a:lnR>
                    <a:lnT>
                      <a:noFill/>
                    </a:lnT>
                    <a:lnB>
                      <a:noFill/>
                    </a:lnB>
                    <a:solidFill>
                      <a:srgbClr val="008DD9"/>
                    </a:solidFill>
                  </a:tcPr>
                </a:tc>
                <a:tc>
                  <a:txBody>
                    <a:bodyPr/>
                    <a:lstStyle/>
                    <a:p>
                      <a:pPr algn="ctr"/>
                      <a:r>
                        <a:rPr lang="en-IN" b="1" dirty="0">
                          <a:effectLst/>
                        </a:rPr>
                        <a:t>Square Error</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b="1" dirty="0">
                          <a:effectLst/>
                        </a:rPr>
                        <a:t>Model output (W=2)</a:t>
                      </a:r>
                      <a:r>
                        <a:rPr lang="en-IN" dirty="0">
                          <a:effectLst/>
                        </a:rPr>
                        <a:t> </a:t>
                      </a:r>
                    </a:p>
                  </a:txBody>
                  <a:tcPr marL="47625" anchor="ctr">
                    <a:lnL>
                      <a:noFill/>
                    </a:lnL>
                    <a:lnR>
                      <a:noFill/>
                    </a:lnR>
                    <a:lnT>
                      <a:noFill/>
                    </a:lnT>
                    <a:lnB>
                      <a:noFill/>
                    </a:lnB>
                    <a:solidFill>
                      <a:srgbClr val="008DD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effectLst/>
                        </a:rPr>
                        <a:t>Absolute Error</a:t>
                      </a:r>
                      <a:endParaRPr lang="en-IN" dirty="0">
                        <a:effectLst/>
                      </a:endParaRPr>
                    </a:p>
                  </a:txBody>
                  <a:tcPr marL="47625" anchor="ctr">
                    <a:lnL>
                      <a:noFill/>
                    </a:lnL>
                    <a:lnR>
                      <a:noFill/>
                    </a:lnR>
                    <a:lnT>
                      <a:noFill/>
                    </a:lnT>
                    <a:lnB>
                      <a:noFill/>
                    </a:lnB>
                    <a:solidFill>
                      <a:srgbClr val="008DD9"/>
                    </a:solidFill>
                  </a:tcPr>
                </a:tc>
                <a:tc>
                  <a:txBody>
                    <a:bodyPr/>
                    <a:lstStyle/>
                    <a:p>
                      <a:pPr algn="ctr"/>
                      <a:r>
                        <a:rPr lang="en-IN" dirty="0">
                          <a:effectLst/>
                        </a:rPr>
                        <a:t> </a:t>
                      </a:r>
                      <a:r>
                        <a:rPr lang="en-IN" b="1" dirty="0">
                          <a:effectLst/>
                        </a:rPr>
                        <a:t>Square Error</a:t>
                      </a:r>
                      <a:endParaRPr lang="en-IN" dirty="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4145250054"/>
                  </a:ext>
                </a:extLst>
              </a:tr>
              <a:tr h="315884">
                <a:tc>
                  <a:txBody>
                    <a:bodyPr/>
                    <a:lstStyle/>
                    <a:p>
                      <a:pPr algn="ctr"/>
                      <a:r>
                        <a:rPr lang="en-IN" dirty="0">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IN">
                          <a:effectLst/>
                        </a:rPr>
                        <a:t>0 </a:t>
                      </a:r>
                    </a:p>
                  </a:txBody>
                  <a:tcPr marL="38100" anchor="ctr">
                    <a:lnL>
                      <a:noFill/>
                    </a:lnL>
                    <a:lnR>
                      <a:noFill/>
                    </a:lnR>
                    <a:lnT>
                      <a:noFill/>
                    </a:lnT>
                    <a:lnB>
                      <a:noFill/>
                    </a:lnB>
                  </a:tcPr>
                </a:tc>
                <a:tc>
                  <a:txBody>
                    <a:bodyPr/>
                    <a:lstStyle/>
                    <a:p>
                      <a:pPr algn="ctr"/>
                      <a:r>
                        <a:rPr lang="en-IN">
                          <a:effectLst/>
                        </a:rPr>
                        <a:t>0</a:t>
                      </a:r>
                    </a:p>
                  </a:txBody>
                  <a:tcPr marL="38100" anchor="ctr">
                    <a:lnL>
                      <a:noFill/>
                    </a:lnL>
                    <a:lnR>
                      <a:noFill/>
                    </a:lnR>
                    <a:lnT>
                      <a:noFill/>
                    </a:lnT>
                    <a:lnB>
                      <a:noFill/>
                    </a:lnB>
                  </a:tcPr>
                </a:tc>
                <a:tc>
                  <a:txBody>
                    <a:bodyPr/>
                    <a:lstStyle/>
                    <a:p>
                      <a:pPr algn="ctr"/>
                      <a:r>
                        <a:rPr lang="en-US" dirty="0">
                          <a:effectLst/>
                        </a:rPr>
                        <a:t>0</a:t>
                      </a:r>
                      <a:endParaRPr lang="en-IN" dirty="0">
                        <a:effectLst/>
                      </a:endParaRPr>
                    </a:p>
                  </a:txBody>
                  <a:tcPr marL="38100" anchor="ctr">
                    <a:lnL>
                      <a:noFill/>
                    </a:lnL>
                    <a:lnR>
                      <a:noFill/>
                    </a:lnR>
                    <a:lnT>
                      <a:noFill/>
                    </a:lnT>
                    <a:lnB>
                      <a:noFill/>
                    </a:lnB>
                  </a:tcPr>
                </a:tc>
                <a:tc>
                  <a:txBody>
                    <a:bodyPr/>
                    <a:lstStyle/>
                    <a:p>
                      <a:pPr algn="ctr"/>
                      <a:r>
                        <a:rPr lang="en-IN" dirty="0">
                          <a:effectLst/>
                        </a:rPr>
                        <a:t>0</a:t>
                      </a:r>
                    </a:p>
                  </a:txBody>
                  <a:tcPr marL="38100" anchor="ctr">
                    <a:lnL>
                      <a:noFill/>
                    </a:lnL>
                    <a:lnR>
                      <a:noFill/>
                    </a:lnR>
                    <a:lnT>
                      <a:noFill/>
                    </a:lnT>
                    <a:lnB>
                      <a:noFill/>
                    </a:lnB>
                  </a:tcPr>
                </a:tc>
                <a:extLst>
                  <a:ext uri="{0D108BD9-81ED-4DB2-BD59-A6C34878D82A}">
                    <a16:rowId xmlns:a16="http://schemas.microsoft.com/office/drawing/2014/main" val="2239476102"/>
                  </a:ext>
                </a:extLst>
              </a:tr>
              <a:tr h="315884">
                <a:tc>
                  <a:txBody>
                    <a:bodyPr/>
                    <a:lstStyle/>
                    <a:p>
                      <a:pPr algn="ctr"/>
                      <a:r>
                        <a:rPr lang="en-IN">
                          <a:effectLst/>
                        </a:rPr>
                        <a:t>1</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3</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4</a:t>
                      </a:r>
                    </a:p>
                  </a:txBody>
                  <a:tcPr marL="38100" anchor="ctr">
                    <a:lnL>
                      <a:noFill/>
                    </a:lnL>
                    <a:lnR>
                      <a:noFill/>
                    </a:lnR>
                    <a:lnT>
                      <a:noFill/>
                    </a:lnT>
                    <a:lnB>
                      <a:noFill/>
                    </a:lnB>
                  </a:tcPr>
                </a:tc>
                <a:tc>
                  <a:txBody>
                    <a:bodyPr/>
                    <a:lstStyle/>
                    <a:p>
                      <a:pPr algn="ctr"/>
                      <a:r>
                        <a:rPr lang="en-US" dirty="0">
                          <a:effectLst/>
                        </a:rPr>
                        <a:t>2</a:t>
                      </a:r>
                      <a:endParaRPr lang="en-IN" dirty="0">
                        <a:effectLst/>
                      </a:endParaRPr>
                    </a:p>
                  </a:txBody>
                  <a:tcPr marL="38100" anchor="ctr">
                    <a:lnL>
                      <a:noFill/>
                    </a:lnL>
                    <a:lnR>
                      <a:noFill/>
                    </a:lnR>
                    <a:lnT>
                      <a:noFill/>
                    </a:lnT>
                    <a:lnB>
                      <a:noFill/>
                    </a:lnB>
                  </a:tcPr>
                </a:tc>
                <a:tc>
                  <a:txBody>
                    <a:bodyPr/>
                    <a:lstStyle/>
                    <a:p>
                      <a:pPr algn="ctr"/>
                      <a:r>
                        <a:rPr lang="en-US" dirty="0">
                          <a:effectLst/>
                        </a:rPr>
                        <a:t>0</a:t>
                      </a:r>
                      <a:endParaRPr lang="en-IN" dirty="0">
                        <a:effectLst/>
                      </a:endParaRPr>
                    </a:p>
                  </a:txBody>
                  <a:tcPr marL="38100" anchor="ctr">
                    <a:lnL>
                      <a:noFill/>
                    </a:lnL>
                    <a:lnR>
                      <a:noFill/>
                    </a:lnR>
                    <a:lnT>
                      <a:noFill/>
                    </a:lnT>
                    <a:lnB>
                      <a:noFill/>
                    </a:lnB>
                  </a:tcPr>
                </a:tc>
                <a:tc>
                  <a:txBody>
                    <a:bodyPr/>
                    <a:lstStyle/>
                    <a:p>
                      <a:pPr algn="ctr"/>
                      <a:r>
                        <a:rPr lang="en-IN" dirty="0">
                          <a:effectLst/>
                        </a:rPr>
                        <a:t>0 </a:t>
                      </a:r>
                    </a:p>
                  </a:txBody>
                  <a:tcPr marL="38100" anchor="ctr">
                    <a:lnL>
                      <a:noFill/>
                    </a:lnL>
                    <a:lnR>
                      <a:noFill/>
                    </a:lnR>
                    <a:lnT>
                      <a:noFill/>
                    </a:lnT>
                    <a:lnB>
                      <a:noFill/>
                    </a:lnB>
                  </a:tcPr>
                </a:tc>
                <a:extLst>
                  <a:ext uri="{0D108BD9-81ED-4DB2-BD59-A6C34878D82A}">
                    <a16:rowId xmlns:a16="http://schemas.microsoft.com/office/drawing/2014/main" val="2382574925"/>
                  </a:ext>
                </a:extLst>
              </a:tr>
              <a:tr h="315884">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4</a:t>
                      </a:r>
                    </a:p>
                  </a:txBody>
                  <a:tcPr marL="38100" anchor="ctr">
                    <a:lnL>
                      <a:noFill/>
                    </a:lnL>
                    <a:lnR>
                      <a:noFill/>
                    </a:lnR>
                    <a:lnT>
                      <a:noFill/>
                    </a:lnT>
                    <a:lnB>
                      <a:noFill/>
                    </a:lnB>
                  </a:tcPr>
                </a:tc>
                <a:tc>
                  <a:txBody>
                    <a:bodyPr/>
                    <a:lstStyle/>
                    <a:p>
                      <a:pPr algn="ctr"/>
                      <a:r>
                        <a:rPr lang="en-IN">
                          <a:effectLst/>
                        </a:rPr>
                        <a:t>6</a:t>
                      </a:r>
                    </a:p>
                  </a:txBody>
                  <a:tcPr marL="38100" anchor="ctr">
                    <a:lnL>
                      <a:noFill/>
                    </a:lnL>
                    <a:lnR>
                      <a:noFill/>
                    </a:lnR>
                    <a:lnT>
                      <a:noFill/>
                    </a:lnT>
                    <a:lnB>
                      <a:noFill/>
                    </a:lnB>
                  </a:tcPr>
                </a:tc>
                <a:tc>
                  <a:txBody>
                    <a:bodyPr/>
                    <a:lstStyle/>
                    <a:p>
                      <a:pPr algn="ctr"/>
                      <a:r>
                        <a:rPr lang="en-IN">
                          <a:effectLst/>
                        </a:rPr>
                        <a:t>2</a:t>
                      </a:r>
                    </a:p>
                  </a:txBody>
                  <a:tcPr marL="38100" anchor="ctr">
                    <a:lnL>
                      <a:noFill/>
                    </a:lnL>
                    <a:lnR>
                      <a:noFill/>
                    </a:lnR>
                    <a:lnT>
                      <a:noFill/>
                    </a:lnT>
                    <a:lnB>
                      <a:noFill/>
                    </a:lnB>
                  </a:tcPr>
                </a:tc>
                <a:tc>
                  <a:txBody>
                    <a:bodyPr/>
                    <a:lstStyle/>
                    <a:p>
                      <a:pPr algn="ctr"/>
                      <a:r>
                        <a:rPr lang="en-IN">
                          <a:effectLst/>
                        </a:rPr>
                        <a:t>4</a:t>
                      </a:r>
                    </a:p>
                  </a:txBody>
                  <a:tcPr marL="38100" anchor="ctr">
                    <a:lnL>
                      <a:noFill/>
                    </a:lnL>
                    <a:lnR>
                      <a:noFill/>
                    </a:lnR>
                    <a:lnT>
                      <a:noFill/>
                    </a:lnT>
                    <a:lnB>
                      <a:noFill/>
                    </a:lnB>
                  </a:tcPr>
                </a:tc>
                <a:tc>
                  <a:txBody>
                    <a:bodyPr/>
                    <a:lstStyle/>
                    <a:p>
                      <a:pPr algn="ctr"/>
                      <a:r>
                        <a:rPr lang="en-IN" dirty="0">
                          <a:effectLst/>
                        </a:rPr>
                        <a:t>4</a:t>
                      </a:r>
                    </a:p>
                  </a:txBody>
                  <a:tcPr marL="38100" anchor="ctr">
                    <a:lnL>
                      <a:noFill/>
                    </a:lnL>
                    <a:lnR>
                      <a:noFill/>
                    </a:lnR>
                    <a:lnT>
                      <a:noFill/>
                    </a:lnT>
                    <a:lnB>
                      <a:noFill/>
                    </a:lnB>
                  </a:tcPr>
                </a:tc>
                <a:tc>
                  <a:txBody>
                    <a:bodyPr/>
                    <a:lstStyle/>
                    <a:p>
                      <a:pPr algn="ctr"/>
                      <a:r>
                        <a:rPr lang="en-US" dirty="0">
                          <a:effectLst/>
                        </a:rPr>
                        <a:t>0</a:t>
                      </a:r>
                      <a:endParaRPr lang="en-IN" dirty="0">
                        <a:effectLst/>
                      </a:endParaRPr>
                    </a:p>
                  </a:txBody>
                  <a:tcPr marL="38100" anchor="ctr">
                    <a:lnL>
                      <a:noFill/>
                    </a:lnL>
                    <a:lnR>
                      <a:noFill/>
                    </a:lnR>
                    <a:lnT>
                      <a:noFill/>
                    </a:lnT>
                    <a:lnB>
                      <a:noFill/>
                    </a:lnB>
                  </a:tcPr>
                </a:tc>
                <a:tc>
                  <a:txBody>
                    <a:bodyPr/>
                    <a:lstStyle/>
                    <a:p>
                      <a:pPr algn="ctr"/>
                      <a:r>
                        <a:rPr lang="en-IN" dirty="0">
                          <a:effectLst/>
                        </a:rPr>
                        <a:t>0 </a:t>
                      </a:r>
                    </a:p>
                  </a:txBody>
                  <a:tcPr marL="38100" anchor="ctr">
                    <a:lnL>
                      <a:noFill/>
                    </a:lnL>
                    <a:lnR>
                      <a:noFill/>
                    </a:lnR>
                    <a:lnT>
                      <a:noFill/>
                    </a:lnT>
                    <a:lnB>
                      <a:noFill/>
                    </a:lnB>
                  </a:tcPr>
                </a:tc>
                <a:extLst>
                  <a:ext uri="{0D108BD9-81ED-4DB2-BD59-A6C34878D82A}">
                    <a16:rowId xmlns:a16="http://schemas.microsoft.com/office/drawing/2014/main" val="2126190714"/>
                  </a:ext>
                </a:extLst>
              </a:tr>
            </a:tbl>
          </a:graphicData>
        </a:graphic>
      </p:graphicFrame>
      <p:sp>
        <p:nvSpPr>
          <p:cNvPr id="5" name="TextBox 4">
            <a:extLst>
              <a:ext uri="{FF2B5EF4-FFF2-40B4-BE49-F238E27FC236}">
                <a16:creationId xmlns:a16="http://schemas.microsoft.com/office/drawing/2014/main" id="{C5397B1A-B47E-48C1-B5A9-7839CAA60A02}"/>
              </a:ext>
            </a:extLst>
          </p:cNvPr>
          <p:cNvSpPr txBox="1"/>
          <p:nvPr/>
        </p:nvSpPr>
        <p:spPr>
          <a:xfrm>
            <a:off x="838199" y="348297"/>
            <a:ext cx="10515599" cy="1200329"/>
          </a:xfrm>
          <a:prstGeom prst="rect">
            <a:avLst/>
          </a:prstGeom>
          <a:noFill/>
        </p:spPr>
        <p:txBody>
          <a:bodyPr wrap="square">
            <a:spAutoFit/>
          </a:bodyPr>
          <a:lstStyle/>
          <a:p>
            <a:r>
              <a:rPr lang="en-US" sz="2400" b="0" i="0" dirty="0">
                <a:solidFill>
                  <a:srgbClr val="002060"/>
                </a:solidFill>
                <a:effectLst/>
                <a:latin typeface="Times New Roman" panose="02020603050405020304" pitchFamily="18" charset="0"/>
                <a:cs typeface="Times New Roman" panose="02020603050405020304" pitchFamily="18" charset="0"/>
              </a:rPr>
              <a:t> when we increase the value of ‘W’ the error has increased. So, obviously there is no point in increasing the value of ‘W’ further. But, what happens if we decrease the value of ‘W’? Consider the table below:</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25BD97-2CE7-47D5-B8AA-130A8A98000B}"/>
              </a:ext>
            </a:extLst>
          </p:cNvPr>
          <p:cNvSpPr txBox="1"/>
          <p:nvPr/>
        </p:nvSpPr>
        <p:spPr>
          <a:xfrm>
            <a:off x="1081585" y="4123910"/>
            <a:ext cx="9822976" cy="2554545"/>
          </a:xfrm>
          <a:prstGeom prst="rect">
            <a:avLst/>
          </a:prstGeom>
          <a:noFill/>
        </p:spPr>
        <p:txBody>
          <a:bodyPr wrap="square">
            <a:spAutoFit/>
          </a:bodyPr>
          <a:lstStyle/>
          <a:p>
            <a:pPr algn="l"/>
            <a:r>
              <a:rPr lang="en-US" sz="2000" b="0" i="0" dirty="0">
                <a:solidFill>
                  <a:srgbClr val="002060"/>
                </a:solidFill>
                <a:effectLst/>
                <a:latin typeface="Times New Roman" panose="02020603050405020304" pitchFamily="18" charset="0"/>
                <a:cs typeface="Times New Roman" panose="02020603050405020304" pitchFamily="18" charset="0"/>
              </a:rPr>
              <a:t>Now, what we did here:</a:t>
            </a:r>
          </a:p>
          <a:p>
            <a:pPr algn="l">
              <a:buFont typeface="Arial" panose="020B0604020202020204" pitchFamily="34" charset="0"/>
              <a:buChar char="•"/>
            </a:pPr>
            <a:r>
              <a:rPr lang="en-US" sz="2000" b="0" i="0" dirty="0">
                <a:solidFill>
                  <a:srgbClr val="002060"/>
                </a:solidFill>
                <a:effectLst/>
                <a:latin typeface="Times New Roman" panose="02020603050405020304" pitchFamily="18" charset="0"/>
                <a:cs typeface="Times New Roman" panose="02020603050405020304" pitchFamily="18" charset="0"/>
              </a:rPr>
              <a:t>We first initialized some random value to ‘W’ and propagated forward.</a:t>
            </a:r>
          </a:p>
          <a:p>
            <a:pPr algn="l">
              <a:buFont typeface="Arial" panose="020B0604020202020204" pitchFamily="34" charset="0"/>
              <a:buChar char="•"/>
            </a:pPr>
            <a:r>
              <a:rPr lang="en-US" sz="2000" b="0" i="0" dirty="0">
                <a:solidFill>
                  <a:srgbClr val="002060"/>
                </a:solidFill>
                <a:effectLst/>
                <a:latin typeface="Times New Roman" panose="02020603050405020304" pitchFamily="18" charset="0"/>
                <a:cs typeface="Times New Roman" panose="02020603050405020304" pitchFamily="18" charset="0"/>
              </a:rPr>
              <a:t>Then, we noticed that there is some error. To reduce that error, we propagated backwards and increased the value of ‘W’.</a:t>
            </a:r>
          </a:p>
          <a:p>
            <a:pPr algn="l">
              <a:buFont typeface="Arial" panose="020B0604020202020204" pitchFamily="34" charset="0"/>
              <a:buChar char="•"/>
            </a:pPr>
            <a:r>
              <a:rPr lang="en-US" sz="2000" b="0" i="0" dirty="0">
                <a:solidFill>
                  <a:srgbClr val="002060"/>
                </a:solidFill>
                <a:effectLst/>
                <a:latin typeface="Times New Roman" panose="02020603050405020304" pitchFamily="18" charset="0"/>
                <a:cs typeface="Times New Roman" panose="02020603050405020304" pitchFamily="18" charset="0"/>
              </a:rPr>
              <a:t>After that, also we noticed that the error has increased. We came to know that, we can’t increase the ‘W’ value. </a:t>
            </a:r>
          </a:p>
          <a:p>
            <a:pPr algn="just">
              <a:buFont typeface="Arial" panose="020B0604020202020204" pitchFamily="34" charset="0"/>
              <a:buChar char="•"/>
            </a:pPr>
            <a:r>
              <a:rPr lang="en-US" sz="2000" b="0" i="0" dirty="0">
                <a:solidFill>
                  <a:srgbClr val="002060"/>
                </a:solidFill>
                <a:effectLst/>
                <a:latin typeface="Times New Roman" panose="02020603050405020304" pitchFamily="18" charset="0"/>
                <a:cs typeface="Times New Roman" panose="02020603050405020304" pitchFamily="18" charset="0"/>
              </a:rPr>
              <a:t>So, we again propagated backwards and we decreased ‘W’ value.</a:t>
            </a:r>
          </a:p>
          <a:p>
            <a:pPr algn="just">
              <a:buFont typeface="Arial" panose="020B0604020202020204" pitchFamily="34" charset="0"/>
              <a:buChar char="•"/>
            </a:pPr>
            <a:r>
              <a:rPr lang="en-US" sz="2000" b="0" i="0" dirty="0">
                <a:solidFill>
                  <a:srgbClr val="002060"/>
                </a:solidFill>
                <a:effectLst/>
                <a:latin typeface="Times New Roman" panose="02020603050405020304" pitchFamily="18" charset="0"/>
                <a:cs typeface="Times New Roman" panose="02020603050405020304" pitchFamily="18" charset="0"/>
              </a:rPr>
              <a:t>Now, we noticed that the error has reduced.</a:t>
            </a:r>
          </a:p>
        </p:txBody>
      </p:sp>
    </p:spTree>
    <p:extLst>
      <p:ext uri="{BB962C8B-B14F-4D97-AF65-F5344CB8AC3E}">
        <p14:creationId xmlns:p14="http://schemas.microsoft.com/office/powerpoint/2010/main" val="36511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F89D-8776-4669-A3A6-01C4C0D6A0F5}"/>
              </a:ext>
            </a:extLst>
          </p:cNvPr>
          <p:cNvSpPr>
            <a:spLocks noGrp="1"/>
          </p:cNvSpPr>
          <p:nvPr>
            <p:ph type="title"/>
          </p:nvPr>
        </p:nvSpPr>
        <p:spPr/>
        <p:txBody>
          <a:bodyPr>
            <a:normAutofit/>
          </a:bodyPr>
          <a:lstStyle/>
          <a:p>
            <a:r>
              <a:rPr lang="en-US" sz="4000" b="1" i="0" dirty="0" err="1">
                <a:solidFill>
                  <a:srgbClr val="002060"/>
                </a:solidFill>
                <a:effectLst/>
                <a:latin typeface="Times New Roman" panose="02020603050405020304" pitchFamily="18" charset="0"/>
                <a:cs typeface="Times New Roman" panose="02020603050405020304" pitchFamily="18" charset="0"/>
              </a:rPr>
              <a:t>Updation</a:t>
            </a:r>
            <a:r>
              <a:rPr lang="en-US" sz="4000" b="1" i="0" dirty="0">
                <a:solidFill>
                  <a:srgbClr val="002060"/>
                </a:solidFill>
                <a:effectLst/>
                <a:latin typeface="Times New Roman" panose="02020603050405020304" pitchFamily="18" charset="0"/>
                <a:cs typeface="Times New Roman" panose="02020603050405020304" pitchFamily="18" charset="0"/>
              </a:rPr>
              <a:t> of weights in Back Propagation</a:t>
            </a:r>
            <a:endParaRPr lang="en-IN" sz="4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EE9B90-4694-4FD3-B88B-910A81E516E1}"/>
              </a:ext>
            </a:extLst>
          </p:cNvPr>
          <p:cNvSpPr>
            <a:spLocks noGrp="1"/>
          </p:cNvSpPr>
          <p:nvPr>
            <p:ph idx="1"/>
          </p:nvPr>
        </p:nvSpPr>
        <p:spPr/>
        <p:txBody>
          <a:bodyPr/>
          <a:lstStyle/>
          <a:p>
            <a:r>
              <a:rPr lang="en-US" b="0" i="0" dirty="0">
                <a:solidFill>
                  <a:srgbClr val="002060"/>
                </a:solidFill>
                <a:effectLst/>
                <a:latin typeface="Times New Roman" panose="02020603050405020304" pitchFamily="18" charset="0"/>
                <a:cs typeface="Times New Roman" panose="02020603050405020304" pitchFamily="18" charset="0"/>
              </a:rPr>
              <a:t>Back-propagation is the essence of neural net training. It is the practice of fine-tuning the weights of a neural net </a:t>
            </a:r>
            <a:r>
              <a:rPr lang="en-US" b="1" i="0" dirty="0">
                <a:solidFill>
                  <a:srgbClr val="002060"/>
                </a:solidFill>
                <a:effectLst/>
                <a:latin typeface="Times New Roman" panose="02020603050405020304" pitchFamily="18" charset="0"/>
                <a:cs typeface="Times New Roman" panose="02020603050405020304" pitchFamily="18" charset="0"/>
              </a:rPr>
              <a:t>based on the error rate (i.e. loss) obtained in the previous epoch (i.e. iteration)</a:t>
            </a:r>
            <a:r>
              <a:rPr lang="en-US" b="0" i="0" dirty="0">
                <a:solidFill>
                  <a:srgbClr val="002060"/>
                </a:solidFill>
                <a:effectLst/>
                <a:latin typeface="Times New Roman" panose="02020603050405020304" pitchFamily="18" charset="0"/>
                <a:cs typeface="Times New Roman" panose="02020603050405020304" pitchFamily="18" charset="0"/>
              </a:rPr>
              <a:t>. Proper tuning of the weights ensures lower error rates, making the model reliable by increasing its generalization.</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54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BBD2-6544-4DB5-B14D-82E976661A0B}"/>
              </a:ext>
            </a:extLst>
          </p:cNvPr>
          <p:cNvSpPr>
            <a:spLocks noGrp="1"/>
          </p:cNvSpPr>
          <p:nvPr>
            <p:ph type="title"/>
          </p:nvPr>
        </p:nvSpPr>
        <p:spPr/>
        <p:txBody>
          <a:bodyPr/>
          <a:lstStyle/>
          <a:p>
            <a:r>
              <a:rPr lang="en-IN" b="0" i="0" dirty="0">
                <a:solidFill>
                  <a:srgbClr val="002060"/>
                </a:solidFill>
                <a:effectLst/>
                <a:latin typeface="Times New Roman" panose="02020603050405020304" pitchFamily="18" charset="0"/>
                <a:cs typeface="Times New Roman" panose="02020603050405020304" pitchFamily="18" charset="0"/>
              </a:rPr>
              <a:t>Artificial Neural Networks</a:t>
            </a:r>
            <a:endParaRPr lang="en-IN" dirty="0"/>
          </a:p>
        </p:txBody>
      </p:sp>
      <p:sp>
        <p:nvSpPr>
          <p:cNvPr id="3" name="Content Placeholder 2">
            <a:extLst>
              <a:ext uri="{FF2B5EF4-FFF2-40B4-BE49-F238E27FC236}">
                <a16:creationId xmlns:a16="http://schemas.microsoft.com/office/drawing/2014/main" id="{A9F258A6-0DDA-45CE-AA89-498633709DE8}"/>
              </a:ext>
            </a:extLst>
          </p:cNvPr>
          <p:cNvSpPr>
            <a:spLocks noGrp="1"/>
          </p:cNvSpPr>
          <p:nvPr>
            <p:ph idx="1"/>
          </p:nvPr>
        </p:nvSpPr>
        <p:spPr/>
        <p:txBody>
          <a:bodyPr>
            <a:normAutofit/>
          </a:bodyPr>
          <a:lstStyle/>
          <a:p>
            <a:pPr algn="just"/>
            <a:r>
              <a:rPr lang="en-US" sz="3200" b="0" i="0" dirty="0">
                <a:solidFill>
                  <a:srgbClr val="002060"/>
                </a:solidFill>
                <a:effectLst/>
                <a:latin typeface="Times New Roman" panose="02020603050405020304" pitchFamily="18" charset="0"/>
                <a:cs typeface="Times New Roman" panose="02020603050405020304" pitchFamily="18" charset="0"/>
              </a:rPr>
              <a:t>ANN’s are composed of many highly interconnected processing elements (neurons) working in unity to solve specific problems.</a:t>
            </a:r>
          </a:p>
          <a:p>
            <a:pPr algn="just"/>
            <a:r>
              <a:rPr lang="en-US" sz="3200" b="0" i="0" dirty="0">
                <a:solidFill>
                  <a:srgbClr val="002060"/>
                </a:solidFill>
                <a:effectLst/>
                <a:latin typeface="Times New Roman" panose="02020603050405020304" pitchFamily="18" charset="0"/>
                <a:cs typeface="Times New Roman" panose="02020603050405020304" pitchFamily="18" charset="0"/>
              </a:rPr>
              <a:t>An ANN is configured for a specific application, such as pattern recognition or data classification, Image recognition, voice recognition through a learning process.</a:t>
            </a:r>
            <a:endParaRPr lang="en-IN"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517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3943-B69C-4755-BFA0-EA5845DBE243}"/>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Applications of Neural Networks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7666EF-983C-4B10-A8B7-0565DF8EB377}"/>
              </a:ext>
            </a:extLst>
          </p:cNvPr>
          <p:cNvSpPr>
            <a:spLocks noGrp="1"/>
          </p:cNvSpPr>
          <p:nvPr>
            <p:ph idx="1"/>
          </p:nvPr>
        </p:nvSpPr>
        <p:spPr/>
        <p:txBody>
          <a:bodyPr/>
          <a:lstStyle/>
          <a:p>
            <a:pPr algn="just"/>
            <a:r>
              <a:rPr lang="en-IN" b="1" i="0" dirty="0">
                <a:solidFill>
                  <a:srgbClr val="002060"/>
                </a:solidFill>
                <a:effectLst/>
                <a:latin typeface="Times New Roman" panose="02020603050405020304" pitchFamily="18" charset="0"/>
                <a:cs typeface="Times New Roman" panose="02020603050405020304" pitchFamily="18" charset="0"/>
              </a:rPr>
              <a:t>1. </a:t>
            </a:r>
            <a:r>
              <a:rPr lang="en-IN" b="1" i="0" u="sng" dirty="0">
                <a:solidFill>
                  <a:srgbClr val="002060"/>
                </a:solidFill>
                <a:effectLst/>
                <a:latin typeface="Times New Roman" panose="02020603050405020304" pitchFamily="18" charset="0"/>
                <a:cs typeface="Times New Roman" panose="02020603050405020304" pitchFamily="18" charset="0"/>
              </a:rPr>
              <a:t>Facial Recognition</a:t>
            </a:r>
            <a:r>
              <a:rPr lang="en-IN" b="1" i="0" dirty="0">
                <a:solidFill>
                  <a:srgbClr val="002060"/>
                </a:solidFill>
                <a:effectLst/>
                <a:latin typeface="Times New Roman" panose="02020603050405020304" pitchFamily="18" charset="0"/>
                <a:cs typeface="Times New Roman" panose="02020603050405020304" pitchFamily="18" charset="0"/>
              </a:rPr>
              <a:t> </a:t>
            </a:r>
            <a:endParaRPr lang="en-IN"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Facial Recognition Systems are serving as robust systems of surveillance. Recognition Systems matches the human face and compares it with the digital images. They are used in offices for selective entries. The systems thus authenticate a human face and match it up with the list of IDs that are present in its database. </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88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A233-D840-4719-AF59-915A2E0D8471}"/>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2. </a:t>
            </a:r>
            <a:r>
              <a:rPr lang="en-IN" b="1" i="0" u="sng" dirty="0">
                <a:solidFill>
                  <a:srgbClr val="002060"/>
                </a:solidFill>
                <a:effectLst/>
                <a:latin typeface="Times New Roman" panose="02020603050405020304" pitchFamily="18" charset="0"/>
                <a:cs typeface="Times New Roman" panose="02020603050405020304" pitchFamily="18" charset="0"/>
              </a:rPr>
              <a:t>Stock Market Prediction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31A75F-9632-4168-AE5F-1F45D73A2B86}"/>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To make a successful stock prediction in real time a</a:t>
            </a:r>
            <a:r>
              <a:rPr lang="en-US" b="1" i="0" dirty="0">
                <a:solidFill>
                  <a:srgbClr val="002060"/>
                </a:solidFill>
                <a:effectLst/>
                <a:latin typeface="Times New Roman" panose="02020603050405020304" pitchFamily="18" charset="0"/>
                <a:cs typeface="Times New Roman" panose="02020603050405020304" pitchFamily="18" charset="0"/>
              </a:rPr>
              <a:t> Multilayer Perceptron MLP</a:t>
            </a:r>
            <a:r>
              <a:rPr lang="en-US" b="1" i="1" dirty="0">
                <a:solidFill>
                  <a:srgbClr val="002060"/>
                </a:solidFill>
                <a:effectLst/>
                <a:latin typeface="Times New Roman" panose="02020603050405020304" pitchFamily="18" charset="0"/>
                <a:cs typeface="Times New Roman" panose="02020603050405020304" pitchFamily="18" charset="0"/>
              </a:rPr>
              <a:t> </a:t>
            </a:r>
            <a:r>
              <a:rPr lang="en-US" b="0" i="1" dirty="0">
                <a:solidFill>
                  <a:srgbClr val="002060"/>
                </a:solidFill>
                <a:effectLst/>
                <a:latin typeface="Times New Roman" panose="02020603050405020304" pitchFamily="18" charset="0"/>
                <a:cs typeface="Times New Roman" panose="02020603050405020304" pitchFamily="18" charset="0"/>
              </a:rPr>
              <a:t>(class of feedforward artificial intelligence algorithm) </a:t>
            </a:r>
            <a:r>
              <a:rPr lang="en-US" b="0" i="0" dirty="0">
                <a:solidFill>
                  <a:srgbClr val="002060"/>
                </a:solidFill>
                <a:effectLst/>
                <a:latin typeface="Times New Roman" panose="02020603050405020304" pitchFamily="18" charset="0"/>
                <a:cs typeface="Times New Roman" panose="02020603050405020304" pitchFamily="18" charset="0"/>
              </a:rPr>
              <a:t>is employed.  MLP comprises multiple layers of nodes, each of these layers is fully connected to the succeeding nodes. Stock’s past performances, annual returns, and non profit ratios are considered for building the MLP model.</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51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EB43-B1F5-4C57-BE02-D84296B04CE3}"/>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3. </a:t>
            </a:r>
            <a:r>
              <a:rPr lang="en-IN" b="1" i="0" u="sng" dirty="0">
                <a:solidFill>
                  <a:srgbClr val="002060"/>
                </a:solidFill>
                <a:effectLst/>
                <a:latin typeface="Times New Roman" panose="02020603050405020304" pitchFamily="18" charset="0"/>
                <a:cs typeface="Times New Roman" panose="02020603050405020304" pitchFamily="18" charset="0"/>
              </a:rPr>
              <a:t>Social Media</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33140C-4534-47B0-A2D4-9C7D3C479277}"/>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Artificial Neural Networks are used to study the </a:t>
            </a:r>
            <a:r>
              <a:rPr lang="en-US" b="0" i="0" dirty="0" err="1">
                <a:solidFill>
                  <a:srgbClr val="002060"/>
                </a:solidFill>
                <a:effectLst/>
                <a:latin typeface="Times New Roman" panose="02020603050405020304" pitchFamily="18" charset="0"/>
                <a:cs typeface="Times New Roman" panose="02020603050405020304" pitchFamily="18" charset="0"/>
              </a:rPr>
              <a:t>behaviours</a:t>
            </a:r>
            <a:r>
              <a:rPr lang="en-US" b="0" i="0" dirty="0">
                <a:solidFill>
                  <a:srgbClr val="002060"/>
                </a:solidFill>
                <a:effectLst/>
                <a:latin typeface="Times New Roman" panose="02020603050405020304" pitchFamily="18" charset="0"/>
                <a:cs typeface="Times New Roman" panose="02020603050405020304" pitchFamily="18" charset="0"/>
              </a:rPr>
              <a:t> of social media users. Data shared everyday via virtual conversations is tacked up and analyzed for competitive analysis. </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140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230C-01DE-459A-8059-A0F9BEE3A216}"/>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4. </a:t>
            </a:r>
            <a:r>
              <a:rPr lang="en-IN" b="1" i="0" u="sng" dirty="0">
                <a:solidFill>
                  <a:srgbClr val="002060"/>
                </a:solidFill>
                <a:effectLst/>
                <a:latin typeface="Times New Roman" panose="02020603050405020304" pitchFamily="18" charset="0"/>
                <a:cs typeface="Times New Roman" panose="02020603050405020304" pitchFamily="18" charset="0"/>
              </a:rPr>
              <a:t>Aerospace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C606FB-6AD5-426B-AAAF-8FD37E7B77AE}"/>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Aerospace Engineering is an expansive term that covers developments in spacecraft and aircraft. Fault diagnosis, high performance auto piloting, securing the aircraft control systems, and modeling key dynamic simulations are some of the key areas that neural networks have taken over.</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11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96CA-86A4-4DDA-833D-579E32279B0C}"/>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5. </a:t>
            </a:r>
            <a:r>
              <a:rPr lang="en-IN" b="1" i="0" u="sng" dirty="0">
                <a:solidFill>
                  <a:srgbClr val="002060"/>
                </a:solidFill>
                <a:effectLst/>
                <a:latin typeface="Times New Roman" panose="02020603050405020304" pitchFamily="18" charset="0"/>
                <a:cs typeface="Times New Roman" panose="02020603050405020304" pitchFamily="18" charset="0"/>
              </a:rPr>
              <a:t>Defence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CFE85C-351D-4878-A20C-BE5A0184BCB6}"/>
              </a:ext>
            </a:extLst>
          </p:cNvPr>
          <p:cNvSpPr>
            <a:spLocks noGrp="1"/>
          </p:cNvSpPr>
          <p:nvPr>
            <p:ph idx="1"/>
          </p:nvPr>
        </p:nvSpPr>
        <p:spPr/>
        <p:txBody>
          <a:bodyPr/>
          <a:lstStyle/>
          <a:p>
            <a:pPr algn="just"/>
            <a:r>
              <a:rPr lang="en-US" b="0" i="0" dirty="0" err="1">
                <a:solidFill>
                  <a:srgbClr val="002060"/>
                </a:solidFill>
                <a:effectLst/>
                <a:latin typeface="Times New Roman" panose="02020603050405020304" pitchFamily="18" charset="0"/>
                <a:cs typeface="Times New Roman" panose="02020603050405020304" pitchFamily="18" charset="0"/>
              </a:rPr>
              <a:t>Defence</a:t>
            </a:r>
            <a:r>
              <a:rPr lang="en-US" b="0" i="0" dirty="0">
                <a:solidFill>
                  <a:srgbClr val="002060"/>
                </a:solidFill>
                <a:effectLst/>
                <a:latin typeface="Times New Roman" panose="02020603050405020304" pitchFamily="18" charset="0"/>
                <a:cs typeface="Times New Roman" panose="02020603050405020304" pitchFamily="18" charset="0"/>
              </a:rPr>
              <a:t> is the backbone of every country. Every country’s state in the international domain is assessed by its military operations. Neural Networks also shape the </a:t>
            </a:r>
            <a:r>
              <a:rPr lang="en-US" b="0" i="0" dirty="0" err="1">
                <a:solidFill>
                  <a:srgbClr val="002060"/>
                </a:solidFill>
                <a:effectLst/>
                <a:latin typeface="Times New Roman" panose="02020603050405020304" pitchFamily="18" charset="0"/>
                <a:cs typeface="Times New Roman" panose="02020603050405020304" pitchFamily="18" charset="0"/>
              </a:rPr>
              <a:t>defence</a:t>
            </a:r>
            <a:r>
              <a:rPr lang="en-US" b="0" i="0" dirty="0">
                <a:solidFill>
                  <a:srgbClr val="002060"/>
                </a:solidFill>
                <a:effectLst/>
                <a:latin typeface="Times New Roman" panose="02020603050405020304" pitchFamily="18" charset="0"/>
                <a:cs typeface="Times New Roman" panose="02020603050405020304" pitchFamily="18" charset="0"/>
              </a:rPr>
              <a:t> operations of technologically advanced countries. The United States of America, Britain, and Japan are some countries that use artificial neural networks for developing an active </a:t>
            </a:r>
            <a:r>
              <a:rPr lang="en-US" b="0" i="0" dirty="0" err="1">
                <a:solidFill>
                  <a:srgbClr val="002060"/>
                </a:solidFill>
                <a:effectLst/>
                <a:latin typeface="Times New Roman" panose="02020603050405020304" pitchFamily="18" charset="0"/>
                <a:cs typeface="Times New Roman" panose="02020603050405020304" pitchFamily="18" charset="0"/>
              </a:rPr>
              <a:t>defence</a:t>
            </a:r>
            <a:r>
              <a:rPr lang="en-US" b="0" i="0" dirty="0">
                <a:solidFill>
                  <a:srgbClr val="002060"/>
                </a:solidFill>
                <a:effectLst/>
                <a:latin typeface="Times New Roman" panose="02020603050405020304" pitchFamily="18" charset="0"/>
                <a:cs typeface="Times New Roman" panose="02020603050405020304" pitchFamily="18" charset="0"/>
              </a:rPr>
              <a:t> strategy. </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715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C096-1454-4285-B209-BE2DB0598D34}"/>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6.  </a:t>
            </a:r>
            <a:r>
              <a:rPr lang="en-IN" b="1" i="0" u="sng" dirty="0">
                <a:solidFill>
                  <a:srgbClr val="002060"/>
                </a:solidFill>
                <a:effectLst/>
                <a:latin typeface="Times New Roman" panose="02020603050405020304" pitchFamily="18" charset="0"/>
                <a:cs typeface="Times New Roman" panose="02020603050405020304" pitchFamily="18" charset="0"/>
              </a:rPr>
              <a:t>Healthcare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C9D3A0-5700-4372-AD41-B210D3FD7D70}"/>
              </a:ext>
            </a:extLst>
          </p:cNvPr>
          <p:cNvSpPr>
            <a:spLocks noGrp="1"/>
          </p:cNvSpPr>
          <p:nvPr>
            <p:ph idx="1"/>
          </p:nvPr>
        </p:nvSpPr>
        <p:spPr/>
        <p:txBody>
          <a:bodyPr/>
          <a:lstStyle/>
          <a:p>
            <a:r>
              <a:rPr lang="en-US" b="1" i="0" dirty="0">
                <a:solidFill>
                  <a:srgbClr val="002060"/>
                </a:solidFill>
                <a:effectLst/>
                <a:latin typeface="Times New Roman" panose="02020603050405020304" pitchFamily="18" charset="0"/>
                <a:cs typeface="Times New Roman" panose="02020603050405020304" pitchFamily="18" charset="0"/>
              </a:rPr>
              <a:t>Convolutional Neural Networks </a:t>
            </a:r>
            <a:r>
              <a:rPr lang="en-US" b="0" i="0" dirty="0">
                <a:solidFill>
                  <a:srgbClr val="002060"/>
                </a:solidFill>
                <a:effectLst/>
                <a:latin typeface="Times New Roman" panose="02020603050405020304" pitchFamily="18" charset="0"/>
                <a:cs typeface="Times New Roman" panose="02020603050405020304" pitchFamily="18" charset="0"/>
              </a:rPr>
              <a:t>are actively employed in the healthcare industry for</a:t>
            </a:r>
            <a:r>
              <a:rPr lang="en-US" b="1" i="0" dirty="0">
                <a:solidFill>
                  <a:srgbClr val="002060"/>
                </a:solidFill>
                <a:effectLst/>
                <a:latin typeface="Times New Roman" panose="02020603050405020304" pitchFamily="18" charset="0"/>
                <a:cs typeface="Times New Roman" panose="02020603050405020304" pitchFamily="18" charset="0"/>
              </a:rPr>
              <a:t> X ray detection,</a:t>
            </a:r>
            <a:r>
              <a:rPr lang="en-US" b="0" i="0" dirty="0">
                <a:solidFill>
                  <a:srgbClr val="002060"/>
                </a:solidFill>
                <a:effectLst/>
                <a:latin typeface="Times New Roman" panose="02020603050405020304" pitchFamily="18" charset="0"/>
                <a:cs typeface="Times New Roman" panose="02020603050405020304" pitchFamily="18" charset="0"/>
              </a:rPr>
              <a:t> </a:t>
            </a:r>
            <a:r>
              <a:rPr lang="en-US" b="1" i="0" dirty="0">
                <a:solidFill>
                  <a:srgbClr val="002060"/>
                </a:solidFill>
                <a:effectLst/>
                <a:latin typeface="Times New Roman" panose="02020603050405020304" pitchFamily="18" charset="0"/>
                <a:cs typeface="Times New Roman" panose="02020603050405020304" pitchFamily="18" charset="0"/>
              </a:rPr>
              <a:t>CT Scan</a:t>
            </a:r>
            <a:r>
              <a:rPr lang="en-US" b="0" i="0" dirty="0">
                <a:solidFill>
                  <a:srgbClr val="002060"/>
                </a:solidFill>
                <a:effectLst/>
                <a:latin typeface="Times New Roman" panose="02020603050405020304" pitchFamily="18" charset="0"/>
                <a:cs typeface="Times New Roman" panose="02020603050405020304" pitchFamily="18" charset="0"/>
              </a:rPr>
              <a:t> and </a:t>
            </a:r>
            <a:r>
              <a:rPr lang="en-US" b="1" i="0" dirty="0">
                <a:solidFill>
                  <a:srgbClr val="002060"/>
                </a:solidFill>
                <a:effectLst/>
                <a:latin typeface="Times New Roman" panose="02020603050405020304" pitchFamily="18" charset="0"/>
                <a:cs typeface="Times New Roman" panose="02020603050405020304" pitchFamily="18" charset="0"/>
              </a:rPr>
              <a:t>ultrasound. </a:t>
            </a:r>
          </a:p>
          <a:p>
            <a:r>
              <a:rPr lang="en-US" b="0" i="0" dirty="0">
                <a:solidFill>
                  <a:srgbClr val="002060"/>
                </a:solidFill>
                <a:effectLst/>
                <a:latin typeface="Times New Roman" panose="02020603050405020304" pitchFamily="18" charset="0"/>
                <a:cs typeface="Times New Roman" panose="02020603050405020304" pitchFamily="18" charset="0"/>
              </a:rPr>
              <a:t>As CNN is used in image processing, the medical imaging data retrieved from aforementioned tests is analyzed and assessed based on neural network models. </a:t>
            </a:r>
            <a:r>
              <a:rPr lang="en-US" b="1" i="0" dirty="0">
                <a:solidFill>
                  <a:srgbClr val="002060"/>
                </a:solidFill>
                <a:effectLst/>
                <a:latin typeface="Times New Roman" panose="02020603050405020304" pitchFamily="18" charset="0"/>
                <a:cs typeface="Times New Roman" panose="02020603050405020304" pitchFamily="18" charset="0"/>
              </a:rPr>
              <a:t>Recurrent Neural Network (RNN)</a:t>
            </a:r>
            <a:r>
              <a:rPr lang="en-US" b="0" i="0" dirty="0">
                <a:solidFill>
                  <a:srgbClr val="002060"/>
                </a:solidFill>
                <a:effectLst/>
                <a:latin typeface="Times New Roman" panose="02020603050405020304" pitchFamily="18" charset="0"/>
                <a:cs typeface="Times New Roman" panose="02020603050405020304" pitchFamily="18" charset="0"/>
              </a:rPr>
              <a:t> is also being employed for the development of voice recognition systems.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329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9111-D653-47F3-AFFC-EDD03143525A}"/>
              </a:ext>
            </a:extLst>
          </p:cNvPr>
          <p:cNvSpPr>
            <a:spLocks noGrp="1"/>
          </p:cNvSpPr>
          <p:nvPr>
            <p:ph type="title"/>
          </p:nvPr>
        </p:nvSpPr>
        <p:spPr/>
        <p:txBody>
          <a:bodyPr>
            <a:normAutofit/>
          </a:bodyPr>
          <a:lstStyle/>
          <a:p>
            <a:r>
              <a:rPr lang="en-US" b="1" i="0" dirty="0">
                <a:solidFill>
                  <a:srgbClr val="002060"/>
                </a:solidFill>
                <a:effectLst/>
                <a:latin typeface="Times New Roman" panose="02020603050405020304" pitchFamily="18" charset="0"/>
                <a:cs typeface="Times New Roman" panose="02020603050405020304" pitchFamily="18" charset="0"/>
              </a:rPr>
              <a:t>7. </a:t>
            </a:r>
            <a:r>
              <a:rPr lang="en-US" b="1" i="0" u="sng" dirty="0">
                <a:solidFill>
                  <a:srgbClr val="002060"/>
                </a:solidFill>
                <a:effectLst/>
                <a:latin typeface="Times New Roman" panose="02020603050405020304" pitchFamily="18" charset="0"/>
                <a:cs typeface="Times New Roman" panose="02020603050405020304" pitchFamily="18" charset="0"/>
              </a:rPr>
              <a:t>Signature Verification and Handwriting Analysis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A25A24-BC09-4EBD-ADB6-7F027D8D41D5}"/>
              </a:ext>
            </a:extLst>
          </p:cNvPr>
          <p:cNvSpPr>
            <a:spLocks noGrp="1"/>
          </p:cNvSpPr>
          <p:nvPr>
            <p:ph idx="1"/>
          </p:nvPr>
        </p:nvSpPr>
        <p:spPr/>
        <p:txBody>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Artificial Neural Networks</a:t>
            </a:r>
            <a:r>
              <a:rPr lang="en-US" b="0" i="0" dirty="0">
                <a:solidFill>
                  <a:srgbClr val="002060"/>
                </a:solidFill>
                <a:effectLst/>
                <a:latin typeface="Times New Roman" panose="02020603050405020304" pitchFamily="18" charset="0"/>
                <a:cs typeface="Times New Roman" panose="02020603050405020304" pitchFamily="18" charset="0"/>
              </a:rPr>
              <a:t> are used for </a:t>
            </a:r>
            <a:r>
              <a:rPr lang="en-US" b="1" i="0" dirty="0">
                <a:solidFill>
                  <a:srgbClr val="002060"/>
                </a:solidFill>
                <a:effectLst/>
                <a:latin typeface="Times New Roman" panose="02020603050405020304" pitchFamily="18" charset="0"/>
                <a:cs typeface="Times New Roman" panose="02020603050405020304" pitchFamily="18" charset="0"/>
              </a:rPr>
              <a:t>verifying the signatures.</a:t>
            </a:r>
            <a:r>
              <a:rPr lang="en-US" b="0" i="0" dirty="0">
                <a:solidFill>
                  <a:srgbClr val="002060"/>
                </a:solidFill>
                <a:effectLst/>
                <a:latin typeface="Times New Roman" panose="02020603050405020304" pitchFamily="18" charset="0"/>
                <a:cs typeface="Times New Roman" panose="02020603050405020304" pitchFamily="18" charset="0"/>
              </a:rPr>
              <a:t> ANN are trained to recognize the difference between real and forged signatures. ANNs can be used for the verification of both offline and online signatures.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1272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3922-EF1C-4FE1-86B9-B0B012D08B4F}"/>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8. </a:t>
            </a:r>
            <a:r>
              <a:rPr lang="en-IN" b="1" i="0" u="sng" dirty="0">
                <a:solidFill>
                  <a:srgbClr val="002060"/>
                </a:solidFill>
                <a:effectLst/>
                <a:latin typeface="Times New Roman" panose="02020603050405020304" pitchFamily="18" charset="0"/>
                <a:cs typeface="Times New Roman" panose="02020603050405020304" pitchFamily="18" charset="0"/>
              </a:rPr>
              <a:t>Weather Forecasting</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EDEEF8-A16F-4FCC-88DC-6F830389110F}"/>
              </a:ext>
            </a:extLst>
          </p:cNvPr>
          <p:cNvSpPr>
            <a:spLocks noGrp="1"/>
          </p:cNvSpPr>
          <p:nvPr>
            <p:ph idx="1"/>
          </p:nvPr>
        </p:nvSpPr>
        <p:spPr/>
        <p:txBody>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Multilayer Perceptron (MLP), Convolutional Neural Network (CNN) and Recurrent Neural Networks (RNN)</a:t>
            </a:r>
            <a:r>
              <a:rPr lang="en-US" b="0" i="0" dirty="0">
                <a:solidFill>
                  <a:srgbClr val="002060"/>
                </a:solidFill>
                <a:effectLst/>
                <a:latin typeface="Times New Roman" panose="02020603050405020304" pitchFamily="18" charset="0"/>
                <a:cs typeface="Times New Roman" panose="02020603050405020304" pitchFamily="18" charset="0"/>
              </a:rPr>
              <a:t> are used for weather forecasting. Traditional ANN multilayer models can also be used to predict climatic conditions 15 days in advance. A combination of different types of neural network architecture can be used to predict air temperatures.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4353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85EDA-D54E-4DD8-B0E2-94C83F8B2D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640865-6B0A-42DF-BB90-DE7C1579DD47}"/>
              </a:ext>
            </a:extLst>
          </p:cNvPr>
          <p:cNvSpPr>
            <a:spLocks noGrp="1"/>
          </p:cNvSpPr>
          <p:nvPr>
            <p:ph idx="1"/>
          </p:nvPr>
        </p:nvSpPr>
        <p:spPr/>
        <p:txBody>
          <a:bodyPr/>
          <a:lstStyle/>
          <a:p>
            <a:r>
              <a:rPr lang="en-IN" dirty="0">
                <a:hlinkClick r:id="rId2"/>
              </a:rPr>
              <a:t>https://machinelearningmastery.com/implement-backpropagation-algorithm-scratch-python/</a:t>
            </a:r>
            <a:endParaRPr lang="en-IN" dirty="0"/>
          </a:p>
          <a:p>
            <a:endParaRPr lang="en-IN" dirty="0"/>
          </a:p>
          <a:p>
            <a:r>
              <a:rPr lang="en-IN" dirty="0"/>
              <a:t>https://www.askpython.com/python/examples/backpropagation-in-python</a:t>
            </a:r>
          </a:p>
          <a:p>
            <a:endParaRPr lang="en-IN" dirty="0"/>
          </a:p>
        </p:txBody>
      </p:sp>
    </p:spTree>
    <p:extLst>
      <p:ext uri="{BB962C8B-B14F-4D97-AF65-F5344CB8AC3E}">
        <p14:creationId xmlns:p14="http://schemas.microsoft.com/office/powerpoint/2010/main" val="3870293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9FFA-BCEB-4BEF-AF2D-3F3AA188C47E}"/>
              </a:ext>
            </a:extLst>
          </p:cNvPr>
          <p:cNvSpPr>
            <a:spLocks noGrp="1"/>
          </p:cNvSpPr>
          <p:nvPr>
            <p:ph type="title"/>
          </p:nvPr>
        </p:nvSpPr>
        <p:spPr/>
        <p:txBody>
          <a:bodyPr/>
          <a:lstStyle/>
          <a:p>
            <a:r>
              <a:rPr lang="en-US" dirty="0"/>
              <a:t>Machine Learning / Deep Learning Project ideas</a:t>
            </a:r>
            <a:endParaRPr lang="en-IN" dirty="0"/>
          </a:p>
        </p:txBody>
      </p:sp>
      <p:sp>
        <p:nvSpPr>
          <p:cNvPr id="3" name="Content Placeholder 2">
            <a:extLst>
              <a:ext uri="{FF2B5EF4-FFF2-40B4-BE49-F238E27FC236}">
                <a16:creationId xmlns:a16="http://schemas.microsoft.com/office/drawing/2014/main" id="{DF09964C-824C-4159-A39B-FA9DD05F9718}"/>
              </a:ext>
            </a:extLst>
          </p:cNvPr>
          <p:cNvSpPr>
            <a:spLocks noGrp="1"/>
          </p:cNvSpPr>
          <p:nvPr>
            <p:ph idx="1"/>
          </p:nvPr>
        </p:nvSpPr>
        <p:spPr>
          <a:xfrm>
            <a:off x="838200" y="1825625"/>
            <a:ext cx="8066649" cy="4351338"/>
          </a:xfrm>
        </p:spPr>
        <p:txBody>
          <a:bodyPr/>
          <a:lstStyle/>
          <a:p>
            <a:r>
              <a:rPr lang="en-US" b="0" i="0">
                <a:solidFill>
                  <a:srgbClr val="444444"/>
                </a:solidFill>
                <a:effectLst/>
                <a:latin typeface="Georgia" panose="02040502050405020303" pitchFamily="18" charset="0"/>
              </a:rPr>
              <a:t>1. Gender and Age Detection</a:t>
            </a:r>
          </a:p>
          <a:p>
            <a:endParaRPr lang="en-IN" dirty="0"/>
          </a:p>
        </p:txBody>
      </p:sp>
      <p:pic>
        <p:nvPicPr>
          <p:cNvPr id="5122" name="Picture 2" descr="deep learning project - gender and age detection">
            <a:extLst>
              <a:ext uri="{FF2B5EF4-FFF2-40B4-BE49-F238E27FC236}">
                <a16:creationId xmlns:a16="http://schemas.microsoft.com/office/drawing/2014/main" id="{D4529F4A-5A02-4EB3-86DC-DF5805764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291" y="2365542"/>
            <a:ext cx="7342084" cy="34162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8995911-103E-4B91-ACC5-86C662F616F6}"/>
              </a:ext>
            </a:extLst>
          </p:cNvPr>
          <p:cNvSpPr txBox="1"/>
          <p:nvPr/>
        </p:nvSpPr>
        <p:spPr>
          <a:xfrm>
            <a:off x="8904849" y="2365542"/>
            <a:ext cx="3105181" cy="2862322"/>
          </a:xfrm>
          <a:prstGeom prst="rect">
            <a:avLst/>
          </a:prstGeom>
          <a:noFill/>
        </p:spPr>
        <p:txBody>
          <a:bodyPr wrap="square">
            <a:spAutoFit/>
          </a:bodyPr>
          <a:lstStyle/>
          <a:p>
            <a:r>
              <a:rPr lang="en-US" b="1" i="0" dirty="0">
                <a:solidFill>
                  <a:srgbClr val="444444"/>
                </a:solidFill>
                <a:effectLst/>
                <a:latin typeface="Georgia" panose="02040502050405020303" pitchFamily="18" charset="0"/>
              </a:rPr>
              <a:t>Deep Learning Project Idea –</a:t>
            </a:r>
            <a:r>
              <a:rPr lang="en-US" b="0" i="0" dirty="0">
                <a:solidFill>
                  <a:srgbClr val="444444"/>
                </a:solidFill>
                <a:effectLst/>
                <a:latin typeface="Georgia" panose="02040502050405020303" pitchFamily="18" charset="0"/>
              </a:rPr>
              <a:t> You might have seen many smartphone cameras are now equipped with AI. They can even predict if a person is a male or female and their age. This can be done with deep learning but we will need a good amount of data to make this model.</a:t>
            </a:r>
            <a:endParaRPr lang="en-IN" dirty="0"/>
          </a:p>
        </p:txBody>
      </p:sp>
    </p:spTree>
    <p:extLst>
      <p:ext uri="{BB962C8B-B14F-4D97-AF65-F5344CB8AC3E}">
        <p14:creationId xmlns:p14="http://schemas.microsoft.com/office/powerpoint/2010/main" val="326715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9DEC-EA97-4614-91D4-304B55DCE1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3A8E5F-27EE-42E5-B208-8AFCA4369EE4}"/>
              </a:ext>
            </a:extLst>
          </p:cNvPr>
          <p:cNvSpPr>
            <a:spLocks noGrp="1"/>
          </p:cNvSpPr>
          <p:nvPr>
            <p:ph idx="1"/>
          </p:nvPr>
        </p:nvSpPr>
        <p:spPr/>
        <p:txBody>
          <a:bodyPr/>
          <a:lstStyle/>
          <a:p>
            <a:pPr algn="just"/>
            <a:r>
              <a:rPr lang="en-US" b="1" i="0" dirty="0">
                <a:solidFill>
                  <a:srgbClr val="002060"/>
                </a:solidFill>
                <a:effectLst/>
                <a:latin typeface="Times New Roman" panose="02020603050405020304" pitchFamily="18" charset="0"/>
                <a:cs typeface="Times New Roman" panose="02020603050405020304" pitchFamily="18" charset="0"/>
              </a:rPr>
              <a:t>Input Layer:</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As the name suggests, it accepts inputs in several different formats provided by the programmer.</a:t>
            </a:r>
          </a:p>
          <a:p>
            <a:pPr algn="just"/>
            <a:r>
              <a:rPr lang="en-US" b="1" i="0" dirty="0">
                <a:solidFill>
                  <a:srgbClr val="002060"/>
                </a:solidFill>
                <a:effectLst/>
                <a:latin typeface="Times New Roman" panose="02020603050405020304" pitchFamily="18" charset="0"/>
                <a:cs typeface="Times New Roman" panose="02020603050405020304" pitchFamily="18" charset="0"/>
              </a:rPr>
              <a:t>Hidden Layer:</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The hidden layer presents in-between input and output layers. It performs all the calculations to find hidden features and patterns.</a:t>
            </a:r>
          </a:p>
          <a:p>
            <a:pPr algn="just"/>
            <a:r>
              <a:rPr lang="en-US" b="1" i="0" dirty="0">
                <a:solidFill>
                  <a:srgbClr val="002060"/>
                </a:solidFill>
                <a:effectLst/>
                <a:latin typeface="Times New Roman" panose="02020603050405020304" pitchFamily="18" charset="0"/>
                <a:cs typeface="Times New Roman" panose="02020603050405020304" pitchFamily="18" charset="0"/>
              </a:rPr>
              <a:t>Output Layer:</a:t>
            </a:r>
            <a:endParaRPr lang="en-US" b="0" i="0" dirty="0">
              <a:solidFill>
                <a:srgbClr val="002060"/>
              </a:solidFill>
              <a:effectLst/>
              <a:latin typeface="Times New Roman" panose="02020603050405020304" pitchFamily="18" charset="0"/>
              <a:cs typeface="Times New Roman" panose="02020603050405020304" pitchFamily="18" charset="0"/>
            </a:endParaRPr>
          </a:p>
          <a:p>
            <a:pPr algn="just"/>
            <a:r>
              <a:rPr lang="en-US" b="0" i="0" dirty="0">
                <a:solidFill>
                  <a:srgbClr val="002060"/>
                </a:solidFill>
                <a:effectLst/>
                <a:latin typeface="Times New Roman" panose="02020603050405020304" pitchFamily="18" charset="0"/>
                <a:cs typeface="Times New Roman" panose="02020603050405020304" pitchFamily="18" charset="0"/>
              </a:rPr>
              <a:t>The input goes through a series of transformations using the hidden layer, which finally results in output that is conveyed using this layer.</a:t>
            </a: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989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E558-717D-4A74-8DC1-60806CE7532D}"/>
              </a:ext>
            </a:extLst>
          </p:cNvPr>
          <p:cNvSpPr>
            <a:spLocks noGrp="1"/>
          </p:cNvSpPr>
          <p:nvPr>
            <p:ph type="title"/>
          </p:nvPr>
        </p:nvSpPr>
        <p:spPr>
          <a:xfrm>
            <a:off x="838200" y="365126"/>
            <a:ext cx="10515600" cy="713048"/>
          </a:xfrm>
        </p:spPr>
        <p:txBody>
          <a:bodyPr/>
          <a:lstStyle/>
          <a:p>
            <a:r>
              <a:rPr lang="en-IN" b="0" i="0" dirty="0">
                <a:solidFill>
                  <a:srgbClr val="444444"/>
                </a:solidFill>
                <a:effectLst/>
                <a:latin typeface="Georgia" panose="02040502050405020303" pitchFamily="18" charset="0"/>
              </a:rPr>
              <a:t>2. Driver Drowsiness Detection</a:t>
            </a:r>
            <a:endParaRPr lang="en-IN" dirty="0"/>
          </a:p>
        </p:txBody>
      </p:sp>
      <p:sp>
        <p:nvSpPr>
          <p:cNvPr id="3" name="Content Placeholder 2">
            <a:extLst>
              <a:ext uri="{FF2B5EF4-FFF2-40B4-BE49-F238E27FC236}">
                <a16:creationId xmlns:a16="http://schemas.microsoft.com/office/drawing/2014/main" id="{966C01FF-563C-4686-9A57-AB3692BE0FED}"/>
              </a:ext>
            </a:extLst>
          </p:cNvPr>
          <p:cNvSpPr>
            <a:spLocks noGrp="1"/>
          </p:cNvSpPr>
          <p:nvPr>
            <p:ph idx="1"/>
          </p:nvPr>
        </p:nvSpPr>
        <p:spPr>
          <a:xfrm>
            <a:off x="838200" y="1310185"/>
            <a:ext cx="7053774" cy="4866778"/>
          </a:xfrm>
        </p:spPr>
        <p:txBody>
          <a:bodyPr/>
          <a:lstStyle/>
          <a:p>
            <a:endParaRPr lang="en-IN" dirty="0"/>
          </a:p>
        </p:txBody>
      </p:sp>
      <p:pic>
        <p:nvPicPr>
          <p:cNvPr id="6146" name="Picture 2" descr="driver drowsiness detection">
            <a:extLst>
              <a:ext uri="{FF2B5EF4-FFF2-40B4-BE49-F238E27FC236}">
                <a16:creationId xmlns:a16="http://schemas.microsoft.com/office/drawing/2014/main" id="{53E34CE1-A4D5-4B2C-8050-1FFD123DA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10185"/>
            <a:ext cx="7053775" cy="4237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2ADE26-DD30-4FAC-9371-A761A770F289}"/>
              </a:ext>
            </a:extLst>
          </p:cNvPr>
          <p:cNvSpPr txBox="1"/>
          <p:nvPr/>
        </p:nvSpPr>
        <p:spPr>
          <a:xfrm>
            <a:off x="8304628" y="1310185"/>
            <a:ext cx="3555276" cy="2031325"/>
          </a:xfrm>
          <a:prstGeom prst="rect">
            <a:avLst/>
          </a:prstGeom>
          <a:noFill/>
        </p:spPr>
        <p:txBody>
          <a:bodyPr wrap="square">
            <a:spAutoFit/>
          </a:bodyPr>
          <a:lstStyle/>
          <a:p>
            <a:r>
              <a:rPr lang="en-US" b="0" i="0" dirty="0">
                <a:solidFill>
                  <a:srgbClr val="444444"/>
                </a:solidFill>
                <a:effectLst/>
                <a:latin typeface="Georgia" panose="02040502050405020303" pitchFamily="18" charset="0"/>
              </a:rPr>
              <a:t>The driver drowsiness detection is a project which can detect whether a person is sleeping or not. We can implement a model for drivers and it can also prevent accidents from happening.</a:t>
            </a:r>
            <a:endParaRPr lang="en-IN" dirty="0"/>
          </a:p>
        </p:txBody>
      </p:sp>
    </p:spTree>
    <p:extLst>
      <p:ext uri="{BB962C8B-B14F-4D97-AF65-F5344CB8AC3E}">
        <p14:creationId xmlns:p14="http://schemas.microsoft.com/office/powerpoint/2010/main" val="2714418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40EE-92A2-489C-A80F-0FAD5AAAABC2}"/>
              </a:ext>
            </a:extLst>
          </p:cNvPr>
          <p:cNvSpPr>
            <a:spLocks noGrp="1"/>
          </p:cNvSpPr>
          <p:nvPr>
            <p:ph type="title"/>
          </p:nvPr>
        </p:nvSpPr>
        <p:spPr/>
        <p:txBody>
          <a:bodyPr/>
          <a:lstStyle/>
          <a:p>
            <a:r>
              <a:rPr lang="en-IN" b="0" i="0" dirty="0">
                <a:solidFill>
                  <a:srgbClr val="444444"/>
                </a:solidFill>
                <a:effectLst/>
                <a:latin typeface="Georgia" panose="02040502050405020303" pitchFamily="18" charset="0"/>
              </a:rPr>
              <a:t>3. Language Translator</a:t>
            </a:r>
            <a:endParaRPr lang="en-IN" dirty="0"/>
          </a:p>
        </p:txBody>
      </p:sp>
      <p:sp>
        <p:nvSpPr>
          <p:cNvPr id="3" name="Content Placeholder 2">
            <a:extLst>
              <a:ext uri="{FF2B5EF4-FFF2-40B4-BE49-F238E27FC236}">
                <a16:creationId xmlns:a16="http://schemas.microsoft.com/office/drawing/2014/main" id="{E1698060-D63E-4FEB-A524-F29835A8AF6E}"/>
              </a:ext>
            </a:extLst>
          </p:cNvPr>
          <p:cNvSpPr>
            <a:spLocks noGrp="1"/>
          </p:cNvSpPr>
          <p:nvPr>
            <p:ph idx="1"/>
          </p:nvPr>
        </p:nvSpPr>
        <p:spPr>
          <a:xfrm>
            <a:off x="838200" y="1825625"/>
            <a:ext cx="6204044" cy="4351338"/>
          </a:xfrm>
        </p:spPr>
        <p:txBody>
          <a:bodyPr/>
          <a:lstStyle/>
          <a:p>
            <a:endParaRPr lang="en-IN" dirty="0"/>
          </a:p>
        </p:txBody>
      </p:sp>
      <p:pic>
        <p:nvPicPr>
          <p:cNvPr id="7170" name="Picture 2" descr="deep learning project ideas - language translator">
            <a:extLst>
              <a:ext uri="{FF2B5EF4-FFF2-40B4-BE49-F238E27FC236}">
                <a16:creationId xmlns:a16="http://schemas.microsoft.com/office/drawing/2014/main" id="{2E0E8011-3F76-4F67-A11A-DFE3E050F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825624"/>
            <a:ext cx="6204045" cy="43513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5F6D8EA-8B44-405E-8B7D-90CF09905493}"/>
              </a:ext>
            </a:extLst>
          </p:cNvPr>
          <p:cNvSpPr txBox="1"/>
          <p:nvPr/>
        </p:nvSpPr>
        <p:spPr>
          <a:xfrm>
            <a:off x="7083187" y="1690688"/>
            <a:ext cx="4476467" cy="1754326"/>
          </a:xfrm>
          <a:prstGeom prst="rect">
            <a:avLst/>
          </a:prstGeom>
          <a:noFill/>
        </p:spPr>
        <p:txBody>
          <a:bodyPr wrap="square">
            <a:spAutoFit/>
          </a:bodyPr>
          <a:lstStyle/>
          <a:p>
            <a:r>
              <a:rPr lang="en-US" b="1" i="0" dirty="0">
                <a:solidFill>
                  <a:srgbClr val="444444"/>
                </a:solidFill>
                <a:effectLst/>
                <a:latin typeface="Georgia" panose="02040502050405020303" pitchFamily="18" charset="0"/>
              </a:rPr>
              <a:t>Deep Learning Project Idea –</a:t>
            </a:r>
            <a:r>
              <a:rPr lang="en-US" b="0" i="0" dirty="0">
                <a:solidFill>
                  <a:srgbClr val="444444"/>
                </a:solidFill>
                <a:effectLst/>
                <a:latin typeface="Georgia" panose="02040502050405020303" pitchFamily="18" charset="0"/>
              </a:rPr>
              <a:t> Human beings take about a year to learn a language but computers can learn in a day. In this project, we can build a language translator app that can translate from English to the French language.</a:t>
            </a:r>
            <a:endParaRPr lang="en-IN" dirty="0"/>
          </a:p>
        </p:txBody>
      </p:sp>
    </p:spTree>
    <p:extLst>
      <p:ext uri="{BB962C8B-B14F-4D97-AF65-F5344CB8AC3E}">
        <p14:creationId xmlns:p14="http://schemas.microsoft.com/office/powerpoint/2010/main" val="202553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18DC-5FED-4B2E-904C-FD4E9300A7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591254-4DBD-4ACE-AE74-F8C1D67592FC}"/>
              </a:ext>
            </a:extLst>
          </p:cNvPr>
          <p:cNvSpPr>
            <a:spLocks noGrp="1"/>
          </p:cNvSpPr>
          <p:nvPr>
            <p:ph idx="1"/>
          </p:nvPr>
        </p:nvSpPr>
        <p:spPr/>
        <p:txBody>
          <a:bodyPr/>
          <a:lstStyle/>
          <a:p>
            <a:pPr algn="just"/>
            <a:r>
              <a:rPr lang="en-US" dirty="0">
                <a:solidFill>
                  <a:srgbClr val="002060"/>
                </a:solidFill>
                <a:latin typeface="Times New Roman" panose="02020603050405020304" pitchFamily="18" charset="0"/>
                <a:cs typeface="Times New Roman" panose="02020603050405020304" pitchFamily="18" charset="0"/>
              </a:rPr>
              <a:t>For one single observation, x0, x1, x2, x3...x(n) represents various inputs(independent variables) to the network. Each of these inputs is multiplied by a connection weight or synapse. The weights are represented as w0, w1, w2, w3….w(n). </a:t>
            </a:r>
          </a:p>
          <a:p>
            <a:pPr algn="just"/>
            <a:r>
              <a:rPr lang="en-US" dirty="0">
                <a:solidFill>
                  <a:srgbClr val="002060"/>
                </a:solidFill>
                <a:latin typeface="Times New Roman" panose="02020603050405020304" pitchFamily="18" charset="0"/>
                <a:cs typeface="Times New Roman" panose="02020603050405020304" pitchFamily="18" charset="0"/>
              </a:rPr>
              <a:t>Weight shows the strength of a particular node.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299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A968-4911-498F-BAAA-E7F86554B7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298E65-8C26-445B-B029-B5371CAA9160}"/>
              </a:ext>
            </a:extLst>
          </p:cNvPr>
          <p:cNvSpPr>
            <a:spLocks noGrp="1"/>
          </p:cNvSpPr>
          <p:nvPr>
            <p:ph idx="1"/>
          </p:nvPr>
        </p:nvSpPr>
        <p:spPr/>
        <p:txBody>
          <a:bodyPr>
            <a:normAutofit lnSpcReduction="10000"/>
          </a:bodyPr>
          <a:lstStyle/>
          <a:p>
            <a:pPr algn="just"/>
            <a:r>
              <a:rPr lang="en-US" dirty="0">
                <a:solidFill>
                  <a:srgbClr val="002060"/>
                </a:solidFill>
                <a:latin typeface="Times New Roman" panose="02020603050405020304" pitchFamily="18" charset="0"/>
                <a:cs typeface="Times New Roman" panose="02020603050405020304" pitchFamily="18" charset="0"/>
              </a:rPr>
              <a:t>b is a bias value. A bias value allows you to shift the activation function up or down.</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In the simplest case, these products are summed, fed to a transfer function (activation function) to generate a result, and this result is sent as output.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Mathematically, x1.w1 + x2.w2 + x3.w3 ...... </a:t>
            </a:r>
            <a:r>
              <a:rPr lang="en-US" dirty="0" err="1">
                <a:solidFill>
                  <a:srgbClr val="002060"/>
                </a:solidFill>
                <a:latin typeface="Times New Roman" panose="02020603050405020304" pitchFamily="18" charset="0"/>
                <a:cs typeface="Times New Roman" panose="02020603050405020304" pitchFamily="18" charset="0"/>
              </a:rPr>
              <a:t>xn.wn</a:t>
            </a:r>
            <a:r>
              <a:rPr lang="en-US" dirty="0">
                <a:solidFill>
                  <a:srgbClr val="002060"/>
                </a:solidFill>
                <a:latin typeface="Times New Roman" panose="02020603050405020304" pitchFamily="18" charset="0"/>
                <a:cs typeface="Times New Roman" panose="02020603050405020304" pitchFamily="18" charset="0"/>
              </a:rPr>
              <a:t> = ∑ </a:t>
            </a:r>
            <a:r>
              <a:rPr lang="en-US" dirty="0" err="1">
                <a:solidFill>
                  <a:srgbClr val="002060"/>
                </a:solidFill>
                <a:latin typeface="Times New Roman" panose="02020603050405020304" pitchFamily="18" charset="0"/>
                <a:cs typeface="Times New Roman" panose="02020603050405020304" pitchFamily="18" charset="0"/>
              </a:rPr>
              <a:t>xi.wi</a:t>
            </a:r>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Now activation function is applied 𝜙(∑ </a:t>
            </a:r>
            <a:r>
              <a:rPr lang="en-US" dirty="0" err="1">
                <a:solidFill>
                  <a:srgbClr val="002060"/>
                </a:solidFill>
                <a:latin typeface="Times New Roman" panose="02020603050405020304" pitchFamily="18" charset="0"/>
                <a:cs typeface="Times New Roman" panose="02020603050405020304" pitchFamily="18" charset="0"/>
              </a:rPr>
              <a:t>xi.wi</a:t>
            </a:r>
            <a:r>
              <a:rPr lang="en-US" dirty="0">
                <a:solidFill>
                  <a:srgbClr val="002060"/>
                </a:solidFill>
                <a:latin typeface="Times New Roman" panose="02020603050405020304" pitchFamily="18" charset="0"/>
                <a:cs typeface="Times New Roman" panose="02020603050405020304" pitchFamily="18" charset="0"/>
              </a:rPr>
              <a: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4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C28-46BE-4037-A943-62C16ACA3523}"/>
              </a:ext>
            </a:extLst>
          </p:cNvPr>
          <p:cNvSpPr>
            <a:spLocks noGrp="1"/>
          </p:cNvSpPr>
          <p:nvPr>
            <p:ph type="title"/>
          </p:nvPr>
        </p:nvSpPr>
        <p:spPr/>
        <p:txBody>
          <a:bodyPr/>
          <a:lstStyle/>
          <a:p>
            <a:r>
              <a:rPr lang="en-IN" b="1" i="0" dirty="0">
                <a:solidFill>
                  <a:srgbClr val="002060"/>
                </a:solidFill>
                <a:effectLst/>
                <a:latin typeface="Times New Roman" panose="02020603050405020304" pitchFamily="18" charset="0"/>
                <a:cs typeface="Times New Roman" panose="02020603050405020304" pitchFamily="18" charset="0"/>
              </a:rPr>
              <a:t>Activation function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931413-0DB8-491F-9654-A12E14E1D99F}"/>
              </a:ext>
            </a:extLst>
          </p:cNvPr>
          <p:cNvSpPr>
            <a:spLocks noGrp="1"/>
          </p:cNvSpPr>
          <p:nvPr>
            <p:ph idx="1"/>
          </p:nvPr>
        </p:nvSpPr>
        <p:spPr/>
        <p:txBody>
          <a:bodyPr/>
          <a:lstStyle/>
          <a:p>
            <a:pPr algn="just"/>
            <a:r>
              <a:rPr lang="en-US" b="0" i="0" dirty="0">
                <a:solidFill>
                  <a:srgbClr val="002060"/>
                </a:solidFill>
                <a:effectLst/>
                <a:latin typeface="Times New Roman" panose="02020603050405020304" pitchFamily="18" charset="0"/>
                <a:cs typeface="Times New Roman" panose="02020603050405020304" pitchFamily="18" charset="0"/>
              </a:rPr>
              <a:t>The Activation function is important for an ANN to learn and make sense of something really complicated. Their main purpose is to convert an input signal of a node in an ANN to an output signal. This output signal is used as input to the next layer in the stack.</a:t>
            </a:r>
          </a:p>
          <a:p>
            <a:pPr algn="just"/>
            <a:r>
              <a:rPr lang="en-US" b="1" i="0" dirty="0">
                <a:solidFill>
                  <a:srgbClr val="002060"/>
                </a:solidFill>
                <a:effectLst/>
                <a:latin typeface="Times New Roman" panose="02020603050405020304" pitchFamily="18" charset="0"/>
                <a:cs typeface="Times New Roman" panose="02020603050405020304" pitchFamily="18" charset="0"/>
              </a:rPr>
              <a:t>Activation function decides whether a neuron should be activated or not by calculating the weighted sum and further adding bias to it.</a:t>
            </a:r>
            <a:endParaRPr lang="en-IN"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2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A023-26F5-4BF2-92A9-A70C846AA1BB}"/>
              </a:ext>
            </a:extLst>
          </p:cNvPr>
          <p:cNvSpPr>
            <a:spLocks noGrp="1"/>
          </p:cNvSpPr>
          <p:nvPr>
            <p:ph type="title"/>
          </p:nvPr>
        </p:nvSpPr>
        <p:spPr/>
        <p:txBody>
          <a:bodyPr/>
          <a:lstStyle/>
          <a:p>
            <a:r>
              <a:rPr lang="en-US" b="0" i="0" dirty="0">
                <a:effectLst/>
                <a:latin typeface="Arial" panose="020B0604020202020204" pitchFamily="34" charset="0"/>
              </a:rPr>
              <a:t>Model of Artificial Neural Network</a:t>
            </a:r>
            <a:endParaRPr lang="en-IN" dirty="0"/>
          </a:p>
        </p:txBody>
      </p:sp>
      <p:sp>
        <p:nvSpPr>
          <p:cNvPr id="3" name="Content Placeholder 2">
            <a:extLst>
              <a:ext uri="{FF2B5EF4-FFF2-40B4-BE49-F238E27FC236}">
                <a16:creationId xmlns:a16="http://schemas.microsoft.com/office/drawing/2014/main" id="{83DC25B3-2BC8-457F-B69C-E94AADC5320F}"/>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BF8C0F16-8117-4508-B727-764F8CD7ED5F}"/>
              </a:ext>
            </a:extLst>
          </p:cNvPr>
          <p:cNvPicPr>
            <a:picLocks noChangeAspect="1"/>
          </p:cNvPicPr>
          <p:nvPr/>
        </p:nvPicPr>
        <p:blipFill>
          <a:blip r:embed="rId2"/>
          <a:stretch>
            <a:fillRect/>
          </a:stretch>
        </p:blipFill>
        <p:spPr>
          <a:xfrm>
            <a:off x="838200" y="1825625"/>
            <a:ext cx="4880212" cy="4351338"/>
          </a:xfrm>
          <a:prstGeom prst="rect">
            <a:avLst/>
          </a:prstGeom>
        </p:spPr>
      </p:pic>
      <p:sp>
        <p:nvSpPr>
          <p:cNvPr id="9" name="TextBox 8">
            <a:extLst>
              <a:ext uri="{FF2B5EF4-FFF2-40B4-BE49-F238E27FC236}">
                <a16:creationId xmlns:a16="http://schemas.microsoft.com/office/drawing/2014/main" id="{7CE523F2-43DA-4280-A2A9-696B32E8668E}"/>
              </a:ext>
            </a:extLst>
          </p:cNvPr>
          <p:cNvSpPr txBox="1"/>
          <p:nvPr/>
        </p:nvSpPr>
        <p:spPr>
          <a:xfrm>
            <a:off x="7695028" y="2917753"/>
            <a:ext cx="1786597" cy="369332"/>
          </a:xfrm>
          <a:prstGeom prst="rect">
            <a:avLst/>
          </a:prstGeom>
          <a:noFill/>
        </p:spPr>
        <p:txBody>
          <a:bodyPr wrap="square" rtlCol="0">
            <a:spAutoFit/>
          </a:bodyPr>
          <a:lstStyle/>
          <a:p>
            <a:r>
              <a:rPr lang="en-US" dirty="0"/>
              <a:t>Threshold Value</a:t>
            </a:r>
            <a:endParaRPr lang="en-IN" dirty="0"/>
          </a:p>
        </p:txBody>
      </p:sp>
      <p:pic>
        <p:nvPicPr>
          <p:cNvPr id="1026" name="Picture 2" descr="Weights and Bias in a Neural Network | Towards Data Science">
            <a:extLst>
              <a:ext uri="{FF2B5EF4-FFF2-40B4-BE49-F238E27FC236}">
                <a16:creationId xmlns:a16="http://schemas.microsoft.com/office/drawing/2014/main" id="{0BF931EB-0EB8-4740-9033-D525BB5E9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673" y="1351128"/>
            <a:ext cx="6213300" cy="48258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94ACC0-6056-487D-A292-685764FB80CA}"/>
              </a:ext>
            </a:extLst>
          </p:cNvPr>
          <p:cNvPicPr>
            <a:picLocks noChangeAspect="1"/>
          </p:cNvPicPr>
          <p:nvPr/>
        </p:nvPicPr>
        <p:blipFill>
          <a:blip r:embed="rId4"/>
          <a:stretch>
            <a:fillRect/>
          </a:stretch>
        </p:blipFill>
        <p:spPr>
          <a:xfrm>
            <a:off x="6991698" y="5681663"/>
            <a:ext cx="3905250" cy="495300"/>
          </a:xfrm>
          <a:prstGeom prst="rect">
            <a:avLst/>
          </a:prstGeom>
        </p:spPr>
      </p:pic>
    </p:spTree>
    <p:extLst>
      <p:ext uri="{BB962C8B-B14F-4D97-AF65-F5344CB8AC3E}">
        <p14:creationId xmlns:p14="http://schemas.microsoft.com/office/powerpoint/2010/main" val="321773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89A3-FE1B-4745-954E-B8F89D4DB983}"/>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5B1428D7-C880-4A7D-9989-706550DFBF4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E0B5840-83E5-40E6-9F6A-A75CE661F20E}"/>
              </a:ext>
            </a:extLst>
          </p:cNvPr>
          <p:cNvPicPr>
            <a:picLocks noChangeAspect="1"/>
          </p:cNvPicPr>
          <p:nvPr/>
        </p:nvPicPr>
        <p:blipFill>
          <a:blip r:embed="rId2"/>
          <a:stretch>
            <a:fillRect/>
          </a:stretch>
        </p:blipFill>
        <p:spPr>
          <a:xfrm>
            <a:off x="1551431" y="1505243"/>
            <a:ext cx="9379165" cy="4487594"/>
          </a:xfrm>
          <a:prstGeom prst="rect">
            <a:avLst/>
          </a:prstGeom>
        </p:spPr>
      </p:pic>
    </p:spTree>
    <p:extLst>
      <p:ext uri="{BB962C8B-B14F-4D97-AF65-F5344CB8AC3E}">
        <p14:creationId xmlns:p14="http://schemas.microsoft.com/office/powerpoint/2010/main" val="128257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4C98-B66B-4117-9B8E-8F900A98FBE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Example: Identify whether the animal is tiger or not </a:t>
            </a:r>
            <a:endParaRPr lang="en-IN"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B254497-CEC1-42F4-A030-249A791DB199}"/>
              </a:ext>
            </a:extLst>
          </p:cNvPr>
          <p:cNvSpPr>
            <a:spLocks noGrp="1"/>
          </p:cNvSpPr>
          <p:nvPr>
            <p:ph sz="half" idx="1"/>
          </p:nvPr>
        </p:nvSpPr>
        <p:spPr>
          <a:xfrm>
            <a:off x="1330570" y="1825625"/>
            <a:ext cx="4489704" cy="4351338"/>
          </a:xfrm>
        </p:spPr>
        <p:txBody>
          <a:bodyPr/>
          <a:lstStyle/>
          <a:p>
            <a:endParaRPr lang="en-IN"/>
          </a:p>
        </p:txBody>
      </p:sp>
      <p:sp>
        <p:nvSpPr>
          <p:cNvPr id="5" name="Content Placeholder 4">
            <a:extLst>
              <a:ext uri="{FF2B5EF4-FFF2-40B4-BE49-F238E27FC236}">
                <a16:creationId xmlns:a16="http://schemas.microsoft.com/office/drawing/2014/main" id="{E93CF43E-332A-46F7-B5B5-2D3C6AB73EB3}"/>
              </a:ext>
            </a:extLst>
          </p:cNvPr>
          <p:cNvSpPr>
            <a:spLocks noGrp="1"/>
          </p:cNvSpPr>
          <p:nvPr>
            <p:ph sz="half" idx="2"/>
          </p:nvPr>
        </p:nvSpPr>
        <p:spPr>
          <a:xfrm>
            <a:off x="6172200" y="1631852"/>
            <a:ext cx="6019800" cy="4545111"/>
          </a:xfrm>
        </p:spPr>
        <p:txBody>
          <a:bodyPr/>
          <a:lstStyle/>
          <a:p>
            <a:r>
              <a:rPr lang="en-US" dirty="0"/>
              <a:t>Assigning weight to Features based on training data</a:t>
            </a:r>
          </a:p>
          <a:p>
            <a:endParaRPr lang="en-US" dirty="0"/>
          </a:p>
          <a:p>
            <a:endParaRPr lang="en-US" dirty="0"/>
          </a:p>
          <a:p>
            <a:endParaRPr lang="en-US" dirty="0"/>
          </a:p>
          <a:p>
            <a:endParaRPr lang="en-IN" dirty="0"/>
          </a:p>
        </p:txBody>
      </p:sp>
      <p:pic>
        <p:nvPicPr>
          <p:cNvPr id="2050" name="Picture 2" descr="Tiger front view staring and looking straight ahead - 103902213">
            <a:extLst>
              <a:ext uri="{FF2B5EF4-FFF2-40B4-BE49-F238E27FC236}">
                <a16:creationId xmlns:a16="http://schemas.microsoft.com/office/drawing/2014/main" id="{3A8B0732-77C9-4E16-87D4-3F17E354C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570" y="1825625"/>
            <a:ext cx="4183965"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BFDF260-1FBE-4A40-90AD-30ED73C9859E}"/>
              </a:ext>
            </a:extLst>
          </p:cNvPr>
          <p:cNvPicPr>
            <a:picLocks noChangeAspect="1"/>
          </p:cNvPicPr>
          <p:nvPr/>
        </p:nvPicPr>
        <p:blipFill>
          <a:blip r:embed="rId3"/>
          <a:stretch>
            <a:fillRect/>
          </a:stretch>
        </p:blipFill>
        <p:spPr>
          <a:xfrm>
            <a:off x="6371728" y="2461845"/>
            <a:ext cx="4333786" cy="4031029"/>
          </a:xfrm>
          <a:prstGeom prst="rect">
            <a:avLst/>
          </a:prstGeom>
        </p:spPr>
      </p:pic>
    </p:spTree>
    <p:extLst>
      <p:ext uri="{BB962C8B-B14F-4D97-AF65-F5344CB8AC3E}">
        <p14:creationId xmlns:p14="http://schemas.microsoft.com/office/powerpoint/2010/main" val="3351317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7B6F4722722E14EBAE18007A2997FF4" ma:contentTypeVersion="2" ma:contentTypeDescription="Create a new document." ma:contentTypeScope="" ma:versionID="b4947f29cfafc6ccc342d1474f5ba791">
  <xsd:schema xmlns:xsd="http://www.w3.org/2001/XMLSchema" xmlns:xs="http://www.w3.org/2001/XMLSchema" xmlns:p="http://schemas.microsoft.com/office/2006/metadata/properties" xmlns:ns2="6d0faeac-d719-4920-9bca-3227aa2e9eec" targetNamespace="http://schemas.microsoft.com/office/2006/metadata/properties" ma:root="true" ma:fieldsID="f45e8f7bc23a656ce5e246d76dffac3e" ns2:_="">
    <xsd:import namespace="6d0faeac-d719-4920-9bca-3227aa2e9e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0faeac-d719-4920-9bca-3227aa2e9e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4D6A45-E3E0-429F-BD8B-BD66E114E51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D64D4E-8775-4622-93B1-400F0AAD40A3}">
  <ds:schemaRefs>
    <ds:schemaRef ds:uri="http://schemas.microsoft.com/sharepoint/v3/contenttype/forms"/>
  </ds:schemaRefs>
</ds:datastoreItem>
</file>

<file path=customXml/itemProps3.xml><?xml version="1.0" encoding="utf-8"?>
<ds:datastoreItem xmlns:ds="http://schemas.openxmlformats.org/officeDocument/2006/customXml" ds:itemID="{B132764E-4D7D-4A49-B023-FB051821F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0faeac-d719-4920-9bca-3227aa2e9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3883</TotalTime>
  <Words>1905</Words>
  <Application>Microsoft Office PowerPoint</Application>
  <PresentationFormat>Widescreen</PresentationFormat>
  <Paragraphs>223</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charter</vt:lpstr>
      <vt:lpstr>DM Sans</vt:lpstr>
      <vt:lpstr>Georgia</vt:lpstr>
      <vt:lpstr>Open Sans</vt:lpstr>
      <vt:lpstr>Times New Roman</vt:lpstr>
      <vt:lpstr>Office Theme</vt:lpstr>
      <vt:lpstr>Supervised Learning – Artificial Neural Networks</vt:lpstr>
      <vt:lpstr>Artificial Neural Networks</vt:lpstr>
      <vt:lpstr>PowerPoint Presentation</vt:lpstr>
      <vt:lpstr>PowerPoint Presentation</vt:lpstr>
      <vt:lpstr>PowerPoint Presentation</vt:lpstr>
      <vt:lpstr>Activation function</vt:lpstr>
      <vt:lpstr>Model of Artificial Neural Network</vt:lpstr>
      <vt:lpstr>Cont..</vt:lpstr>
      <vt:lpstr>Example: Identify whether the animal is tiger or not </vt:lpstr>
      <vt:lpstr>Test Data</vt:lpstr>
      <vt:lpstr>PowerPoint Presentation</vt:lpstr>
      <vt:lpstr> Why do we need Back Propagation in Multi Layer Neural Networks ? </vt:lpstr>
      <vt:lpstr>Representation of a Multi Layer Neural Network</vt:lpstr>
      <vt:lpstr>BACK PROPAGATION ALGORITHM</vt:lpstr>
      <vt:lpstr>PowerPoint Presentation</vt:lpstr>
      <vt:lpstr>Consider the below table:</vt:lpstr>
      <vt:lpstr>PowerPoint Presentation</vt:lpstr>
      <vt:lpstr>PowerPoint Presentation</vt:lpstr>
      <vt:lpstr>Updation of weights in Back Propagation</vt:lpstr>
      <vt:lpstr>Applications of Neural Networks</vt:lpstr>
      <vt:lpstr>2. Stock Market Prediction</vt:lpstr>
      <vt:lpstr>3. Social Media</vt:lpstr>
      <vt:lpstr>4. Aerospace</vt:lpstr>
      <vt:lpstr>5. Defence</vt:lpstr>
      <vt:lpstr>6.  Healthcare</vt:lpstr>
      <vt:lpstr>7. Signature Verification and Handwriting Analysis</vt:lpstr>
      <vt:lpstr>8. Weather Forecasting</vt:lpstr>
      <vt:lpstr>PowerPoint Presentation</vt:lpstr>
      <vt:lpstr>Machine Learning / Deep Learning Project ideas</vt:lpstr>
      <vt:lpstr>2. Driver Drowsiness Detection</vt:lpstr>
      <vt:lpstr>3. Language Translator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CSA4008  APPLIED MACHINE LEARNING </dc:title>
  <dc:creator>100394</dc:creator>
  <cp:lastModifiedBy>20MIP10020</cp:lastModifiedBy>
  <cp:revision>100</cp:revision>
  <dcterms:created xsi:type="dcterms:W3CDTF">2022-02-21T03:57:29Z</dcterms:created>
  <dcterms:modified xsi:type="dcterms:W3CDTF">2023-07-29T11:40:09Z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0x01010097B6F4722722E14EBAE18007A2997FF4</vt:lpwstr>
  </property>
</Properties>
</file>