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30"/>
  </p:notesMasterIdLst>
  <p:sldIdLst>
    <p:sldId id="279" r:id="rId5"/>
    <p:sldId id="283" r:id="rId6"/>
    <p:sldId id="280" r:id="rId7"/>
    <p:sldId id="281" r:id="rId8"/>
    <p:sldId id="282"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4EE6-2EBD-D733-BD47-21F34E9FBC28}"/>
              </a:ext>
            </a:extLst>
          </p:cNvPr>
          <p:cNvSpPr>
            <a:spLocks noGrp="1"/>
          </p:cNvSpPr>
          <p:nvPr>
            <p:ph type="title"/>
          </p:nvPr>
        </p:nvSpPr>
        <p:spPr>
          <a:xfrm>
            <a:off x="838200" y="365125"/>
            <a:ext cx="10515600" cy="794935"/>
          </a:xfrm>
        </p:spPr>
        <p:txBody>
          <a:bodyPr/>
          <a:lstStyle/>
          <a:p>
            <a:r>
              <a:rPr lang="en-IN" b="0" i="0" dirty="0">
                <a:solidFill>
                  <a:srgbClr val="002060"/>
                </a:solidFill>
                <a:effectLst/>
                <a:latin typeface="Trade Gothic W01 Bold 2"/>
              </a:rPr>
              <a:t>Data analytics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24449D-DDBC-FEF9-6215-92D63970C9C7}"/>
              </a:ext>
            </a:extLst>
          </p:cNvPr>
          <p:cNvSpPr>
            <a:spLocks noGrp="1"/>
          </p:cNvSpPr>
          <p:nvPr>
            <p:ph idx="1"/>
          </p:nvPr>
        </p:nvSpPr>
        <p:spPr>
          <a:xfrm>
            <a:off x="838200" y="1160060"/>
            <a:ext cx="10515600" cy="5016903"/>
          </a:xfrm>
        </p:spPr>
        <p:txBody>
          <a:bodyPr>
            <a:normAutofit lnSpcReduction="10000"/>
          </a:bodyPr>
          <a:lstStyle/>
          <a:p>
            <a:pPr algn="just"/>
            <a:r>
              <a:rPr lang="en-US" b="0" i="0" dirty="0">
                <a:solidFill>
                  <a:srgbClr val="002060"/>
                </a:solidFill>
                <a:effectLst/>
                <a:latin typeface="Trade Gothic W01 Bold 2"/>
              </a:rPr>
              <a:t>Data analytics</a:t>
            </a:r>
            <a:r>
              <a:rPr lang="en-US" b="0" i="0" dirty="0">
                <a:solidFill>
                  <a:srgbClr val="002060"/>
                </a:solidFill>
                <a:effectLst/>
                <a:latin typeface="Trade Gothic W01 Roman"/>
              </a:rPr>
              <a:t>—the practice of examining data to answer questions, identify trends, and extract insights—can provide you with the information necessary to strategize and make impactful business decisions.</a:t>
            </a:r>
          </a:p>
          <a:p>
            <a:pPr algn="just"/>
            <a:r>
              <a:rPr lang="en-US" b="0" i="0" dirty="0">
                <a:solidFill>
                  <a:srgbClr val="002060"/>
                </a:solidFill>
                <a:effectLst/>
                <a:latin typeface="Times New Roman" panose="02020603050405020304" pitchFamily="18" charset="0"/>
                <a:cs typeface="Times New Roman" panose="02020603050405020304" pitchFamily="18" charset="0"/>
              </a:rPr>
              <a:t>A data analyst </a:t>
            </a:r>
            <a:r>
              <a:rPr lang="en-US" b="1" i="0" dirty="0">
                <a:solidFill>
                  <a:srgbClr val="002060"/>
                </a:solidFill>
                <a:effectLst/>
                <a:latin typeface="Times New Roman" panose="02020603050405020304" pitchFamily="18" charset="0"/>
                <a:cs typeface="Times New Roman" panose="02020603050405020304" pitchFamily="18" charset="0"/>
              </a:rPr>
              <a:t>collects, cleans, and interprets data sets in order to answer a question or solve a problem</a:t>
            </a:r>
            <a:r>
              <a:rPr lang="en-US" b="0" i="0" dirty="0">
                <a:solidFill>
                  <a:srgbClr val="002060"/>
                </a:solidFill>
                <a:effectLst/>
                <a:latin typeface="Times New Roman" panose="02020603050405020304" pitchFamily="18" charset="0"/>
                <a:cs typeface="Times New Roman" panose="02020603050405020304" pitchFamily="18" charset="0"/>
              </a:rPr>
              <a:t>. They work in many industries, including business, finance, criminal justice, science, medicine, and government.</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What is the role of data analytics?</a:t>
            </a:r>
          </a:p>
          <a:p>
            <a:pPr algn="just"/>
            <a:r>
              <a:rPr lang="en-US" b="0" i="0" dirty="0">
                <a:solidFill>
                  <a:srgbClr val="002060"/>
                </a:solidFill>
                <a:effectLst/>
                <a:latin typeface="Times New Roman" panose="02020603050405020304" pitchFamily="18" charset="0"/>
                <a:cs typeface="Times New Roman" panose="02020603050405020304" pitchFamily="18" charset="0"/>
              </a:rPr>
              <a:t>Data analytics helps individuals and organizations make sense of data. </a:t>
            </a:r>
            <a:r>
              <a:rPr lang="en-US" b="0" i="0" u="none" strike="noStrike" dirty="0">
                <a:solidFill>
                  <a:srgbClr val="002060"/>
                </a:solidFill>
                <a:effectLst/>
                <a:latin typeface="Times New Roman" panose="02020603050405020304" pitchFamily="18" charset="0"/>
                <a:cs typeface="Times New Roman" panose="02020603050405020304" pitchFamily="18" charset="0"/>
              </a:rPr>
              <a:t>Data analysts</a:t>
            </a:r>
            <a:r>
              <a:rPr lang="en-US" b="0" i="0" dirty="0">
                <a:solidFill>
                  <a:srgbClr val="002060"/>
                </a:solidFill>
                <a:effectLst/>
                <a:latin typeface="Times New Roman" panose="02020603050405020304" pitchFamily="18" charset="0"/>
                <a:cs typeface="Times New Roman" panose="02020603050405020304" pitchFamily="18" charset="0"/>
              </a:rPr>
              <a:t> typically analyze raw data for insights and trends. They use various tools and techniques to help organizations make decisions and succeed.</a:t>
            </a:r>
          </a:p>
          <a:p>
            <a:endParaRPr lang="en-IN" dirty="0">
              <a:solidFill>
                <a:srgbClr val="002060"/>
              </a:solidFill>
            </a:endParaRPr>
          </a:p>
        </p:txBody>
      </p:sp>
    </p:spTree>
    <p:extLst>
      <p:ext uri="{BB962C8B-B14F-4D97-AF65-F5344CB8AC3E}">
        <p14:creationId xmlns:p14="http://schemas.microsoft.com/office/powerpoint/2010/main" val="295536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32EB0-A61F-4074-A1C3-29D06AC27459}"/>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15DFF91E-2195-43E4-9100-C0B9755AA76E}"/>
              </a:ext>
            </a:extLst>
          </p:cNvPr>
          <p:cNvSpPr>
            <a:spLocks noGrp="1"/>
          </p:cNvSpPr>
          <p:nvPr>
            <p:ph sz="half" idx="1"/>
          </p:nvPr>
        </p:nvSpPr>
        <p:spPr/>
        <p:txBody>
          <a:bodyPr/>
          <a:lstStyle/>
          <a:p>
            <a:r>
              <a:rPr lang="en-US" dirty="0">
                <a:solidFill>
                  <a:srgbClr val="002060"/>
                </a:solidFill>
                <a:latin typeface="inter-regular"/>
              </a:rPr>
              <a:t>T</a:t>
            </a:r>
            <a:r>
              <a:rPr lang="en-US" b="0" i="0" dirty="0">
                <a:solidFill>
                  <a:srgbClr val="002060"/>
                </a:solidFill>
                <a:effectLst/>
                <a:latin typeface="inter-regular"/>
              </a:rPr>
              <a:t>he mathematical equation for Linear regression:</a:t>
            </a:r>
          </a:p>
          <a:p>
            <a:r>
              <a:rPr lang="en-IN" b="0" i="0" dirty="0">
                <a:solidFill>
                  <a:srgbClr val="002060"/>
                </a:solidFill>
                <a:effectLst/>
                <a:latin typeface="inter-regular"/>
              </a:rPr>
              <a:t>Y= </a:t>
            </a:r>
            <a:r>
              <a:rPr lang="en-IN" b="0" i="0" dirty="0" err="1">
                <a:solidFill>
                  <a:srgbClr val="002060"/>
                </a:solidFill>
                <a:effectLst/>
                <a:latin typeface="inter-regular"/>
              </a:rPr>
              <a:t>a+bX</a:t>
            </a:r>
            <a:r>
              <a:rPr lang="en-IN" b="0" i="0" dirty="0">
                <a:solidFill>
                  <a:srgbClr val="002060"/>
                </a:solidFill>
                <a:effectLst/>
                <a:latin typeface="inter-regular"/>
              </a:rPr>
              <a:t>  </a:t>
            </a:r>
          </a:p>
          <a:p>
            <a:r>
              <a:rPr lang="en-US" b="1" i="0" dirty="0">
                <a:solidFill>
                  <a:srgbClr val="002060"/>
                </a:solidFill>
                <a:effectLst/>
                <a:latin typeface="inter-bold"/>
              </a:rPr>
              <a:t>Here, Y = dependent variables (target variables),</a:t>
            </a:r>
            <a:br>
              <a:rPr lang="en-US" dirty="0">
                <a:solidFill>
                  <a:srgbClr val="002060"/>
                </a:solidFill>
              </a:rPr>
            </a:br>
            <a:r>
              <a:rPr lang="en-US" b="1" i="0" dirty="0">
                <a:solidFill>
                  <a:srgbClr val="002060"/>
                </a:solidFill>
                <a:effectLst/>
                <a:latin typeface="inter-bold"/>
              </a:rPr>
              <a:t>X= Independent variables (predictor variables),</a:t>
            </a:r>
            <a:br>
              <a:rPr lang="en-US" dirty="0">
                <a:solidFill>
                  <a:srgbClr val="002060"/>
                </a:solidFill>
              </a:rPr>
            </a:br>
            <a:r>
              <a:rPr lang="en-US" b="1" i="0" dirty="0">
                <a:solidFill>
                  <a:srgbClr val="002060"/>
                </a:solidFill>
                <a:effectLst/>
                <a:latin typeface="inter-bold"/>
              </a:rPr>
              <a:t>a and b are the linear coefficients</a:t>
            </a:r>
            <a:endParaRPr lang="en-IN" dirty="0">
              <a:solidFill>
                <a:srgbClr val="002060"/>
              </a:solidFill>
            </a:endParaRPr>
          </a:p>
        </p:txBody>
      </p:sp>
      <p:sp>
        <p:nvSpPr>
          <p:cNvPr id="6" name="Content Placeholder 5">
            <a:extLst>
              <a:ext uri="{FF2B5EF4-FFF2-40B4-BE49-F238E27FC236}">
                <a16:creationId xmlns:a16="http://schemas.microsoft.com/office/drawing/2014/main" id="{1EC77BD2-7419-4F26-99D3-C3F552686B94}"/>
              </a:ext>
            </a:extLst>
          </p:cNvPr>
          <p:cNvSpPr>
            <a:spLocks noGrp="1"/>
          </p:cNvSpPr>
          <p:nvPr>
            <p:ph sz="half" idx="2"/>
          </p:nvPr>
        </p:nvSpPr>
        <p:spPr/>
        <p:txBody>
          <a:bodyPr/>
          <a:lstStyle/>
          <a:p>
            <a:endParaRPr lang="en-IN" dirty="0"/>
          </a:p>
        </p:txBody>
      </p:sp>
      <p:pic>
        <p:nvPicPr>
          <p:cNvPr id="1028" name="Picture 4" descr="Simple Linear Regression">
            <a:extLst>
              <a:ext uri="{FF2B5EF4-FFF2-40B4-BE49-F238E27FC236}">
                <a16:creationId xmlns:a16="http://schemas.microsoft.com/office/drawing/2014/main" id="{76C8F14C-D3D7-4591-8947-B4AA0B6B8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821" y="1378424"/>
            <a:ext cx="6038850" cy="484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8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082469-C669-4666-A82C-9CAC26F92B5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5FC09677-2E05-4E95-A68C-4DBEE080DDEB}"/>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8CAD7FDC-C90A-417E-9E15-B3F0B076F7F6}"/>
              </a:ext>
            </a:extLst>
          </p:cNvPr>
          <p:cNvPicPr>
            <a:picLocks noChangeAspect="1"/>
          </p:cNvPicPr>
          <p:nvPr/>
        </p:nvPicPr>
        <p:blipFill>
          <a:blip r:embed="rId2"/>
          <a:stretch>
            <a:fillRect/>
          </a:stretch>
        </p:blipFill>
        <p:spPr>
          <a:xfrm>
            <a:off x="838200" y="239151"/>
            <a:ext cx="10866120" cy="6105378"/>
          </a:xfrm>
          <a:prstGeom prst="rect">
            <a:avLst/>
          </a:prstGeom>
        </p:spPr>
      </p:pic>
    </p:spTree>
    <p:extLst>
      <p:ext uri="{BB962C8B-B14F-4D97-AF65-F5344CB8AC3E}">
        <p14:creationId xmlns:p14="http://schemas.microsoft.com/office/powerpoint/2010/main" val="322802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BAA3-1B80-4359-A6B9-7CFC209C555A}"/>
              </a:ext>
            </a:extLst>
          </p:cNvPr>
          <p:cNvSpPr>
            <a:spLocks noGrp="1"/>
          </p:cNvSpPr>
          <p:nvPr>
            <p:ph type="title"/>
          </p:nvPr>
        </p:nvSpPr>
        <p:spPr/>
        <p:txBody>
          <a:bodyPr>
            <a:normAutofit fontScale="90000"/>
          </a:bodyPr>
          <a:lstStyle/>
          <a:p>
            <a:r>
              <a:rPr lang="en-US" b="0" i="0" dirty="0">
                <a:solidFill>
                  <a:srgbClr val="333333"/>
                </a:solidFill>
                <a:effectLst/>
                <a:latin typeface="Times New Roman" panose="02020603050405020304" pitchFamily="18" charset="0"/>
                <a:cs typeface="Times New Roman" panose="02020603050405020304" pitchFamily="18" charset="0"/>
              </a:rPr>
              <a:t>Find linear regression equation for the following two sets of data: Also find the value of Y for x=12</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EE0EA-1FDC-4B5F-AE7A-684E6693EA5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C54FE8E-EDB9-4BEF-B365-D60C1FC21853}"/>
              </a:ext>
            </a:extLst>
          </p:cNvPr>
          <p:cNvPicPr>
            <a:picLocks noChangeAspect="1"/>
          </p:cNvPicPr>
          <p:nvPr/>
        </p:nvPicPr>
        <p:blipFill>
          <a:blip r:embed="rId2"/>
          <a:stretch>
            <a:fillRect/>
          </a:stretch>
        </p:blipFill>
        <p:spPr>
          <a:xfrm>
            <a:off x="838200" y="1869980"/>
            <a:ext cx="10387818" cy="2687952"/>
          </a:xfrm>
          <a:prstGeom prst="rect">
            <a:avLst/>
          </a:prstGeom>
        </p:spPr>
      </p:pic>
    </p:spTree>
    <p:extLst>
      <p:ext uri="{BB962C8B-B14F-4D97-AF65-F5344CB8AC3E}">
        <p14:creationId xmlns:p14="http://schemas.microsoft.com/office/powerpoint/2010/main" val="144456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2056-D8AC-4020-9F2D-C55091CE54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61D06E-8794-4038-80E7-2B222120C58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3C05BDE-D1D3-4271-B978-310DA9B17781}"/>
              </a:ext>
            </a:extLst>
          </p:cNvPr>
          <p:cNvPicPr>
            <a:picLocks noChangeAspect="1"/>
          </p:cNvPicPr>
          <p:nvPr/>
        </p:nvPicPr>
        <p:blipFill>
          <a:blip r:embed="rId2"/>
          <a:stretch>
            <a:fillRect/>
          </a:stretch>
        </p:blipFill>
        <p:spPr>
          <a:xfrm>
            <a:off x="838200" y="449263"/>
            <a:ext cx="9165609" cy="2244647"/>
          </a:xfrm>
          <a:prstGeom prst="rect">
            <a:avLst/>
          </a:prstGeom>
        </p:spPr>
      </p:pic>
      <p:pic>
        <p:nvPicPr>
          <p:cNvPr id="7" name="Picture 6">
            <a:extLst>
              <a:ext uri="{FF2B5EF4-FFF2-40B4-BE49-F238E27FC236}">
                <a16:creationId xmlns:a16="http://schemas.microsoft.com/office/drawing/2014/main" id="{249C2F67-2D9E-41DE-ACD0-DF7155D9F742}"/>
              </a:ext>
            </a:extLst>
          </p:cNvPr>
          <p:cNvPicPr>
            <a:picLocks noChangeAspect="1"/>
          </p:cNvPicPr>
          <p:nvPr/>
        </p:nvPicPr>
        <p:blipFill>
          <a:blip r:embed="rId3"/>
          <a:stretch>
            <a:fillRect/>
          </a:stretch>
        </p:blipFill>
        <p:spPr>
          <a:xfrm>
            <a:off x="838200" y="2828847"/>
            <a:ext cx="5128503" cy="3885852"/>
          </a:xfrm>
          <a:prstGeom prst="rect">
            <a:avLst/>
          </a:prstGeom>
        </p:spPr>
      </p:pic>
      <p:sp>
        <p:nvSpPr>
          <p:cNvPr id="8" name="TextBox 7">
            <a:extLst>
              <a:ext uri="{FF2B5EF4-FFF2-40B4-BE49-F238E27FC236}">
                <a16:creationId xmlns:a16="http://schemas.microsoft.com/office/drawing/2014/main" id="{1BED831C-3B6B-4D22-A008-017301DAD4C7}"/>
              </a:ext>
            </a:extLst>
          </p:cNvPr>
          <p:cNvSpPr txBox="1"/>
          <p:nvPr/>
        </p:nvSpPr>
        <p:spPr>
          <a:xfrm>
            <a:off x="7439557" y="2828847"/>
            <a:ext cx="3737959" cy="923330"/>
          </a:xfrm>
          <a:prstGeom prst="rect">
            <a:avLst/>
          </a:prstGeom>
          <a:noFill/>
        </p:spPr>
        <p:txBody>
          <a:bodyPr wrap="square" rtlCol="0">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find the value of Y for x=12</a:t>
            </a:r>
          </a:p>
          <a:p>
            <a:r>
              <a:rPr lang="en-IN" dirty="0"/>
              <a:t>Y=1.5 + (0.95 * 12)</a:t>
            </a:r>
          </a:p>
          <a:p>
            <a:r>
              <a:rPr lang="en-IN" dirty="0"/>
              <a:t>Y= 12.5</a:t>
            </a:r>
          </a:p>
        </p:txBody>
      </p:sp>
    </p:spTree>
    <p:extLst>
      <p:ext uri="{BB962C8B-B14F-4D97-AF65-F5344CB8AC3E}">
        <p14:creationId xmlns:p14="http://schemas.microsoft.com/office/powerpoint/2010/main" val="38927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1F4E-3C89-47AD-8C60-D2E3FFCF01A6}"/>
              </a:ext>
            </a:extLst>
          </p:cNvPr>
          <p:cNvSpPr>
            <a:spLocks noGrp="1"/>
          </p:cNvSpPr>
          <p:nvPr>
            <p:ph type="title"/>
          </p:nvPr>
        </p:nvSpPr>
        <p:spPr>
          <a:xfrm>
            <a:off x="838200" y="365126"/>
            <a:ext cx="10515600" cy="958708"/>
          </a:xfrm>
        </p:spPr>
        <p:txBody>
          <a:bodyPr/>
          <a:lstStyle/>
          <a:p>
            <a:r>
              <a:rPr lang="en-US" dirty="0"/>
              <a:t>Problem</a:t>
            </a:r>
            <a:endParaRPr lang="en-IN" dirty="0"/>
          </a:p>
        </p:txBody>
      </p:sp>
      <p:sp>
        <p:nvSpPr>
          <p:cNvPr id="3" name="Content Placeholder 2">
            <a:extLst>
              <a:ext uri="{FF2B5EF4-FFF2-40B4-BE49-F238E27FC236}">
                <a16:creationId xmlns:a16="http://schemas.microsoft.com/office/drawing/2014/main" id="{6A07CD37-B988-40E9-A8BA-B09D1E6F2BD2}"/>
              </a:ext>
            </a:extLst>
          </p:cNvPr>
          <p:cNvSpPr>
            <a:spLocks noGrp="1"/>
          </p:cNvSpPr>
          <p:nvPr>
            <p:ph idx="1"/>
          </p:nvPr>
        </p:nvSpPr>
        <p:spPr>
          <a:xfrm>
            <a:off x="838200" y="1596788"/>
            <a:ext cx="10515600" cy="4580175"/>
          </a:xfrm>
        </p:spPr>
        <p:txBody>
          <a:bodyPr/>
          <a:lstStyle/>
          <a:p>
            <a:endParaRPr lang="en-IN" dirty="0"/>
          </a:p>
        </p:txBody>
      </p:sp>
      <p:pic>
        <p:nvPicPr>
          <p:cNvPr id="5" name="Picture 4">
            <a:extLst>
              <a:ext uri="{FF2B5EF4-FFF2-40B4-BE49-F238E27FC236}">
                <a16:creationId xmlns:a16="http://schemas.microsoft.com/office/drawing/2014/main" id="{648FE95E-8DE2-416E-A861-E3457971AECD}"/>
              </a:ext>
            </a:extLst>
          </p:cNvPr>
          <p:cNvPicPr>
            <a:picLocks noChangeAspect="1"/>
          </p:cNvPicPr>
          <p:nvPr/>
        </p:nvPicPr>
        <p:blipFill>
          <a:blip r:embed="rId2"/>
          <a:stretch>
            <a:fillRect/>
          </a:stretch>
        </p:blipFill>
        <p:spPr>
          <a:xfrm>
            <a:off x="985979" y="1596788"/>
            <a:ext cx="9649196" cy="3256566"/>
          </a:xfrm>
          <a:prstGeom prst="rect">
            <a:avLst/>
          </a:prstGeom>
        </p:spPr>
      </p:pic>
      <p:sp>
        <p:nvSpPr>
          <p:cNvPr id="6" name="TextBox 5">
            <a:extLst>
              <a:ext uri="{FF2B5EF4-FFF2-40B4-BE49-F238E27FC236}">
                <a16:creationId xmlns:a16="http://schemas.microsoft.com/office/drawing/2014/main" id="{2AEED9A6-D495-49F0-BADC-BDFF3EA11AC8}"/>
              </a:ext>
            </a:extLst>
          </p:cNvPr>
          <p:cNvSpPr txBox="1"/>
          <p:nvPr/>
        </p:nvSpPr>
        <p:spPr>
          <a:xfrm>
            <a:off x="985978" y="4712677"/>
            <a:ext cx="9649195" cy="1292662"/>
          </a:xfrm>
          <a:prstGeom prst="rect">
            <a:avLst/>
          </a:prstGeom>
          <a:noFill/>
        </p:spPr>
        <p:txBody>
          <a:bodyPr wrap="square" rtlCol="0">
            <a:spAutoFit/>
          </a:bodyPr>
          <a:lstStyle/>
          <a:p>
            <a:pPr marL="342900" indent="-342900">
              <a:buAutoNum type="alphaLcParenR"/>
            </a:pPr>
            <a:r>
              <a:rPr lang="en-US" sz="2600" dirty="0">
                <a:latin typeface="Times New Roman" panose="02020603050405020304" pitchFamily="18" charset="0"/>
                <a:cs typeface="Times New Roman" panose="02020603050405020304" pitchFamily="18" charset="0"/>
              </a:rPr>
              <a:t>Find the regression line y=</a:t>
            </a:r>
            <a:r>
              <a:rPr lang="en-US" sz="2600" dirty="0" err="1">
                <a:latin typeface="Times New Roman" panose="02020603050405020304" pitchFamily="18" charset="0"/>
                <a:cs typeface="Times New Roman" panose="02020603050405020304" pitchFamily="18" charset="0"/>
              </a:rPr>
              <a:t>a+bx</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b)  </a:t>
            </a:r>
            <a:r>
              <a:rPr lang="en-US" sz="2600" b="0" i="0" dirty="0">
                <a:solidFill>
                  <a:srgbClr val="000000"/>
                </a:solidFill>
                <a:effectLst/>
                <a:latin typeface="Times New Roman" panose="02020603050405020304" pitchFamily="18" charset="0"/>
                <a:cs typeface="Times New Roman" panose="02020603050405020304" pitchFamily="18" charset="0"/>
              </a:rPr>
              <a:t>Use the regression line as a model to estimate the sales of the company in 2012.</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20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7D8C-E331-4F53-A692-92CA0EA10216}"/>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DD9A2CAC-2486-45DC-8E6F-17AEF94CFA1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31DB936-2A90-40B3-A1CF-0376C3C00B13}"/>
              </a:ext>
            </a:extLst>
          </p:cNvPr>
          <p:cNvPicPr>
            <a:picLocks noChangeAspect="1"/>
          </p:cNvPicPr>
          <p:nvPr/>
        </p:nvPicPr>
        <p:blipFill>
          <a:blip r:embed="rId2"/>
          <a:stretch>
            <a:fillRect/>
          </a:stretch>
        </p:blipFill>
        <p:spPr>
          <a:xfrm>
            <a:off x="1180887" y="1955397"/>
            <a:ext cx="9946658" cy="4221566"/>
          </a:xfrm>
          <a:prstGeom prst="rect">
            <a:avLst/>
          </a:prstGeom>
        </p:spPr>
      </p:pic>
    </p:spTree>
    <p:extLst>
      <p:ext uri="{BB962C8B-B14F-4D97-AF65-F5344CB8AC3E}">
        <p14:creationId xmlns:p14="http://schemas.microsoft.com/office/powerpoint/2010/main" val="47295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3458-2A3D-489E-947F-89164C9AE1D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The following data are </a:t>
            </a:r>
            <a:r>
              <a:rPr lang="en-IN" sz="3600" i="0" dirty="0">
                <a:solidFill>
                  <a:srgbClr val="000000"/>
                </a:solidFill>
                <a:effectLst/>
                <a:latin typeface="Times New Roman" panose="02020603050405020304" pitchFamily="18" charset="0"/>
                <a:cs typeface="Times New Roman" panose="02020603050405020304" pitchFamily="18" charset="0"/>
              </a:rPr>
              <a:t>math aptitude test and statistics score for five students.</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B9145B6-A879-41B6-A700-44C7402CC68E}"/>
              </a:ext>
            </a:extLst>
          </p:cNvPr>
          <p:cNvGraphicFramePr>
            <a:graphicFrameLocks noGrp="1"/>
          </p:cNvGraphicFramePr>
          <p:nvPr>
            <p:ph idx="1"/>
          </p:nvPr>
        </p:nvGraphicFramePr>
        <p:xfrm>
          <a:off x="838200" y="1825625"/>
          <a:ext cx="10257432" cy="741680"/>
        </p:xfrm>
        <a:graphic>
          <a:graphicData uri="http://schemas.openxmlformats.org/drawingml/2006/table">
            <a:tbl>
              <a:tblPr firstRow="1" bandRow="1">
                <a:tableStyleId>{5C22544A-7EE6-4342-B048-85BDC9FD1C3A}</a:tableStyleId>
              </a:tblPr>
              <a:tblGrid>
                <a:gridCol w="1709572">
                  <a:extLst>
                    <a:ext uri="{9D8B030D-6E8A-4147-A177-3AD203B41FA5}">
                      <a16:colId xmlns:a16="http://schemas.microsoft.com/office/drawing/2014/main" val="3750439707"/>
                    </a:ext>
                  </a:extLst>
                </a:gridCol>
                <a:gridCol w="1709572">
                  <a:extLst>
                    <a:ext uri="{9D8B030D-6E8A-4147-A177-3AD203B41FA5}">
                      <a16:colId xmlns:a16="http://schemas.microsoft.com/office/drawing/2014/main" val="524688224"/>
                    </a:ext>
                  </a:extLst>
                </a:gridCol>
                <a:gridCol w="1709572">
                  <a:extLst>
                    <a:ext uri="{9D8B030D-6E8A-4147-A177-3AD203B41FA5}">
                      <a16:colId xmlns:a16="http://schemas.microsoft.com/office/drawing/2014/main" val="1454363031"/>
                    </a:ext>
                  </a:extLst>
                </a:gridCol>
                <a:gridCol w="1709572">
                  <a:extLst>
                    <a:ext uri="{9D8B030D-6E8A-4147-A177-3AD203B41FA5}">
                      <a16:colId xmlns:a16="http://schemas.microsoft.com/office/drawing/2014/main" val="1537536308"/>
                    </a:ext>
                  </a:extLst>
                </a:gridCol>
                <a:gridCol w="1709572">
                  <a:extLst>
                    <a:ext uri="{9D8B030D-6E8A-4147-A177-3AD203B41FA5}">
                      <a16:colId xmlns:a16="http://schemas.microsoft.com/office/drawing/2014/main" val="547352308"/>
                    </a:ext>
                  </a:extLst>
                </a:gridCol>
                <a:gridCol w="1709572">
                  <a:extLst>
                    <a:ext uri="{9D8B030D-6E8A-4147-A177-3AD203B41FA5}">
                      <a16:colId xmlns:a16="http://schemas.microsoft.com/office/drawing/2014/main" val="3723016526"/>
                    </a:ext>
                  </a:extLst>
                </a:gridCol>
              </a:tblGrid>
              <a:tr h="370840">
                <a:tc>
                  <a:txBody>
                    <a:bodyPr/>
                    <a:lstStyle/>
                    <a:p>
                      <a:r>
                        <a:rPr lang="en-US" dirty="0" err="1"/>
                        <a:t>Maths</a:t>
                      </a:r>
                      <a:endParaRPr lang="en-IN" dirty="0"/>
                    </a:p>
                  </a:txBody>
                  <a:tcPr/>
                </a:tc>
                <a:tc>
                  <a:txBody>
                    <a:bodyPr/>
                    <a:lstStyle/>
                    <a:p>
                      <a:pPr algn="ctr"/>
                      <a:r>
                        <a:rPr lang="en-US" dirty="0"/>
                        <a:t>95</a:t>
                      </a:r>
                      <a:endParaRPr lang="en-IN" dirty="0"/>
                    </a:p>
                  </a:txBody>
                  <a:tcPr/>
                </a:tc>
                <a:tc>
                  <a:txBody>
                    <a:bodyPr/>
                    <a:lstStyle/>
                    <a:p>
                      <a:pPr algn="ctr"/>
                      <a:r>
                        <a:rPr lang="en-US" dirty="0"/>
                        <a:t>85</a:t>
                      </a:r>
                      <a:endParaRPr lang="en-IN" dirty="0"/>
                    </a:p>
                  </a:txBody>
                  <a:tcPr/>
                </a:tc>
                <a:tc>
                  <a:txBody>
                    <a:bodyPr/>
                    <a:lstStyle/>
                    <a:p>
                      <a:pPr algn="ctr"/>
                      <a:r>
                        <a:rPr lang="en-US" dirty="0"/>
                        <a:t>80</a:t>
                      </a:r>
                      <a:endParaRPr lang="en-IN" dirty="0"/>
                    </a:p>
                  </a:txBody>
                  <a:tcPr/>
                </a:tc>
                <a:tc>
                  <a:txBody>
                    <a:bodyPr/>
                    <a:lstStyle/>
                    <a:p>
                      <a:pPr algn="ctr"/>
                      <a:r>
                        <a:rPr lang="en-US" dirty="0"/>
                        <a:t>70</a:t>
                      </a:r>
                      <a:endParaRPr lang="en-IN" dirty="0"/>
                    </a:p>
                  </a:txBody>
                  <a:tcPr/>
                </a:tc>
                <a:tc>
                  <a:txBody>
                    <a:bodyPr/>
                    <a:lstStyle/>
                    <a:p>
                      <a:pPr algn="ctr"/>
                      <a:r>
                        <a:rPr lang="en-US" dirty="0"/>
                        <a:t>60</a:t>
                      </a:r>
                      <a:endParaRPr lang="en-IN" dirty="0"/>
                    </a:p>
                  </a:txBody>
                  <a:tcPr/>
                </a:tc>
                <a:extLst>
                  <a:ext uri="{0D108BD9-81ED-4DB2-BD59-A6C34878D82A}">
                    <a16:rowId xmlns:a16="http://schemas.microsoft.com/office/drawing/2014/main" val="1765421649"/>
                  </a:ext>
                </a:extLst>
              </a:tr>
              <a:tr h="370840">
                <a:tc>
                  <a:txBody>
                    <a:bodyPr/>
                    <a:lstStyle/>
                    <a:p>
                      <a:r>
                        <a:rPr lang="en-US" dirty="0"/>
                        <a:t>Statistics</a:t>
                      </a:r>
                      <a:endParaRPr lang="en-IN" dirty="0"/>
                    </a:p>
                  </a:txBody>
                  <a:tcPr/>
                </a:tc>
                <a:tc>
                  <a:txBody>
                    <a:bodyPr/>
                    <a:lstStyle/>
                    <a:p>
                      <a:pPr algn="ctr"/>
                      <a:r>
                        <a:rPr lang="en-US" dirty="0"/>
                        <a:t>85</a:t>
                      </a:r>
                      <a:endParaRPr lang="en-IN" dirty="0"/>
                    </a:p>
                  </a:txBody>
                  <a:tcPr/>
                </a:tc>
                <a:tc>
                  <a:txBody>
                    <a:bodyPr/>
                    <a:lstStyle/>
                    <a:p>
                      <a:pPr algn="ctr"/>
                      <a:r>
                        <a:rPr lang="en-US" dirty="0"/>
                        <a:t>95</a:t>
                      </a:r>
                      <a:endParaRPr lang="en-IN" dirty="0"/>
                    </a:p>
                  </a:txBody>
                  <a:tcPr/>
                </a:tc>
                <a:tc>
                  <a:txBody>
                    <a:bodyPr/>
                    <a:lstStyle/>
                    <a:p>
                      <a:pPr algn="ctr"/>
                      <a:r>
                        <a:rPr lang="en-US" dirty="0"/>
                        <a:t>70</a:t>
                      </a:r>
                      <a:endParaRPr lang="en-IN" dirty="0"/>
                    </a:p>
                  </a:txBody>
                  <a:tcPr/>
                </a:tc>
                <a:tc>
                  <a:txBody>
                    <a:bodyPr/>
                    <a:lstStyle/>
                    <a:p>
                      <a:pPr algn="ctr"/>
                      <a:r>
                        <a:rPr lang="en-US" dirty="0"/>
                        <a:t>65</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1995964044"/>
                  </a:ext>
                </a:extLst>
              </a:tr>
            </a:tbl>
          </a:graphicData>
        </a:graphic>
      </p:graphicFrame>
      <p:sp>
        <p:nvSpPr>
          <p:cNvPr id="6" name="TextBox 5">
            <a:extLst>
              <a:ext uri="{FF2B5EF4-FFF2-40B4-BE49-F238E27FC236}">
                <a16:creationId xmlns:a16="http://schemas.microsoft.com/office/drawing/2014/main" id="{CB4BB106-2AE3-4BDF-AFA6-298CE736F3B9}"/>
              </a:ext>
            </a:extLst>
          </p:cNvPr>
          <p:cNvSpPr txBox="1"/>
          <p:nvPr/>
        </p:nvSpPr>
        <p:spPr>
          <a:xfrm>
            <a:off x="972402" y="3429000"/>
            <a:ext cx="10123229" cy="1569660"/>
          </a:xfrm>
          <a:prstGeom prst="rect">
            <a:avLst/>
          </a:prstGeom>
          <a:noFill/>
        </p:spPr>
        <p:txBody>
          <a:bodyPr wrap="square">
            <a:spAutoFit/>
          </a:bodyPr>
          <a:lstStyle/>
          <a:p>
            <a:pPr algn="l"/>
            <a:r>
              <a:rPr lang="en-US" sz="2400" b="0" i="0" dirty="0">
                <a:solidFill>
                  <a:srgbClr val="000000"/>
                </a:solidFill>
                <a:effectLst/>
                <a:latin typeface="Segoe UI" panose="020B0502040204020203" pitchFamily="34" charset="0"/>
              </a:rPr>
              <a:t>1. What linear regression equation best predicts statistics performance, based on math aptitude scores?</a:t>
            </a:r>
          </a:p>
          <a:p>
            <a:pPr algn="l"/>
            <a:r>
              <a:rPr lang="en-US" sz="2400" b="0" i="0" dirty="0">
                <a:solidFill>
                  <a:srgbClr val="000000"/>
                </a:solidFill>
                <a:effectLst/>
                <a:latin typeface="Segoe UI" panose="020B0502040204020203" pitchFamily="34" charset="0"/>
              </a:rPr>
              <a:t>2. If a student made a </a:t>
            </a:r>
            <a:r>
              <a:rPr lang="en-US" sz="2400" dirty="0">
                <a:solidFill>
                  <a:srgbClr val="000000"/>
                </a:solidFill>
                <a:latin typeface="Segoe UI" panose="020B0502040204020203" pitchFamily="34" charset="0"/>
              </a:rPr>
              <a:t>75</a:t>
            </a:r>
            <a:r>
              <a:rPr lang="en-US" sz="2400" b="0" i="0" dirty="0">
                <a:solidFill>
                  <a:srgbClr val="000000"/>
                </a:solidFill>
                <a:effectLst/>
                <a:latin typeface="Segoe UI" panose="020B0502040204020203" pitchFamily="34" charset="0"/>
              </a:rPr>
              <a:t> on the math aptitude test, what grade would we expect her to make in statistics?</a:t>
            </a:r>
          </a:p>
        </p:txBody>
      </p:sp>
    </p:spTree>
    <p:extLst>
      <p:ext uri="{BB962C8B-B14F-4D97-AF65-F5344CB8AC3E}">
        <p14:creationId xmlns:p14="http://schemas.microsoft.com/office/powerpoint/2010/main" val="811854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577C-1A72-46E8-B8D3-79536377135B}"/>
              </a:ext>
            </a:extLst>
          </p:cNvPr>
          <p:cNvSpPr>
            <a:spLocks noGrp="1"/>
          </p:cNvSpPr>
          <p:nvPr>
            <p:ph type="title"/>
          </p:nvPr>
        </p:nvSpPr>
        <p:spPr/>
        <p:txBody>
          <a:bodyPr/>
          <a:lstStyle/>
          <a:p>
            <a:pPr algn="just"/>
            <a:r>
              <a:rPr lang="en-IN" b="0" i="0" dirty="0">
                <a:solidFill>
                  <a:srgbClr val="002060"/>
                </a:solidFill>
                <a:effectLst/>
                <a:latin typeface="Times New Roman" panose="02020603050405020304" pitchFamily="18" charset="0"/>
                <a:cs typeface="Times New Roman" panose="02020603050405020304" pitchFamily="18" charset="0"/>
              </a:rPr>
              <a:t>Multiple Linear Regression</a:t>
            </a:r>
          </a:p>
        </p:txBody>
      </p:sp>
      <p:sp>
        <p:nvSpPr>
          <p:cNvPr id="3" name="Content Placeholder 2">
            <a:extLst>
              <a:ext uri="{FF2B5EF4-FFF2-40B4-BE49-F238E27FC236}">
                <a16:creationId xmlns:a16="http://schemas.microsoft.com/office/drawing/2014/main" id="{38A3F877-D7FD-45EB-973B-D39106905C8D}"/>
              </a:ext>
            </a:extLst>
          </p:cNvPr>
          <p:cNvSpPr>
            <a:spLocks noGrp="1"/>
          </p:cNvSpPr>
          <p:nvPr>
            <p:ph idx="1"/>
          </p:nvPr>
        </p:nvSpPr>
        <p:spPr>
          <a:xfrm>
            <a:off x="838200" y="1690687"/>
            <a:ext cx="10515600" cy="4486275"/>
          </a:xfrm>
        </p:spPr>
        <p:txBody>
          <a:bodyPr/>
          <a:lstStyle/>
          <a:p>
            <a:r>
              <a:rPr lang="en-US" b="0" dirty="0">
                <a:solidFill>
                  <a:srgbClr val="002060"/>
                </a:solidFill>
                <a:effectLst/>
                <a:latin typeface="Times New Roman" panose="02020603050405020304" pitchFamily="18" charset="0"/>
                <a:cs typeface="Times New Roman" panose="02020603050405020304" pitchFamily="18" charset="0"/>
              </a:rPr>
              <a:t>Multiple Linear Regression is one of the important regression algorithms which models the linear relationship between a single dependent continuous variable and more than one independent variable.</a:t>
            </a:r>
          </a:p>
          <a:p>
            <a:r>
              <a:rPr lang="en-IN" b="1" dirty="0">
                <a:solidFill>
                  <a:srgbClr val="002060"/>
                </a:solidFill>
                <a:effectLst/>
                <a:latin typeface="Times New Roman" panose="02020603050405020304" pitchFamily="18" charset="0"/>
                <a:cs typeface="Times New Roman" panose="02020603050405020304" pitchFamily="18" charset="0"/>
              </a:rPr>
              <a:t>Y= a+b</a:t>
            </a:r>
            <a:r>
              <a:rPr lang="en-IN" b="1" baseline="-25000" dirty="0">
                <a:solidFill>
                  <a:srgbClr val="002060"/>
                </a:solidFill>
                <a:effectLst/>
                <a:latin typeface="Times New Roman" panose="02020603050405020304" pitchFamily="18" charset="0"/>
                <a:cs typeface="Times New Roman" panose="02020603050405020304" pitchFamily="18" charset="0"/>
              </a:rPr>
              <a:t>1</a:t>
            </a:r>
            <a:r>
              <a:rPr lang="en-IN" b="1" dirty="0">
                <a:solidFill>
                  <a:srgbClr val="002060"/>
                </a:solidFill>
                <a:effectLst/>
                <a:latin typeface="Times New Roman" panose="02020603050405020304" pitchFamily="18" charset="0"/>
                <a:cs typeface="Times New Roman" panose="02020603050405020304" pitchFamily="18" charset="0"/>
              </a:rPr>
              <a:t>x</a:t>
            </a:r>
            <a:r>
              <a:rPr lang="en-IN" b="1" baseline="-25000" dirty="0">
                <a:solidFill>
                  <a:srgbClr val="002060"/>
                </a:solidFill>
                <a:effectLst/>
                <a:latin typeface="Times New Roman" panose="02020603050405020304" pitchFamily="18" charset="0"/>
                <a:cs typeface="Times New Roman" panose="02020603050405020304" pitchFamily="18" charset="0"/>
              </a:rPr>
              <a:t>1</a:t>
            </a:r>
            <a:r>
              <a:rPr lang="en-IN" b="1" dirty="0">
                <a:solidFill>
                  <a:srgbClr val="002060"/>
                </a:solidFill>
                <a:effectLst/>
                <a:latin typeface="Times New Roman" panose="02020603050405020304" pitchFamily="18" charset="0"/>
                <a:cs typeface="Times New Roman" panose="02020603050405020304" pitchFamily="18" charset="0"/>
              </a:rPr>
              <a:t>+b</a:t>
            </a:r>
            <a:r>
              <a:rPr lang="en-IN" b="1" baseline="-25000" dirty="0">
                <a:solidFill>
                  <a:srgbClr val="002060"/>
                </a:solidFill>
                <a:effectLst/>
                <a:latin typeface="Times New Roman" panose="02020603050405020304" pitchFamily="18" charset="0"/>
                <a:cs typeface="Times New Roman" panose="02020603050405020304" pitchFamily="18" charset="0"/>
              </a:rPr>
              <a:t>2</a:t>
            </a:r>
            <a:r>
              <a:rPr lang="en-IN" b="1" dirty="0">
                <a:solidFill>
                  <a:srgbClr val="002060"/>
                </a:solidFill>
                <a:effectLst/>
                <a:latin typeface="Times New Roman" panose="02020603050405020304" pitchFamily="18" charset="0"/>
                <a:cs typeface="Times New Roman" panose="02020603050405020304" pitchFamily="18" charset="0"/>
              </a:rPr>
              <a:t>x</a:t>
            </a:r>
            <a:r>
              <a:rPr lang="en-IN" b="1" baseline="-25000" dirty="0">
                <a:solidFill>
                  <a:srgbClr val="002060"/>
                </a:solidFill>
                <a:effectLst/>
                <a:latin typeface="Times New Roman" panose="02020603050405020304" pitchFamily="18" charset="0"/>
                <a:cs typeface="Times New Roman" panose="02020603050405020304" pitchFamily="18" charset="0"/>
              </a:rPr>
              <a:t>2</a:t>
            </a:r>
            <a:r>
              <a:rPr lang="en-IN" b="1" dirty="0">
                <a:solidFill>
                  <a:srgbClr val="002060"/>
                </a:solidFill>
                <a:effectLst/>
                <a:latin typeface="Times New Roman" panose="02020603050405020304" pitchFamily="18" charset="0"/>
                <a:cs typeface="Times New Roman" panose="02020603050405020304" pitchFamily="18" charset="0"/>
              </a:rPr>
              <a:t> </a:t>
            </a:r>
          </a:p>
          <a:p>
            <a:r>
              <a:rPr lang="en-US" dirty="0">
                <a:solidFill>
                  <a:srgbClr val="002060"/>
                </a:solidFill>
                <a:effectLst/>
                <a:latin typeface="Times New Roman" panose="02020603050405020304" pitchFamily="18" charset="0"/>
                <a:cs typeface="Times New Roman" panose="02020603050405020304" pitchFamily="18" charset="0"/>
              </a:rPr>
              <a:t>Here, Y = dependent variables (target variables),</a:t>
            </a:r>
            <a:br>
              <a:rPr lang="en-US"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effectLst/>
                <a:latin typeface="Times New Roman" panose="02020603050405020304" pitchFamily="18" charset="0"/>
                <a:cs typeface="Times New Roman" panose="02020603050405020304" pitchFamily="18" charset="0"/>
              </a:rPr>
              <a:t>x</a:t>
            </a:r>
            <a:r>
              <a:rPr lang="en-IN" baseline="-25000" dirty="0">
                <a:solidFill>
                  <a:srgbClr val="002060"/>
                </a:solidFill>
                <a:effectLst/>
                <a:latin typeface="Times New Roman" panose="02020603050405020304" pitchFamily="18" charset="0"/>
                <a:cs typeface="Times New Roman" panose="02020603050405020304" pitchFamily="18" charset="0"/>
              </a:rPr>
              <a:t>1</a:t>
            </a:r>
            <a:r>
              <a:rPr lang="en-US" baseline="-25000"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effectLst/>
                <a:latin typeface="Times New Roman" panose="02020603050405020304" pitchFamily="18" charset="0"/>
                <a:cs typeface="Times New Roman" panose="02020603050405020304" pitchFamily="18" charset="0"/>
              </a:rPr>
              <a:t>x</a:t>
            </a:r>
            <a:r>
              <a:rPr lang="en-IN" baseline="-25000" dirty="0">
                <a:solidFill>
                  <a:srgbClr val="002060"/>
                </a:solidFill>
                <a:effectLst/>
                <a:latin typeface="Times New Roman" panose="02020603050405020304" pitchFamily="18" charset="0"/>
                <a:cs typeface="Times New Roman" panose="02020603050405020304" pitchFamily="18" charset="0"/>
              </a:rPr>
              <a:t>2 </a:t>
            </a:r>
            <a:r>
              <a:rPr lang="en-US" dirty="0">
                <a:solidFill>
                  <a:srgbClr val="002060"/>
                </a:solidFill>
                <a:effectLst/>
                <a:latin typeface="Times New Roman" panose="02020603050405020304" pitchFamily="18" charset="0"/>
                <a:cs typeface="Times New Roman" panose="02020603050405020304" pitchFamily="18" charset="0"/>
              </a:rPr>
              <a:t> = Independent variables (predictor variables),</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effectLst/>
                <a:latin typeface="Times New Roman" panose="02020603050405020304" pitchFamily="18" charset="0"/>
                <a:cs typeface="Times New Roman" panose="02020603050405020304" pitchFamily="18" charset="0"/>
              </a:rPr>
              <a:t>a and b</a:t>
            </a:r>
            <a:r>
              <a:rPr lang="en-US" baseline="-25000" dirty="0">
                <a:solidFill>
                  <a:srgbClr val="002060"/>
                </a:solidFill>
                <a:effectLst/>
                <a:latin typeface="Times New Roman" panose="02020603050405020304" pitchFamily="18" charset="0"/>
                <a:cs typeface="Times New Roman" panose="02020603050405020304" pitchFamily="18" charset="0"/>
              </a:rPr>
              <a:t>1</a:t>
            </a:r>
            <a:r>
              <a:rPr lang="en-US" dirty="0">
                <a:solidFill>
                  <a:srgbClr val="002060"/>
                </a:solidFill>
                <a:effectLst/>
                <a:latin typeface="Times New Roman" panose="02020603050405020304" pitchFamily="18" charset="0"/>
                <a:cs typeface="Times New Roman" panose="02020603050405020304" pitchFamily="18" charset="0"/>
              </a:rPr>
              <a:t>, b</a:t>
            </a:r>
            <a:r>
              <a:rPr lang="en-US" baseline="-25000" dirty="0">
                <a:solidFill>
                  <a:srgbClr val="002060"/>
                </a:solidFill>
                <a:effectLst/>
                <a:latin typeface="Times New Roman" panose="02020603050405020304" pitchFamily="18" charset="0"/>
                <a:cs typeface="Times New Roman" panose="02020603050405020304" pitchFamily="18" charset="0"/>
              </a:rPr>
              <a:t>2</a:t>
            </a:r>
            <a:r>
              <a:rPr lang="en-US" dirty="0">
                <a:solidFill>
                  <a:srgbClr val="002060"/>
                </a:solidFill>
                <a:effectLst/>
                <a:latin typeface="Times New Roman" panose="02020603050405020304" pitchFamily="18" charset="0"/>
                <a:cs typeface="Times New Roman" panose="02020603050405020304" pitchFamily="18" charset="0"/>
              </a:rPr>
              <a:t>  are the linear coefficients</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26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DCE9-38E8-4307-96A4-A3573933CFF9}"/>
              </a:ext>
            </a:extLst>
          </p:cNvPr>
          <p:cNvSpPr>
            <a:spLocks noGrp="1"/>
          </p:cNvSpPr>
          <p:nvPr>
            <p:ph type="title"/>
          </p:nvPr>
        </p:nvSpPr>
        <p:spPr/>
        <p:txBody>
          <a:bodyPr>
            <a:normAutofit/>
          </a:bodyPr>
          <a:lstStyle/>
          <a:p>
            <a:r>
              <a:rPr lang="en-IN" sz="2800" b="0" i="0" dirty="0">
                <a:solidFill>
                  <a:srgbClr val="000000"/>
                </a:solidFill>
                <a:effectLst/>
                <a:latin typeface="Times New Roman" panose="02020603050405020304" pitchFamily="18" charset="0"/>
                <a:cs typeface="Times New Roman" panose="02020603050405020304" pitchFamily="18" charset="0"/>
              </a:rPr>
              <a:t>Y= a+b</a:t>
            </a:r>
            <a:r>
              <a:rPr lang="en-IN" sz="2800" b="0" i="0" baseline="-25000" dirty="0">
                <a:solidFill>
                  <a:srgbClr val="000000"/>
                </a:solidFill>
                <a:effectLst/>
                <a:latin typeface="Times New Roman" panose="02020603050405020304" pitchFamily="18" charset="0"/>
                <a:cs typeface="Times New Roman" panose="02020603050405020304" pitchFamily="18" charset="0"/>
              </a:rPr>
              <a:t>1</a:t>
            </a:r>
            <a:r>
              <a:rPr lang="en-IN" sz="2800" b="0" i="0" dirty="0">
                <a:solidFill>
                  <a:srgbClr val="000000"/>
                </a:solidFill>
                <a:effectLst/>
                <a:latin typeface="Times New Roman" panose="02020603050405020304" pitchFamily="18" charset="0"/>
                <a:cs typeface="Times New Roman" panose="02020603050405020304" pitchFamily="18" charset="0"/>
              </a:rPr>
              <a:t>x</a:t>
            </a:r>
            <a:r>
              <a:rPr lang="en-IN" sz="2800" b="0" i="0" baseline="-25000" dirty="0">
                <a:solidFill>
                  <a:srgbClr val="000000"/>
                </a:solidFill>
                <a:effectLst/>
                <a:latin typeface="Times New Roman" panose="02020603050405020304" pitchFamily="18" charset="0"/>
                <a:cs typeface="Times New Roman" panose="02020603050405020304" pitchFamily="18" charset="0"/>
              </a:rPr>
              <a:t>1</a:t>
            </a:r>
            <a:r>
              <a:rPr lang="en-IN" sz="2800" b="0" i="0" dirty="0">
                <a:solidFill>
                  <a:srgbClr val="000000"/>
                </a:solidFill>
                <a:effectLst/>
                <a:latin typeface="Times New Roman" panose="02020603050405020304" pitchFamily="18" charset="0"/>
                <a:cs typeface="Times New Roman" panose="02020603050405020304" pitchFamily="18" charset="0"/>
              </a:rPr>
              <a:t>+b</a:t>
            </a:r>
            <a:r>
              <a:rPr lang="en-IN" sz="2800" b="0" i="0" baseline="-25000" dirty="0">
                <a:solidFill>
                  <a:srgbClr val="000000"/>
                </a:solidFill>
                <a:effectLst/>
                <a:latin typeface="Times New Roman" panose="02020603050405020304" pitchFamily="18" charset="0"/>
                <a:cs typeface="Times New Roman" panose="02020603050405020304" pitchFamily="18" charset="0"/>
              </a:rPr>
              <a:t>2</a:t>
            </a:r>
            <a:r>
              <a:rPr lang="en-IN" sz="2800" b="0" i="0" dirty="0">
                <a:solidFill>
                  <a:srgbClr val="000000"/>
                </a:solidFill>
                <a:effectLst/>
                <a:latin typeface="Times New Roman" panose="02020603050405020304" pitchFamily="18" charset="0"/>
                <a:cs typeface="Times New Roman" panose="02020603050405020304" pitchFamily="18" charset="0"/>
              </a:rPr>
              <a:t>x</a:t>
            </a:r>
            <a:r>
              <a:rPr lang="en-IN" sz="2800" b="0" i="0" baseline="-25000" dirty="0">
                <a:solidFill>
                  <a:srgbClr val="000000"/>
                </a:solidFill>
                <a:effectLst/>
                <a:latin typeface="Times New Roman" panose="02020603050405020304" pitchFamily="18" charset="0"/>
                <a:cs typeface="Times New Roman" panose="02020603050405020304" pitchFamily="18" charset="0"/>
              </a:rPr>
              <a:t>2</a:t>
            </a:r>
            <a:r>
              <a:rPr lang="en-IN" sz="2800" b="0" i="0" dirty="0">
                <a:solidFill>
                  <a:srgbClr val="000000"/>
                </a:solidFill>
                <a:effectLst/>
                <a:latin typeface="Times New Roman" panose="02020603050405020304" pitchFamily="18" charset="0"/>
                <a:cs typeface="Times New Roman" panose="02020603050405020304" pitchFamily="18" charset="0"/>
              </a:rPr>
              <a:t> </a:t>
            </a:r>
            <a:br>
              <a:rPr lang="en-IN" sz="2800" b="0" i="0" dirty="0">
                <a:solidFill>
                  <a:srgbClr val="000000"/>
                </a:solidFill>
                <a:effectLst/>
                <a:latin typeface="Times New Roman" panose="02020603050405020304" pitchFamily="18" charset="0"/>
                <a:cs typeface="Times New Roman" panose="02020603050405020304" pitchFamily="18" charset="0"/>
              </a:rPr>
            </a:br>
            <a:r>
              <a:rPr lang="en-IN" sz="2800" b="0" i="0" dirty="0">
                <a:solidFill>
                  <a:srgbClr val="000000"/>
                </a:solidFill>
                <a:effectLst/>
                <a:latin typeface="Times New Roman" panose="02020603050405020304" pitchFamily="18" charset="0"/>
                <a:cs typeface="Times New Roman" panose="02020603050405020304" pitchFamily="18" charset="0"/>
              </a:rPr>
              <a:t>Calculate b1, b2 and a using the following formula</a:t>
            </a:r>
            <a:endParaRPr lang="en-IN" sz="2800" dirty="0"/>
          </a:p>
        </p:txBody>
      </p:sp>
      <p:sp>
        <p:nvSpPr>
          <p:cNvPr id="3" name="Content Placeholder 2">
            <a:extLst>
              <a:ext uri="{FF2B5EF4-FFF2-40B4-BE49-F238E27FC236}">
                <a16:creationId xmlns:a16="http://schemas.microsoft.com/office/drawing/2014/main" id="{FC08EA43-8609-44C9-A38F-2D978AB682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C6C3DB-0061-4D07-AE88-8488EA2894FD}"/>
              </a:ext>
            </a:extLst>
          </p:cNvPr>
          <p:cNvPicPr>
            <a:picLocks noChangeAspect="1"/>
          </p:cNvPicPr>
          <p:nvPr/>
        </p:nvPicPr>
        <p:blipFill>
          <a:blip r:embed="rId2"/>
          <a:stretch>
            <a:fillRect/>
          </a:stretch>
        </p:blipFill>
        <p:spPr>
          <a:xfrm>
            <a:off x="1097009" y="1914525"/>
            <a:ext cx="6300078" cy="3262386"/>
          </a:xfrm>
          <a:prstGeom prst="rect">
            <a:avLst/>
          </a:prstGeom>
        </p:spPr>
      </p:pic>
      <p:pic>
        <p:nvPicPr>
          <p:cNvPr id="7" name="Picture 6">
            <a:extLst>
              <a:ext uri="{FF2B5EF4-FFF2-40B4-BE49-F238E27FC236}">
                <a16:creationId xmlns:a16="http://schemas.microsoft.com/office/drawing/2014/main" id="{AE2E268E-F8CE-4EA7-9869-AF4328D89B5F}"/>
              </a:ext>
            </a:extLst>
          </p:cNvPr>
          <p:cNvPicPr>
            <a:picLocks noChangeAspect="1"/>
          </p:cNvPicPr>
          <p:nvPr/>
        </p:nvPicPr>
        <p:blipFill>
          <a:blip r:embed="rId3"/>
          <a:stretch>
            <a:fillRect/>
          </a:stretch>
        </p:blipFill>
        <p:spPr>
          <a:xfrm>
            <a:off x="1266897" y="5197475"/>
            <a:ext cx="5921694" cy="1295400"/>
          </a:xfrm>
          <a:prstGeom prst="rect">
            <a:avLst/>
          </a:prstGeom>
        </p:spPr>
      </p:pic>
    </p:spTree>
    <p:extLst>
      <p:ext uri="{BB962C8B-B14F-4D97-AF65-F5344CB8AC3E}">
        <p14:creationId xmlns:p14="http://schemas.microsoft.com/office/powerpoint/2010/main" val="118427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75CB-91C8-4D77-BD97-C56D2B80218B}"/>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Problem: </a:t>
            </a:r>
            <a:r>
              <a:rPr lang="en-US" sz="2800" dirty="0">
                <a:solidFill>
                  <a:srgbClr val="000000"/>
                </a:solidFill>
                <a:latin typeface="Times New Roman" panose="02020603050405020304" pitchFamily="18" charset="0"/>
                <a:cs typeface="Times New Roman" panose="02020603050405020304" pitchFamily="18" charset="0"/>
              </a:rPr>
              <a:t>T</a:t>
            </a:r>
            <a:r>
              <a:rPr lang="en-US" sz="2800" b="0" i="0" dirty="0">
                <a:solidFill>
                  <a:srgbClr val="000000"/>
                </a:solidFill>
                <a:effectLst/>
                <a:latin typeface="Times New Roman" panose="02020603050405020304" pitchFamily="18" charset="0"/>
                <a:cs typeface="Times New Roman" panose="02020603050405020304" pitchFamily="18" charset="0"/>
              </a:rPr>
              <a:t>he following dataset with one response variable </a:t>
            </a:r>
            <a:r>
              <a:rPr lang="en-US" sz="2800" b="0" i="1" dirty="0">
                <a:solidFill>
                  <a:srgbClr val="000000"/>
                </a:solidFill>
                <a:effectLst/>
                <a:latin typeface="Times New Roman" panose="02020603050405020304" pitchFamily="18" charset="0"/>
                <a:cs typeface="Times New Roman" panose="02020603050405020304" pitchFamily="18" charset="0"/>
              </a:rPr>
              <a:t>y</a:t>
            </a:r>
            <a:r>
              <a:rPr lang="en-US" sz="2800" b="0" i="0" dirty="0">
                <a:solidFill>
                  <a:srgbClr val="000000"/>
                </a:solidFill>
                <a:effectLst/>
                <a:latin typeface="Times New Roman" panose="02020603050405020304" pitchFamily="18" charset="0"/>
                <a:cs typeface="Times New Roman" panose="02020603050405020304" pitchFamily="18" charset="0"/>
              </a:rPr>
              <a:t> and two predictor variables X1 and X2. Find the regression equation.</a:t>
            </a:r>
            <a:r>
              <a:rPr lang="en-US" sz="2800" b="0" i="0" baseline="-25000" dirty="0">
                <a:solidFill>
                  <a:srgbClr val="000000"/>
                </a:solidFill>
                <a:effectLst/>
                <a:latin typeface="Times New Roman" panose="02020603050405020304" pitchFamily="18" charset="0"/>
                <a:cs typeface="Times New Roman" panose="02020603050405020304" pitchFamily="18" charset="0"/>
              </a:rPr>
              <a:t>.</a:t>
            </a:r>
            <a:br>
              <a:rPr lang="en-US" sz="2800" b="0" i="0" baseline="-25000" dirty="0">
                <a:solidFill>
                  <a:srgbClr val="000000"/>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DD9C7-2192-4385-9B90-70125063076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D9F2D6B-17FC-41F2-9609-1B30B09972CD}"/>
              </a:ext>
            </a:extLst>
          </p:cNvPr>
          <p:cNvPicPr>
            <a:picLocks noChangeAspect="1"/>
          </p:cNvPicPr>
          <p:nvPr/>
        </p:nvPicPr>
        <p:blipFill>
          <a:blip r:embed="rId2"/>
          <a:stretch>
            <a:fillRect/>
          </a:stretch>
        </p:blipFill>
        <p:spPr>
          <a:xfrm>
            <a:off x="1617188" y="1724819"/>
            <a:ext cx="7681557" cy="4351338"/>
          </a:xfrm>
          <a:prstGeom prst="rect">
            <a:avLst/>
          </a:prstGeom>
        </p:spPr>
      </p:pic>
    </p:spTree>
    <p:extLst>
      <p:ext uri="{BB962C8B-B14F-4D97-AF65-F5344CB8AC3E}">
        <p14:creationId xmlns:p14="http://schemas.microsoft.com/office/powerpoint/2010/main" val="35056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CD43-7AEC-DEB5-8ED3-EB00BE1D992F}"/>
              </a:ext>
            </a:extLst>
          </p:cNvPr>
          <p:cNvSpPr>
            <a:spLocks noGrp="1"/>
          </p:cNvSpPr>
          <p:nvPr>
            <p:ph type="title"/>
          </p:nvPr>
        </p:nvSpPr>
        <p:spPr/>
        <p:txBody>
          <a:bodyPr/>
          <a:lstStyle/>
          <a:p>
            <a:r>
              <a:rPr lang="en-IN" b="1" i="0" dirty="0">
                <a:solidFill>
                  <a:srgbClr val="202124"/>
                </a:solidFill>
                <a:effectLst/>
                <a:latin typeface="arial" panose="020B0604020202020204" pitchFamily="34" charset="0"/>
              </a:rPr>
              <a:t> </a:t>
            </a:r>
            <a:r>
              <a:rPr lang="en-IN" b="1" i="0" dirty="0">
                <a:solidFill>
                  <a:srgbClr val="002060"/>
                </a:solidFill>
                <a:effectLst/>
                <a:latin typeface="Times New Roman" panose="02020603050405020304" pitchFamily="18" charset="0"/>
                <a:cs typeface="Times New Roman" panose="02020603050405020304" pitchFamily="18" charset="0"/>
              </a:rPr>
              <a:t>Skills For Data Analysts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493245-FAE9-8761-D82D-56F08200EB7B}"/>
              </a:ext>
            </a:extLst>
          </p:cNvPr>
          <p:cNvSpPr>
            <a:spLocks noGrp="1"/>
          </p:cNvSpPr>
          <p:nvPr>
            <p:ph idx="1"/>
          </p:nvPr>
        </p:nvSpPr>
        <p:spPr/>
        <p:txBody>
          <a:bodyPr/>
          <a:lstStyle/>
          <a:p>
            <a:pPr algn="l">
              <a:buFont typeface="Arial" panose="020B0604020202020204" pitchFamily="34" charset="0"/>
              <a:buChar char="•"/>
            </a:pPr>
            <a:r>
              <a:rPr lang="en-US" b="0" i="0" dirty="0">
                <a:solidFill>
                  <a:srgbClr val="002060"/>
                </a:solidFill>
                <a:effectLst/>
                <a:latin typeface="arial" panose="020B0604020202020204" pitchFamily="34" charset="0"/>
              </a:rPr>
              <a:t>Structured Query Language (SQL)</a:t>
            </a:r>
          </a:p>
          <a:p>
            <a:pPr algn="l">
              <a:buFont typeface="Arial" panose="020B0604020202020204" pitchFamily="34" charset="0"/>
              <a:buChar char="•"/>
            </a:pPr>
            <a:r>
              <a:rPr lang="en-US" b="0" i="0" dirty="0">
                <a:solidFill>
                  <a:srgbClr val="002060"/>
                </a:solidFill>
                <a:effectLst/>
                <a:latin typeface="arial" panose="020B0604020202020204" pitchFamily="34" charset="0"/>
              </a:rPr>
              <a:t>Microsoft Excel.</a:t>
            </a:r>
          </a:p>
          <a:p>
            <a:pPr algn="l">
              <a:buFont typeface="Arial" panose="020B0604020202020204" pitchFamily="34" charset="0"/>
              <a:buChar char="•"/>
            </a:pPr>
            <a:r>
              <a:rPr lang="en-US" b="0" i="0" dirty="0">
                <a:solidFill>
                  <a:srgbClr val="002060"/>
                </a:solidFill>
                <a:effectLst/>
                <a:latin typeface="arial" panose="020B0604020202020204" pitchFamily="34" charset="0"/>
              </a:rPr>
              <a:t>Critical Thinking.</a:t>
            </a:r>
          </a:p>
          <a:p>
            <a:pPr algn="l">
              <a:buFont typeface="Arial" panose="020B0604020202020204" pitchFamily="34" charset="0"/>
              <a:buChar char="•"/>
            </a:pPr>
            <a:r>
              <a:rPr lang="en-US" b="0" i="0" dirty="0">
                <a:solidFill>
                  <a:srgbClr val="002060"/>
                </a:solidFill>
                <a:effectLst/>
                <a:latin typeface="arial" panose="020B0604020202020204" pitchFamily="34" charset="0"/>
              </a:rPr>
              <a:t>R or Python-Statistical Programming.</a:t>
            </a:r>
          </a:p>
          <a:p>
            <a:pPr algn="l">
              <a:buFont typeface="Arial" panose="020B0604020202020204" pitchFamily="34" charset="0"/>
              <a:buChar char="•"/>
            </a:pPr>
            <a:r>
              <a:rPr lang="en-US" b="0" i="0" dirty="0">
                <a:solidFill>
                  <a:srgbClr val="002060"/>
                </a:solidFill>
                <a:effectLst/>
                <a:latin typeface="arial" panose="020B0604020202020204" pitchFamily="34" charset="0"/>
              </a:rPr>
              <a:t>Data Visualization.</a:t>
            </a:r>
          </a:p>
          <a:p>
            <a:pPr algn="l">
              <a:buFont typeface="Arial" panose="020B0604020202020204" pitchFamily="34" charset="0"/>
              <a:buChar char="•"/>
            </a:pPr>
            <a:r>
              <a:rPr lang="en-US" b="0" i="0" dirty="0">
                <a:solidFill>
                  <a:srgbClr val="002060"/>
                </a:solidFill>
                <a:effectLst/>
                <a:latin typeface="arial" panose="020B0604020202020204" pitchFamily="34" charset="0"/>
              </a:rPr>
              <a:t>Presentation Skills.</a:t>
            </a:r>
          </a:p>
          <a:p>
            <a:pPr algn="l">
              <a:buFont typeface="Arial" panose="020B0604020202020204" pitchFamily="34" charset="0"/>
              <a:buChar char="•"/>
            </a:pPr>
            <a:r>
              <a:rPr lang="en-US" b="0" i="0" dirty="0">
                <a:solidFill>
                  <a:srgbClr val="002060"/>
                </a:solidFill>
                <a:effectLst/>
                <a:latin typeface="arial" panose="020B0604020202020204" pitchFamily="34" charset="0"/>
              </a:rPr>
              <a:t>Machine Learning.</a:t>
            </a:r>
          </a:p>
          <a:p>
            <a:endParaRPr lang="en-IN" dirty="0"/>
          </a:p>
        </p:txBody>
      </p:sp>
    </p:spTree>
    <p:extLst>
      <p:ext uri="{BB962C8B-B14F-4D97-AF65-F5344CB8AC3E}">
        <p14:creationId xmlns:p14="http://schemas.microsoft.com/office/powerpoint/2010/main" val="142539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F4C8-AB12-442A-B75D-2F62AAC736D3}"/>
              </a:ext>
            </a:extLst>
          </p:cNvPr>
          <p:cNvSpPr>
            <a:spLocks noGrp="1"/>
          </p:cNvSpPr>
          <p:nvPr>
            <p:ph type="title"/>
          </p:nvPr>
        </p:nvSpPr>
        <p:spPr/>
        <p:txBody>
          <a:bodyPr>
            <a:normAutofit/>
          </a:bodyPr>
          <a:lstStyle/>
          <a:p>
            <a:r>
              <a:rPr lang="es-ES" sz="3600" b="1" i="0" dirty="0">
                <a:solidFill>
                  <a:srgbClr val="000000"/>
                </a:solidFill>
                <a:effectLst/>
                <a:latin typeface="Helvetica" panose="020B0604020202020204" pitchFamily="34" charset="0"/>
              </a:rPr>
              <a:t>Step 1: Calcúlate X</a:t>
            </a:r>
            <a:r>
              <a:rPr lang="es-ES" sz="3600" b="1" i="0" baseline="-25000" dirty="0">
                <a:solidFill>
                  <a:srgbClr val="000000"/>
                </a:solidFill>
                <a:effectLst/>
                <a:latin typeface="inherit"/>
              </a:rPr>
              <a:t>1</a:t>
            </a:r>
            <a:r>
              <a:rPr lang="es-ES" sz="3600" b="1" i="0" baseline="30000" dirty="0">
                <a:solidFill>
                  <a:srgbClr val="000000"/>
                </a:solidFill>
                <a:effectLst/>
                <a:latin typeface="inherit"/>
              </a:rPr>
              <a:t>2</a:t>
            </a:r>
            <a:r>
              <a:rPr lang="es-ES" sz="3600" b="1" i="0" dirty="0">
                <a:solidFill>
                  <a:srgbClr val="000000"/>
                </a:solidFill>
                <a:effectLst/>
                <a:latin typeface="Helvetica" panose="020B0604020202020204" pitchFamily="34" charset="0"/>
              </a:rPr>
              <a:t>, X</a:t>
            </a:r>
            <a:r>
              <a:rPr lang="es-ES" sz="3600" b="1" i="0" baseline="-25000" dirty="0">
                <a:solidFill>
                  <a:srgbClr val="000000"/>
                </a:solidFill>
                <a:effectLst/>
                <a:latin typeface="inherit"/>
              </a:rPr>
              <a:t>2</a:t>
            </a:r>
            <a:r>
              <a:rPr lang="es-ES" sz="3600" b="1" i="0" baseline="30000" dirty="0">
                <a:solidFill>
                  <a:srgbClr val="000000"/>
                </a:solidFill>
                <a:effectLst/>
                <a:latin typeface="inherit"/>
              </a:rPr>
              <a:t>2</a:t>
            </a:r>
            <a:r>
              <a:rPr lang="es-ES" sz="3600" b="1" i="0" dirty="0">
                <a:solidFill>
                  <a:srgbClr val="000000"/>
                </a:solidFill>
                <a:effectLst/>
                <a:latin typeface="Helvetica" panose="020B0604020202020204" pitchFamily="34" charset="0"/>
              </a:rPr>
              <a:t>, X</a:t>
            </a:r>
            <a:r>
              <a:rPr lang="es-ES" sz="3600" b="1" i="0" baseline="-25000" dirty="0">
                <a:solidFill>
                  <a:srgbClr val="000000"/>
                </a:solidFill>
                <a:effectLst/>
                <a:latin typeface="inherit"/>
              </a:rPr>
              <a:t>1</a:t>
            </a:r>
            <a:r>
              <a:rPr lang="es-ES" sz="3600" b="1" i="0" dirty="0">
                <a:solidFill>
                  <a:srgbClr val="000000"/>
                </a:solidFill>
                <a:effectLst/>
                <a:latin typeface="Helvetica" panose="020B0604020202020204" pitchFamily="34" charset="0"/>
              </a:rPr>
              <a:t>y, X</a:t>
            </a:r>
            <a:r>
              <a:rPr lang="es-ES" sz="3600" b="1" i="0" baseline="-25000" dirty="0">
                <a:solidFill>
                  <a:srgbClr val="000000"/>
                </a:solidFill>
                <a:effectLst/>
                <a:latin typeface="inherit"/>
              </a:rPr>
              <a:t>2</a:t>
            </a:r>
            <a:r>
              <a:rPr lang="es-ES" sz="3600" b="1" i="0" dirty="0">
                <a:solidFill>
                  <a:srgbClr val="000000"/>
                </a:solidFill>
                <a:effectLst/>
                <a:latin typeface="Helvetica" panose="020B0604020202020204" pitchFamily="34" charset="0"/>
              </a:rPr>
              <a:t>y and X</a:t>
            </a:r>
            <a:r>
              <a:rPr lang="es-ES" sz="3600" b="1" i="0" baseline="-25000" dirty="0">
                <a:solidFill>
                  <a:srgbClr val="000000"/>
                </a:solidFill>
                <a:effectLst/>
                <a:latin typeface="inherit"/>
              </a:rPr>
              <a:t>1</a:t>
            </a:r>
            <a:r>
              <a:rPr lang="es-ES" sz="3600" b="1" i="0" dirty="0">
                <a:solidFill>
                  <a:srgbClr val="000000"/>
                </a:solidFill>
                <a:effectLst/>
                <a:latin typeface="Helvetica" panose="020B0604020202020204" pitchFamily="34" charset="0"/>
              </a:rPr>
              <a:t>X</a:t>
            </a:r>
            <a:r>
              <a:rPr lang="es-ES" sz="3600" b="1" i="0" baseline="-25000" dirty="0">
                <a:solidFill>
                  <a:srgbClr val="000000"/>
                </a:solidFill>
                <a:effectLst/>
                <a:latin typeface="inherit"/>
              </a:rPr>
              <a:t>2</a:t>
            </a:r>
            <a:r>
              <a:rPr lang="es-ES" sz="3600" b="1" i="0" dirty="0">
                <a:solidFill>
                  <a:srgbClr val="000000"/>
                </a:solidFill>
                <a:effectLst/>
                <a:latin typeface="Helvetica" panose="020B0604020202020204" pitchFamily="34" charset="0"/>
              </a:rPr>
              <a:t>.</a:t>
            </a:r>
            <a:endParaRPr lang="en-IN" sz="3600" dirty="0"/>
          </a:p>
        </p:txBody>
      </p:sp>
      <p:sp>
        <p:nvSpPr>
          <p:cNvPr id="3" name="Content Placeholder 2">
            <a:extLst>
              <a:ext uri="{FF2B5EF4-FFF2-40B4-BE49-F238E27FC236}">
                <a16:creationId xmlns:a16="http://schemas.microsoft.com/office/drawing/2014/main" id="{EF7E41CD-E300-4729-879D-1B5358DF1A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AA1F0F2-DF3B-40B4-9F8B-5155358BC454}"/>
              </a:ext>
            </a:extLst>
          </p:cNvPr>
          <p:cNvPicPr>
            <a:picLocks noChangeAspect="1"/>
          </p:cNvPicPr>
          <p:nvPr/>
        </p:nvPicPr>
        <p:blipFill>
          <a:blip r:embed="rId2"/>
          <a:stretch>
            <a:fillRect/>
          </a:stretch>
        </p:blipFill>
        <p:spPr>
          <a:xfrm>
            <a:off x="1049684" y="1943907"/>
            <a:ext cx="10304116" cy="4233056"/>
          </a:xfrm>
          <a:prstGeom prst="rect">
            <a:avLst/>
          </a:prstGeom>
        </p:spPr>
      </p:pic>
    </p:spTree>
    <p:extLst>
      <p:ext uri="{BB962C8B-B14F-4D97-AF65-F5344CB8AC3E}">
        <p14:creationId xmlns:p14="http://schemas.microsoft.com/office/powerpoint/2010/main" val="400670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9D79-EBDA-4A32-9D6D-C811B7714D23}"/>
              </a:ext>
            </a:extLst>
          </p:cNvPr>
          <p:cNvSpPr>
            <a:spLocks noGrp="1"/>
          </p:cNvSpPr>
          <p:nvPr>
            <p:ph type="title"/>
          </p:nvPr>
        </p:nvSpPr>
        <p:spPr/>
        <p:txBody>
          <a:bodyPr/>
          <a:lstStyle/>
          <a:p>
            <a:endParaRPr lang="en-IN"/>
          </a:p>
        </p:txBody>
      </p:sp>
      <p:pic>
        <p:nvPicPr>
          <p:cNvPr id="5" name="Content Placeholder 4" descr="Text, letter&#10;&#10;Description automatically generated">
            <a:extLst>
              <a:ext uri="{FF2B5EF4-FFF2-40B4-BE49-F238E27FC236}">
                <a16:creationId xmlns:a16="http://schemas.microsoft.com/office/drawing/2014/main" id="{74CCD0B7-48D0-4984-9CD0-A29562EB6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6477001" cy="6377547"/>
          </a:xfrm>
        </p:spPr>
      </p:pic>
      <p:pic>
        <p:nvPicPr>
          <p:cNvPr id="7" name="Picture 6">
            <a:extLst>
              <a:ext uri="{FF2B5EF4-FFF2-40B4-BE49-F238E27FC236}">
                <a16:creationId xmlns:a16="http://schemas.microsoft.com/office/drawing/2014/main" id="{BB460B5E-B5FF-4C16-AB26-AB8FAF0F9605}"/>
              </a:ext>
            </a:extLst>
          </p:cNvPr>
          <p:cNvPicPr>
            <a:picLocks noChangeAspect="1"/>
          </p:cNvPicPr>
          <p:nvPr/>
        </p:nvPicPr>
        <p:blipFill>
          <a:blip r:embed="rId3"/>
          <a:stretch>
            <a:fillRect/>
          </a:stretch>
        </p:blipFill>
        <p:spPr>
          <a:xfrm>
            <a:off x="7487361" y="414338"/>
            <a:ext cx="4095750" cy="1276350"/>
          </a:xfrm>
          <a:prstGeom prst="rect">
            <a:avLst/>
          </a:prstGeom>
        </p:spPr>
      </p:pic>
    </p:spTree>
    <p:extLst>
      <p:ext uri="{BB962C8B-B14F-4D97-AF65-F5344CB8AC3E}">
        <p14:creationId xmlns:p14="http://schemas.microsoft.com/office/powerpoint/2010/main" val="11129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0576-1A3C-4038-9CF7-7B8121F5F9BC}"/>
              </a:ext>
            </a:extLst>
          </p:cNvPr>
          <p:cNvSpPr>
            <a:spLocks noGrp="1"/>
          </p:cNvSpPr>
          <p:nvPr>
            <p:ph type="title"/>
          </p:nvPr>
        </p:nvSpPr>
        <p:spPr/>
        <p:txBody>
          <a:bodyPr/>
          <a:lstStyle/>
          <a:p>
            <a:endParaRPr lang="en-IN"/>
          </a:p>
        </p:txBody>
      </p:sp>
      <p:pic>
        <p:nvPicPr>
          <p:cNvPr id="5" name="Content Placeholder 4" descr="Text, letter&#10;&#10;Description automatically generated">
            <a:extLst>
              <a:ext uri="{FF2B5EF4-FFF2-40B4-BE49-F238E27FC236}">
                <a16:creationId xmlns:a16="http://schemas.microsoft.com/office/drawing/2014/main" id="{DB0B01FC-31C3-48EC-8B4D-B5E8FC573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5808260" cy="6254039"/>
          </a:xfrm>
        </p:spPr>
      </p:pic>
      <p:pic>
        <p:nvPicPr>
          <p:cNvPr id="7" name="Picture 6">
            <a:extLst>
              <a:ext uri="{FF2B5EF4-FFF2-40B4-BE49-F238E27FC236}">
                <a16:creationId xmlns:a16="http://schemas.microsoft.com/office/drawing/2014/main" id="{59F2A97E-0F16-487E-98B3-0D73CE85600E}"/>
              </a:ext>
            </a:extLst>
          </p:cNvPr>
          <p:cNvPicPr>
            <a:picLocks noChangeAspect="1"/>
          </p:cNvPicPr>
          <p:nvPr/>
        </p:nvPicPr>
        <p:blipFill>
          <a:blip r:embed="rId3"/>
          <a:stretch>
            <a:fillRect/>
          </a:stretch>
        </p:blipFill>
        <p:spPr>
          <a:xfrm>
            <a:off x="6828784" y="597018"/>
            <a:ext cx="4525016" cy="1323975"/>
          </a:xfrm>
          <a:prstGeom prst="rect">
            <a:avLst/>
          </a:prstGeom>
        </p:spPr>
      </p:pic>
    </p:spTree>
    <p:extLst>
      <p:ext uri="{BB962C8B-B14F-4D97-AF65-F5344CB8AC3E}">
        <p14:creationId xmlns:p14="http://schemas.microsoft.com/office/powerpoint/2010/main" val="2661613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164A-11EB-4722-A905-919292D1E87F}"/>
              </a:ext>
            </a:extLst>
          </p:cNvPr>
          <p:cNvSpPr>
            <a:spLocks noGrp="1"/>
          </p:cNvSpPr>
          <p:nvPr>
            <p:ph type="title"/>
          </p:nvPr>
        </p:nvSpPr>
        <p:spPr/>
        <p:txBody>
          <a:bodyPr/>
          <a:lstStyle/>
          <a:p>
            <a:endParaRPr lang="en-IN"/>
          </a:p>
        </p:txBody>
      </p:sp>
      <p:pic>
        <p:nvPicPr>
          <p:cNvPr id="5" name="Content Placeholder 4" descr="Text, letter&#10;&#10;Description automatically generated">
            <a:extLst>
              <a:ext uri="{FF2B5EF4-FFF2-40B4-BE49-F238E27FC236}">
                <a16:creationId xmlns:a16="http://schemas.microsoft.com/office/drawing/2014/main" id="{0A19F532-3425-4053-9A15-84B74D8DFB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567" y="365125"/>
            <a:ext cx="5257800" cy="6127750"/>
          </a:xfrm>
        </p:spPr>
      </p:pic>
    </p:spTree>
    <p:extLst>
      <p:ext uri="{BB962C8B-B14F-4D97-AF65-F5344CB8AC3E}">
        <p14:creationId xmlns:p14="http://schemas.microsoft.com/office/powerpoint/2010/main" val="1797688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7092-2615-4139-88B2-ED8CCA7F6642}"/>
              </a:ext>
            </a:extLst>
          </p:cNvPr>
          <p:cNvSpPr>
            <a:spLocks noGrp="1"/>
          </p:cNvSpPr>
          <p:nvPr>
            <p:ph type="title"/>
          </p:nvPr>
        </p:nvSpPr>
        <p:spPr/>
        <p:txBody>
          <a:bodyPr>
            <a:normAutofit fontScale="90000"/>
          </a:bodyPr>
          <a:lstStyle/>
          <a:p>
            <a:r>
              <a:rPr lang="en-US" sz="4000" dirty="0">
                <a:solidFill>
                  <a:srgbClr val="002060"/>
                </a:solidFill>
                <a:latin typeface="Times New Roman" panose="02020603050405020304" pitchFamily="18" charset="0"/>
                <a:cs typeface="Times New Roman" panose="02020603050405020304" pitchFamily="18" charset="0"/>
              </a:rPr>
              <a:t>Find the </a:t>
            </a:r>
            <a:r>
              <a:rPr lang="en-US" sz="4000">
                <a:solidFill>
                  <a:srgbClr val="002060"/>
                </a:solidFill>
                <a:latin typeface="Times New Roman" panose="02020603050405020304" pitchFamily="18" charset="0"/>
                <a:cs typeface="Times New Roman" panose="02020603050405020304" pitchFamily="18" charset="0"/>
              </a:rPr>
              <a:t>Multiple linear regression </a:t>
            </a:r>
            <a:r>
              <a:rPr lang="en-US" sz="4000" dirty="0">
                <a:solidFill>
                  <a:srgbClr val="002060"/>
                </a:solidFill>
                <a:latin typeface="Times New Roman" panose="02020603050405020304" pitchFamily="18" charset="0"/>
                <a:cs typeface="Times New Roman" panose="02020603050405020304" pitchFamily="18" charset="0"/>
              </a:rPr>
              <a:t>equation for the following dataset. Also find the y for x1=47 x2=25</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BDC915-AD31-4BB1-BD55-DD5CF85B7FB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541DCAE-1C3E-4D28-816B-46D12FDA2E1A}"/>
              </a:ext>
            </a:extLst>
          </p:cNvPr>
          <p:cNvPicPr>
            <a:picLocks noChangeAspect="1"/>
          </p:cNvPicPr>
          <p:nvPr/>
        </p:nvPicPr>
        <p:blipFill>
          <a:blip r:embed="rId2"/>
          <a:stretch>
            <a:fillRect/>
          </a:stretch>
        </p:blipFill>
        <p:spPr>
          <a:xfrm>
            <a:off x="4073501" y="1690687"/>
            <a:ext cx="4128803" cy="4486275"/>
          </a:xfrm>
          <a:prstGeom prst="rect">
            <a:avLst/>
          </a:prstGeom>
        </p:spPr>
      </p:pic>
    </p:spTree>
    <p:extLst>
      <p:ext uri="{BB962C8B-B14F-4D97-AF65-F5344CB8AC3E}">
        <p14:creationId xmlns:p14="http://schemas.microsoft.com/office/powerpoint/2010/main" val="172282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C3A9-D35B-49A6-8AD3-538633C94C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B87661-EF34-4E11-BFD7-E1A9ED8B0751}"/>
              </a:ext>
            </a:extLst>
          </p:cNvPr>
          <p:cNvSpPr>
            <a:spLocks noGrp="1"/>
          </p:cNvSpPr>
          <p:nvPr>
            <p:ph idx="1"/>
          </p:nvPr>
        </p:nvSpPr>
        <p:spPr/>
        <p:txBody>
          <a:bodyPr/>
          <a:lstStyle/>
          <a:p>
            <a:r>
              <a:rPr lang="en-US" dirty="0"/>
              <a:t>Area = 1000</a:t>
            </a:r>
          </a:p>
          <a:p>
            <a:r>
              <a:rPr lang="en-US" dirty="0" err="1"/>
              <a:t>Bhk</a:t>
            </a:r>
            <a:r>
              <a:rPr lang="en-US" dirty="0"/>
              <a:t> = 3</a:t>
            </a:r>
          </a:p>
          <a:p>
            <a:r>
              <a:rPr lang="en-US" dirty="0" err="1"/>
              <a:t>br</a:t>
            </a:r>
            <a:r>
              <a:rPr lang="en-US" dirty="0"/>
              <a:t>=2</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13581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160A-84EC-A582-52A5-485FD84EFC6A}"/>
              </a:ext>
            </a:extLst>
          </p:cNvPr>
          <p:cNvSpPr>
            <a:spLocks noGrp="1"/>
          </p:cNvSpPr>
          <p:nvPr>
            <p:ph type="title"/>
          </p:nvPr>
        </p:nvSpPr>
        <p:spPr/>
        <p:txBody>
          <a:bodyPr/>
          <a:lstStyle/>
          <a:p>
            <a:r>
              <a:rPr lang="en-IN" b="0" i="0" cap="all" dirty="0">
                <a:solidFill>
                  <a:srgbClr val="181818"/>
                </a:solidFill>
                <a:effectLst/>
                <a:latin typeface="Trade Gothic W01 Bold 2"/>
              </a:rPr>
              <a:t>PREDICTIVE ANALYTICS</a:t>
            </a:r>
            <a:endParaRPr lang="en-IN" dirty="0"/>
          </a:p>
        </p:txBody>
      </p:sp>
      <p:sp>
        <p:nvSpPr>
          <p:cNvPr id="3" name="Content Placeholder 2">
            <a:extLst>
              <a:ext uri="{FF2B5EF4-FFF2-40B4-BE49-F238E27FC236}">
                <a16:creationId xmlns:a16="http://schemas.microsoft.com/office/drawing/2014/main" id="{0C6EBBE4-3EC7-943F-01BD-BBAF8392E6E2}"/>
              </a:ext>
            </a:extLst>
          </p:cNvPr>
          <p:cNvSpPr>
            <a:spLocks noGrp="1"/>
          </p:cNvSpPr>
          <p:nvPr>
            <p:ph idx="1"/>
          </p:nvPr>
        </p:nvSpPr>
        <p:spPr/>
        <p:txBody>
          <a:bodyPr/>
          <a:lstStyle/>
          <a:p>
            <a:pPr algn="just"/>
            <a:r>
              <a:rPr lang="en-US" b="0" i="0" dirty="0">
                <a:solidFill>
                  <a:srgbClr val="002060"/>
                </a:solidFill>
                <a:effectLst/>
                <a:latin typeface="Trade Gothic W01 Bold 2"/>
              </a:rPr>
              <a:t>Predictive analytics</a:t>
            </a:r>
            <a:r>
              <a:rPr lang="en-US" b="0" i="0" dirty="0">
                <a:solidFill>
                  <a:srgbClr val="002060"/>
                </a:solidFill>
                <a:effectLst/>
                <a:latin typeface="Trade Gothic W01 Roman"/>
              </a:rPr>
              <a:t> is the use of data to predict future trends and events. It uses historical data to forecast potential scenarios that can help drive strategic decisions.</a:t>
            </a:r>
          </a:p>
          <a:p>
            <a:pPr algn="just"/>
            <a:r>
              <a:rPr lang="en-US" b="0" i="0" dirty="0">
                <a:solidFill>
                  <a:srgbClr val="002060"/>
                </a:solidFill>
                <a:effectLst/>
                <a:latin typeface="SourceSansPro"/>
              </a:rPr>
              <a:t>Predictive analytics is a form of technology that makes predictions about certain unknowns in the future. It draws on a series of techniques to make these determinations, including artificial intelligence (AI), data mining, machine learning, modeling, and statistics.</a:t>
            </a:r>
            <a:endParaRPr lang="en-IN" dirty="0">
              <a:solidFill>
                <a:srgbClr val="002060"/>
              </a:solidFill>
            </a:endParaRPr>
          </a:p>
        </p:txBody>
      </p:sp>
    </p:spTree>
    <p:extLst>
      <p:ext uri="{BB962C8B-B14F-4D97-AF65-F5344CB8AC3E}">
        <p14:creationId xmlns:p14="http://schemas.microsoft.com/office/powerpoint/2010/main" val="45145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A184-0FF2-E9F0-7D6A-3B2D36C870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01F377-510E-7AD1-D5E2-B221D3BF35DD}"/>
              </a:ext>
            </a:extLst>
          </p:cNvPr>
          <p:cNvSpPr>
            <a:spLocks noGrp="1"/>
          </p:cNvSpPr>
          <p:nvPr>
            <p:ph idx="1"/>
          </p:nvPr>
        </p:nvSpPr>
        <p:spPr/>
        <p:txBody>
          <a:bodyPr/>
          <a:lstStyle/>
          <a:p>
            <a:pPr algn="just"/>
            <a:r>
              <a:rPr lang="en-US" b="0" i="0" dirty="0">
                <a:solidFill>
                  <a:srgbClr val="002060"/>
                </a:solidFill>
                <a:effectLst/>
                <a:latin typeface="Trade Gothic W01 Roman"/>
              </a:rPr>
              <a:t>One predictive analytics tool is</a:t>
            </a:r>
            <a:r>
              <a:rPr lang="en-US" b="0" i="0" dirty="0">
                <a:solidFill>
                  <a:srgbClr val="002060"/>
                </a:solidFill>
                <a:effectLst/>
                <a:latin typeface="Trade Gothic W01 Bold 2"/>
              </a:rPr>
              <a:t> regression analysis</a:t>
            </a:r>
            <a:r>
              <a:rPr lang="en-US" b="0" i="0" dirty="0">
                <a:solidFill>
                  <a:srgbClr val="002060"/>
                </a:solidFill>
                <a:effectLst/>
                <a:latin typeface="Trade Gothic W01 Roman"/>
              </a:rPr>
              <a:t>, which can determine the relationship between two variables (</a:t>
            </a:r>
            <a:r>
              <a:rPr lang="en-US" b="0" i="0" dirty="0">
                <a:solidFill>
                  <a:srgbClr val="002060"/>
                </a:solidFill>
                <a:effectLst/>
                <a:latin typeface="Trade Gothic W01 Bold 2"/>
              </a:rPr>
              <a:t>single linear regression</a:t>
            </a:r>
            <a:r>
              <a:rPr lang="en-US" b="0" i="0" dirty="0">
                <a:solidFill>
                  <a:srgbClr val="002060"/>
                </a:solidFill>
                <a:effectLst/>
                <a:latin typeface="Trade Gothic W01 Roman"/>
              </a:rPr>
              <a:t>) or three or more variables (</a:t>
            </a:r>
            <a:r>
              <a:rPr lang="en-US" b="0" i="0" dirty="0">
                <a:solidFill>
                  <a:srgbClr val="002060"/>
                </a:solidFill>
                <a:effectLst/>
                <a:latin typeface="Trade Gothic W01 Bold 2"/>
              </a:rPr>
              <a:t>multiple regression</a:t>
            </a:r>
            <a:r>
              <a:rPr lang="en-US" b="0" i="0" dirty="0">
                <a:solidFill>
                  <a:srgbClr val="002060"/>
                </a:solidFill>
                <a:effectLst/>
                <a:latin typeface="Trade Gothic W01 Roman"/>
              </a:rPr>
              <a:t>). The relationships between variables are written as a mathematical equation that can help predict the outcome should one variable change.</a:t>
            </a:r>
            <a:endParaRPr lang="en-IN" dirty="0">
              <a:solidFill>
                <a:srgbClr val="002060"/>
              </a:solidFill>
            </a:endParaRPr>
          </a:p>
        </p:txBody>
      </p:sp>
    </p:spTree>
    <p:extLst>
      <p:ext uri="{BB962C8B-B14F-4D97-AF65-F5344CB8AC3E}">
        <p14:creationId xmlns:p14="http://schemas.microsoft.com/office/powerpoint/2010/main" val="239403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AF8-C916-8396-D0D1-7A2D8F60CBD5}"/>
              </a:ext>
            </a:extLst>
          </p:cNvPr>
          <p:cNvSpPr>
            <a:spLocks noGrp="1"/>
          </p:cNvSpPr>
          <p:nvPr>
            <p:ph type="title"/>
          </p:nvPr>
        </p:nvSpPr>
        <p:spPr/>
        <p:txBody>
          <a:bodyPr>
            <a:normAutofit/>
          </a:bodyPr>
          <a:lstStyle/>
          <a:p>
            <a:r>
              <a:rPr lang="en-US" b="0" i="0" cap="all" dirty="0">
                <a:solidFill>
                  <a:srgbClr val="181818"/>
                </a:solidFill>
                <a:effectLst/>
                <a:latin typeface="Trade Gothic W01 Bold 2"/>
              </a:rPr>
              <a:t>EXAMPLES OF PREDICTIVE ANALYTICS IN ACTION</a:t>
            </a:r>
            <a:endParaRPr lang="en-IN" dirty="0"/>
          </a:p>
        </p:txBody>
      </p:sp>
      <p:sp>
        <p:nvSpPr>
          <p:cNvPr id="3" name="Content Placeholder 2">
            <a:extLst>
              <a:ext uri="{FF2B5EF4-FFF2-40B4-BE49-F238E27FC236}">
                <a16:creationId xmlns:a16="http://schemas.microsoft.com/office/drawing/2014/main" id="{35D76BB9-7BF2-3D6E-166E-C476D7FF24F0}"/>
              </a:ext>
            </a:extLst>
          </p:cNvPr>
          <p:cNvSpPr>
            <a:spLocks noGrp="1"/>
          </p:cNvSpPr>
          <p:nvPr>
            <p:ph idx="1"/>
          </p:nvPr>
        </p:nvSpPr>
        <p:spPr/>
        <p:txBody>
          <a:bodyPr/>
          <a:lstStyle/>
          <a:p>
            <a:r>
              <a:rPr lang="en-US" b="0" i="0" dirty="0">
                <a:solidFill>
                  <a:srgbClr val="002060"/>
                </a:solidFill>
                <a:effectLst/>
                <a:latin typeface="Trade Gothic W01 Bold 2"/>
              </a:rPr>
              <a:t>Finance: Forecasting Future Cash Flow</a:t>
            </a:r>
          </a:p>
          <a:p>
            <a:r>
              <a:rPr lang="en-US" b="0" i="0" dirty="0">
                <a:solidFill>
                  <a:srgbClr val="002060"/>
                </a:solidFill>
                <a:effectLst/>
                <a:latin typeface="Trade Gothic W01 Bold 2"/>
              </a:rPr>
              <a:t>Entertainment &amp; Hospitality: Determining Staffing Needs</a:t>
            </a:r>
          </a:p>
          <a:p>
            <a:r>
              <a:rPr lang="en-IN" b="0" i="0" dirty="0">
                <a:solidFill>
                  <a:srgbClr val="002060"/>
                </a:solidFill>
                <a:effectLst/>
                <a:latin typeface="Trade Gothic W01 Bold 2"/>
              </a:rPr>
              <a:t>Marketing: </a:t>
            </a:r>
            <a:r>
              <a:rPr lang="en-IN" b="0" i="0" dirty="0" err="1">
                <a:solidFill>
                  <a:srgbClr val="002060"/>
                </a:solidFill>
                <a:effectLst/>
                <a:latin typeface="Trade Gothic W01 Bold 2"/>
              </a:rPr>
              <a:t>Behavioral</a:t>
            </a:r>
            <a:r>
              <a:rPr lang="en-IN" b="0" i="0" dirty="0">
                <a:solidFill>
                  <a:srgbClr val="002060"/>
                </a:solidFill>
                <a:effectLst/>
                <a:latin typeface="Trade Gothic W01 Bold 2"/>
              </a:rPr>
              <a:t> Targeting</a:t>
            </a:r>
          </a:p>
          <a:p>
            <a:r>
              <a:rPr lang="en-IN" b="0" i="0" dirty="0">
                <a:solidFill>
                  <a:srgbClr val="002060"/>
                </a:solidFill>
                <a:effectLst/>
                <a:latin typeface="Trade Gothic W01 Bold 2"/>
              </a:rPr>
              <a:t> Manufacturing: Preventing Malfunction</a:t>
            </a:r>
          </a:p>
          <a:p>
            <a:r>
              <a:rPr lang="en-US" b="0" i="0" dirty="0">
                <a:solidFill>
                  <a:srgbClr val="002060"/>
                </a:solidFill>
                <a:effectLst/>
                <a:latin typeface="Trade Gothic W01 Bold 2"/>
              </a:rPr>
              <a:t>Health Care: Early Detection of Allergic Reactions</a:t>
            </a:r>
          </a:p>
          <a:p>
            <a:endParaRPr lang="en-IN" dirty="0">
              <a:solidFill>
                <a:srgbClr val="002060"/>
              </a:solidFill>
            </a:endParaRPr>
          </a:p>
        </p:txBody>
      </p:sp>
    </p:spTree>
    <p:extLst>
      <p:ext uri="{BB962C8B-B14F-4D97-AF65-F5344CB8AC3E}">
        <p14:creationId xmlns:p14="http://schemas.microsoft.com/office/powerpoint/2010/main" val="3950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577C-1A72-46E8-B8D3-79536377135B}"/>
              </a:ext>
            </a:extLst>
          </p:cNvPr>
          <p:cNvSpPr>
            <a:spLocks noGrp="1"/>
          </p:cNvSpPr>
          <p:nvPr>
            <p:ph type="title"/>
          </p:nvPr>
        </p:nvSpPr>
        <p:spPr/>
        <p:txBody>
          <a:bodyPr/>
          <a:lstStyle/>
          <a:p>
            <a:r>
              <a:rPr lang="en-IN" b="0" i="0" dirty="0">
                <a:solidFill>
                  <a:srgbClr val="002060"/>
                </a:solidFill>
                <a:effectLst/>
                <a:latin typeface="erdana"/>
              </a:rPr>
              <a:t>Regression Analysis</a:t>
            </a:r>
            <a:endParaRPr lang="en-IN" dirty="0">
              <a:solidFill>
                <a:srgbClr val="002060"/>
              </a:solidFill>
            </a:endParaRPr>
          </a:p>
        </p:txBody>
      </p:sp>
      <p:sp>
        <p:nvSpPr>
          <p:cNvPr id="3" name="Content Placeholder 2">
            <a:extLst>
              <a:ext uri="{FF2B5EF4-FFF2-40B4-BE49-F238E27FC236}">
                <a16:creationId xmlns:a16="http://schemas.microsoft.com/office/drawing/2014/main" id="{38A3F877-D7FD-45EB-973B-D39106905C8D}"/>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It consists of a set of </a:t>
            </a:r>
            <a:r>
              <a:rPr lang="en-US" b="0" i="1" dirty="0">
                <a:solidFill>
                  <a:srgbClr val="002060"/>
                </a:solidFill>
                <a:effectLst/>
                <a:latin typeface="Times New Roman" panose="02020603050405020304" pitchFamily="18" charset="0"/>
                <a:cs typeface="Times New Roman" panose="02020603050405020304" pitchFamily="18" charset="0"/>
              </a:rPr>
              <a:t>machine learning</a:t>
            </a:r>
            <a:r>
              <a:rPr lang="en-US" b="0" i="0" dirty="0">
                <a:solidFill>
                  <a:srgbClr val="002060"/>
                </a:solidFill>
                <a:effectLst/>
                <a:latin typeface="Times New Roman" panose="02020603050405020304" pitchFamily="18" charset="0"/>
                <a:cs typeface="Times New Roman" panose="02020603050405020304" pitchFamily="18" charset="0"/>
              </a:rPr>
              <a:t> methods that allow us to predict a continuous outcome variable (y) based on the value of one or multiple independent variables (x).</a:t>
            </a:r>
          </a:p>
          <a:p>
            <a:pPr algn="just"/>
            <a:r>
              <a:rPr lang="en-US" b="0" i="0" dirty="0">
                <a:solidFill>
                  <a:srgbClr val="002060"/>
                </a:solidFill>
                <a:effectLst/>
                <a:latin typeface="Times New Roman" panose="02020603050405020304" pitchFamily="18" charset="0"/>
                <a:cs typeface="Times New Roman" panose="02020603050405020304" pitchFamily="18" charset="0"/>
              </a:rPr>
              <a:t>It predicts continuous/real values such as </a:t>
            </a:r>
            <a:r>
              <a:rPr lang="en-US" b="1" i="0" dirty="0">
                <a:solidFill>
                  <a:srgbClr val="002060"/>
                </a:solidFill>
                <a:effectLst/>
                <a:latin typeface="Times New Roman" panose="02020603050405020304" pitchFamily="18" charset="0"/>
                <a:cs typeface="Times New Roman" panose="02020603050405020304" pitchFamily="18" charset="0"/>
              </a:rPr>
              <a:t>temperature, age, salary, price,</a:t>
            </a:r>
            <a:r>
              <a:rPr lang="en-US" b="0" i="0" dirty="0">
                <a:solidFill>
                  <a:srgbClr val="002060"/>
                </a:solidFill>
                <a:effectLst/>
                <a:latin typeface="Times New Roman" panose="02020603050405020304" pitchFamily="18" charset="0"/>
                <a:cs typeface="Times New Roman" panose="02020603050405020304" pitchFamily="18" charset="0"/>
              </a:rPr>
              <a:t> etc.</a:t>
            </a:r>
            <a:endParaRPr lang="en-US" dirty="0">
              <a:solidFill>
                <a:srgbClr val="002060"/>
              </a:solidFill>
              <a:latin typeface="Times New Roman" panose="02020603050405020304" pitchFamily="18" charset="0"/>
              <a:cs typeface="Times New Roman" panose="02020603050405020304" pitchFamily="18" charset="0"/>
            </a:endParaRPr>
          </a:p>
          <a:p>
            <a:endParaRPr lang="en-US" b="0" i="0" dirty="0">
              <a:solidFill>
                <a:srgbClr val="021B34"/>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7474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01D4-E719-4EBA-A98C-8771F413400F}"/>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Terminologies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95EBC2-213D-4F13-B8DD-53C1C8F48948}"/>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Dependent Variable:</a:t>
            </a:r>
            <a:r>
              <a:rPr lang="en-US" b="0" i="0" dirty="0">
                <a:solidFill>
                  <a:srgbClr val="002060"/>
                </a:solidFill>
                <a:effectLst/>
                <a:latin typeface="Times New Roman" panose="02020603050405020304" pitchFamily="18" charset="0"/>
                <a:cs typeface="Times New Roman" panose="02020603050405020304" pitchFamily="18" charset="0"/>
              </a:rPr>
              <a:t> The main factor in Regression analysis which we want to predict or understand is called the dependent variable. It is also called </a:t>
            </a:r>
            <a:r>
              <a:rPr lang="en-US" b="1" i="0" dirty="0">
                <a:solidFill>
                  <a:srgbClr val="002060"/>
                </a:solidFill>
                <a:effectLst/>
                <a:latin typeface="Times New Roman" panose="02020603050405020304" pitchFamily="18" charset="0"/>
                <a:cs typeface="Times New Roman" panose="02020603050405020304" pitchFamily="18" charset="0"/>
              </a:rPr>
              <a:t>target variable</a:t>
            </a:r>
            <a:r>
              <a:rPr lang="en-US" b="0" i="0" dirty="0">
                <a:solidFill>
                  <a:srgbClr val="00206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Independent Variable:</a:t>
            </a:r>
            <a:r>
              <a:rPr lang="en-US" b="0" i="0" dirty="0">
                <a:solidFill>
                  <a:srgbClr val="002060"/>
                </a:solidFill>
                <a:effectLst/>
                <a:latin typeface="Times New Roman" panose="02020603050405020304" pitchFamily="18" charset="0"/>
                <a:cs typeface="Times New Roman" panose="02020603050405020304" pitchFamily="18" charset="0"/>
              </a:rPr>
              <a:t> The factors which are used to predict the values of the dependent variables are called independent variable, also called as a </a:t>
            </a:r>
            <a:r>
              <a:rPr lang="en-US" b="1" i="0" dirty="0">
                <a:solidFill>
                  <a:srgbClr val="002060"/>
                </a:solidFill>
                <a:effectLst/>
                <a:latin typeface="Times New Roman" panose="02020603050405020304" pitchFamily="18" charset="0"/>
                <a:cs typeface="Times New Roman" panose="02020603050405020304" pitchFamily="18" charset="0"/>
              </a:rPr>
              <a:t>predictor</a:t>
            </a:r>
            <a:r>
              <a:rPr lang="en-US" b="0" i="0" dirty="0">
                <a:solidFill>
                  <a:srgbClr val="00206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Outliers:</a:t>
            </a:r>
            <a:r>
              <a:rPr lang="en-US" b="0" i="0" dirty="0">
                <a:solidFill>
                  <a:srgbClr val="002060"/>
                </a:solidFill>
                <a:effectLst/>
                <a:latin typeface="Times New Roman" panose="02020603050405020304" pitchFamily="18" charset="0"/>
                <a:cs typeface="Times New Roman" panose="02020603050405020304" pitchFamily="18" charset="0"/>
              </a:rPr>
              <a:t> Outlier is an observation which contains either very low value or very high value in comparison to other observed values. An outlier may hamper the result, so it should be avoided.</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Underfitting and Overfitting:</a:t>
            </a:r>
            <a:r>
              <a:rPr lang="en-US" b="0" i="0" dirty="0">
                <a:solidFill>
                  <a:srgbClr val="002060"/>
                </a:solidFill>
                <a:effectLst/>
                <a:latin typeface="Times New Roman" panose="02020603050405020304" pitchFamily="18" charset="0"/>
                <a:cs typeface="Times New Roman" panose="02020603050405020304" pitchFamily="18" charset="0"/>
              </a:rPr>
              <a:t> If our algorithm works well with the training dataset but not well with test dataset, then such problem is called </a:t>
            </a:r>
            <a:r>
              <a:rPr lang="en-US" b="1" i="0" dirty="0">
                <a:solidFill>
                  <a:srgbClr val="002060"/>
                </a:solidFill>
                <a:effectLst/>
                <a:latin typeface="Times New Roman" panose="02020603050405020304" pitchFamily="18" charset="0"/>
                <a:cs typeface="Times New Roman" panose="02020603050405020304" pitchFamily="18" charset="0"/>
              </a:rPr>
              <a:t>Overfitting</a:t>
            </a:r>
            <a:r>
              <a:rPr lang="en-US" b="0" i="0" dirty="0">
                <a:solidFill>
                  <a:srgbClr val="002060"/>
                </a:solidFill>
                <a:effectLst/>
                <a:latin typeface="Times New Roman" panose="02020603050405020304" pitchFamily="18" charset="0"/>
                <a:cs typeface="Times New Roman" panose="02020603050405020304" pitchFamily="18" charset="0"/>
              </a:rPr>
              <a:t>. And if our algorithm does not perform well even with training dataset, then such problem is called </a:t>
            </a:r>
            <a:r>
              <a:rPr lang="en-US" b="1" i="0" dirty="0">
                <a:solidFill>
                  <a:srgbClr val="002060"/>
                </a:solidFill>
                <a:effectLst/>
                <a:latin typeface="Times New Roman" panose="02020603050405020304" pitchFamily="18" charset="0"/>
                <a:cs typeface="Times New Roman" panose="02020603050405020304" pitchFamily="18" charset="0"/>
              </a:rPr>
              <a:t>underfitting</a:t>
            </a:r>
            <a:r>
              <a:rPr lang="en-US" b="0" i="0" dirty="0">
                <a:solidFill>
                  <a:srgbClr val="00206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4077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33D9-0DE1-40C6-9197-CE27682D96FF}"/>
              </a:ext>
            </a:extLst>
          </p:cNvPr>
          <p:cNvSpPr>
            <a:spLocks noGrp="1"/>
          </p:cNvSpPr>
          <p:nvPr>
            <p:ph type="title"/>
          </p:nvPr>
        </p:nvSpPr>
        <p:spPr/>
        <p:txBody>
          <a:bodyPr/>
          <a:lstStyle/>
          <a:p>
            <a:r>
              <a:rPr lang="en-IN" b="0" i="0" dirty="0">
                <a:solidFill>
                  <a:srgbClr val="610B38"/>
                </a:solidFill>
                <a:effectLst/>
                <a:latin typeface="erdana"/>
              </a:rPr>
              <a:t>Types of Regression</a:t>
            </a:r>
            <a:endParaRPr lang="en-IN" dirty="0"/>
          </a:p>
        </p:txBody>
      </p:sp>
      <p:sp>
        <p:nvSpPr>
          <p:cNvPr id="3" name="Content Placeholder 2">
            <a:extLst>
              <a:ext uri="{FF2B5EF4-FFF2-40B4-BE49-F238E27FC236}">
                <a16:creationId xmlns:a16="http://schemas.microsoft.com/office/drawing/2014/main" id="{310E9A51-C977-4F5F-9C80-13F5C037373E}"/>
              </a:ext>
            </a:extLst>
          </p:cNvPr>
          <p:cNvSpPr>
            <a:spLocks noGrp="1"/>
          </p:cNvSpPr>
          <p:nvPr>
            <p:ph idx="1"/>
          </p:nvPr>
        </p:nvSpPr>
        <p:spPr/>
        <p:txBody>
          <a:bodyPr>
            <a:normAutofit/>
          </a:bodyPr>
          <a:lstStyle/>
          <a:p>
            <a:endParaRPr lang="en-IN" dirty="0"/>
          </a:p>
          <a:p>
            <a:r>
              <a:rPr lang="en-IN" sz="2200" b="1" dirty="0">
                <a:solidFill>
                  <a:srgbClr val="002060"/>
                </a:solidFill>
                <a:latin typeface="Times New Roman" panose="02020603050405020304" pitchFamily="18" charset="0"/>
                <a:cs typeface="Times New Roman" panose="02020603050405020304" pitchFamily="18" charset="0"/>
              </a:rPr>
              <a:t>Simple Linear Regression</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One dependent variable (interval or ratio)</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One independent variable (interval or ratio or dichotomous)</a:t>
            </a:r>
            <a:endParaRPr lang="en-IN" sz="2200" dirty="0">
              <a:solidFill>
                <a:srgbClr val="002060"/>
              </a:solidFill>
              <a:latin typeface="Times New Roman" panose="02020603050405020304" pitchFamily="18" charset="0"/>
              <a:cs typeface="Times New Roman" panose="02020603050405020304" pitchFamily="18" charset="0"/>
            </a:endParaRPr>
          </a:p>
          <a:p>
            <a:r>
              <a:rPr lang="en-IN" sz="2200" b="1" dirty="0">
                <a:solidFill>
                  <a:srgbClr val="002060"/>
                </a:solidFill>
                <a:latin typeface="Times New Roman" panose="02020603050405020304" pitchFamily="18" charset="0"/>
                <a:cs typeface="Times New Roman" panose="02020603050405020304" pitchFamily="18" charset="0"/>
              </a:rPr>
              <a:t>Multiple Linear Regression</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One dependent variable (interval or ratio)</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Two or more independent variables (interval or ratio or dichotomous)</a:t>
            </a:r>
            <a:endParaRPr lang="en-IN" sz="2200" dirty="0">
              <a:solidFill>
                <a:srgbClr val="002060"/>
              </a:solidFill>
              <a:latin typeface="Times New Roman" panose="02020603050405020304" pitchFamily="18" charset="0"/>
              <a:cs typeface="Times New Roman" panose="02020603050405020304" pitchFamily="18" charset="0"/>
            </a:endParaRPr>
          </a:p>
          <a:p>
            <a:r>
              <a:rPr lang="en-IN" sz="2200" b="1" dirty="0">
                <a:solidFill>
                  <a:srgbClr val="002060"/>
                </a:solidFill>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One dependent variable (binary)</a:t>
            </a:r>
          </a:p>
          <a:p>
            <a:pPr algn="l">
              <a:buFont typeface="Arial" panose="020B0604020202020204" pitchFamily="34" charset="0"/>
              <a:buChar char="•"/>
            </a:pPr>
            <a:r>
              <a:rPr lang="en-US" sz="2200" b="0" i="0" dirty="0">
                <a:solidFill>
                  <a:srgbClr val="002060"/>
                </a:solidFill>
                <a:effectLst/>
                <a:latin typeface="Times New Roman" panose="02020603050405020304" pitchFamily="18" charset="0"/>
                <a:cs typeface="Times New Roman" panose="02020603050405020304" pitchFamily="18" charset="0"/>
              </a:rPr>
              <a:t>Two or more independent variable(s) (interval or ratio or dichotomous)</a:t>
            </a:r>
          </a:p>
          <a:p>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931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D49C-937B-4707-9E4B-29A4CEC61450}"/>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Linear Regression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92647-EE7A-48B0-B1AD-022D340E149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2060"/>
                </a:solidFill>
                <a:effectLst/>
                <a:latin typeface="inter-regular"/>
              </a:rPr>
              <a:t>Linear regression is a statistical regression method which is used for predictive analysis.</a:t>
            </a:r>
          </a:p>
          <a:p>
            <a:pPr algn="just">
              <a:buFont typeface="Arial" panose="020B0604020202020204" pitchFamily="34" charset="0"/>
              <a:buChar char="•"/>
            </a:pPr>
            <a:r>
              <a:rPr lang="en-US" b="0" i="0" dirty="0">
                <a:solidFill>
                  <a:srgbClr val="002060"/>
                </a:solidFill>
                <a:effectLst/>
                <a:latin typeface="inter-regular"/>
              </a:rPr>
              <a:t>It is one of the very simple and easy algorithms which works on regression and shows the relationship between the continuous variables.</a:t>
            </a:r>
          </a:p>
          <a:p>
            <a:pPr algn="just">
              <a:buFont typeface="Arial" panose="020B0604020202020204" pitchFamily="34" charset="0"/>
              <a:buChar char="•"/>
            </a:pPr>
            <a:r>
              <a:rPr lang="en-US" b="0" i="0" dirty="0">
                <a:solidFill>
                  <a:srgbClr val="002060"/>
                </a:solidFill>
                <a:effectLst/>
                <a:latin typeface="inter-regular"/>
              </a:rPr>
              <a:t>It is used for solving the regression problem in machine learning.</a:t>
            </a:r>
          </a:p>
          <a:p>
            <a:pPr algn="just">
              <a:buFont typeface="Arial" panose="020B0604020202020204" pitchFamily="34" charset="0"/>
              <a:buChar char="•"/>
            </a:pPr>
            <a:r>
              <a:rPr lang="en-US" b="0" i="0" dirty="0">
                <a:solidFill>
                  <a:srgbClr val="002060"/>
                </a:solidFill>
                <a:effectLst/>
                <a:latin typeface="inter-regular"/>
              </a:rPr>
              <a:t>Linear regression shows the linear relationship between the independent variable (X-axis) and the dependent variable (Y-axis), hence called linear regression.</a:t>
            </a:r>
          </a:p>
          <a:p>
            <a:pPr algn="just">
              <a:buFont typeface="Arial" panose="020B0604020202020204" pitchFamily="34" charset="0"/>
              <a:buChar char="•"/>
            </a:pPr>
            <a:r>
              <a:rPr lang="en-US" b="0" i="0" dirty="0">
                <a:solidFill>
                  <a:srgbClr val="002060"/>
                </a:solidFill>
                <a:effectLst/>
                <a:latin typeface="inter-regular"/>
              </a:rPr>
              <a:t>If there is only one input variable (x), then such linear regression is called </a:t>
            </a:r>
            <a:r>
              <a:rPr lang="en-US" b="1" i="0" dirty="0">
                <a:solidFill>
                  <a:srgbClr val="002060"/>
                </a:solidFill>
                <a:effectLst/>
                <a:latin typeface="inter-bold"/>
              </a:rPr>
              <a:t>simple linear regression</a:t>
            </a:r>
            <a:r>
              <a:rPr lang="en-US" b="0" i="0" dirty="0">
                <a:solidFill>
                  <a:srgbClr val="002060"/>
                </a:solidFill>
                <a:effectLst/>
                <a:latin typeface="inter-regular"/>
              </a:rPr>
              <a:t>. And if there is more than one input variable, then such linear regression is called </a:t>
            </a:r>
            <a:r>
              <a:rPr lang="en-US" b="1" i="0" dirty="0">
                <a:solidFill>
                  <a:srgbClr val="002060"/>
                </a:solidFill>
                <a:effectLst/>
                <a:latin typeface="inter-bold"/>
              </a:rPr>
              <a:t>multiple linear regression</a:t>
            </a:r>
            <a:r>
              <a:rPr lang="en-US" b="0" i="0" dirty="0">
                <a:solidFill>
                  <a:srgbClr val="002060"/>
                </a:solidFill>
                <a:effectLst/>
                <a:latin typeface="inter-regular"/>
              </a:rPr>
              <a:t>.</a:t>
            </a:r>
          </a:p>
          <a:p>
            <a:endParaRPr lang="en-IN" dirty="0"/>
          </a:p>
        </p:txBody>
      </p:sp>
    </p:spTree>
    <p:extLst>
      <p:ext uri="{BB962C8B-B14F-4D97-AF65-F5344CB8AC3E}">
        <p14:creationId xmlns:p14="http://schemas.microsoft.com/office/powerpoint/2010/main" val="3458666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2" ma:contentTypeDescription="Create a new document." ma:contentTypeScope="" ma:versionID="b4947f29cfafc6ccc342d1474f5ba791">
  <xsd:schema xmlns:xsd="http://www.w3.org/2001/XMLSchema" xmlns:xs="http://www.w3.org/2001/XMLSchema" xmlns:p="http://schemas.microsoft.com/office/2006/metadata/properties" xmlns:ns2="6d0faeac-d719-4920-9bca-3227aa2e9eec" targetNamespace="http://schemas.microsoft.com/office/2006/metadata/properties" ma:root="true" ma:fieldsID="f45e8f7bc23a656ce5e246d76dffac3e" ns2:_="">
    <xsd:import namespace="6d0faeac-d719-4920-9bca-3227aa2e9e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faeac-d719-4920-9bca-3227aa2e9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AEE80-E45A-48E8-8915-D48F221E7DC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AF5088-D447-489A-A7F5-6ECEFCA07E7B}">
  <ds:schemaRefs>
    <ds:schemaRef ds:uri="http://schemas.microsoft.com/sharepoint/v3/contenttype/forms"/>
  </ds:schemaRefs>
</ds:datastoreItem>
</file>

<file path=customXml/itemProps3.xml><?xml version="1.0" encoding="utf-8"?>
<ds:datastoreItem xmlns:ds="http://schemas.openxmlformats.org/officeDocument/2006/customXml" ds:itemID="{FF437AC0-044F-41F1-865F-3382A78B3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0faeac-d719-4920-9bca-3227aa2e9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3711</TotalTime>
  <Words>1030</Words>
  <Application>Microsoft Office PowerPoint</Application>
  <PresentationFormat>Widescreen</PresentationFormat>
  <Paragraphs>86</Paragraphs>
  <Slides>25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arial</vt:lpstr>
      <vt:lpstr>arial</vt:lpstr>
      <vt:lpstr>Calibri</vt:lpstr>
      <vt:lpstr>Calibri Light</vt:lpstr>
      <vt:lpstr>erdana</vt:lpstr>
      <vt:lpstr>Helvetica</vt:lpstr>
      <vt:lpstr>inherit</vt:lpstr>
      <vt:lpstr>inter-bold</vt:lpstr>
      <vt:lpstr>inter-regular</vt:lpstr>
      <vt:lpstr>Open Sans</vt:lpstr>
      <vt:lpstr>Segoe UI</vt:lpstr>
      <vt:lpstr>SourceSansPro</vt:lpstr>
      <vt:lpstr>Times New Roman</vt:lpstr>
      <vt:lpstr>Trade Gothic W01 Bold 2</vt:lpstr>
      <vt:lpstr>Trade Gothic W01 Roman</vt:lpstr>
      <vt:lpstr>Office Theme</vt:lpstr>
      <vt:lpstr>Data analytics</vt:lpstr>
      <vt:lpstr> Skills For Data Analysts</vt:lpstr>
      <vt:lpstr>PREDICTIVE ANALYTICS</vt:lpstr>
      <vt:lpstr>PowerPoint Presentation</vt:lpstr>
      <vt:lpstr>EXAMPLES OF PREDICTIVE ANALYTICS IN ACTION</vt:lpstr>
      <vt:lpstr>Regression Analysis</vt:lpstr>
      <vt:lpstr>Terminologies </vt:lpstr>
      <vt:lpstr>Types of Regression</vt:lpstr>
      <vt:lpstr>Linear Regression</vt:lpstr>
      <vt:lpstr>PowerPoint Presentation</vt:lpstr>
      <vt:lpstr>PowerPoint Presentation</vt:lpstr>
      <vt:lpstr>Find linear regression equation for the following two sets of data: Also find the value of Y for x=12</vt:lpstr>
      <vt:lpstr>PowerPoint Presentation</vt:lpstr>
      <vt:lpstr>Problem</vt:lpstr>
      <vt:lpstr>Solution</vt:lpstr>
      <vt:lpstr>The following data are math aptitude test and statistics score for five students.</vt:lpstr>
      <vt:lpstr>Multiple Linear Regression</vt:lpstr>
      <vt:lpstr>Y= a+b1x1+b2x2  Calculate b1, b2 and a using the following formula</vt:lpstr>
      <vt:lpstr>Problem: The following dataset with one response variable y and two predictor variables X1 and X2. Find the regression equation.. </vt:lpstr>
      <vt:lpstr>Step 1: Calcúlate X12, X22, X1y, X2y and X1X2.</vt:lpstr>
      <vt:lpstr>PowerPoint Presentation</vt:lpstr>
      <vt:lpstr>PowerPoint Presentation</vt:lpstr>
      <vt:lpstr>PowerPoint Presentation</vt:lpstr>
      <vt:lpstr>Find the Multiple linear regression equation for the following dataset. Also find the y for x1=47 x2=25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93</cp:revision>
  <dcterms:created xsi:type="dcterms:W3CDTF">2022-02-21T03:57:29Z</dcterms:created>
  <dcterms:modified xsi:type="dcterms:W3CDTF">2023-07-29T11:39:00Z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