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20"/>
  </p:notesMasterIdLst>
  <p:sldIdLst>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66A43-61D4-4475-9DE5-D1E02E31A39A}" type="datetimeFigureOut">
              <a:rPr lang="en-IN" smtClean="0"/>
              <a:t>29-07-2023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13AAE-4BF9-48B8-9DFA-D7C047264C52}" type="slidenum">
              <a:rPr lang="en-IN" smtClean="0"/>
              <a:t>‹#›</a:t>
            </a:fld>
            <a:endParaRPr lang="en-IN"/>
          </a:p>
        </p:txBody>
      </p:sp>
    </p:spTree>
    <p:extLst>
      <p:ext uri="{BB962C8B-B14F-4D97-AF65-F5344CB8AC3E}">
        <p14:creationId xmlns:p14="http://schemas.microsoft.com/office/powerpoint/2010/main" val="252895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80230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70331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64123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99028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30110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18115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DF295-F899-422B-B7C2-27CA8EE40F61}" type="datetimeFigureOut">
              <a:rPr lang="en-IN" smtClean="0"/>
              <a:t>29-07-2023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48307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DF295-F899-422B-B7C2-27CA8EE40F61}" type="datetimeFigureOut">
              <a:rPr lang="en-IN" smtClean="0"/>
              <a:t>29-07-2023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83847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DF295-F899-422B-B7C2-27CA8EE40F61}" type="datetimeFigureOut">
              <a:rPr lang="en-IN" smtClean="0"/>
              <a:t>29-07-2023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41618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413934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16002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DF295-F899-422B-B7C2-27CA8EE40F61}" type="datetimeFigureOut">
              <a:rPr lang="en-IN" smtClean="0"/>
              <a:t>29-07-2023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463D2-4929-4448-98AC-2411AF8A25E8}" type="slidenum">
              <a:rPr lang="en-IN" smtClean="0"/>
              <a:t>‹#›</a:t>
            </a:fld>
            <a:endParaRPr lang="en-IN"/>
          </a:p>
        </p:txBody>
      </p:sp>
    </p:spTree>
    <p:extLst>
      <p:ext uri="{BB962C8B-B14F-4D97-AF65-F5344CB8AC3E}">
        <p14:creationId xmlns:p14="http://schemas.microsoft.com/office/powerpoint/2010/main" val="318729744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Kaplan%E2%80%93Meier_estimator#cite_note-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BBEB-70B4-A310-D343-6348B385C967}"/>
              </a:ext>
            </a:extLst>
          </p:cNvPr>
          <p:cNvSpPr>
            <a:spLocks noGrp="1"/>
          </p:cNvSpPr>
          <p:nvPr>
            <p:ph type="title"/>
          </p:nvPr>
        </p:nvSpPr>
        <p:spPr>
          <a:xfrm>
            <a:off x="838200" y="136479"/>
            <a:ext cx="10515600" cy="1009934"/>
          </a:xfrm>
        </p:spPr>
        <p:txBody>
          <a:bodyPr/>
          <a:lstStyle/>
          <a:p>
            <a:r>
              <a:rPr lang="en-IN" dirty="0">
                <a:solidFill>
                  <a:srgbClr val="002060"/>
                </a:solidFill>
                <a:latin typeface="Times New Roman" panose="02020603050405020304" pitchFamily="18" charset="0"/>
                <a:cs typeface="Times New Roman" panose="02020603050405020304" pitchFamily="18" charset="0"/>
              </a:rPr>
              <a:t>Survival Analysis</a:t>
            </a:r>
          </a:p>
        </p:txBody>
      </p:sp>
      <p:sp>
        <p:nvSpPr>
          <p:cNvPr id="3" name="Content Placeholder 2">
            <a:extLst>
              <a:ext uri="{FF2B5EF4-FFF2-40B4-BE49-F238E27FC236}">
                <a16:creationId xmlns:a16="http://schemas.microsoft.com/office/drawing/2014/main" id="{F7CE8A6B-EBF0-908D-9DD4-7A05DFCE2FF3}"/>
              </a:ext>
            </a:extLst>
          </p:cNvPr>
          <p:cNvSpPr>
            <a:spLocks noGrp="1"/>
          </p:cNvSpPr>
          <p:nvPr>
            <p:ph idx="1"/>
          </p:nvPr>
        </p:nvSpPr>
        <p:spPr>
          <a:xfrm>
            <a:off x="838200" y="1146413"/>
            <a:ext cx="10515600" cy="5445456"/>
          </a:xfrm>
        </p:spPr>
        <p:txBody>
          <a:bodyPr>
            <a:normAutofit/>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Survival analysis</a:t>
            </a:r>
            <a:r>
              <a:rPr lang="en-US" b="0" i="0" dirty="0">
                <a:solidFill>
                  <a:srgbClr val="002060"/>
                </a:solidFill>
                <a:effectLst/>
                <a:latin typeface="Times New Roman" panose="02020603050405020304" pitchFamily="18" charset="0"/>
                <a:cs typeface="Times New Roman" panose="02020603050405020304" pitchFamily="18" charset="0"/>
              </a:rPr>
              <a:t> corresponds to a set of statistical approaches used to investigate the time it takes for an event of interest to occur.</a:t>
            </a:r>
          </a:p>
          <a:p>
            <a:pPr algn="just"/>
            <a:r>
              <a:rPr lang="en-US" b="0" i="0" dirty="0">
                <a:solidFill>
                  <a:srgbClr val="002060"/>
                </a:solidFill>
                <a:effectLst/>
                <a:latin typeface="Times New Roman" panose="02020603050405020304" pitchFamily="18" charset="0"/>
                <a:cs typeface="Times New Roman" panose="02020603050405020304" pitchFamily="18" charset="0"/>
              </a:rPr>
              <a:t>Survival Analysis is used to estimate the lifespan of a particular population under study. It is also called </a:t>
            </a:r>
            <a:r>
              <a:rPr lang="en-US" b="1" i="0" dirty="0">
                <a:solidFill>
                  <a:srgbClr val="002060"/>
                </a:solidFill>
                <a:effectLst/>
                <a:latin typeface="Times New Roman" panose="02020603050405020304" pitchFamily="18" charset="0"/>
                <a:cs typeface="Times New Roman" panose="02020603050405020304" pitchFamily="18" charset="0"/>
              </a:rPr>
              <a:t>‘Time to Event’ Analysis</a:t>
            </a:r>
            <a:r>
              <a:rPr lang="en-US" b="0" i="0" dirty="0">
                <a:solidFill>
                  <a:srgbClr val="002060"/>
                </a:solidFill>
                <a:effectLst/>
                <a:latin typeface="Times New Roman" panose="02020603050405020304" pitchFamily="18" charset="0"/>
                <a:cs typeface="Times New Roman" panose="02020603050405020304" pitchFamily="18" charset="0"/>
              </a:rPr>
              <a:t> as the goal is to estimate the time for an individual or a group of individuals to experience an event of interest. </a:t>
            </a:r>
          </a:p>
          <a:p>
            <a:pPr algn="just"/>
            <a:r>
              <a:rPr lang="en-US" b="0" i="0" dirty="0">
                <a:solidFill>
                  <a:srgbClr val="002060"/>
                </a:solidFill>
                <a:effectLst/>
                <a:latin typeface="Times New Roman" panose="02020603050405020304" pitchFamily="18" charset="0"/>
                <a:cs typeface="Times New Roman" panose="02020603050405020304" pitchFamily="18" charset="0"/>
              </a:rPr>
              <a:t>This time estimate is the duration between birth and death events. Survival Analysis was originally developed and used by Medical Researchers and Data Analysts to measure the lifetimes of a certain population. But, over the years, it has been used in various other applications such as predicting churning customers/employees, estimation of the lifetime of a Machine, etc.</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4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EAB9-B781-8B58-7F18-2C50E1DD4C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9BB890-E311-65E5-0D31-968572B0E07E}"/>
              </a:ext>
            </a:extLst>
          </p:cNvPr>
          <p:cNvSpPr>
            <a:spLocks noGrp="1"/>
          </p:cNvSpPr>
          <p:nvPr>
            <p:ph idx="1"/>
          </p:nvPr>
        </p:nvSpPr>
        <p:spPr/>
        <p:txBody>
          <a:bodyPr/>
          <a:lstStyle/>
          <a:p>
            <a:endParaRPr lang="en-IN"/>
          </a:p>
        </p:txBody>
      </p:sp>
      <p:pic>
        <p:nvPicPr>
          <p:cNvPr id="1026" name="Picture 2" descr="Social Network Analytics. Social Network Analytics (with a Case… | by  Shreyansh nanawati | Analytics Vidhya | Medium">
            <a:extLst>
              <a:ext uri="{FF2B5EF4-FFF2-40B4-BE49-F238E27FC236}">
                <a16:creationId xmlns:a16="http://schemas.microsoft.com/office/drawing/2014/main" id="{494D9AE5-CC28-B51D-5829-2A017054F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278" y="464024"/>
            <a:ext cx="10112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52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B8C1-DD83-F9BF-452B-7602BAE32B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984233-496C-FD72-92D4-1A0CFCB59F84}"/>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Social Network Analysis (SNA), also known as network science, is a general study of the social network utilizing network and graph theory concepts. It explores the behavior of individuals at the micro-level, their relationships (social structure) at the macro level, and the connection between the two.</a:t>
            </a:r>
          </a:p>
          <a:p>
            <a:pPr algn="just"/>
            <a:r>
              <a:rPr lang="en-US" b="0" i="0" dirty="0">
                <a:solidFill>
                  <a:srgbClr val="002060"/>
                </a:solidFill>
                <a:effectLst/>
                <a:latin typeface="Times New Roman" panose="02020603050405020304" pitchFamily="18" charset="0"/>
                <a:cs typeface="Times New Roman" panose="02020603050405020304" pitchFamily="18" charset="0"/>
              </a:rPr>
              <a:t>SNA uses several methods and tools to study the relationships, interactions, and communications in a network. This study is key to procedures and initiatives involving problem-solving, administration, and operations of that network.</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3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FF66-F1D0-AD86-F3BF-18EF4030BF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423ACD-8ACD-CC82-35D7-415923A04BFB}"/>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The basic entities required for building a network are </a:t>
            </a:r>
            <a:r>
              <a:rPr lang="en-US" b="1" i="0" dirty="0">
                <a:solidFill>
                  <a:srgbClr val="002060"/>
                </a:solidFill>
                <a:effectLst/>
                <a:latin typeface="Times New Roman" panose="02020603050405020304" pitchFamily="18" charset="0"/>
                <a:cs typeface="Times New Roman" panose="02020603050405020304" pitchFamily="18" charset="0"/>
              </a:rPr>
              <a:t>nodes</a:t>
            </a:r>
            <a:r>
              <a:rPr lang="en-US" b="0" i="0" dirty="0">
                <a:solidFill>
                  <a:srgbClr val="002060"/>
                </a:solidFill>
                <a:effectLst/>
                <a:latin typeface="Times New Roman" panose="02020603050405020304" pitchFamily="18" charset="0"/>
                <a:cs typeface="Times New Roman" panose="02020603050405020304" pitchFamily="18" charset="0"/>
              </a:rPr>
              <a:t> and the </a:t>
            </a:r>
            <a:r>
              <a:rPr lang="en-US" b="1" i="0" dirty="0">
                <a:solidFill>
                  <a:srgbClr val="002060"/>
                </a:solidFill>
                <a:effectLst/>
                <a:latin typeface="Times New Roman" panose="02020603050405020304" pitchFamily="18" charset="0"/>
                <a:cs typeface="Times New Roman" panose="02020603050405020304" pitchFamily="18" charset="0"/>
              </a:rPr>
              <a:t>edges</a:t>
            </a:r>
            <a:r>
              <a:rPr lang="en-US" b="0" i="0" dirty="0">
                <a:solidFill>
                  <a:srgbClr val="002060"/>
                </a:solidFill>
                <a:effectLst/>
                <a:latin typeface="Times New Roman" panose="02020603050405020304" pitchFamily="18" charset="0"/>
                <a:cs typeface="Times New Roman" panose="02020603050405020304" pitchFamily="18" charset="0"/>
              </a:rPr>
              <a:t> connecting the nodes. Let us try and understand this with the help of a most common application of SNA, the Internet. Webpages are often linked to other web pages on their own page or other pages. In SNA language, these pages are nodes, and the links between the pages are the edges. In this way, we can interpret the entire internet as one large graph.</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10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582-6860-6874-1D14-DAD1EC3A38AF}"/>
              </a:ext>
            </a:extLst>
          </p:cNvPr>
          <p:cNvSpPr>
            <a:spLocks noGrp="1"/>
          </p:cNvSpPr>
          <p:nvPr>
            <p:ph type="title"/>
          </p:nvPr>
        </p:nvSpPr>
        <p:spPr>
          <a:xfrm>
            <a:off x="838200" y="365125"/>
            <a:ext cx="10515600" cy="844697"/>
          </a:xfrm>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SNA Terminologies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3470E36-ADDB-37B2-78B8-BCF2DB8FAE88}"/>
              </a:ext>
            </a:extLst>
          </p:cNvPr>
          <p:cNvSpPr>
            <a:spLocks noGrp="1"/>
          </p:cNvSpPr>
          <p:nvPr>
            <p:ph sz="half" idx="1"/>
          </p:nvPr>
        </p:nvSpPr>
        <p:spPr>
          <a:xfrm>
            <a:off x="838200" y="1420837"/>
            <a:ext cx="5181600" cy="4756126"/>
          </a:xfrm>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As established earlier, </a:t>
            </a:r>
            <a:r>
              <a:rPr lang="en-US" b="1" i="0" dirty="0">
                <a:solidFill>
                  <a:srgbClr val="002060"/>
                </a:solidFill>
                <a:effectLst/>
                <a:latin typeface="Times New Roman" panose="02020603050405020304" pitchFamily="18" charset="0"/>
                <a:cs typeface="Times New Roman" panose="02020603050405020304" pitchFamily="18" charset="0"/>
              </a:rPr>
              <a:t>nodes </a:t>
            </a:r>
            <a:r>
              <a:rPr lang="en-US" b="0" i="0" dirty="0">
                <a:solidFill>
                  <a:srgbClr val="002060"/>
                </a:solidFill>
                <a:effectLst/>
                <a:latin typeface="Times New Roman" panose="02020603050405020304" pitchFamily="18" charset="0"/>
                <a:cs typeface="Times New Roman" panose="02020603050405020304" pitchFamily="18" charset="0"/>
              </a:rPr>
              <a:t>and </a:t>
            </a:r>
            <a:r>
              <a:rPr lang="en-US" b="1" i="0" dirty="0">
                <a:solidFill>
                  <a:srgbClr val="002060"/>
                </a:solidFill>
                <a:effectLst/>
                <a:latin typeface="Times New Roman" panose="02020603050405020304" pitchFamily="18" charset="0"/>
                <a:cs typeface="Times New Roman" panose="02020603050405020304" pitchFamily="18" charset="0"/>
              </a:rPr>
              <a:t>edges </a:t>
            </a:r>
            <a:r>
              <a:rPr lang="en-US" b="0" i="0" dirty="0">
                <a:solidFill>
                  <a:srgbClr val="002060"/>
                </a:solidFill>
                <a:effectLst/>
                <a:latin typeface="Times New Roman" panose="02020603050405020304" pitchFamily="18" charset="0"/>
                <a:cs typeface="Times New Roman" panose="02020603050405020304" pitchFamily="18" charset="0"/>
              </a:rPr>
              <a:t>are the building blocks for SNA. Few characteristics of the edges that define the features of a network are shown in the figure.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C15EB45-CBE3-EC0E-9B8E-C33AFA15BDB3}"/>
              </a:ext>
            </a:extLst>
          </p:cNvPr>
          <p:cNvSpPr>
            <a:spLocks noGrp="1"/>
          </p:cNvSpPr>
          <p:nvPr>
            <p:ph sz="half" idx="2"/>
          </p:nvPr>
        </p:nvSpPr>
        <p:spPr>
          <a:xfrm>
            <a:off x="6172200" y="1420837"/>
            <a:ext cx="5181600" cy="4756126"/>
          </a:xfrm>
        </p:spPr>
        <p:txBody>
          <a:bodyPr/>
          <a:lstStyle/>
          <a:p>
            <a:endParaRPr lang="en-IN" dirty="0"/>
          </a:p>
        </p:txBody>
      </p:sp>
      <p:pic>
        <p:nvPicPr>
          <p:cNvPr id="2050" name="Picture 2" descr="Figure 1">
            <a:extLst>
              <a:ext uri="{FF2B5EF4-FFF2-40B4-BE49-F238E27FC236}">
                <a16:creationId xmlns:a16="http://schemas.microsoft.com/office/drawing/2014/main" id="{EF93DE8E-59D3-27D6-AD9C-2FB9201E6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420837"/>
            <a:ext cx="5510284" cy="3028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44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0CF077-BBAB-EEBB-27CA-1DB288D6E6B2}"/>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C622C324-2869-679F-35DF-F804CCF338DA}"/>
              </a:ext>
            </a:extLst>
          </p:cNvPr>
          <p:cNvSpPr>
            <a:spLocks noGrp="1"/>
          </p:cNvSpPr>
          <p:nvPr>
            <p:ph idx="1"/>
          </p:nvPr>
        </p:nvSpPr>
        <p:spPr/>
        <p:txBody>
          <a:bodyPr>
            <a:normAutofit fontScale="92500" lnSpcReduction="10000"/>
          </a:bodyPr>
          <a:lstStyle/>
          <a:p>
            <a:pPr algn="just" fontAlgn="base"/>
            <a:r>
              <a:rPr lang="en-US" b="0" i="0" dirty="0">
                <a:solidFill>
                  <a:srgbClr val="002060"/>
                </a:solidFill>
                <a:effectLst/>
                <a:latin typeface="Times New Roman" panose="02020603050405020304" pitchFamily="18" charset="0"/>
                <a:cs typeface="Times New Roman" panose="02020603050405020304" pitchFamily="18" charset="0"/>
              </a:rPr>
              <a:t>The Edges connect the Nodes. The direction of connections determines the Edge type.</a:t>
            </a:r>
          </a:p>
          <a:p>
            <a:pPr algn="just" fontAlgn="base"/>
            <a:r>
              <a:rPr lang="en-US" b="1" i="0" dirty="0">
                <a:solidFill>
                  <a:srgbClr val="002060"/>
                </a:solidFill>
                <a:effectLst/>
                <a:latin typeface="Times New Roman" panose="02020603050405020304" pitchFamily="18" charset="0"/>
                <a:cs typeface="Times New Roman" panose="02020603050405020304" pitchFamily="18" charset="0"/>
              </a:rPr>
              <a:t>1.a Directed Edge:</a:t>
            </a:r>
            <a:r>
              <a:rPr lang="en-US" b="0" i="0" dirty="0">
                <a:solidFill>
                  <a:srgbClr val="002060"/>
                </a:solidFill>
                <a:effectLst/>
                <a:latin typeface="Times New Roman" panose="02020603050405020304" pitchFamily="18" charset="0"/>
                <a:cs typeface="Times New Roman" panose="02020603050405020304" pitchFamily="18" charset="0"/>
              </a:rPr>
              <a:t> The nodes connected by this edge are ordered, that is, the connection between the nodes is one way. For example, Twitter, Instagram are predominantly directed edge networks. You can follow someone without them following you back.</a:t>
            </a:r>
          </a:p>
          <a:p>
            <a:pPr algn="just" fontAlgn="base"/>
            <a:r>
              <a:rPr lang="en-US" b="1" i="0" dirty="0">
                <a:solidFill>
                  <a:srgbClr val="002060"/>
                </a:solidFill>
                <a:effectLst/>
                <a:latin typeface="Times New Roman" panose="02020603050405020304" pitchFamily="18" charset="0"/>
                <a:cs typeface="Times New Roman" panose="02020603050405020304" pitchFamily="18" charset="0"/>
              </a:rPr>
              <a:t>1.b Undirected Edge:</a:t>
            </a:r>
            <a:r>
              <a:rPr lang="en-US" b="0" i="0" dirty="0">
                <a:solidFill>
                  <a:srgbClr val="002060"/>
                </a:solidFill>
                <a:effectLst/>
                <a:latin typeface="Times New Roman" panose="02020603050405020304" pitchFamily="18" charset="0"/>
                <a:cs typeface="Times New Roman" panose="02020603050405020304" pitchFamily="18" charset="0"/>
              </a:rPr>
              <a:t> The relationship between the nodes connected by this edge is mutual, i.e., the connection is applicable both ways. E.g., Befriending a person on Facebook, LinkedIn automatically creates a two-way connection.</a:t>
            </a:r>
          </a:p>
          <a:p>
            <a:pPr algn="just"/>
            <a:br>
              <a:rPr lang="en-US" b="0" i="0" dirty="0">
                <a:solidFill>
                  <a:srgbClr val="002060"/>
                </a:solidFill>
                <a:effectLst/>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60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1F3E1C-21C4-35E8-744C-91FAB1B531C2}"/>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231C228F-12D4-3490-FD40-3291659CCDC9}"/>
              </a:ext>
            </a:extLst>
          </p:cNvPr>
          <p:cNvSpPr>
            <a:spLocks noGrp="1"/>
          </p:cNvSpPr>
          <p:nvPr>
            <p:ph sz="half" idx="1"/>
          </p:nvPr>
        </p:nvSpPr>
        <p:spPr/>
        <p:txBody>
          <a:bodyPr>
            <a:normAutofit fontScale="92500" lnSpcReduction="10000"/>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2. Weight:</a:t>
            </a:r>
            <a:r>
              <a:rPr lang="en-US" b="0" i="0" dirty="0">
                <a:solidFill>
                  <a:srgbClr val="002060"/>
                </a:solidFill>
                <a:effectLst/>
                <a:latin typeface="Times New Roman" panose="02020603050405020304" pitchFamily="18" charset="0"/>
                <a:cs typeface="Times New Roman" panose="02020603050405020304" pitchFamily="18" charset="0"/>
              </a:rPr>
              <a:t> In a weighted network, an edge carries a label (weight) between the nodes. Different applications can have their own definition of weight. In social media analysis, a weight can define the number of mutual connections between the nodes connected by that edge.</a:t>
            </a:r>
          </a:p>
          <a:p>
            <a:pPr algn="just"/>
            <a:r>
              <a:rPr lang="en-US" b="0" i="0" dirty="0">
                <a:solidFill>
                  <a:srgbClr val="002060"/>
                </a:solidFill>
                <a:effectLst/>
                <a:latin typeface="Times New Roman" panose="02020603050405020304" pitchFamily="18" charset="0"/>
                <a:cs typeface="Times New Roman" panose="02020603050405020304" pitchFamily="18" charset="0"/>
              </a:rPr>
              <a:t>In </a:t>
            </a:r>
            <a:r>
              <a:rPr lang="en-US" b="0" i="1" dirty="0">
                <a:solidFill>
                  <a:srgbClr val="002060"/>
                </a:solidFill>
                <a:effectLst/>
                <a:latin typeface="Times New Roman" panose="02020603050405020304" pitchFamily="18" charset="0"/>
                <a:cs typeface="Times New Roman" panose="02020603050405020304" pitchFamily="18" charset="0"/>
              </a:rPr>
              <a:t>Figure </a:t>
            </a:r>
            <a:r>
              <a:rPr lang="en-US" b="0" i="0" dirty="0">
                <a:solidFill>
                  <a:srgbClr val="002060"/>
                </a:solidFill>
                <a:effectLst/>
                <a:latin typeface="Times New Roman" panose="02020603050405020304" pitchFamily="18" charset="0"/>
                <a:cs typeface="Times New Roman" panose="02020603050405020304" pitchFamily="18" charset="0"/>
              </a:rPr>
              <a:t>, John and Frank have two mutual friends, Rose and Amy. Thus, the edge connecting John and Frank carries a weight of 2.</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EC657F7-565C-2784-2A06-DF777C2748FB}"/>
              </a:ext>
            </a:extLst>
          </p:cNvPr>
          <p:cNvSpPr>
            <a:spLocks noGrp="1"/>
          </p:cNvSpPr>
          <p:nvPr>
            <p:ph sz="half" idx="2"/>
          </p:nvPr>
        </p:nvSpPr>
        <p:spPr/>
        <p:txBody>
          <a:bodyPr>
            <a:normAutofit fontScale="92500" lnSpcReduction="10000"/>
          </a:bodyPr>
          <a:lstStyle/>
          <a:p>
            <a:endParaRPr lang="en-IN"/>
          </a:p>
        </p:txBody>
      </p:sp>
      <p:pic>
        <p:nvPicPr>
          <p:cNvPr id="3074" name="Picture 2" descr="Figure 2">
            <a:extLst>
              <a:ext uri="{FF2B5EF4-FFF2-40B4-BE49-F238E27FC236}">
                <a16:creationId xmlns:a16="http://schemas.microsoft.com/office/drawing/2014/main" id="{90ABB654-83C1-31E9-D5C7-24069C045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456" y="1825625"/>
            <a:ext cx="4970344" cy="415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80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F3A5-2EC9-FCA7-4C0D-BB3978ED62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F8D4DF-440C-3A2B-D552-29C8811409DB}"/>
              </a:ext>
            </a:extLst>
          </p:cNvPr>
          <p:cNvSpPr>
            <a:spLocks noGrp="1"/>
          </p:cNvSpPr>
          <p:nvPr>
            <p:ph idx="1"/>
          </p:nvPr>
        </p:nvSpPr>
        <p:spPr/>
        <p:txBody>
          <a:bodyPr>
            <a:normAutofit fontScale="92500" lnSpcReduction="20000"/>
          </a:bodyPr>
          <a:lstStyle/>
          <a:p>
            <a:pPr marL="0" indent="0" algn="just">
              <a:buNone/>
            </a:pPr>
            <a:r>
              <a:rPr lang="en-US" b="1" dirty="0">
                <a:solidFill>
                  <a:srgbClr val="002060"/>
                </a:solidFill>
                <a:effectLst/>
                <a:latin typeface="Times New Roman" panose="02020603050405020304" pitchFamily="18" charset="0"/>
                <a:cs typeface="Times New Roman" panose="02020603050405020304" pitchFamily="18" charset="0"/>
              </a:rPr>
              <a:t>Survival analysis is used in a variety of field such as:</a:t>
            </a:r>
          </a:p>
          <a:p>
            <a:pPr algn="just">
              <a:buFont typeface="Arial" panose="020B0604020202020204" pitchFamily="34" charset="0"/>
              <a:buChar char="•"/>
            </a:pPr>
            <a:r>
              <a:rPr lang="en-US" dirty="0">
                <a:solidFill>
                  <a:srgbClr val="002060"/>
                </a:solidFill>
                <a:effectLst/>
                <a:latin typeface="Times New Roman" panose="02020603050405020304" pitchFamily="18" charset="0"/>
                <a:cs typeface="Times New Roman" panose="02020603050405020304" pitchFamily="18" charset="0"/>
              </a:rPr>
              <a:t>Cancer studies for patients' survival time analyses,</a:t>
            </a:r>
          </a:p>
          <a:p>
            <a:pPr algn="just">
              <a:buFont typeface="Arial" panose="020B0604020202020204" pitchFamily="34" charset="0"/>
              <a:buChar char="•"/>
            </a:pPr>
            <a:r>
              <a:rPr lang="en-US" dirty="0">
                <a:solidFill>
                  <a:srgbClr val="002060"/>
                </a:solidFill>
                <a:effectLst/>
                <a:latin typeface="Times New Roman" panose="02020603050405020304" pitchFamily="18" charset="0"/>
                <a:cs typeface="Times New Roman" panose="02020603050405020304" pitchFamily="18" charset="0"/>
              </a:rPr>
              <a:t>Sociology for “event-history analysis”,</a:t>
            </a:r>
          </a:p>
          <a:p>
            <a:pPr algn="just">
              <a:buFont typeface="Arial" panose="020B0604020202020204" pitchFamily="34" charset="0"/>
              <a:buChar char="•"/>
            </a:pPr>
            <a:r>
              <a:rPr lang="en-US" dirty="0">
                <a:solidFill>
                  <a:srgbClr val="002060"/>
                </a:solidFill>
                <a:effectLst/>
                <a:latin typeface="Times New Roman" panose="02020603050405020304" pitchFamily="18" charset="0"/>
                <a:cs typeface="Times New Roman" panose="02020603050405020304" pitchFamily="18" charset="0"/>
              </a:rPr>
              <a:t>Engineering for “failure-time analysis”.</a:t>
            </a:r>
          </a:p>
          <a:p>
            <a:pPr algn="l" fontAlgn="base">
              <a:buFont typeface="Arial" panose="020B0604020202020204" pitchFamily="34" charset="0"/>
              <a:buChar char="•"/>
            </a:pPr>
            <a:r>
              <a:rPr lang="en-US" dirty="0">
                <a:solidFill>
                  <a:srgbClr val="002060"/>
                </a:solidFill>
                <a:effectLst/>
                <a:latin typeface="Times New Roman" panose="02020603050405020304" pitchFamily="18" charset="0"/>
                <a:cs typeface="Times New Roman" panose="02020603050405020304" pitchFamily="18" charset="0"/>
              </a:rPr>
              <a:t>Time the average person lives, from birth.</a:t>
            </a:r>
          </a:p>
          <a:p>
            <a:pPr algn="l" fontAlgn="base">
              <a:buFont typeface="Arial" panose="020B0604020202020204" pitchFamily="34" charset="0"/>
              <a:buChar char="•"/>
            </a:pPr>
            <a:r>
              <a:rPr lang="en-US" dirty="0">
                <a:solidFill>
                  <a:srgbClr val="002060"/>
                </a:solidFill>
                <a:effectLst/>
                <a:latin typeface="Times New Roman" panose="02020603050405020304" pitchFamily="18" charset="0"/>
                <a:cs typeface="Times New Roman" panose="02020603050405020304" pitchFamily="18" charset="0"/>
              </a:rPr>
              <a:t>Time after cancer treatment until death.</a:t>
            </a:r>
          </a:p>
          <a:p>
            <a:pPr algn="l" fontAlgn="base">
              <a:buFont typeface="Arial" panose="020B0604020202020204" pitchFamily="34" charset="0"/>
              <a:buChar char="•"/>
            </a:pPr>
            <a:r>
              <a:rPr lang="en-US" dirty="0">
                <a:solidFill>
                  <a:srgbClr val="002060"/>
                </a:solidFill>
                <a:effectLst/>
                <a:latin typeface="Times New Roman" panose="02020603050405020304" pitchFamily="18" charset="0"/>
                <a:cs typeface="Times New Roman" panose="02020603050405020304" pitchFamily="18" charset="0"/>
              </a:rPr>
              <a:t>Time from first heart attack to the second.</a:t>
            </a:r>
          </a:p>
          <a:p>
            <a:pPr algn="l" fontAlgn="base">
              <a:buFont typeface="Arial" panose="020B0604020202020204" pitchFamily="34" charset="0"/>
              <a:buChar char="•"/>
            </a:pPr>
            <a:r>
              <a:rPr lang="en-US" dirty="0">
                <a:solidFill>
                  <a:srgbClr val="002060"/>
                </a:solidFill>
                <a:effectLst/>
                <a:latin typeface="Times New Roman" panose="02020603050405020304" pitchFamily="18" charset="0"/>
                <a:cs typeface="Times New Roman" panose="02020603050405020304" pitchFamily="18" charset="0"/>
              </a:rPr>
              <a:t>Time from HIV diagnosis to AIDS development.</a:t>
            </a:r>
          </a:p>
          <a:p>
            <a:pPr algn="l" fontAlgn="base">
              <a:buFont typeface="Arial" panose="020B0604020202020204" pitchFamily="34" charset="0"/>
              <a:buChar char="•"/>
            </a:pPr>
            <a:r>
              <a:rPr lang="en-US" dirty="0">
                <a:solidFill>
                  <a:srgbClr val="002060"/>
                </a:solidFill>
                <a:effectLst/>
                <a:latin typeface="Times New Roman" panose="02020603050405020304" pitchFamily="18" charset="0"/>
                <a:cs typeface="Times New Roman" panose="02020603050405020304" pitchFamily="18" charset="0"/>
              </a:rPr>
              <a:t>Time from manufacture of a component-to-component failure.</a:t>
            </a:r>
          </a:p>
          <a:p>
            <a:br>
              <a:rPr lang="en-US" dirty="0">
                <a:solidFill>
                  <a:srgbClr val="002060"/>
                </a:solidFill>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39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28CE-1807-1684-4DD2-CF53D43EB4CD}"/>
              </a:ext>
            </a:extLst>
          </p:cNvPr>
          <p:cNvSpPr>
            <a:spLocks noGrp="1"/>
          </p:cNvSpPr>
          <p:nvPr>
            <p:ph type="title"/>
          </p:nvPr>
        </p:nvSpPr>
        <p:spPr/>
        <p:txBody>
          <a:bodyPr/>
          <a:lstStyle/>
          <a:p>
            <a:r>
              <a:rPr lang="en-US" b="1" i="0" dirty="0">
                <a:solidFill>
                  <a:srgbClr val="002060"/>
                </a:solidFill>
                <a:effectLst/>
                <a:latin typeface="Times New Roman" panose="02020603050405020304" pitchFamily="18" charset="0"/>
                <a:cs typeface="Times New Roman" panose="02020603050405020304" pitchFamily="18" charset="0"/>
              </a:rPr>
              <a:t>What is survival analysis used for?</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81E310-3C45-6053-AF89-FDF2B847EB22}"/>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What are the lifespan characteristics of a particular species?</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In a particular setting, such as a country, how long do people live? How does the survival rate change for different age groups such as infants, children, adults and the elderly?</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In a manufactured product, such as a structural beam, at what load weight do over 1% or 5% of the units fail?</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Of patients diagnosed with a particular form of cancer, how do various medical treatments affect lifespan, prognosis or likelihood of remission?</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How do manufacturing processes (e.g., temperature, time, material composition, etc.) affect the failure rate of a product (such as a structural beam)?</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96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B0D0-9521-517A-7138-3E2DAB9286D5}"/>
              </a:ext>
            </a:extLst>
          </p:cNvPr>
          <p:cNvSpPr>
            <a:spLocks noGrp="1"/>
          </p:cNvSpPr>
          <p:nvPr>
            <p:ph type="title"/>
          </p:nvPr>
        </p:nvSpPr>
        <p:spPr/>
        <p:txBody>
          <a:bodyPr/>
          <a:lstStyle/>
          <a:p>
            <a:r>
              <a:rPr lang="en-IN" dirty="0">
                <a:solidFill>
                  <a:srgbClr val="002060"/>
                </a:solidFill>
                <a:latin typeface="Times New Roman" panose="02020603050405020304" pitchFamily="18" charset="0"/>
                <a:cs typeface="Times New Roman" panose="02020603050405020304" pitchFamily="18" charset="0"/>
              </a:rPr>
              <a:t>Kaplan Meir Analysis</a:t>
            </a:r>
          </a:p>
        </p:txBody>
      </p:sp>
      <p:sp>
        <p:nvSpPr>
          <p:cNvPr id="3" name="Content Placeholder 2">
            <a:extLst>
              <a:ext uri="{FF2B5EF4-FFF2-40B4-BE49-F238E27FC236}">
                <a16:creationId xmlns:a16="http://schemas.microsoft.com/office/drawing/2014/main" id="{C1A6DFF1-C962-4D71-8186-F43C6668A87E}"/>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The </a:t>
            </a:r>
            <a:r>
              <a:rPr lang="en-US" b="1" i="0" dirty="0">
                <a:solidFill>
                  <a:srgbClr val="002060"/>
                </a:solidFill>
                <a:effectLst/>
                <a:latin typeface="Times New Roman" panose="02020603050405020304" pitchFamily="18" charset="0"/>
                <a:cs typeface="Times New Roman" panose="02020603050405020304" pitchFamily="18" charset="0"/>
              </a:rPr>
              <a:t>Kaplan–Meier estimator</a:t>
            </a:r>
            <a:r>
              <a:rPr lang="en-US" b="0" i="0" dirty="0">
                <a:solidFill>
                  <a:srgbClr val="002060"/>
                </a:solidFill>
                <a:effectLst/>
                <a:latin typeface="Times New Roman" panose="02020603050405020304" pitchFamily="18" charset="0"/>
                <a:cs typeface="Times New Roman" panose="02020603050405020304" pitchFamily="18" charset="0"/>
              </a:rPr>
              <a:t>, also known as the </a:t>
            </a:r>
            <a:r>
              <a:rPr lang="en-US" b="1" i="0" dirty="0">
                <a:solidFill>
                  <a:srgbClr val="002060"/>
                </a:solidFill>
                <a:effectLst/>
                <a:latin typeface="Times New Roman" panose="02020603050405020304" pitchFamily="18" charset="0"/>
                <a:cs typeface="Times New Roman" panose="02020603050405020304" pitchFamily="18" charset="0"/>
              </a:rPr>
              <a:t>product limit estimator</a:t>
            </a:r>
            <a:r>
              <a:rPr lang="en-US" b="0" i="0" dirty="0">
                <a:solidFill>
                  <a:srgbClr val="002060"/>
                </a:solidFill>
                <a:effectLst/>
                <a:latin typeface="Times New Roman" panose="02020603050405020304" pitchFamily="18" charset="0"/>
                <a:cs typeface="Times New Roman" panose="02020603050405020304" pitchFamily="18" charset="0"/>
              </a:rPr>
              <a:t>, is a </a:t>
            </a:r>
            <a:r>
              <a:rPr lang="en-US" b="0" i="0" u="none" strike="noStrike" dirty="0">
                <a:solidFill>
                  <a:srgbClr val="002060"/>
                </a:solidFill>
                <a:effectLst/>
                <a:latin typeface="Times New Roman" panose="02020603050405020304" pitchFamily="18" charset="0"/>
                <a:cs typeface="Times New Roman" panose="02020603050405020304" pitchFamily="18" charset="0"/>
              </a:rPr>
              <a:t>non-parametric</a:t>
            </a:r>
            <a:r>
              <a:rPr lang="en-US" b="0" i="0" dirty="0">
                <a:solidFill>
                  <a:srgbClr val="002060"/>
                </a:solidFill>
                <a:effectLst/>
                <a:latin typeface="Times New Roman" panose="02020603050405020304" pitchFamily="18" charset="0"/>
                <a:cs typeface="Times New Roman" panose="02020603050405020304" pitchFamily="18" charset="0"/>
              </a:rPr>
              <a:t> </a:t>
            </a:r>
            <a:r>
              <a:rPr lang="en-US" b="0" i="0" u="none" strike="noStrike" dirty="0">
                <a:solidFill>
                  <a:srgbClr val="002060"/>
                </a:solidFill>
                <a:effectLst/>
                <a:latin typeface="Times New Roman" panose="02020603050405020304" pitchFamily="18" charset="0"/>
                <a:cs typeface="Times New Roman" panose="02020603050405020304" pitchFamily="18" charset="0"/>
              </a:rPr>
              <a:t>statistic</a:t>
            </a:r>
            <a:r>
              <a:rPr lang="en-US" b="0" i="0" dirty="0">
                <a:solidFill>
                  <a:srgbClr val="002060"/>
                </a:solidFill>
                <a:effectLst/>
                <a:latin typeface="Times New Roman" panose="02020603050405020304" pitchFamily="18" charset="0"/>
                <a:cs typeface="Times New Roman" panose="02020603050405020304" pitchFamily="18" charset="0"/>
              </a:rPr>
              <a:t> used to estimate the </a:t>
            </a:r>
            <a:r>
              <a:rPr lang="en-US" b="0" i="0" u="none" strike="noStrike" dirty="0">
                <a:solidFill>
                  <a:srgbClr val="002060"/>
                </a:solidFill>
                <a:effectLst/>
                <a:latin typeface="Times New Roman" panose="02020603050405020304" pitchFamily="18" charset="0"/>
                <a:cs typeface="Times New Roman" panose="02020603050405020304" pitchFamily="18" charset="0"/>
              </a:rPr>
              <a:t>survival function</a:t>
            </a:r>
            <a:r>
              <a:rPr lang="en-US" b="0" i="0" dirty="0">
                <a:solidFill>
                  <a:srgbClr val="002060"/>
                </a:solidFill>
                <a:effectLst/>
                <a:latin typeface="Times New Roman" panose="02020603050405020304" pitchFamily="18" charset="0"/>
                <a:cs typeface="Times New Roman" panose="02020603050405020304" pitchFamily="18" charset="0"/>
              </a:rPr>
              <a:t> from lifetime data. In medical research, it is often used to measure the fraction of patients living for a certain amount of time after treatment. In other fields, Kaplan–Meier estimators may be used to measure the length of time people remain unemployed after a job loss,</a:t>
            </a:r>
            <a:r>
              <a:rPr lang="en-US" b="0" i="0" u="none" strike="noStrike" baseline="30000" dirty="0">
                <a:solidFill>
                  <a:srgbClr val="00206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[3]</a:t>
            </a:r>
            <a:r>
              <a:rPr lang="en-US" b="0" i="0" dirty="0">
                <a:solidFill>
                  <a:srgbClr val="002060"/>
                </a:solidFill>
                <a:effectLst/>
                <a:latin typeface="Times New Roman" panose="02020603050405020304" pitchFamily="18" charset="0"/>
                <a:cs typeface="Times New Roman" panose="02020603050405020304" pitchFamily="18" charset="0"/>
              </a:rPr>
              <a:t> the time-to-failure of machine parts, or how long fleshy fruits remain on plants before they are removed by </a:t>
            </a:r>
            <a:r>
              <a:rPr lang="en-US" b="0" i="0" u="none" strike="noStrike" dirty="0">
                <a:solidFill>
                  <a:srgbClr val="002060"/>
                </a:solidFill>
                <a:effectLst/>
                <a:latin typeface="Times New Roman" panose="02020603050405020304" pitchFamily="18" charset="0"/>
                <a:cs typeface="Times New Roman" panose="02020603050405020304" pitchFamily="18" charset="0"/>
              </a:rPr>
              <a:t>frugivores (kind of animal)</a:t>
            </a:r>
            <a:r>
              <a:rPr lang="en-US" b="0" i="0" dirty="0">
                <a:solidFill>
                  <a:srgbClr val="002060"/>
                </a:solidFill>
                <a:effectLst/>
                <a:latin typeface="Times New Roman" panose="02020603050405020304" pitchFamily="18" charset="0"/>
                <a:cs typeface="Times New Roman" panose="02020603050405020304" pitchFamily="18" charset="0"/>
              </a:rPr>
              <a: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35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3140-977B-D7D0-036C-FF5915DFE5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11C674-6703-74BF-08D7-BC41BA5B7B0D}"/>
              </a:ext>
            </a:extLst>
          </p:cNvPr>
          <p:cNvSpPr>
            <a:spLocks noGrp="1"/>
          </p:cNvSpPr>
          <p:nvPr>
            <p:ph idx="1"/>
          </p:nvPr>
        </p:nvSpPr>
        <p:spPr/>
        <p:txBody>
          <a:bodyPr/>
          <a:lstStyle/>
          <a:p>
            <a:pPr algn="l" fontAlgn="base"/>
            <a:r>
              <a:rPr lang="en-US" b="0" i="0" dirty="0">
                <a:solidFill>
                  <a:srgbClr val="002060"/>
                </a:solidFill>
                <a:effectLst/>
                <a:latin typeface="Times New Roman" panose="02020603050405020304" pitchFamily="18" charset="0"/>
                <a:cs typeface="Times New Roman" panose="02020603050405020304" pitchFamily="18" charset="0"/>
              </a:rPr>
              <a:t>Kaplan–Meier analysis measures the survival time from a certain date to time of death, failure or other significant event. For example, it can be used to calculate:</a:t>
            </a:r>
          </a:p>
          <a:p>
            <a:pPr algn="l" fontAlgn="base">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How long people remain unemployed after a job loss.</a:t>
            </a:r>
          </a:p>
          <a:p>
            <a:pPr algn="l" fontAlgn="base">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How long it takes for couples undergoing fertility treatment to get pregnant.</a:t>
            </a:r>
          </a:p>
          <a:p>
            <a:pPr algn="l" fontAlgn="base">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Time-to-failure of machine parts.</a:t>
            </a:r>
          </a:p>
          <a:p>
            <a:endParaRPr lang="en-IN" dirty="0"/>
          </a:p>
        </p:txBody>
      </p:sp>
    </p:spTree>
    <p:extLst>
      <p:ext uri="{BB962C8B-B14F-4D97-AF65-F5344CB8AC3E}">
        <p14:creationId xmlns:p14="http://schemas.microsoft.com/office/powerpoint/2010/main" val="15477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25ED2-7849-0805-45F2-5CA7F681DB09}"/>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57A9BAA5-3F5D-230E-3ECD-D2994AA6AE20}"/>
              </a:ext>
            </a:extLst>
          </p:cNvPr>
          <p:cNvSpPr>
            <a:spLocks noGrp="1"/>
          </p:cNvSpPr>
          <p:nvPr>
            <p:ph sz="half" idx="1"/>
          </p:nvPr>
        </p:nvSpPr>
        <p:spPr/>
        <p:txBody>
          <a:bodyPr>
            <a:normAutofit fontScale="85000" lnSpcReduction="10000"/>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In medicine, Kaplan Meier Analysis is the simplest way to calculate survival time after treatment. </a:t>
            </a:r>
          </a:p>
          <a:p>
            <a:pPr algn="just"/>
            <a:r>
              <a:rPr lang="en-US" b="0" i="0" dirty="0">
                <a:solidFill>
                  <a:srgbClr val="002060"/>
                </a:solidFill>
                <a:effectLst/>
                <a:latin typeface="Times New Roman" panose="02020603050405020304" pitchFamily="18" charset="0"/>
                <a:cs typeface="Times New Roman" panose="02020603050405020304" pitchFamily="18" charset="0"/>
              </a:rPr>
              <a:t>A graph of the Kaplan Meier </a:t>
            </a:r>
            <a:r>
              <a:rPr lang="en-US" b="0" i="0" u="none" strike="noStrike" dirty="0">
                <a:solidFill>
                  <a:srgbClr val="002060"/>
                </a:solidFill>
                <a:effectLst/>
                <a:latin typeface="Times New Roman" panose="02020603050405020304" pitchFamily="18" charset="0"/>
                <a:cs typeface="Times New Roman" panose="02020603050405020304" pitchFamily="18" charset="0"/>
              </a:rPr>
              <a:t>estimator</a:t>
            </a:r>
            <a:r>
              <a:rPr lang="en-US" b="0" i="0" dirty="0">
                <a:solidFill>
                  <a:srgbClr val="002060"/>
                </a:solidFill>
                <a:effectLst/>
                <a:latin typeface="Times New Roman" panose="02020603050405020304" pitchFamily="18" charset="0"/>
                <a:cs typeface="Times New Roman" panose="02020603050405020304" pitchFamily="18" charset="0"/>
              </a:rPr>
              <a:t> is a series of decreasing horizontal steps, which approaches the true survival function for that </a:t>
            </a:r>
            <a:r>
              <a:rPr lang="en-US" b="0" i="0" u="none" strike="noStrike" dirty="0">
                <a:solidFill>
                  <a:srgbClr val="002060"/>
                </a:solidFill>
                <a:effectLst/>
                <a:latin typeface="Times New Roman" panose="02020603050405020304" pitchFamily="18" charset="0"/>
                <a:cs typeface="Times New Roman" panose="02020603050405020304" pitchFamily="18" charset="0"/>
              </a:rPr>
              <a:t>population </a:t>
            </a:r>
            <a:r>
              <a:rPr lang="en-US" b="0" i="0" dirty="0">
                <a:solidFill>
                  <a:srgbClr val="002060"/>
                </a:solidFill>
                <a:effectLst/>
                <a:latin typeface="Times New Roman" panose="02020603050405020304" pitchFamily="18" charset="0"/>
                <a:cs typeface="Times New Roman" panose="02020603050405020304" pitchFamily="18" charset="0"/>
              </a:rPr>
              <a:t>given a large enough </a:t>
            </a:r>
            <a:r>
              <a:rPr lang="en-US" b="0" i="0" u="none" strike="noStrike" dirty="0">
                <a:solidFill>
                  <a:srgbClr val="002060"/>
                </a:solidFill>
                <a:effectLst/>
                <a:latin typeface="Times New Roman" panose="02020603050405020304" pitchFamily="18" charset="0"/>
                <a:cs typeface="Times New Roman" panose="02020603050405020304" pitchFamily="18" charset="0"/>
              </a:rPr>
              <a:t>sample size</a:t>
            </a:r>
            <a:r>
              <a:rPr lang="en-US" b="0" i="0" dirty="0">
                <a:solidFill>
                  <a:srgbClr val="002060"/>
                </a:solidFill>
                <a:effectLst/>
                <a:latin typeface="Times New Roman" panose="02020603050405020304" pitchFamily="18" charset="0"/>
                <a:cs typeface="Times New Roman" panose="02020603050405020304" pitchFamily="18" charset="0"/>
              </a:rPr>
              <a:t>. This graph shows two groups of patients: one with gene profile A and one with gene profile B. People with gene B die at a faster </a:t>
            </a:r>
            <a:r>
              <a:rPr lang="en-US" b="0" i="0" u="none" strike="noStrike" dirty="0">
                <a:solidFill>
                  <a:srgbClr val="002060"/>
                </a:solidFill>
                <a:effectLst/>
                <a:latin typeface="Times New Roman" panose="02020603050405020304" pitchFamily="18" charset="0"/>
                <a:cs typeface="Times New Roman" panose="02020603050405020304" pitchFamily="18" charset="0"/>
              </a:rPr>
              <a:t>rate </a:t>
            </a:r>
            <a:r>
              <a:rPr lang="en-US" b="0" i="0" dirty="0">
                <a:solidFill>
                  <a:srgbClr val="002060"/>
                </a:solidFill>
                <a:effectLst/>
                <a:latin typeface="Times New Roman" panose="02020603050405020304" pitchFamily="18" charset="0"/>
                <a:cs typeface="Times New Roman" panose="02020603050405020304" pitchFamily="18" charset="0"/>
              </a:rPr>
              <a:t>than those with gene A.</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16FAC53-C650-1437-D4A9-3FFD807B852D}"/>
              </a:ext>
            </a:extLst>
          </p:cNvPr>
          <p:cNvSpPr>
            <a:spLocks noGrp="1"/>
          </p:cNvSpPr>
          <p:nvPr>
            <p:ph sz="half" idx="2"/>
          </p:nvPr>
        </p:nvSpPr>
        <p:spPr/>
        <p:txBody>
          <a:bodyPr>
            <a:normAutofit fontScale="85000" lnSpcReduction="10000"/>
          </a:bodyPr>
          <a:lstStyle/>
          <a:p>
            <a:endParaRPr lang="en-IN"/>
          </a:p>
        </p:txBody>
      </p:sp>
      <p:pic>
        <p:nvPicPr>
          <p:cNvPr id="1026" name="Picture 2" descr="kaplan meier analysis">
            <a:extLst>
              <a:ext uri="{FF2B5EF4-FFF2-40B4-BE49-F238E27FC236}">
                <a16:creationId xmlns:a16="http://schemas.microsoft.com/office/drawing/2014/main" id="{B413EE0A-9222-77CF-2F89-2046839E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825625"/>
            <a:ext cx="5381767" cy="449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90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71D8-32F5-CDFB-00FF-58F6053A2634}"/>
              </a:ext>
            </a:extLst>
          </p:cNvPr>
          <p:cNvSpPr>
            <a:spLocks noGrp="1"/>
          </p:cNvSpPr>
          <p:nvPr>
            <p:ph type="title"/>
          </p:nvPr>
        </p:nvSpPr>
        <p:spPr/>
        <p:txBody>
          <a:bodyPr/>
          <a:lstStyle/>
          <a:p>
            <a:r>
              <a:rPr lang="en-IN" b="0" i="0" dirty="0">
                <a:solidFill>
                  <a:srgbClr val="002060"/>
                </a:solidFill>
                <a:effectLst/>
                <a:latin typeface="Times New Roman" panose="02020603050405020304" pitchFamily="18" charset="0"/>
                <a:cs typeface="Times New Roman" panose="02020603050405020304" pitchFamily="18" charset="0"/>
              </a:rPr>
              <a:t>Complicating Factors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825CC28-A120-4AB2-32CB-FCA528F98D08}"/>
              </a:ext>
            </a:extLst>
          </p:cNvPr>
          <p:cNvSpPr>
            <a:spLocks noGrp="1"/>
          </p:cNvSpPr>
          <p:nvPr>
            <p:ph idx="1"/>
          </p:nvPr>
        </p:nvSpPr>
        <p:spPr/>
        <p:txBody>
          <a:bodyPr>
            <a:normAutofit fontScale="85000" lnSpcReduction="20000"/>
          </a:bodyPr>
          <a:lstStyle/>
          <a:p>
            <a:pPr algn="l" fontAlgn="base"/>
            <a:r>
              <a:rPr lang="en-US" b="0" i="0" dirty="0">
                <a:solidFill>
                  <a:srgbClr val="002060"/>
                </a:solidFill>
                <a:effectLst/>
                <a:latin typeface="Times New Roman" panose="02020603050405020304" pitchFamily="18" charset="0"/>
                <a:cs typeface="Times New Roman" panose="02020603050405020304" pitchFamily="18" charset="0"/>
              </a:rPr>
              <a:t>If every study participant is followed for the same length of time until their death, calculating the survival time is as easy as figuring out the fraction of surviving participants at any point in time. However, in the real world, complicating factors often make this task impossible. For example, calculating survival time can become complicated in clinical trials with factors like:</a:t>
            </a:r>
          </a:p>
          <a:p>
            <a:pPr algn="l" fontAlgn="base">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Patients that drop out of the study either on purpose or because they lose touch with the researcher.</a:t>
            </a:r>
          </a:p>
          <a:p>
            <a:pPr algn="l" fontAlgn="base">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Patients who are still alive at the end of the study, but who are expected to die (or do die) at a later date.</a:t>
            </a:r>
          </a:p>
          <a:p>
            <a:pPr algn="l" fontAlgn="base">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Patients who enter the study at a later date than other patients.</a:t>
            </a:r>
          </a:p>
          <a:p>
            <a:pPr algn="l" fontAlgn="base"/>
            <a:r>
              <a:rPr lang="en-US" b="0" i="0" dirty="0">
                <a:solidFill>
                  <a:srgbClr val="002060"/>
                </a:solidFill>
                <a:effectLst/>
                <a:latin typeface="Times New Roman" panose="02020603050405020304" pitchFamily="18" charset="0"/>
                <a:cs typeface="Times New Roman" panose="02020603050405020304" pitchFamily="18" charset="0"/>
              </a:rPr>
              <a:t>Kaplan Meier Analysis is an effective tool for calculating survival time despite these factors, which collectively are called “censored” participants. Two outcomes are possible: either the study participant has the event outcome (i.e. they die), or they do not (i.e. they are censored).</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08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EEE1-6229-7153-A178-A640FDE1C6D6}"/>
              </a:ext>
            </a:extLst>
          </p:cNvPr>
          <p:cNvSpPr>
            <a:spLocks noGrp="1"/>
          </p:cNvSpPr>
          <p:nvPr>
            <p:ph type="title"/>
          </p:nvPr>
        </p:nvSpPr>
        <p:spPr/>
        <p:txBody>
          <a:bodyPr/>
          <a:lstStyle/>
          <a:p>
            <a:r>
              <a:rPr lang="en-IN" b="0" i="0" dirty="0">
                <a:solidFill>
                  <a:srgbClr val="002060"/>
                </a:solidFill>
                <a:effectLst/>
                <a:latin typeface="Times New Roman" panose="02020603050405020304" pitchFamily="18" charset="0"/>
                <a:cs typeface="Times New Roman" panose="02020603050405020304" pitchFamily="18" charset="0"/>
              </a:rPr>
              <a:t>Performing Kaplan Meier Analysis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B3F3A9-9E61-EB52-E861-F9FD82C0C062}"/>
              </a:ext>
            </a:extLst>
          </p:cNvPr>
          <p:cNvSpPr>
            <a:spLocks noGrp="1"/>
          </p:cNvSpPr>
          <p:nvPr>
            <p:ph idx="1"/>
          </p:nvPr>
        </p:nvSpPr>
        <p:spPr/>
        <p:txBody>
          <a:bodyPr>
            <a:normAutofit fontScale="92500" lnSpcReduction="20000"/>
          </a:bodyPr>
          <a:lstStyle/>
          <a:p>
            <a:r>
              <a:rPr lang="en-US" b="0" i="1" dirty="0">
                <a:solidFill>
                  <a:srgbClr val="002060"/>
                </a:solidFill>
                <a:effectLst/>
                <a:latin typeface="Times New Roman" panose="02020603050405020304" pitchFamily="18" charset="0"/>
                <a:cs typeface="Times New Roman" panose="02020603050405020304" pitchFamily="18" charset="0"/>
              </a:rPr>
              <a:t>Survival probability = number of participants surviving / number of participants at risk</a:t>
            </a:r>
          </a:p>
          <a:p>
            <a:endParaRPr lang="en-US" i="1" dirty="0">
              <a:solidFill>
                <a:srgbClr val="002060"/>
              </a:solidFill>
              <a:latin typeface="Times New Roman" panose="02020603050405020304" pitchFamily="18" charset="0"/>
              <a:cs typeface="Times New Roman" panose="02020603050405020304" pitchFamily="18" charset="0"/>
            </a:endParaRPr>
          </a:p>
          <a:p>
            <a:r>
              <a:rPr lang="en-US" b="0" i="0" dirty="0">
                <a:solidFill>
                  <a:srgbClr val="002060"/>
                </a:solidFill>
                <a:effectLst/>
                <a:latin typeface="Times New Roman" panose="02020603050405020304" pitchFamily="18" charset="0"/>
                <a:cs typeface="Times New Roman" panose="02020603050405020304" pitchFamily="18" charset="0"/>
              </a:rPr>
              <a:t>Participants are not counted in the denominator (participants at risk) if they have dropped out, died, or not reached that time yet. The probability of survival to any point is the cumulative probability of surviving the preceding time intervals.</a:t>
            </a:r>
            <a:endParaRPr lang="en-US" b="0" i="1" dirty="0">
              <a:solidFill>
                <a:srgbClr val="002060"/>
              </a:solidFill>
              <a:effectLst/>
              <a:latin typeface="Times New Roman" panose="02020603050405020304" pitchFamily="18" charset="0"/>
              <a:cs typeface="Times New Roman" panose="02020603050405020304" pitchFamily="18" charset="0"/>
            </a:endParaRPr>
          </a:p>
          <a:p>
            <a:r>
              <a:rPr lang="en-US" b="0" i="0" dirty="0">
                <a:solidFill>
                  <a:srgbClr val="002060"/>
                </a:solidFill>
                <a:effectLst/>
                <a:latin typeface="Times New Roman" panose="02020603050405020304" pitchFamily="18" charset="0"/>
                <a:cs typeface="Times New Roman" panose="02020603050405020304" pitchFamily="18" charset="0"/>
              </a:rPr>
              <a:t>Actually, calculating the Kaplan Meier analysis is usually performed with statistical software. </a:t>
            </a:r>
            <a:endParaRPr lang="en-US" i="1" dirty="0">
              <a:solidFill>
                <a:srgbClr val="002060"/>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u="none" strike="noStrike" dirty="0">
                <a:solidFill>
                  <a:srgbClr val="002060"/>
                </a:solidFill>
                <a:effectLst/>
                <a:latin typeface="Times New Roman" panose="02020603050405020304" pitchFamily="18" charset="0"/>
                <a:cs typeface="Times New Roman" panose="02020603050405020304" pitchFamily="18" charset="0"/>
              </a:rPr>
              <a:t>SPSS</a:t>
            </a:r>
            <a:endParaRPr lang="en-US" b="0" i="0" dirty="0">
              <a:solidFill>
                <a:srgbClr val="00206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u="none" strike="noStrike" dirty="0">
                <a:solidFill>
                  <a:srgbClr val="002060"/>
                </a:solidFill>
                <a:effectLst/>
                <a:latin typeface="Times New Roman" panose="02020603050405020304" pitchFamily="18" charset="0"/>
                <a:cs typeface="Times New Roman" panose="02020603050405020304" pitchFamily="18" charset="0"/>
              </a:rPr>
              <a:t>OriginPRo</a:t>
            </a:r>
            <a:endParaRPr lang="en-US" b="0" i="0" dirty="0">
              <a:solidFill>
                <a:srgbClr val="00206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u="none" strike="noStrike" dirty="0">
                <a:solidFill>
                  <a:srgbClr val="002060"/>
                </a:solidFill>
                <a:effectLst/>
                <a:latin typeface="Times New Roman" panose="02020603050405020304" pitchFamily="18" charset="0"/>
                <a:cs typeface="Times New Roman" panose="02020603050405020304" pitchFamily="18" charset="0"/>
              </a:rPr>
              <a:t>Excel</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39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2BA5-D2DE-C4BA-35FD-0654B62C490E}"/>
              </a:ext>
            </a:extLst>
          </p:cNvPr>
          <p:cNvSpPr>
            <a:spLocks noGrp="1"/>
          </p:cNvSpPr>
          <p:nvPr>
            <p:ph type="title"/>
          </p:nvPr>
        </p:nvSpPr>
        <p:spPr/>
        <p:txBody>
          <a:bodyPr/>
          <a:lstStyle/>
          <a:p>
            <a:r>
              <a:rPr lang="en-IN" dirty="0">
                <a:solidFill>
                  <a:srgbClr val="002060"/>
                </a:solidFill>
                <a:latin typeface="Times New Roman" panose="02020603050405020304" pitchFamily="18" charset="0"/>
                <a:cs typeface="Times New Roman" panose="02020603050405020304" pitchFamily="18" charset="0"/>
              </a:rPr>
              <a:t>Social Network Analytics</a:t>
            </a:r>
          </a:p>
        </p:txBody>
      </p:sp>
      <p:sp>
        <p:nvSpPr>
          <p:cNvPr id="3" name="Content Placeholder 2">
            <a:extLst>
              <a:ext uri="{FF2B5EF4-FFF2-40B4-BE49-F238E27FC236}">
                <a16:creationId xmlns:a16="http://schemas.microsoft.com/office/drawing/2014/main" id="{B66F47F1-53A0-883D-5CD2-4B39D18D8C8B}"/>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Social network analysis (SNA) </a:t>
            </a:r>
            <a:r>
              <a:rPr lang="en-US" b="1" i="0" dirty="0">
                <a:solidFill>
                  <a:srgbClr val="002060"/>
                </a:solidFill>
                <a:effectLst/>
                <a:latin typeface="Times New Roman" panose="02020603050405020304" pitchFamily="18" charset="0"/>
                <a:cs typeface="Times New Roman" panose="02020603050405020304" pitchFamily="18" charset="0"/>
              </a:rPr>
              <a:t>tools are used to analyze patterns of relationships among people in groups</a:t>
            </a:r>
            <a:r>
              <a:rPr lang="en-US" b="0" i="0" dirty="0">
                <a:solidFill>
                  <a:srgbClr val="002060"/>
                </a:solidFill>
                <a:effectLst/>
                <a:latin typeface="Times New Roman" panose="02020603050405020304" pitchFamily="18" charset="0"/>
                <a:cs typeface="Times New Roman" panose="02020603050405020304" pitchFamily="18" charset="0"/>
              </a:rPr>
              <a:t>. They are useful for examining the social structure and interdependencies (or work patterns) of individuals or organizations.</a:t>
            </a:r>
          </a:p>
          <a:p>
            <a:pPr algn="just"/>
            <a:r>
              <a:rPr lang="en-US" b="0" i="0" dirty="0">
                <a:solidFill>
                  <a:srgbClr val="002060"/>
                </a:solidFill>
                <a:effectLst/>
                <a:latin typeface="Times New Roman" panose="02020603050405020304" pitchFamily="18" charset="0"/>
                <a:cs typeface="Times New Roman" panose="02020603050405020304" pitchFamily="18" charset="0"/>
              </a:rPr>
              <a:t>A network is simply a number of points (or 'nodes') that are connected by links. Generally in social network analysis, the nodes are people and the links are any social connection between them – for example, </a:t>
            </a:r>
            <a:r>
              <a:rPr lang="en-US" b="1" i="0" dirty="0">
                <a:solidFill>
                  <a:srgbClr val="002060"/>
                </a:solidFill>
                <a:effectLst/>
                <a:latin typeface="Times New Roman" panose="02020603050405020304" pitchFamily="18" charset="0"/>
                <a:cs typeface="Times New Roman" panose="02020603050405020304" pitchFamily="18" charset="0"/>
              </a:rPr>
              <a:t>friendship, marital/family ties, or financial ties</a:t>
            </a:r>
            <a:r>
              <a:rPr lang="en-US" b="0" i="0" dirty="0">
                <a:solidFill>
                  <a:srgbClr val="002060"/>
                </a:solidFill>
                <a:effectLst/>
                <a:latin typeface="Times New Roman" panose="02020603050405020304" pitchFamily="18" charset="0"/>
                <a:cs typeface="Times New Roman" panose="02020603050405020304" pitchFamily="18" charset="0"/>
              </a:rPr>
              <a: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7286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B6F4722722E14EBAE18007A2997FF4" ma:contentTypeVersion="2" ma:contentTypeDescription="Create a new document." ma:contentTypeScope="" ma:versionID="b4947f29cfafc6ccc342d1474f5ba791">
  <xsd:schema xmlns:xsd="http://www.w3.org/2001/XMLSchema" xmlns:xs="http://www.w3.org/2001/XMLSchema" xmlns:p="http://schemas.microsoft.com/office/2006/metadata/properties" xmlns:ns2="6d0faeac-d719-4920-9bca-3227aa2e9eec" targetNamespace="http://schemas.microsoft.com/office/2006/metadata/properties" ma:root="true" ma:fieldsID="f45e8f7bc23a656ce5e246d76dffac3e" ns2:_="">
    <xsd:import namespace="6d0faeac-d719-4920-9bca-3227aa2e9e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0faeac-d719-4920-9bca-3227aa2e9e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E49125-B6E9-4D9E-8609-239D2AC4B75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FD7E674-DD79-44BC-B896-58B1951C3BD4}">
  <ds:schemaRefs>
    <ds:schemaRef ds:uri="http://schemas.microsoft.com/sharepoint/v3/contenttype/forms"/>
  </ds:schemaRefs>
</ds:datastoreItem>
</file>

<file path=customXml/itemProps3.xml><?xml version="1.0" encoding="utf-8"?>
<ds:datastoreItem xmlns:ds="http://schemas.openxmlformats.org/officeDocument/2006/customXml" ds:itemID="{D27CD936-383B-4F99-8F09-6B1B20E03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0faeac-d719-4920-9bca-3227aa2e9e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4436</TotalTime>
  <Words>1371</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Survival Analysis</vt:lpstr>
      <vt:lpstr>PowerPoint Presentation</vt:lpstr>
      <vt:lpstr>What is survival analysis used for?</vt:lpstr>
      <vt:lpstr>Kaplan Meir Analysis</vt:lpstr>
      <vt:lpstr>PowerPoint Presentation</vt:lpstr>
      <vt:lpstr>PowerPoint Presentation</vt:lpstr>
      <vt:lpstr>Complicating Factors</vt:lpstr>
      <vt:lpstr>Performing Kaplan Meier Analysis</vt:lpstr>
      <vt:lpstr>Social Network Analytics</vt:lpstr>
      <vt:lpstr>PowerPoint Presentation</vt:lpstr>
      <vt:lpstr>PowerPoint Presentation</vt:lpstr>
      <vt:lpstr>PowerPoint Presentation</vt:lpstr>
      <vt:lpstr>SNA Terminologies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CSA4008  APPLIED MACHINE LEARNING </dc:title>
  <dc:creator>100394</dc:creator>
  <cp:lastModifiedBy>20MIP10020</cp:lastModifiedBy>
  <cp:revision>124</cp:revision>
  <dcterms:created xsi:type="dcterms:W3CDTF">2022-02-21T03:57:29Z</dcterms:created>
  <dcterms:modified xsi:type="dcterms:W3CDTF">2023-07-29T11:44:26Z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0x01010097B6F4722722E14EBAE18007A2997FF4</vt:lpwstr>
  </property>
</Properties>
</file>