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4" r:id="rId9"/>
    <p:sldId id="267" r:id="rId10"/>
    <p:sldId id="268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899" y="3465494"/>
            <a:ext cx="5550600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2800"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1" y="1148210"/>
            <a:ext cx="2989092" cy="359935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2A3B6-5147-83A7-FAC2-F1603F441283}"/>
              </a:ext>
            </a:extLst>
          </p:cNvPr>
          <p:cNvSpPr txBox="1"/>
          <p:nvPr/>
        </p:nvSpPr>
        <p:spPr>
          <a:xfrm>
            <a:off x="2187773" y="1939232"/>
            <a:ext cx="458985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4370769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507206" y="1439798"/>
            <a:ext cx="7724944" cy="2414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q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3200" dirty="0">
                <a:latin typeface="MS PGothic" panose="020B0600070205080204" pitchFamily="34" charset="-128"/>
                <a:ea typeface="MS PGothic" panose="020B0600070205080204" pitchFamily="34" charset="-128"/>
              </a:rPr>
              <a:t>Introduction</a:t>
            </a:r>
          </a:p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q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3200" dirty="0">
                <a:latin typeface="MS PGothic" panose="020B0600070205080204" pitchFamily="34" charset="-128"/>
                <a:ea typeface="MS PGothic" panose="020B0600070205080204" pitchFamily="34" charset="-128"/>
              </a:rPr>
              <a:t>Data Exploration</a:t>
            </a:r>
          </a:p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q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3200" dirty="0">
                <a:latin typeface="MS PGothic" panose="020B0600070205080204" pitchFamily="34" charset="-128"/>
                <a:ea typeface="MS PGothic" panose="020B0600070205080204" pitchFamily="34" charset="-128"/>
              </a:rPr>
              <a:t>Model Development</a:t>
            </a:r>
          </a:p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q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3200" dirty="0">
                <a:latin typeface="MS PGothic" panose="020B0600070205080204" pitchFamily="34" charset="-128"/>
                <a:ea typeface="MS PGothic" panose="020B0600070205080204" pitchFamily="34" charset="-128"/>
              </a:rP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59501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576662" y="1081678"/>
            <a:ext cx="7990675" cy="3831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600" b="1" dirty="0"/>
              <a:t>The attributes took into consideration to come up with a recommendation for our top customers: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Past 3 year bike related purchases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Job Industry Category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Wealth Segment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Cars owned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States</a:t>
            </a:r>
          </a:p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595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98DE30-781D-965D-8BB8-156CB4E6C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704" y="1671636"/>
            <a:ext cx="4387921" cy="292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97400" y="116074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u="sng" dirty="0"/>
              <a:t>INSIGHTS FROM THE AGE DISTRIBUTION OF NEW CUSTOMERS</a:t>
            </a:r>
            <a:endParaRPr u="sng" dirty="0"/>
          </a:p>
        </p:txBody>
      </p:sp>
      <p:sp>
        <p:nvSpPr>
          <p:cNvPr id="133" name="Shape 82"/>
          <p:cNvSpPr/>
          <p:nvPr/>
        </p:nvSpPr>
        <p:spPr>
          <a:xfrm>
            <a:off x="297400" y="2017300"/>
            <a:ext cx="4215869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1" dirty="0"/>
              <a:t>This age distribution shows  that:</a:t>
            </a:r>
          </a:p>
          <a:p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Most of the persons on the list of new customers are in the age range of 45 to 65.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There are hardly any individuals in the age group of 10 to 25. </a:t>
            </a:r>
            <a:endParaRPr lang="en-IN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06DB2B-8FB8-3F1E-BA23-59A045572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2" y="1906007"/>
            <a:ext cx="4357688" cy="293051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lang="en-IN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  <a:p>
            <a:endParaRPr lang="en-IN" dirty="0"/>
          </a:p>
        </p:txBody>
      </p:sp>
      <p:sp>
        <p:nvSpPr>
          <p:cNvPr id="141" name="Shape 90"/>
          <p:cNvSpPr/>
          <p:nvPr/>
        </p:nvSpPr>
        <p:spPr>
          <a:xfrm>
            <a:off x="373375" y="70320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u="sng" dirty="0"/>
              <a:t>This plot depicts the age group across the gender</a:t>
            </a:r>
            <a:endParaRPr u="sng" dirty="0"/>
          </a:p>
        </p:txBody>
      </p:sp>
      <p:sp>
        <p:nvSpPr>
          <p:cNvPr id="142" name="Shape 91"/>
          <p:cNvSpPr/>
          <p:nvPr/>
        </p:nvSpPr>
        <p:spPr>
          <a:xfrm>
            <a:off x="205025" y="1299052"/>
            <a:ext cx="4172003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1" dirty="0"/>
              <a:t>The insights to be noted are:</a:t>
            </a:r>
          </a:p>
          <a:p>
            <a:r>
              <a:rPr lang="en-US" dirty="0"/>
              <a:t>Women are more in charge.</a:t>
            </a:r>
          </a:p>
          <a:p>
            <a:r>
              <a:rPr lang="en-US" dirty="0"/>
              <a:t>Therefore, the targeting strategy should be more geared towards women than it should be towards men for the obvious reasons that women dominate the job market.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3B7A7-02F8-68FD-9793-7F3709050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2" t="8194" r="9075" b="5133"/>
          <a:stretch/>
        </p:blipFill>
        <p:spPr>
          <a:xfrm>
            <a:off x="4329113" y="1648943"/>
            <a:ext cx="4814887" cy="3309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579000-F432-A119-773F-EDD5F6BD4A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8" t="8281" r="9140" b="4375"/>
          <a:stretch/>
        </p:blipFill>
        <p:spPr>
          <a:xfrm>
            <a:off x="205025" y="2943225"/>
            <a:ext cx="4152576" cy="22002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2472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u="sng" dirty="0"/>
              <a:t>INSIGHTS ON JOB INDUSTRY</a:t>
            </a:r>
            <a:endParaRPr u="sng" dirty="0"/>
          </a:p>
        </p:txBody>
      </p:sp>
      <p:sp>
        <p:nvSpPr>
          <p:cNvPr id="133" name="Shape 82"/>
          <p:cNvSpPr/>
          <p:nvPr/>
        </p:nvSpPr>
        <p:spPr>
          <a:xfrm>
            <a:off x="326500" y="2038033"/>
            <a:ext cx="4215869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1" dirty="0"/>
              <a:t>This plots shows  that: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financial, IT, health, and retail industries provide the majority of profits.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Following the retail sector in making bike-related purchases were the financial and IT sectors.</a:t>
            </a:r>
            <a:endParaRPr lang="en-IN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30D61-C315-7B15-7472-C27ACB81F7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1" t="10111" r="8462" b="5395"/>
          <a:stretch/>
        </p:blipFill>
        <p:spPr>
          <a:xfrm>
            <a:off x="4722019" y="3242417"/>
            <a:ext cx="4315881" cy="1901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9F1F2A-6D62-26B3-FBD0-70636407E1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7032" r="7578" b="4063"/>
          <a:stretch/>
        </p:blipFill>
        <p:spPr>
          <a:xfrm>
            <a:off x="4542369" y="833650"/>
            <a:ext cx="4601631" cy="240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027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18806" y="81172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u="sng" dirty="0"/>
              <a:t>INSIGHTS ON THE PROFIT OF BRANDS</a:t>
            </a:r>
            <a:endParaRPr u="sng" dirty="0"/>
          </a:p>
        </p:txBody>
      </p:sp>
      <p:sp>
        <p:nvSpPr>
          <p:cNvPr id="133" name="Shape 82"/>
          <p:cNvSpPr/>
          <p:nvPr/>
        </p:nvSpPr>
        <p:spPr>
          <a:xfrm>
            <a:off x="118805" y="1232684"/>
            <a:ext cx="8651819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1" dirty="0"/>
              <a:t>This distribution shows  that:</a:t>
            </a:r>
          </a:p>
          <a:p>
            <a:r>
              <a:rPr lang="en-US" dirty="0"/>
              <a:t>The most profitable brand is WeareA2B, followed by Trek Bicycles and </a:t>
            </a:r>
            <a:r>
              <a:rPr lang="en-US" dirty="0" err="1"/>
              <a:t>Solex</a:t>
            </a:r>
            <a:r>
              <a:rPr lang="en-US" dirty="0"/>
              <a:t>. Additionally, </a:t>
            </a:r>
            <a:r>
              <a:rPr lang="en-US" dirty="0" err="1"/>
              <a:t>Solex</a:t>
            </a:r>
            <a:r>
              <a:rPr lang="en-US" dirty="0"/>
              <a:t> is the most popular brand among mass consumers.</a:t>
            </a:r>
            <a:endParaRPr lang="en-IN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59D31-B3D1-56CA-E50A-A54F2DA6EB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57918"/>
            <a:ext cx="4650581" cy="31003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B7BD55-939D-5B3E-C729-986087EF7D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6" t="7083" r="9074" b="5133"/>
          <a:stretch/>
        </p:blipFill>
        <p:spPr>
          <a:xfrm>
            <a:off x="263790" y="2235993"/>
            <a:ext cx="4579144" cy="290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705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97400" y="898883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u="sng" dirty="0"/>
              <a:t>This plot depicts the age group across the gender</a:t>
            </a:r>
            <a:endParaRPr u="sng" dirty="0"/>
          </a:p>
        </p:txBody>
      </p:sp>
      <p:sp>
        <p:nvSpPr>
          <p:cNvPr id="142" name="Shape 91"/>
          <p:cNvSpPr/>
          <p:nvPr/>
        </p:nvSpPr>
        <p:spPr>
          <a:xfrm>
            <a:off x="205025" y="1728787"/>
            <a:ext cx="4172003" cy="3353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1" dirty="0"/>
              <a:t>The insights to be noted are: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State of New South Wales would be the greatest place to pick clients because there are almost equal numbers of car owners and non-owners. This may present us with a chance.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Additionally, we can introduce various promotions to encourage people in Victoria and Queensland to purchase our bicycles.</a:t>
            </a:r>
            <a:endParaRPr lang="en-IN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D5836C-F49E-0B07-8FF0-4A1FFD426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028" y="1728787"/>
            <a:ext cx="4766972" cy="326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3919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94228" y="852149"/>
            <a:ext cx="8565600" cy="128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sz="3200" dirty="0"/>
              <a:t>So, who are our high targeted customers?</a:t>
            </a:r>
            <a:endParaRPr sz="3200" dirty="0"/>
          </a:p>
        </p:txBody>
      </p:sp>
      <p:sp>
        <p:nvSpPr>
          <p:cNvPr id="142" name="Shape 91"/>
          <p:cNvSpPr/>
          <p:nvPr/>
        </p:nvSpPr>
        <p:spPr>
          <a:xfrm>
            <a:off x="329884" y="2133750"/>
            <a:ext cx="5738575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1" dirty="0"/>
              <a:t>From the New Customer List, the high value customers would be: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An Age group of 45-55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Majority of high value customers are females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High valued and profitable industries are Financial, IT, Health and Retail industries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Customers currently living New South Wales and  Victoria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0774BA5-39F9-5518-D03A-9E00B5878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644" y="2454191"/>
            <a:ext cx="3429000" cy="208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5217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679</Words>
  <Application>Microsoft Office PowerPoint</Application>
  <PresentationFormat>On-screen Show (16:9)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MS PGothic</vt:lpstr>
      <vt:lpstr>Arial</vt:lpstr>
      <vt:lpstr>Calibri</vt:lpstr>
      <vt:lpstr>Courier New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Anannya Manojawas</dc:creator>
  <cp:lastModifiedBy>20MIP10020</cp:lastModifiedBy>
  <cp:revision>4</cp:revision>
  <dcterms:modified xsi:type="dcterms:W3CDTF">2023-07-03T12:32:14Z</dcterms:modified>
</cp:coreProperties>
</file>