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3CAF-90CB-4FC3-8E8E-A6B4DBE5DD8F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F89F54-2E4F-4582-9650-D5911EC1975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3CAF-90CB-4FC3-8E8E-A6B4DBE5DD8F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9F54-2E4F-4582-9650-D5911EC197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3CAF-90CB-4FC3-8E8E-A6B4DBE5DD8F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9F54-2E4F-4582-9650-D5911EC197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3B83CAF-90CB-4FC3-8E8E-A6B4DBE5DD8F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4AF89F54-2E4F-4582-9650-D5911EC1975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3CAF-90CB-4FC3-8E8E-A6B4DBE5DD8F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9F54-2E4F-4582-9650-D5911EC1975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3CAF-90CB-4FC3-8E8E-A6B4DBE5DD8F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9F54-2E4F-4582-9650-D5911EC1975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9F54-2E4F-4582-9650-D5911EC1975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3CAF-90CB-4FC3-8E8E-A6B4DBE5DD8F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3CAF-90CB-4FC3-8E8E-A6B4DBE5DD8F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9F54-2E4F-4582-9650-D5911EC1975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3CAF-90CB-4FC3-8E8E-A6B4DBE5DD8F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9F54-2E4F-4582-9650-D5911EC197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3B83CAF-90CB-4FC3-8E8E-A6B4DBE5DD8F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AF89F54-2E4F-4582-9650-D5911EC1975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3CAF-90CB-4FC3-8E8E-A6B4DBE5DD8F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F89F54-2E4F-4582-9650-D5911EC1975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3B83CAF-90CB-4FC3-8E8E-A6B4DBE5DD8F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4AF89F54-2E4F-4582-9650-D5911EC1975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8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/>
              <a:t>                 Twitter Sentiment Analysis</a:t>
            </a:r>
            <a:endParaRPr lang="en-US" dirty="0"/>
          </a:p>
        </p:txBody>
      </p:sp>
      <p:sp>
        <p:nvSpPr>
          <p:cNvPr id="48144" name="AutoShape 16" descr="File:IBM logo in.jpg - Wikimedia Commons"/>
          <p:cNvSpPr>
            <a:spLocks noGrp="1" noChangeAspect="1" noChangeArrowheads="1"/>
          </p:cNvSpPr>
          <p:nvPr>
            <p:ph type="subTitle" idx="4294967295"/>
          </p:nvPr>
        </p:nvSpPr>
        <p:spPr bwMode="auto">
          <a:xfrm>
            <a:off x="0" y="3886200"/>
            <a:ext cx="8763000" cy="1752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UJJWAL TIWARY</a:t>
            </a:r>
          </a:p>
          <a:p>
            <a:r>
              <a:rPr lang="en-US" dirty="0" smtClean="0"/>
              <a:t>Anurag </a:t>
            </a:r>
            <a:r>
              <a:rPr lang="en-US" dirty="0" smtClean="0"/>
              <a:t>Khaiwal</a:t>
            </a:r>
          </a:p>
          <a:p>
            <a:r>
              <a:rPr lang="en-US" dirty="0" smtClean="0"/>
              <a:t>Harsh Kumar Singh</a:t>
            </a:r>
            <a:endParaRPr lang="en-US" dirty="0"/>
          </a:p>
        </p:txBody>
      </p:sp>
      <p:sp>
        <p:nvSpPr>
          <p:cNvPr id="48130" name="AutoShape 2" descr="File:IBM logo in.jpg - Wikimedia Comm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AutoShape 4" descr="File:IBM logo in.jpg - Wikimedia Comm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4" name="AutoShape 6" descr="File:IBM logo in.jpg - Wikimedia Comm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6" name="AutoShape 8" descr="File:IBM logo in.jpg - Wikimedia Comm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8" name="AutoShape 10" descr="File:IBM logo in.jpg - Wikimedia Comm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0" name="AutoShape 12" descr="File:IBM logo in.jpg - Wikimedia Comm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2" name="AutoShape 14" descr="File:IBM logo in.jpg - Wikimedia Comm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6" name="AutoShape 18" descr="File:IBM logo in.jpg - Wikimedia Comm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8" name="AutoShape 20" descr="File:IBM logo in.jpg - Wikimedia Comm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50" name="AutoShape 22" descr="File:IBM logo in.jpg - Wikimedia Comm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52" name="AutoShape 24" descr="File:IBM logo in.jpg - Wikimedia Comm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54" name="AutoShape 26" descr="File:IBM logo in.jpg - Wikimedia Comm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56" name="AutoShape 28" descr="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58" name="AutoShape 30" descr="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60" name="AutoShape 32" descr="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62" name="AutoShape 34" descr="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64" name="AutoShape 36" descr="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66" name="AutoShape 38" descr="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68" name="AutoShape 40" descr="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5" name="Picture 24" descr="downloa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24200" y="990600"/>
            <a:ext cx="2514600" cy="1779998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1295400" y="3276600"/>
            <a:ext cx="655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                          </a:t>
            </a:r>
            <a:r>
              <a:rPr lang="en-US" sz="2400" dirty="0" smtClean="0">
                <a:solidFill>
                  <a:srgbClr val="FF0000"/>
                </a:solidFill>
              </a:rPr>
              <a:t>Galgotias </a:t>
            </a:r>
            <a:r>
              <a:rPr lang="en-US" sz="2400" dirty="0">
                <a:solidFill>
                  <a:srgbClr val="FF0000"/>
                </a:solidFill>
              </a:rPr>
              <a:t>University</a:t>
            </a:r>
          </a:p>
        </p:txBody>
      </p:sp>
      <p:pic>
        <p:nvPicPr>
          <p:cNvPr id="27" name="Picture 26" descr="1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228600"/>
            <a:ext cx="1076325" cy="10763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81000"/>
            <a:ext cx="6477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</a:t>
            </a:r>
            <a:r>
              <a:rPr lang="en-US" sz="2400" dirty="0" smtClean="0"/>
              <a:t>witter  Sentiment  Analysis flowchart </a:t>
            </a:r>
            <a:endParaRPr lang="en-US" sz="2400" dirty="0"/>
          </a:p>
        </p:txBody>
      </p:sp>
      <p:pic>
        <p:nvPicPr>
          <p:cNvPr id="3" name="Picture 2" descr="twitter-app-design-1024x57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219200"/>
            <a:ext cx="8077200" cy="5334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304800"/>
            <a:ext cx="62553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Data Visualization charts and graphs</a:t>
            </a:r>
          </a:p>
        </p:txBody>
      </p:sp>
      <p:pic>
        <p:nvPicPr>
          <p:cNvPr id="3" name="Picture 2" descr="1_mPZ0eqG1LYCRl5m0sm75tQ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1006792"/>
            <a:ext cx="8610600" cy="516540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228600"/>
            <a:ext cx="8382000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Conclusion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Upon </a:t>
            </a:r>
            <a:r>
              <a:rPr lang="en-US" dirty="0"/>
              <a:t>evaluating all the models we can conclude the following details i.e.</a:t>
            </a:r>
          </a:p>
          <a:p>
            <a:r>
              <a:rPr lang="en-US" b="1" dirty="0"/>
              <a:t>Accuracy:</a:t>
            </a:r>
            <a:r>
              <a:rPr lang="en-US" dirty="0"/>
              <a:t> As far as the accuracy of the model is concerned Logistic Regression performs better than SVM which in turn performs better than Bernoulli Naive Bayes.</a:t>
            </a:r>
          </a:p>
          <a:p>
            <a:r>
              <a:rPr lang="en-US" b="1" dirty="0"/>
              <a:t>F1-score:</a:t>
            </a:r>
            <a:r>
              <a:rPr lang="en-US" dirty="0"/>
              <a:t> The F1 Scores for class 0 and class 1 are :</a:t>
            </a:r>
            <a:br>
              <a:rPr lang="en-US" dirty="0"/>
            </a:br>
            <a:r>
              <a:rPr lang="en-US" dirty="0"/>
              <a:t>(a) For class 0: Bernoulli Naive Bayes(accuracy = 0.90) &lt; SVM (accuracy =0.91) &lt; Logistic Regression (accuracy = 0.92)</a:t>
            </a:r>
            <a:br>
              <a:rPr lang="en-US" dirty="0"/>
            </a:br>
            <a:r>
              <a:rPr lang="en-US" dirty="0"/>
              <a:t>(b) For class 1: Bernoulli Naive Bayes (accuracy = 0.66) &lt; SVM (accuracy = 0.68) &lt; Logistic Regression (accuracy = 0.69)</a:t>
            </a:r>
          </a:p>
          <a:p>
            <a:r>
              <a:rPr lang="en-US" b="1" dirty="0"/>
              <a:t>AUC Score:</a:t>
            </a:r>
            <a:r>
              <a:rPr lang="en-US" dirty="0"/>
              <a:t> All three models have the same ROC-AUC score.</a:t>
            </a:r>
          </a:p>
          <a:p>
            <a:r>
              <a:rPr lang="en-US" dirty="0"/>
              <a:t>We, therefore, conclude that the Logistic Regression is the best model for the above-given dataset.</a:t>
            </a:r>
          </a:p>
          <a:p>
            <a:r>
              <a:rPr lang="en-US" dirty="0"/>
              <a:t>In our problem statement, </a:t>
            </a:r>
            <a:r>
              <a:rPr lang="en-US" b="1" dirty="0"/>
              <a:t>Logistic Regression</a:t>
            </a:r>
            <a:r>
              <a:rPr lang="en-US" dirty="0"/>
              <a:t> is following the principle of </a:t>
            </a:r>
            <a:r>
              <a:rPr lang="en-US" b="1" dirty="0"/>
              <a:t>Occam’s Razor</a:t>
            </a:r>
            <a:r>
              <a:rPr lang="en-US" dirty="0"/>
              <a:t> which defines that for a particular problem statement if the data has no assumption, then the simplest model works the best. Since our dataset does not have any assumptions and Logistic Regression is a simple model, therefore the concept holds true for the above-mentioned dataset.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741496"/>
            <a:ext cx="7620000" cy="512590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609600"/>
            <a:ext cx="6324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What </a:t>
            </a:r>
            <a:r>
              <a:rPr lang="en-US" sz="2400" b="1" dirty="0"/>
              <a:t>is the Twitter Sentiment </a:t>
            </a:r>
            <a:r>
              <a:rPr lang="en-US" sz="2400" b="1" dirty="0" smtClean="0"/>
              <a:t>Analysis.</a:t>
            </a:r>
            <a:endParaRPr lang="en-US" sz="2400" b="1" dirty="0"/>
          </a:p>
          <a:p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52400" y="1166842"/>
            <a:ext cx="77724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base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Sentiment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Analysis is a technique used in text mining. It may, therefore, be described as a text mining technique for analyzing the underlying sentiment of a text message, i.e., a tweet. Twitter sentiment or opinion expressed through it may be positive, negative or neutral. However, no algorithm can give you 100% accuracy or prediction on sentiment analysis.</a:t>
            </a:r>
          </a:p>
          <a:p>
            <a:pPr fontAlgn="base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fontAlgn="base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part of 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algorithms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like SVM, Naive Bayes is used in predicting the polarity of the sentence. sentiment analysis of Twitter data may also depend upon sentence level and document level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1" y="838200"/>
            <a:ext cx="51736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Problem Statement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0" y="1447800"/>
            <a:ext cx="8153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this project, we try to implement a </a:t>
            </a:r>
            <a:r>
              <a:rPr lang="en-US" b="1" dirty="0"/>
              <a:t>Twitter sentiment analysis model</a:t>
            </a:r>
            <a:r>
              <a:rPr lang="en-US" dirty="0"/>
              <a:t> that helps to overcome the challenges of identifying the sentiments of the tweets. The necessary details regarding the dataset are:</a:t>
            </a:r>
          </a:p>
          <a:p>
            <a:r>
              <a:rPr lang="en-US" dirty="0"/>
              <a:t>The dataset provided is the </a:t>
            </a:r>
            <a:r>
              <a:rPr lang="en-US" b="1" dirty="0"/>
              <a:t>Sentiment140 Dataset </a:t>
            </a:r>
            <a:r>
              <a:rPr lang="en-US" dirty="0"/>
              <a:t>which consists of </a:t>
            </a:r>
            <a:r>
              <a:rPr lang="en-US" b="1" dirty="0"/>
              <a:t>1,600,000 tweets</a:t>
            </a:r>
            <a:r>
              <a:rPr lang="en-US" dirty="0"/>
              <a:t> that have been extracted using the Twitter API. The various columns present in the dataset are:</a:t>
            </a:r>
          </a:p>
          <a:p>
            <a:endParaRPr lang="en-US" b="1" dirty="0" smtClean="0"/>
          </a:p>
          <a:p>
            <a:r>
              <a:rPr lang="en-US" b="1" dirty="0" smtClean="0"/>
              <a:t>1) target</a:t>
            </a:r>
            <a:r>
              <a:rPr lang="en-US" b="1" dirty="0"/>
              <a:t>: </a:t>
            </a:r>
            <a:r>
              <a:rPr lang="en-US" dirty="0"/>
              <a:t>the polarity of the tweet (positive or negative)</a:t>
            </a:r>
          </a:p>
          <a:p>
            <a:r>
              <a:rPr lang="en-US" b="1" dirty="0" smtClean="0"/>
              <a:t> 2) ids</a:t>
            </a:r>
            <a:r>
              <a:rPr lang="en-US" b="1" dirty="0"/>
              <a:t>: </a:t>
            </a:r>
            <a:r>
              <a:rPr lang="en-US" dirty="0"/>
              <a:t>Unique id of the tweet</a:t>
            </a:r>
          </a:p>
          <a:p>
            <a:r>
              <a:rPr lang="en-US" b="1" dirty="0" smtClean="0"/>
              <a:t>3) date</a:t>
            </a:r>
            <a:r>
              <a:rPr lang="en-US" b="1" dirty="0"/>
              <a:t>: </a:t>
            </a:r>
            <a:r>
              <a:rPr lang="en-US" dirty="0"/>
              <a:t>the date of the tweet</a:t>
            </a:r>
          </a:p>
          <a:p>
            <a:r>
              <a:rPr lang="en-US" b="1" dirty="0" smtClean="0"/>
              <a:t>4) flag</a:t>
            </a:r>
            <a:r>
              <a:rPr lang="en-US" b="1" dirty="0"/>
              <a:t>: </a:t>
            </a:r>
            <a:r>
              <a:rPr lang="en-US" dirty="0"/>
              <a:t>It refers to the query. If no such query exists then it is NO QUERY.</a:t>
            </a:r>
          </a:p>
          <a:p>
            <a:r>
              <a:rPr lang="en-US" b="1" dirty="0" smtClean="0"/>
              <a:t>5) user</a:t>
            </a:r>
            <a:r>
              <a:rPr lang="en-US" b="1" dirty="0"/>
              <a:t>:</a:t>
            </a:r>
            <a:r>
              <a:rPr lang="en-US" dirty="0"/>
              <a:t> It refers to the name of the user that tweeted</a:t>
            </a:r>
          </a:p>
          <a:p>
            <a:r>
              <a:rPr lang="en-US" b="1" dirty="0" smtClean="0"/>
              <a:t>6) text</a:t>
            </a:r>
            <a:r>
              <a:rPr lang="en-US" b="1" dirty="0"/>
              <a:t>:</a:t>
            </a:r>
            <a:r>
              <a:rPr lang="en-US" dirty="0"/>
              <a:t> It refers to the text of the tweet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457200"/>
            <a:ext cx="51498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Purpose of the project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990601"/>
            <a:ext cx="86868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Sentiment analysis refers to identifying as well as classifying the sentiments that are expressed in the text source. Tweets are often useful in generating a vast amount of sentiment data upon analysis. These data are useful in understanding the opinion of the people about a variety of topics.</a:t>
            </a:r>
          </a:p>
          <a:p>
            <a:endParaRPr lang="en-US" dirty="0" smtClean="0"/>
          </a:p>
          <a:p>
            <a:r>
              <a:rPr lang="en-US" dirty="0" smtClean="0"/>
              <a:t>Therefore </a:t>
            </a:r>
            <a:r>
              <a:rPr lang="en-US" dirty="0"/>
              <a:t>we need to develop an </a:t>
            </a:r>
            <a:r>
              <a:rPr lang="en-US" b="1" dirty="0"/>
              <a:t>Automated Machine Learning Sentiment Analysis Model </a:t>
            </a:r>
            <a:r>
              <a:rPr lang="en-US" dirty="0"/>
              <a:t>in order to compute the customer perception. Due to the presence of non-useful characters (collectively termed as the noise) along with useful data, it becomes difficult to implement models on them.</a:t>
            </a:r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article, we aim to analyze the sentiment of the tweets provided from the </a:t>
            </a:r>
            <a:r>
              <a:rPr lang="en-US" b="1" dirty="0"/>
              <a:t>Sentiment140 dataset </a:t>
            </a:r>
            <a:r>
              <a:rPr lang="en-US" dirty="0"/>
              <a:t>by developing a machine learning pipeline involving the use of three classifiers (</a:t>
            </a:r>
            <a:r>
              <a:rPr lang="en-US" b="1" dirty="0"/>
              <a:t>Logistic Regression, Bernoulli Naive Bayes, and SVM</a:t>
            </a:r>
            <a:r>
              <a:rPr lang="en-US" dirty="0"/>
              <a:t>)along with using </a:t>
            </a:r>
            <a:r>
              <a:rPr lang="en-US" b="1" dirty="0"/>
              <a:t>Term Frequency- Inverse Document Frequency </a:t>
            </a:r>
            <a:r>
              <a:rPr lang="en-US" dirty="0"/>
              <a:t>(</a:t>
            </a:r>
            <a:r>
              <a:rPr lang="en-US" b="1" dirty="0"/>
              <a:t>TF-IDF)</a:t>
            </a:r>
            <a:r>
              <a:rPr lang="en-US" dirty="0"/>
              <a:t>. The performance of these classifiers is then evaluated using </a:t>
            </a:r>
            <a:r>
              <a:rPr lang="en-US" b="1" dirty="0"/>
              <a:t>accuracy</a:t>
            </a:r>
            <a:r>
              <a:rPr lang="en-US" dirty="0"/>
              <a:t> and </a:t>
            </a:r>
            <a:r>
              <a:rPr lang="en-US" b="1" dirty="0"/>
              <a:t>F1 Scores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61448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Data Procurement and Data sources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1066800"/>
            <a:ext cx="617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Importing </a:t>
            </a:r>
            <a:r>
              <a:rPr lang="en-US" b="1" dirty="0"/>
              <a:t>Necesseties </a:t>
            </a:r>
            <a:endParaRPr lang="en-US" dirty="0"/>
          </a:p>
        </p:txBody>
      </p:sp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0"/>
            <a:ext cx="8534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457200"/>
            <a:ext cx="51466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2) Reading </a:t>
            </a:r>
            <a:r>
              <a:rPr lang="en-US" b="1" dirty="0"/>
              <a:t>the Data</a:t>
            </a:r>
            <a:endParaRPr lang="en-US" dirty="0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066800"/>
            <a:ext cx="78486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081" y="762001"/>
            <a:ext cx="8284794" cy="510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381000"/>
            <a:ext cx="56270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Generating Meta-Features</a:t>
            </a:r>
            <a:endParaRPr lang="en-US" sz="2000" dirty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890080"/>
            <a:ext cx="8896350" cy="5739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57053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Data Analysis and Findings</a:t>
            </a: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" y="838200"/>
            <a:ext cx="88011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79</TotalTime>
  <Words>206</Words>
  <Application>Microsoft Office PowerPoint</Application>
  <PresentationFormat>On-screen Show (4:3)</PresentationFormat>
  <Paragraphs>42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Paper</vt:lpstr>
      <vt:lpstr>                            Twitter Sentiment Analysis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Sentiment Analysis</dc:title>
  <dc:creator>Windows User</dc:creator>
  <cp:lastModifiedBy>Windows User</cp:lastModifiedBy>
  <cp:revision>8</cp:revision>
  <dcterms:created xsi:type="dcterms:W3CDTF">2022-08-14T14:09:13Z</dcterms:created>
  <dcterms:modified xsi:type="dcterms:W3CDTF">2022-08-14T15:28:41Z</dcterms:modified>
</cp:coreProperties>
</file>