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dho Catu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8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761FFF3-64A2-4683-942B-33EB1358FA1A}" type="datetimeFigureOut">
              <a:rPr lang="en-US" smtClean="0"/>
              <a:t>8/21/2020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fld id="{1402F66E-BDF4-4403-ACEB-FAB4A5592B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61FFF3-64A2-4683-942B-33EB1358FA1A}"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2F66E-BDF4-4403-ACEB-FAB4A5592B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61FFF3-64A2-4683-942B-33EB1358FA1A}"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2F66E-BDF4-4403-ACEB-FAB4A5592B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761FFF3-64A2-4683-942B-33EB1358FA1A}" type="datetimeFigureOut">
              <a:rPr lang="en-US" smtClean="0"/>
              <a:t>8/21/2020</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fld id="{1402F66E-BDF4-4403-ACEB-FAB4A5592B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761FFF3-64A2-4683-942B-33EB1358FA1A}" type="datetimeFigureOut">
              <a:rPr lang="en-US" smtClean="0"/>
              <a:t>8/21/2020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1402F66E-BDF4-4403-ACEB-FAB4A5592BD7}" type="slidenum">
              <a:rPr lang="en-US" smtClean="0"/>
              <a:t>‹#›</a:t>
            </a:fld>
            <a:endParaRPr lang="en-US"/>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761FFF3-64A2-4683-942B-33EB1358FA1A}" type="datetimeFigureOut">
              <a:rPr lang="en-US" smtClean="0"/>
              <a:t>8/21/2020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402F66E-BDF4-4403-ACEB-FAB4A5592B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761FFF3-64A2-4683-942B-33EB1358FA1A}"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fld id="{1402F66E-BDF4-4403-ACEB-FAB4A5592BD7}" type="slidenum">
              <a:rPr lang="en-US" smtClean="0"/>
              <a:t>‹#›</a:t>
            </a:fld>
            <a:endParaRPr lang="en-US"/>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761FFF3-64A2-4683-942B-33EB1358FA1A}" type="datetimeFigureOut">
              <a:rPr lang="en-US" smtClean="0"/>
              <a:t>8/21/2020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2F66E-BDF4-4403-ACEB-FAB4A5592B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61FFF3-64A2-4683-942B-33EB1358FA1A}" type="datetimeFigureOut">
              <a:rPr lang="en-US" smtClean="0"/>
              <a:t>8/21/2020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2F66E-BDF4-4403-ACEB-FAB4A5592B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761FFF3-64A2-4683-942B-33EB1358FA1A}" type="datetimeFigureOut">
              <a:rPr lang="en-US" smtClean="0"/>
              <a:t>8/21/2020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2F66E-BDF4-4403-ACEB-FAB4A5592B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761FFF3-64A2-4683-942B-33EB1358FA1A}"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402F66E-BDF4-4403-ACEB-FAB4A5592BD7}" type="slidenum">
              <a:rPr lang="en-US" smtClean="0"/>
              <a:t>‹#›</a:t>
            </a:fld>
            <a:endParaRPr lang="en-US"/>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3761FFF3-64A2-4683-942B-33EB1358FA1A}" type="datetimeFigureOut">
              <a:rPr lang="en-US" smtClean="0"/>
              <a:t>8/21/2020</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402F66E-BDF4-4403-ACEB-FAB4A5592BD7}" type="slidenum">
              <a:rPr lang="en-US" smtClean="0"/>
              <a:t>‹#›</a:t>
            </a:fld>
            <a:endParaRPr lang="en-US"/>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3480" y="2330823"/>
            <a:ext cx="7648199" cy="1118198"/>
          </a:xfrm>
        </p:spPr>
        <p:txBody>
          <a:bodyPr>
            <a:normAutofit fontScale="90000"/>
          </a:bodyPr>
          <a:lstStyle/>
          <a:p>
            <a:pPr algn="ctr"/>
            <a:r>
              <a:rPr lang="id-ID" sz="4000" b="1" dirty="0" smtClean="0"/>
              <a:t>Pertemuan 2 </a:t>
            </a:r>
            <a:r>
              <a:rPr lang="id-ID" sz="4000" dirty="0" smtClean="0"/>
              <a:t/>
            </a:r>
            <a:br>
              <a:rPr lang="id-ID" sz="4000" dirty="0" smtClean="0"/>
            </a:br>
            <a:r>
              <a:rPr lang="en-US" sz="3600" dirty="0" err="1" smtClean="0"/>
              <a:t>Evolusi</a:t>
            </a:r>
            <a:r>
              <a:rPr lang="en-US" sz="3600" dirty="0" smtClean="0"/>
              <a:t> </a:t>
            </a:r>
            <a:r>
              <a:rPr lang="en-US" sz="3600" dirty="0" err="1" smtClean="0"/>
              <a:t>dan</a:t>
            </a:r>
            <a:r>
              <a:rPr lang="en-US" sz="3600" dirty="0" smtClean="0"/>
              <a:t> </a:t>
            </a:r>
            <a:r>
              <a:rPr lang="en-US" sz="3600" dirty="0" err="1" smtClean="0"/>
              <a:t>Kinerja</a:t>
            </a:r>
            <a:r>
              <a:rPr lang="en-US" sz="3600" dirty="0" smtClean="0"/>
              <a:t> </a:t>
            </a:r>
            <a:r>
              <a:rPr lang="en-US" sz="3600" dirty="0" err="1" smtClean="0"/>
              <a:t>Komputer</a:t>
            </a:r>
            <a:r>
              <a:rPr lang="en-US" sz="3600" dirty="0" smtClean="0"/>
              <a:t> </a:t>
            </a:r>
            <a:br>
              <a:rPr lang="en-US" sz="3600" dirty="0" smtClean="0"/>
            </a:br>
            <a:endParaRPr lang="en-US" sz="4000" dirty="0"/>
          </a:p>
        </p:txBody>
      </p:sp>
      <p:sp>
        <p:nvSpPr>
          <p:cNvPr id="3" name="Subtitle 2"/>
          <p:cNvSpPr>
            <a:spLocks noGrp="1"/>
          </p:cNvSpPr>
          <p:nvPr>
            <p:ph type="subTitle" idx="1"/>
          </p:nvPr>
        </p:nvSpPr>
        <p:spPr>
          <a:xfrm>
            <a:off x="2328880" y="3531204"/>
            <a:ext cx="8637072" cy="977621"/>
          </a:xfrm>
        </p:spPr>
        <p:txBody>
          <a:bodyPr>
            <a:normAutofit/>
          </a:bodyPr>
          <a:lstStyle/>
          <a:p>
            <a:endParaRPr lang="en-US" dirty="0"/>
          </a:p>
        </p:txBody>
      </p:sp>
    </p:spTree>
    <p:extLst>
      <p:ext uri="{BB962C8B-B14F-4D97-AF65-F5344CB8AC3E}">
        <p14:creationId xmlns:p14="http://schemas.microsoft.com/office/powerpoint/2010/main" val="4043436401"/>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id-ID" sz="2400" dirty="0"/>
              <a:t>karakteristik penting kelompok system/360</a:t>
            </a:r>
            <a:br>
              <a:rPr lang="id-ID" sz="2400" dirty="0"/>
            </a:br>
            <a:endParaRPr lang="en-US" sz="2400" dirty="0"/>
          </a:p>
        </p:txBody>
      </p:sp>
      <p:graphicFrame>
        <p:nvGraphicFramePr>
          <p:cNvPr id="5" name="Content Placeholder 3"/>
          <p:cNvGraphicFramePr>
            <a:graphicFrameLocks/>
          </p:cNvGraphicFramePr>
          <p:nvPr>
            <p:extLst>
              <p:ext uri="{D42A27DB-BD31-4B8C-83A1-F6EECF244321}">
                <p14:modId xmlns:p14="http://schemas.microsoft.com/office/powerpoint/2010/main" val="3717994365"/>
              </p:ext>
            </p:extLst>
          </p:nvPr>
        </p:nvGraphicFramePr>
        <p:xfrm>
          <a:off x="1749938" y="1945999"/>
          <a:ext cx="8764510" cy="3930366"/>
        </p:xfrm>
        <a:graphic>
          <a:graphicData uri="http://schemas.openxmlformats.org/drawingml/2006/table">
            <a:tbl>
              <a:tblPr firstRow="1" firstCol="1" bandRow="1">
                <a:tableStyleId>{69012ECD-51FC-41F1-AA8D-1B2483CD663E}</a:tableStyleId>
              </a:tblPr>
              <a:tblGrid>
                <a:gridCol w="3343785">
                  <a:extLst>
                    <a:ext uri="{9D8B030D-6E8A-4147-A177-3AD203B41FA5}">
                      <a16:colId xmlns:a16="http://schemas.microsoft.com/office/drawing/2014/main" xmlns="" val="20000"/>
                    </a:ext>
                  </a:extLst>
                </a:gridCol>
                <a:gridCol w="1084145">
                  <a:extLst>
                    <a:ext uri="{9D8B030D-6E8A-4147-A177-3AD203B41FA5}">
                      <a16:colId xmlns:a16="http://schemas.microsoft.com/office/drawing/2014/main" xmlns="" val="20001"/>
                    </a:ext>
                  </a:extLst>
                </a:gridCol>
                <a:gridCol w="1084145">
                  <a:extLst>
                    <a:ext uri="{9D8B030D-6E8A-4147-A177-3AD203B41FA5}">
                      <a16:colId xmlns:a16="http://schemas.microsoft.com/office/drawing/2014/main" xmlns="" val="20002"/>
                    </a:ext>
                  </a:extLst>
                </a:gridCol>
                <a:gridCol w="1084145">
                  <a:extLst>
                    <a:ext uri="{9D8B030D-6E8A-4147-A177-3AD203B41FA5}">
                      <a16:colId xmlns:a16="http://schemas.microsoft.com/office/drawing/2014/main" xmlns="" val="20003"/>
                    </a:ext>
                  </a:extLst>
                </a:gridCol>
                <a:gridCol w="1084145">
                  <a:extLst>
                    <a:ext uri="{9D8B030D-6E8A-4147-A177-3AD203B41FA5}">
                      <a16:colId xmlns:a16="http://schemas.microsoft.com/office/drawing/2014/main" xmlns="" val="20004"/>
                    </a:ext>
                  </a:extLst>
                </a:gridCol>
                <a:gridCol w="1084145">
                  <a:extLst>
                    <a:ext uri="{9D8B030D-6E8A-4147-A177-3AD203B41FA5}">
                      <a16:colId xmlns:a16="http://schemas.microsoft.com/office/drawing/2014/main" xmlns="" val="20005"/>
                    </a:ext>
                  </a:extLst>
                </a:gridCol>
              </a:tblGrid>
              <a:tr h="655061">
                <a:tc>
                  <a:txBody>
                    <a:bodyPr/>
                    <a:lstStyle/>
                    <a:p>
                      <a:pPr algn="ctr">
                        <a:lnSpc>
                          <a:spcPct val="150000"/>
                        </a:lnSpc>
                        <a:spcAft>
                          <a:spcPts val="0"/>
                        </a:spcAft>
                      </a:pPr>
                      <a:r>
                        <a:rPr lang="en-US" sz="900" dirty="0">
                          <a:effectLst/>
                        </a:rPr>
                        <a:t>Karakteristik</a:t>
                      </a:r>
                      <a:endParaRPr lang="id-ID" sz="90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ctr">
                        <a:lnSpc>
                          <a:spcPct val="150000"/>
                        </a:lnSpc>
                        <a:spcAft>
                          <a:spcPts val="0"/>
                        </a:spcAft>
                      </a:pPr>
                      <a:r>
                        <a:rPr lang="en-US" sz="900">
                          <a:effectLst/>
                        </a:rPr>
                        <a:t>Model 30</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ctr">
                        <a:lnSpc>
                          <a:spcPct val="150000"/>
                        </a:lnSpc>
                        <a:spcAft>
                          <a:spcPts val="0"/>
                        </a:spcAft>
                      </a:pPr>
                      <a:r>
                        <a:rPr lang="en-US" sz="900">
                          <a:effectLst/>
                        </a:rPr>
                        <a:t>Model 40</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ctr">
                        <a:lnSpc>
                          <a:spcPct val="150000"/>
                        </a:lnSpc>
                        <a:spcAft>
                          <a:spcPts val="0"/>
                        </a:spcAft>
                      </a:pPr>
                      <a:r>
                        <a:rPr lang="en-US" sz="900">
                          <a:effectLst/>
                        </a:rPr>
                        <a:t>Model 50</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ctr">
                        <a:lnSpc>
                          <a:spcPct val="150000"/>
                        </a:lnSpc>
                        <a:spcAft>
                          <a:spcPts val="0"/>
                        </a:spcAft>
                      </a:pPr>
                      <a:r>
                        <a:rPr lang="en-US" sz="900">
                          <a:effectLst/>
                        </a:rPr>
                        <a:t>Model 65</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ctr">
                        <a:lnSpc>
                          <a:spcPct val="150000"/>
                        </a:lnSpc>
                        <a:spcAft>
                          <a:spcPts val="0"/>
                        </a:spcAft>
                      </a:pPr>
                      <a:r>
                        <a:rPr lang="en-US" sz="900">
                          <a:effectLst/>
                        </a:rPr>
                        <a:t>Model 75</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extLst>
                  <a:ext uri="{0D108BD9-81ED-4DB2-BD59-A6C34878D82A}">
                    <a16:rowId xmlns:a16="http://schemas.microsoft.com/office/drawing/2014/main" xmlns="" val="10000"/>
                  </a:ext>
                </a:extLst>
              </a:tr>
              <a:tr h="655061">
                <a:tc>
                  <a:txBody>
                    <a:bodyPr/>
                    <a:lstStyle/>
                    <a:p>
                      <a:pPr>
                        <a:lnSpc>
                          <a:spcPct val="150000"/>
                        </a:lnSpc>
                        <a:spcAft>
                          <a:spcPts val="0"/>
                        </a:spcAft>
                      </a:pPr>
                      <a:r>
                        <a:rPr lang="en-US" sz="900" b="0" dirty="0">
                          <a:effectLst/>
                        </a:rPr>
                        <a:t>Ukuran memori (Kb)  </a:t>
                      </a:r>
                      <a:endParaRPr lang="id-ID" sz="900" b="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64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256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256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512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512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extLst>
                  <a:ext uri="{0D108BD9-81ED-4DB2-BD59-A6C34878D82A}">
                    <a16:rowId xmlns:a16="http://schemas.microsoft.com/office/drawing/2014/main" xmlns="" val="10001"/>
                  </a:ext>
                </a:extLst>
              </a:tr>
              <a:tr h="655061">
                <a:tc>
                  <a:txBody>
                    <a:bodyPr/>
                    <a:lstStyle/>
                    <a:p>
                      <a:pPr>
                        <a:lnSpc>
                          <a:spcPct val="150000"/>
                        </a:lnSpc>
                        <a:spcAft>
                          <a:spcPts val="0"/>
                        </a:spcAft>
                      </a:pPr>
                      <a:r>
                        <a:rPr lang="en-US" sz="900" b="0" dirty="0">
                          <a:effectLst/>
                        </a:rPr>
                        <a:t>Laju data dari </a:t>
                      </a:r>
                      <a:r>
                        <a:rPr lang="en-US" sz="900" b="0" dirty="0" smtClean="0">
                          <a:effectLst/>
                        </a:rPr>
                        <a:t>memori </a:t>
                      </a:r>
                      <a:r>
                        <a:rPr lang="en-US" sz="900" b="0" dirty="0">
                          <a:effectLst/>
                        </a:rPr>
                        <a:t>(Mbytes/det)  </a:t>
                      </a:r>
                      <a:endParaRPr lang="id-ID" sz="900" b="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0.5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0.8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2.0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8.0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16.0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extLst>
                  <a:ext uri="{0D108BD9-81ED-4DB2-BD59-A6C34878D82A}">
                    <a16:rowId xmlns:a16="http://schemas.microsoft.com/office/drawing/2014/main" xmlns="" val="10002"/>
                  </a:ext>
                </a:extLst>
              </a:tr>
              <a:tr h="655061">
                <a:tc>
                  <a:txBody>
                    <a:bodyPr/>
                    <a:lstStyle/>
                    <a:p>
                      <a:pPr>
                        <a:lnSpc>
                          <a:spcPct val="150000"/>
                        </a:lnSpc>
                        <a:spcAft>
                          <a:spcPts val="0"/>
                        </a:spcAft>
                      </a:pPr>
                      <a:r>
                        <a:rPr lang="en-US" sz="900" b="0" dirty="0">
                          <a:effectLst/>
                        </a:rPr>
                        <a:t>Prosesor cycle time (µdetik)  </a:t>
                      </a:r>
                      <a:endParaRPr lang="id-ID" sz="900" b="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dirty="0">
                          <a:effectLst/>
                        </a:rPr>
                        <a:t>1.0  </a:t>
                      </a:r>
                      <a:endParaRPr lang="id-ID" sz="90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dirty="0">
                          <a:effectLst/>
                        </a:rPr>
                        <a:t>0.625  </a:t>
                      </a:r>
                      <a:endParaRPr lang="id-ID" sz="90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dirty="0">
                          <a:effectLst/>
                        </a:rPr>
                        <a:t>0.5  </a:t>
                      </a:r>
                      <a:endParaRPr lang="id-ID" sz="90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0.25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0.2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extLst>
                  <a:ext uri="{0D108BD9-81ED-4DB2-BD59-A6C34878D82A}">
                    <a16:rowId xmlns:a16="http://schemas.microsoft.com/office/drawing/2014/main" xmlns="" val="10003"/>
                  </a:ext>
                </a:extLst>
              </a:tr>
              <a:tr h="655061">
                <a:tc>
                  <a:txBody>
                    <a:bodyPr/>
                    <a:lstStyle/>
                    <a:p>
                      <a:pPr>
                        <a:lnSpc>
                          <a:spcPct val="150000"/>
                        </a:lnSpc>
                        <a:spcAft>
                          <a:spcPts val="0"/>
                        </a:spcAft>
                      </a:pPr>
                      <a:r>
                        <a:rPr lang="en-US" sz="900" b="0" dirty="0">
                          <a:effectLst/>
                        </a:rPr>
                        <a:t>Jumlah maksimum data channel  </a:t>
                      </a:r>
                      <a:endParaRPr lang="id-ID" sz="900" b="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3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dirty="0">
                          <a:effectLst/>
                        </a:rPr>
                        <a:t>3  </a:t>
                      </a:r>
                      <a:endParaRPr lang="id-ID" sz="90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4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6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6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extLst>
                  <a:ext uri="{0D108BD9-81ED-4DB2-BD59-A6C34878D82A}">
                    <a16:rowId xmlns:a16="http://schemas.microsoft.com/office/drawing/2014/main" xmlns="" val="10004"/>
                  </a:ext>
                </a:extLst>
              </a:tr>
              <a:tr h="655061">
                <a:tc>
                  <a:txBody>
                    <a:bodyPr/>
                    <a:lstStyle/>
                    <a:p>
                      <a:pPr>
                        <a:lnSpc>
                          <a:spcPct val="150000"/>
                        </a:lnSpc>
                        <a:spcAft>
                          <a:spcPts val="0"/>
                        </a:spcAft>
                      </a:pPr>
                      <a:r>
                        <a:rPr lang="en-US" sz="900" b="0" dirty="0">
                          <a:effectLst/>
                        </a:rPr>
                        <a:t>Data maks per channel (Kbps)  </a:t>
                      </a:r>
                      <a:endParaRPr lang="id-ID" sz="900" b="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250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400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800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a:effectLst/>
                        </a:rPr>
                        <a:t>1250  </a:t>
                      </a:r>
                      <a:endParaRPr lang="id-ID" sz="90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tc>
                  <a:txBody>
                    <a:bodyPr/>
                    <a:lstStyle/>
                    <a:p>
                      <a:pPr algn="r">
                        <a:lnSpc>
                          <a:spcPct val="150000"/>
                        </a:lnSpc>
                        <a:spcAft>
                          <a:spcPts val="0"/>
                        </a:spcAft>
                      </a:pPr>
                      <a:r>
                        <a:rPr lang="en-US" sz="900" dirty="0">
                          <a:effectLst/>
                        </a:rPr>
                        <a:t>1250  </a:t>
                      </a:r>
                      <a:endParaRPr lang="id-ID" sz="900" dirty="0">
                        <a:effectLst/>
                        <a:latin typeface="Calibri" panose="020F0502020204030204" pitchFamily="34" charset="0"/>
                        <a:ea typeface="Calibri" panose="020F0502020204030204" pitchFamily="34" charset="0"/>
                        <a:cs typeface="Arial" panose="020B0604020202020204" pitchFamily="34" charset="0"/>
                      </a:endParaRPr>
                    </a:p>
                  </a:txBody>
                  <a:tcPr marL="55961" marR="23317" marT="21762"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53833387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Dec pdp - 8</a:t>
            </a:r>
            <a:endParaRPr lang="en-US" sz="2400" dirty="0"/>
          </a:p>
        </p:txBody>
      </p:sp>
      <p:sp>
        <p:nvSpPr>
          <p:cNvPr id="5" name="Content Placeholder 2"/>
          <p:cNvSpPr>
            <a:spLocks noGrp="1"/>
          </p:cNvSpPr>
          <p:nvPr>
            <p:ph idx="1"/>
          </p:nvPr>
        </p:nvSpPr>
        <p:spPr>
          <a:xfrm>
            <a:off x="133713" y="1945999"/>
            <a:ext cx="11820721" cy="5537916"/>
          </a:xfrm>
        </p:spPr>
        <p:txBody>
          <a:bodyPr>
            <a:normAutofit/>
          </a:bodyPr>
          <a:lstStyle/>
          <a:p>
            <a:pPr marL="0" indent="0" algn="just">
              <a:buNone/>
            </a:pPr>
            <a:r>
              <a:rPr lang="id-ID" sz="2000" dirty="0" smtClean="0"/>
              <a:t>Di </a:t>
            </a:r>
            <a:r>
              <a:rPr lang="id-ID" sz="2000" dirty="0"/>
              <a:t>tahun yang sama IBM mengeluarkan System/360, DEC meluncurkan DEC PDP-8. Komputer ini memiliki keunggulan bentuknya kecil dan fleksibel dan memiliki varian model yang sama dengan IBM </a:t>
            </a:r>
            <a:r>
              <a:rPr lang="id-ID" sz="2000" dirty="0" smtClean="0"/>
              <a:t>system/360.</a:t>
            </a:r>
            <a:endParaRPr lang="en-ID" sz="2000" dirty="0" smtClean="0"/>
          </a:p>
          <a:p>
            <a:pPr marL="0" indent="0" algn="just">
              <a:buNone/>
            </a:pPr>
            <a:r>
              <a:rPr lang="id-ID" sz="2000" dirty="0" smtClean="0"/>
              <a:t>Akan </a:t>
            </a:r>
            <a:r>
              <a:rPr lang="id-ID" sz="2000" dirty="0"/>
              <a:t>tetapi memiliki arsitektur sangat berbeda dengan IBM terutama bagian sistem </a:t>
            </a:r>
            <a:r>
              <a:rPr lang="id-ID" sz="2000" i="1" dirty="0"/>
              <a:t>bus. </a:t>
            </a:r>
            <a:r>
              <a:rPr lang="id-ID" sz="2000" dirty="0"/>
              <a:t>Pada komputer ini menggunakan </a:t>
            </a:r>
            <a:r>
              <a:rPr lang="id-ID" sz="2000" i="1" dirty="0"/>
              <a:t>omnibus system</a:t>
            </a:r>
            <a:r>
              <a:rPr lang="id-ID" sz="2000" dirty="0"/>
              <a:t>. Sistem ini terdiri atas 96 buah lintasan sinyal yang terpisah, yang digunakan untuk membawa sinyal – sinyal kontrol, alamat maupun data. Karena komponen menggunakan jalur bus maka dikontrol oleh CPU.</a:t>
            </a:r>
          </a:p>
          <a:p>
            <a:pPr marL="0" indent="0" algn="just">
              <a:buNone/>
            </a:pPr>
            <a:endParaRPr lang="id-ID" sz="2000" dirty="0"/>
          </a:p>
        </p:txBody>
      </p:sp>
    </p:spTree>
    <p:extLst>
      <p:ext uri="{BB962C8B-B14F-4D97-AF65-F5344CB8AC3E}">
        <p14:creationId xmlns:p14="http://schemas.microsoft.com/office/powerpoint/2010/main" val="44919217"/>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Dec pdp - 8</a:t>
            </a:r>
            <a:endParaRPr lang="en-US" sz="2400" dirty="0"/>
          </a:p>
        </p:txBody>
      </p:sp>
      <p:sp>
        <p:nvSpPr>
          <p:cNvPr id="5" name="Content Placeholder 2"/>
          <p:cNvSpPr>
            <a:spLocks noGrp="1"/>
          </p:cNvSpPr>
          <p:nvPr>
            <p:ph idx="1"/>
          </p:nvPr>
        </p:nvSpPr>
        <p:spPr>
          <a:xfrm>
            <a:off x="1344003" y="1945999"/>
            <a:ext cx="10623878" cy="5537916"/>
          </a:xfrm>
        </p:spPr>
        <p:txBody>
          <a:bodyPr>
            <a:normAutofit/>
          </a:bodyPr>
          <a:lstStyle/>
          <a:p>
            <a:pPr marL="0" indent="0">
              <a:buNone/>
            </a:pPr>
            <a:r>
              <a:rPr lang="id-ID" sz="1800" dirty="0"/>
              <a:t>Berikut adalah gambar dari struktur bus </a:t>
            </a:r>
            <a:r>
              <a:rPr lang="id-ID" sz="1800" dirty="0" smtClean="0"/>
              <a:t>PDP-8</a:t>
            </a:r>
            <a:r>
              <a:rPr lang="en-ID" sz="1800" dirty="0" smtClean="0"/>
              <a:t> :</a:t>
            </a:r>
            <a:endParaRPr lang="id-ID" sz="18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591039" y="2470617"/>
            <a:ext cx="7082307" cy="2859110"/>
          </a:xfrm>
          <a:prstGeom prst="rect">
            <a:avLst/>
          </a:prstGeom>
          <a:noFill/>
          <a:ln>
            <a:noFill/>
          </a:ln>
        </p:spPr>
      </p:pic>
    </p:spTree>
    <p:extLst>
      <p:ext uri="{BB962C8B-B14F-4D97-AF65-F5344CB8AC3E}">
        <p14:creationId xmlns:p14="http://schemas.microsoft.com/office/powerpoint/2010/main" val="2849993470"/>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Generasi keempat : very large scaLe integration (1980 - </a:t>
            </a:r>
            <a:r>
              <a:rPr lang="en-ID" sz="2400" dirty="0" smtClean="0">
                <a:latin typeface="Adobe Ming Std L" panose="02020300000000000000" pitchFamily="18" charset="-128"/>
                <a:ea typeface="Adobe Ming Std L" panose="02020300000000000000" pitchFamily="18" charset="-128"/>
              </a:rPr>
              <a:t>?)</a:t>
            </a:r>
            <a:endParaRPr lang="en-US" sz="2400" dirty="0">
              <a:latin typeface="Adobe Ming Std L" panose="02020300000000000000" pitchFamily="18" charset="-128"/>
              <a:ea typeface="Adobe Ming Std L" panose="02020300000000000000" pitchFamily="18" charset="-128"/>
            </a:endParaRPr>
          </a:p>
        </p:txBody>
      </p:sp>
      <p:sp>
        <p:nvSpPr>
          <p:cNvPr id="6" name="Subtitle 2"/>
          <p:cNvSpPr txBox="1">
            <a:spLocks/>
          </p:cNvSpPr>
          <p:nvPr/>
        </p:nvSpPr>
        <p:spPr>
          <a:xfrm>
            <a:off x="304599" y="1945999"/>
            <a:ext cx="11655188" cy="352453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None/>
            </a:pPr>
            <a:r>
              <a:rPr lang="en-ID" sz="1800" dirty="0"/>
              <a:t>P</a:t>
            </a:r>
            <a:r>
              <a:rPr lang="id-ID" sz="1800" dirty="0" smtClean="0"/>
              <a:t>erkembangan genarasi komputer ditandai adanya </a:t>
            </a:r>
            <a:r>
              <a:rPr lang="id-ID" sz="1800" b="1" dirty="0" smtClean="0"/>
              <a:t>VLSI</a:t>
            </a:r>
            <a:r>
              <a:rPr lang="en-US" sz="1800" b="1" dirty="0" smtClean="0"/>
              <a:t> (Very Large Scale Integration)</a:t>
            </a:r>
            <a:r>
              <a:rPr lang="id-ID" sz="1800" dirty="0" smtClean="0"/>
              <a:t>. Paket VLSI dapat menampung 10.000 komponen lebih per kepingnya dengan kecepatan operasi mencapai 100juta operasi per detikny</a:t>
            </a:r>
            <a:r>
              <a:rPr lang="en-ID" sz="1800" dirty="0" smtClean="0"/>
              <a:t>a.</a:t>
            </a:r>
          </a:p>
          <a:p>
            <a:pPr marL="0" indent="0" algn="just">
              <a:buNone/>
            </a:pPr>
            <a:r>
              <a:rPr lang="en-US" sz="1800" dirty="0" smtClean="0"/>
              <a:t>Tidak ada ukuran pasti dalam melihat mikroprosesor, namun ukuran terbaik adalah </a:t>
            </a:r>
            <a:r>
              <a:rPr lang="en-US" sz="1800" b="1" dirty="0" smtClean="0"/>
              <a:t>lebar bus data : jumlah bit data yang dapat dikirim – diterima mikroprosesor. </a:t>
            </a:r>
            <a:r>
              <a:rPr lang="en-US" sz="1800" dirty="0" smtClean="0"/>
              <a:t>Ukuran lain adalah </a:t>
            </a:r>
            <a:r>
              <a:rPr lang="en-US" sz="1800" b="1" dirty="0" smtClean="0"/>
              <a:t>jumlah bit dalam register. </a:t>
            </a:r>
          </a:p>
        </p:txBody>
      </p:sp>
    </p:spTree>
    <p:extLst>
      <p:ext uri="{BB962C8B-B14F-4D97-AF65-F5344CB8AC3E}">
        <p14:creationId xmlns:p14="http://schemas.microsoft.com/office/powerpoint/2010/main" val="1411828893"/>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Generasi keempat : very large scaLe integration (1980 - </a:t>
            </a:r>
            <a:r>
              <a:rPr lang="en-ID" sz="2400" dirty="0" smtClean="0">
                <a:latin typeface="Adobe Ming Std L" panose="02020300000000000000" pitchFamily="18" charset="-128"/>
                <a:ea typeface="Adobe Ming Std L" panose="02020300000000000000" pitchFamily="18" charset="-128"/>
              </a:rPr>
              <a:t>?)</a:t>
            </a:r>
            <a:endParaRPr lang="en-US" sz="2400" dirty="0">
              <a:latin typeface="Adobe Ming Std L" panose="02020300000000000000" pitchFamily="18" charset="-128"/>
              <a:ea typeface="Adobe Ming Std L" panose="02020300000000000000" pitchFamily="18" charset="-128"/>
            </a:endParaRPr>
          </a:p>
        </p:txBody>
      </p:sp>
      <p:sp>
        <p:nvSpPr>
          <p:cNvPr id="6" name="Content Placeholder 2"/>
          <p:cNvSpPr>
            <a:spLocks noGrp="1"/>
          </p:cNvSpPr>
          <p:nvPr>
            <p:ph idx="1"/>
          </p:nvPr>
        </p:nvSpPr>
        <p:spPr>
          <a:xfrm>
            <a:off x="443753" y="2015732"/>
            <a:ext cx="11362765" cy="3450613"/>
          </a:xfrm>
        </p:spPr>
        <p:txBody>
          <a:bodyPr>
            <a:noAutofit/>
          </a:bodyPr>
          <a:lstStyle/>
          <a:p>
            <a:pPr marL="0" indent="0" algn="just">
              <a:buNone/>
            </a:pPr>
            <a:r>
              <a:rPr lang="id-ID" sz="1800" dirty="0"/>
              <a:t>Komputer-komputer generasi keempat diantaranya adalah IBM 370, Apple I dan Apple II, PDP-11, VisiCalc, dan Altair yang menggunakan prosesor Intel 8080, dengan sistem operasi CP/M (Control Program for Microprocessor), dengan bahasa pemrograman Microsoft Basic (</a:t>
            </a:r>
            <a:r>
              <a:rPr lang="id-ID" sz="1800" dirty="0" smtClean="0"/>
              <a:t>Beginners </a:t>
            </a:r>
            <a:r>
              <a:rPr lang="id-ID" sz="1800" dirty="0"/>
              <a:t>Allpurpose Symbolic Instruction Code</a:t>
            </a:r>
            <a:r>
              <a:rPr lang="id-ID" sz="1800" dirty="0" smtClean="0"/>
              <a:t>).</a:t>
            </a:r>
            <a:endParaRPr lang="en-US" sz="1800" dirty="0" smtClean="0"/>
          </a:p>
          <a:p>
            <a:pPr marL="0" indent="0" algn="just">
              <a:buNone/>
            </a:pPr>
            <a:r>
              <a:rPr lang="id-ID" sz="1800" dirty="0" smtClean="0"/>
              <a:t>IBM </a:t>
            </a:r>
            <a:r>
              <a:rPr lang="id-ID" sz="1800" dirty="0"/>
              <a:t>mulai mengeluarkan Personal Computer pada sekitar tahun 1981 seperti yang nampak pada gambar, dengan menggunakan Operating System MS-DOS 16 Bit. Dikarenakan harga yang ditawarkan tidak jauh berbeda dengan komputer lainnya, disamping teknologinya jauh lebih baik serta nama besar dari IBM sendiri, maka dalam waktu yang sangat singkat komputer ini menjadi sangat popular</a:t>
            </a:r>
            <a:r>
              <a:rPr lang="id-ID" sz="1800" dirty="0" smtClean="0"/>
              <a:t>.</a:t>
            </a:r>
            <a:endParaRPr lang="en-ID" sz="1800" dirty="0" smtClean="0"/>
          </a:p>
          <a:p>
            <a:pPr marL="0" indent="0" algn="just">
              <a:buNone/>
            </a:pPr>
            <a:r>
              <a:rPr lang="id-ID" sz="1800" dirty="0" smtClean="0"/>
              <a:t/>
            </a:r>
            <a:br>
              <a:rPr lang="id-ID" sz="1800" dirty="0" smtClean="0"/>
            </a:br>
            <a:endParaRPr lang="id-ID" sz="1800" dirty="0"/>
          </a:p>
        </p:txBody>
      </p:sp>
    </p:spTree>
    <p:extLst>
      <p:ext uri="{BB962C8B-B14F-4D97-AF65-F5344CB8AC3E}">
        <p14:creationId xmlns:p14="http://schemas.microsoft.com/office/powerpoint/2010/main" val="328000355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467701" y="1434828"/>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a:t>Grafik jumlah transistor dalam chips Pentium</a:t>
            </a:r>
            <a:endParaRPr lang="en-US" sz="2400" dirty="0">
              <a:latin typeface="Adobe Ming Std L" panose="02020300000000000000" pitchFamily="18" charset="-128"/>
              <a:ea typeface="Adobe Ming Std L" panose="02020300000000000000" pitchFamily="18" charset="-12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34" y="1959445"/>
            <a:ext cx="6929492" cy="3903939"/>
          </a:xfrm>
          <a:prstGeom prst="rect">
            <a:avLst/>
          </a:prstGeom>
        </p:spPr>
      </p:pic>
    </p:spTree>
    <p:extLst>
      <p:ext uri="{BB962C8B-B14F-4D97-AF65-F5344CB8AC3E}">
        <p14:creationId xmlns:p14="http://schemas.microsoft.com/office/powerpoint/2010/main" val="164701180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704831" y="1407934"/>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a:t>Evolusi mikroprosesor Intel </a:t>
            </a:r>
            <a:endParaRPr lang="en-US" sz="2400" dirty="0">
              <a:latin typeface="Adobe Ming Std L" panose="02020300000000000000" pitchFamily="18" charset="-128"/>
              <a:ea typeface="Adobe Ming Std L" panose="02020300000000000000" pitchFamily="18" charset="-12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69" y="2049668"/>
            <a:ext cx="9159134" cy="2898850"/>
          </a:xfrm>
          <a:prstGeom prst="rect">
            <a:avLst/>
          </a:prstGeom>
        </p:spPr>
      </p:pic>
    </p:spTree>
    <p:extLst>
      <p:ext uri="{BB962C8B-B14F-4D97-AF65-F5344CB8AC3E}">
        <p14:creationId xmlns:p14="http://schemas.microsoft.com/office/powerpoint/2010/main" val="309212033"/>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071" y="2015732"/>
            <a:ext cx="11456894" cy="3450613"/>
          </a:xfrm>
        </p:spPr>
        <p:txBody>
          <a:bodyPr>
            <a:normAutofit/>
          </a:bodyPr>
          <a:lstStyle/>
          <a:p>
            <a:pPr marL="0" indent="0">
              <a:buNone/>
            </a:pPr>
            <a:r>
              <a:rPr lang="id-ID" sz="1800" dirty="0"/>
              <a:t>Kinerja sebuah sistem komputer merupakan hasil proses dari seluruh </a:t>
            </a:r>
            <a:r>
              <a:rPr lang="id-ID" sz="1800" dirty="0" smtClean="0"/>
              <a:t>komponen komputer</a:t>
            </a:r>
            <a:r>
              <a:rPr lang="id-ID" sz="1800" dirty="0"/>
              <a:t>, yang melibatkan CPU, memori utama, memori sekunder, bus, peripheral</a:t>
            </a:r>
            <a:r>
              <a:rPr lang="id-ID" sz="1800" dirty="0" smtClean="0"/>
              <a:t>.</a:t>
            </a:r>
            <a:endParaRPr lang="en-ID" sz="1800" dirty="0" smtClean="0"/>
          </a:p>
          <a:p>
            <a:pPr marL="0" indent="0">
              <a:buNone/>
            </a:pPr>
            <a:r>
              <a:rPr lang="sv-SE" sz="1800" dirty="0" smtClean="0"/>
              <a:t>Aplikasi </a:t>
            </a:r>
            <a:r>
              <a:rPr lang="sv-SE" sz="1800" dirty="0"/>
              <a:t>dekstop yang hampir dimiliki</a:t>
            </a:r>
            <a:r>
              <a:rPr lang="id-ID" sz="1800" dirty="0"/>
              <a:t> </a:t>
            </a:r>
            <a:r>
              <a:rPr lang="fi-FI" sz="1800" dirty="0"/>
              <a:t>semua sistem komputer saat ini meliputi :</a:t>
            </a:r>
          </a:p>
          <a:p>
            <a:r>
              <a:rPr lang="id-ID" sz="1800" dirty="0" smtClean="0"/>
              <a:t>Pengenalan </a:t>
            </a:r>
            <a:r>
              <a:rPr lang="id-ID" sz="1800" dirty="0"/>
              <a:t>voice atau </a:t>
            </a:r>
            <a:r>
              <a:rPr lang="id-ID" sz="1800" dirty="0" smtClean="0"/>
              <a:t>pembicaraan</a:t>
            </a:r>
            <a:endParaRPr lang="en-ID" sz="1800" dirty="0" smtClean="0"/>
          </a:p>
          <a:p>
            <a:r>
              <a:rPr lang="id-ID" sz="1800" dirty="0" smtClean="0"/>
              <a:t>Video conference</a:t>
            </a:r>
            <a:endParaRPr lang="en-ID" sz="1800" dirty="0" smtClean="0"/>
          </a:p>
          <a:p>
            <a:r>
              <a:rPr lang="id-ID" sz="1800" dirty="0" smtClean="0"/>
              <a:t>Mulitimedia</a:t>
            </a:r>
            <a:endParaRPr lang="en-ID" sz="1800" dirty="0" smtClean="0"/>
          </a:p>
          <a:p>
            <a:r>
              <a:rPr lang="id-ID" sz="1800" dirty="0" smtClean="0"/>
              <a:t>Transfer </a:t>
            </a:r>
            <a:r>
              <a:rPr lang="id-ID" sz="1800" dirty="0"/>
              <a:t>data</a:t>
            </a:r>
          </a:p>
          <a:p>
            <a:endParaRPr lang="id-ID" sz="1800" dirty="0"/>
          </a:p>
          <a:p>
            <a:pPr marL="0" indent="0">
              <a:buNone/>
            </a:pPr>
            <a:endParaRPr lang="id-ID" sz="1800" dirty="0"/>
          </a:p>
        </p:txBody>
      </p:sp>
      <p:sp>
        <p:nvSpPr>
          <p:cNvPr id="4"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Perancangan kinerja</a:t>
            </a:r>
            <a:endParaRPr lang="en-US" sz="2400" dirty="0"/>
          </a:p>
        </p:txBody>
      </p:sp>
      <p:sp>
        <p:nvSpPr>
          <p:cNvPr id="6" name="Content Placeholder 2"/>
          <p:cNvSpPr txBox="1">
            <a:spLocks/>
          </p:cNvSpPr>
          <p:nvPr/>
        </p:nvSpPr>
        <p:spPr>
          <a:xfrm>
            <a:off x="1895332" y="4335388"/>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id-ID" dirty="0"/>
          </a:p>
        </p:txBody>
      </p:sp>
    </p:spTree>
    <p:extLst>
      <p:ext uri="{BB962C8B-B14F-4D97-AF65-F5344CB8AC3E}">
        <p14:creationId xmlns:p14="http://schemas.microsoft.com/office/powerpoint/2010/main" val="984371481"/>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dirty="0"/>
              <a:t>Evolusi komputer yang akan dijelaskan adalah kelompok komputer Pentium Intel </a:t>
            </a:r>
            <a:r>
              <a:rPr lang="id-ID" dirty="0" smtClean="0"/>
              <a:t>dan PowerPC</a:t>
            </a:r>
            <a:r>
              <a:rPr lang="id-ID" dirty="0"/>
              <a:t>.</a:t>
            </a:r>
          </a:p>
        </p:txBody>
      </p:sp>
      <p:sp>
        <p:nvSpPr>
          <p:cNvPr id="4" name="Title 1"/>
          <p:cNvSpPr txBox="1">
            <a:spLocks/>
          </p:cNvSpPr>
          <p:nvPr/>
        </p:nvSpPr>
        <p:spPr>
          <a:xfrm>
            <a:off x="761999" y="304800"/>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Contoh evolusi komputer</a:t>
            </a:r>
            <a:endParaRPr lang="en-US" sz="2400" dirty="0"/>
          </a:p>
        </p:txBody>
      </p:sp>
    </p:spTree>
    <p:extLst>
      <p:ext uri="{BB962C8B-B14F-4D97-AF65-F5344CB8AC3E}">
        <p14:creationId xmlns:p14="http://schemas.microsoft.com/office/powerpoint/2010/main" val="494974139"/>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15732"/>
            <a:ext cx="11631705" cy="3450613"/>
          </a:xfrm>
        </p:spPr>
        <p:txBody>
          <a:bodyPr>
            <a:noAutofit/>
          </a:bodyPr>
          <a:lstStyle/>
          <a:p>
            <a:pPr marL="0" indent="0">
              <a:buNone/>
            </a:pPr>
            <a:r>
              <a:rPr lang="id-ID" sz="1800" dirty="0"/>
              <a:t>Pentium merupakan produk Intel yang mampu mendominasi pasaran prosesor hingga saat </a:t>
            </a:r>
            <a:r>
              <a:rPr lang="id-ID" sz="1800" dirty="0" smtClean="0"/>
              <a:t>ini. Berikut </a:t>
            </a:r>
            <a:r>
              <a:rPr lang="id-ID" sz="1800" dirty="0"/>
              <a:t>evolusi prosesor keluaran Intel dari prosesor sederhana sampai prosesor keluaran saat ini</a:t>
            </a:r>
            <a:r>
              <a:rPr lang="id-ID" sz="1800" dirty="0" smtClean="0"/>
              <a:t>:</a:t>
            </a:r>
          </a:p>
          <a:p>
            <a:r>
              <a:rPr lang="id-ID" sz="1800" dirty="0" smtClean="0"/>
              <a:t>8080, keluar tahun 1972</a:t>
            </a:r>
            <a:endParaRPr lang="en-ID" sz="1800" dirty="0" smtClean="0"/>
          </a:p>
          <a:p>
            <a:r>
              <a:rPr lang="id-ID" sz="1800" dirty="0" smtClean="0"/>
              <a:t>8086, dikenalkan tahun 1974</a:t>
            </a:r>
            <a:endParaRPr lang="en-ID" sz="1800" dirty="0" smtClean="0"/>
          </a:p>
          <a:p>
            <a:r>
              <a:rPr lang="id-ID" sz="1800" dirty="0" smtClean="0"/>
              <a:t>80286, keluar tahun 1982</a:t>
            </a:r>
            <a:endParaRPr lang="en-ID" sz="1800" dirty="0" smtClean="0"/>
          </a:p>
          <a:p>
            <a:r>
              <a:rPr lang="id-ID" sz="1800" dirty="0" smtClean="0"/>
              <a:t>80386, keluar tahun 1985</a:t>
            </a:r>
            <a:endParaRPr lang="en-ID" sz="1800" dirty="0" smtClean="0"/>
          </a:p>
          <a:p>
            <a:r>
              <a:rPr lang="id-ID" sz="1800" dirty="0" smtClean="0"/>
              <a:t>80486</a:t>
            </a:r>
            <a:r>
              <a:rPr lang="id-ID" sz="1800" dirty="0"/>
              <a:t>, </a:t>
            </a:r>
            <a:r>
              <a:rPr lang="id-ID" sz="1800" dirty="0" smtClean="0"/>
              <a:t>dikenalkan </a:t>
            </a:r>
            <a:r>
              <a:rPr lang="id-ID" sz="1800" dirty="0"/>
              <a:t>tahun </a:t>
            </a:r>
            <a:r>
              <a:rPr lang="id-ID" sz="1800" dirty="0" smtClean="0"/>
              <a:t>1989</a:t>
            </a:r>
            <a:endParaRPr lang="en-ID" sz="1800" dirty="0"/>
          </a:p>
          <a:p>
            <a:r>
              <a:rPr lang="id-ID" sz="1800" dirty="0" smtClean="0"/>
              <a:t>Pentium</a:t>
            </a:r>
            <a:r>
              <a:rPr lang="id-ID" sz="1800" dirty="0"/>
              <a:t>, dikeluarkan tahun </a:t>
            </a:r>
            <a:r>
              <a:rPr lang="id-ID" sz="1800" dirty="0" smtClean="0"/>
              <a:t>1993</a:t>
            </a:r>
            <a:endParaRPr lang="en-ID" sz="1800" dirty="0" smtClean="0"/>
          </a:p>
          <a:p>
            <a:pPr marL="285750" indent="-285750">
              <a:lnSpc>
                <a:spcPct val="150000"/>
              </a:lnSpc>
            </a:pPr>
            <a:endParaRPr lang="id-ID" sz="1800" dirty="0" smtClean="0"/>
          </a:p>
          <a:p>
            <a:pPr marL="0" indent="0">
              <a:buNone/>
            </a:pPr>
            <a:endParaRPr lang="id-ID" sz="1800" dirty="0"/>
          </a:p>
        </p:txBody>
      </p:sp>
      <p:sp>
        <p:nvSpPr>
          <p:cNvPr id="4" name="TextBox 3"/>
          <p:cNvSpPr txBox="1"/>
          <p:nvPr/>
        </p:nvSpPr>
        <p:spPr>
          <a:xfrm>
            <a:off x="4400249" y="2729753"/>
            <a:ext cx="7460056" cy="258532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id-ID" dirty="0" smtClean="0"/>
              <a:t>Pentium </a:t>
            </a:r>
            <a:r>
              <a:rPr lang="id-ID" dirty="0"/>
              <a:t>Pro, keluar tahun </a:t>
            </a:r>
            <a:r>
              <a:rPr lang="id-ID" dirty="0" smtClean="0"/>
              <a:t>1995</a:t>
            </a:r>
            <a:endParaRPr lang="en-ID" dirty="0" smtClean="0"/>
          </a:p>
          <a:p>
            <a:pPr marL="285750" indent="-285750">
              <a:lnSpc>
                <a:spcPct val="150000"/>
              </a:lnSpc>
              <a:buFont typeface="Arial" panose="020B0604020202020204" pitchFamily="34" charset="0"/>
              <a:buChar char="•"/>
            </a:pPr>
            <a:r>
              <a:rPr lang="fi-FI" dirty="0" smtClean="0"/>
              <a:t>Pentium </a:t>
            </a:r>
            <a:r>
              <a:rPr lang="fi-FI" dirty="0"/>
              <a:t>II, keluar sekitar tahun </a:t>
            </a:r>
            <a:r>
              <a:rPr lang="fi-FI" dirty="0" smtClean="0"/>
              <a:t>1997</a:t>
            </a:r>
            <a:endParaRPr lang="en-ID" dirty="0" smtClean="0"/>
          </a:p>
          <a:p>
            <a:pPr marL="285750" indent="-285750">
              <a:lnSpc>
                <a:spcPct val="150000"/>
              </a:lnSpc>
              <a:buFont typeface="Arial" panose="020B0604020202020204" pitchFamily="34" charset="0"/>
              <a:buChar char="•"/>
            </a:pPr>
            <a:r>
              <a:rPr lang="en-ID" dirty="0" smtClean="0"/>
              <a:t>P</a:t>
            </a:r>
            <a:r>
              <a:rPr lang="id-ID" dirty="0" smtClean="0"/>
              <a:t>entium </a:t>
            </a:r>
            <a:r>
              <a:rPr lang="id-ID" dirty="0"/>
              <a:t>III,</a:t>
            </a:r>
            <a:r>
              <a:rPr lang="es-ES" dirty="0"/>
              <a:t> diluncurkan secara resmi pada tanggal 26 Februari </a:t>
            </a:r>
            <a:r>
              <a:rPr lang="es-ES" u="sng" dirty="0" smtClean="0"/>
              <a:t>1999</a:t>
            </a:r>
            <a:endParaRPr lang="en-ID" dirty="0" smtClean="0"/>
          </a:p>
          <a:p>
            <a:pPr marL="285750" indent="-285750">
              <a:lnSpc>
                <a:spcPct val="150000"/>
              </a:lnSpc>
              <a:buFont typeface="Arial" panose="020B0604020202020204" pitchFamily="34" charset="0"/>
              <a:buChar char="•"/>
            </a:pPr>
            <a:r>
              <a:rPr lang="id-ID" dirty="0" smtClean="0"/>
              <a:t>Pentium </a:t>
            </a:r>
            <a:r>
              <a:rPr lang="id-ID" dirty="0"/>
              <a:t>IV, dirilis secara resmi pada tanggal 20 November </a:t>
            </a:r>
            <a:r>
              <a:rPr lang="id-ID" u="sng" dirty="0" smtClean="0"/>
              <a:t>2000</a:t>
            </a:r>
            <a:endParaRPr lang="en-ID" dirty="0" smtClean="0"/>
          </a:p>
          <a:p>
            <a:pPr marL="285750" indent="-285750">
              <a:lnSpc>
                <a:spcPct val="150000"/>
              </a:lnSpc>
              <a:buFont typeface="Arial" panose="020B0604020202020204" pitchFamily="34" charset="0"/>
              <a:buChar char="•"/>
            </a:pPr>
            <a:r>
              <a:rPr lang="id-ID" dirty="0" smtClean="0"/>
              <a:t>Itanium</a:t>
            </a:r>
            <a:r>
              <a:rPr lang="id-ID" dirty="0"/>
              <a:t>, perilisan di tahun 2001</a:t>
            </a:r>
          </a:p>
          <a:p>
            <a:pPr>
              <a:lnSpc>
                <a:spcPct val="150000"/>
              </a:lnSpc>
            </a:pPr>
            <a:endParaRPr lang="en-US" dirty="0"/>
          </a:p>
        </p:txBody>
      </p:sp>
      <p:sp>
        <p:nvSpPr>
          <p:cNvPr id="5"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Intel pentium</a:t>
            </a:r>
            <a:endParaRPr lang="en-US" sz="2400" dirty="0"/>
          </a:p>
        </p:txBody>
      </p:sp>
    </p:spTree>
    <p:extLst>
      <p:ext uri="{BB962C8B-B14F-4D97-AF65-F5344CB8AC3E}">
        <p14:creationId xmlns:p14="http://schemas.microsoft.com/office/powerpoint/2010/main" val="416788819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56" y="1421382"/>
            <a:ext cx="9603275" cy="1049235"/>
          </a:xfrm>
        </p:spPr>
        <p:txBody>
          <a:bodyPr>
            <a:normAutofit/>
          </a:bodyPr>
          <a:lstStyle/>
          <a:p>
            <a:r>
              <a:rPr lang="en-US" sz="2400" dirty="0"/>
              <a:t>Generasi Pertama : Tabung Vakum (1945 – 1955) ENIAC</a:t>
            </a:r>
          </a:p>
        </p:txBody>
      </p:sp>
      <p:sp>
        <p:nvSpPr>
          <p:cNvPr id="3" name="Content Placeholder 2"/>
          <p:cNvSpPr>
            <a:spLocks noGrp="1"/>
          </p:cNvSpPr>
          <p:nvPr>
            <p:ph idx="1"/>
          </p:nvPr>
        </p:nvSpPr>
        <p:spPr>
          <a:xfrm>
            <a:off x="4343400" y="2438400"/>
            <a:ext cx="7611034" cy="3450613"/>
          </a:xfrm>
        </p:spPr>
        <p:txBody>
          <a:bodyPr>
            <a:normAutofit/>
          </a:bodyPr>
          <a:lstStyle/>
          <a:p>
            <a:pPr marL="0" indent="0" algn="just">
              <a:buNone/>
            </a:pPr>
            <a:r>
              <a:rPr lang="en-US" sz="1800" dirty="0"/>
              <a:t>ENIAC (Electronic Numerical Integrator And Computer), pada tahun 1946 dirancang dan dibuat oleh John Mauchly dan John Presper Eckert di Universitas Pennsylvania merupakan komputer digital elektronik untuk kebutuhan umum pertama di dunia.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43" y="2055488"/>
            <a:ext cx="3698645" cy="30600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14383266"/>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648" y="2015732"/>
            <a:ext cx="5257800" cy="3450613"/>
          </a:xfrm>
        </p:spPr>
        <p:txBody>
          <a:bodyPr>
            <a:noAutofit/>
          </a:bodyPr>
          <a:lstStyle/>
          <a:p>
            <a:pPr marL="0" indent="0" algn="just">
              <a:buNone/>
            </a:pPr>
            <a:r>
              <a:rPr lang="en-ID" sz="1800" dirty="0"/>
              <a:t>A</a:t>
            </a:r>
            <a:r>
              <a:rPr lang="id-ID" sz="1800" dirty="0" smtClean="0"/>
              <a:t>dalah </a:t>
            </a:r>
            <a:r>
              <a:rPr lang="id-ID" sz="1800" dirty="0"/>
              <a:t>arsitektur RISC tahun 1991 yang diciptakan oleh Apple-IBM-Motorola aliansi, yang dikenal sebagai AIM. PowerPC, sebagai set instruksi yang berkembang, </a:t>
            </a:r>
            <a:r>
              <a:rPr lang="id-ID" sz="1800" dirty="0" smtClean="0"/>
              <a:t>sejak </a:t>
            </a:r>
            <a:r>
              <a:rPr lang="id-ID" sz="1800" dirty="0"/>
              <a:t>tahun 2006 diganti namanya menjadi Power ISA tetapi hidup sebagai warisan merek dagang untuk beberapa implementasi dari Arsitektur berbasis prosesor Power</a:t>
            </a:r>
            <a:r>
              <a:rPr lang="id-ID" sz="1800" dirty="0" smtClean="0"/>
              <a:t>.</a:t>
            </a:r>
            <a:endParaRPr lang="en-ID" sz="1800" dirty="0" smtClean="0"/>
          </a:p>
          <a:p>
            <a:pPr marL="0" indent="0" algn="just">
              <a:buNone/>
            </a:pPr>
            <a:endParaRPr lang="id-ID" sz="1800" dirty="0"/>
          </a:p>
        </p:txBody>
      </p:sp>
      <p:sp>
        <p:nvSpPr>
          <p:cNvPr id="4"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Powerpc</a:t>
            </a:r>
            <a:endParaRPr lang="en-US" sz="2400" dirty="0"/>
          </a:p>
        </p:txBody>
      </p:sp>
      <p:sp>
        <p:nvSpPr>
          <p:cNvPr id="6" name="Content Placeholder 2"/>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id-ID" dirty="0"/>
          </a:p>
        </p:txBody>
      </p:sp>
      <p:sp>
        <p:nvSpPr>
          <p:cNvPr id="7" name="TextBox 6"/>
          <p:cNvSpPr txBox="1"/>
          <p:nvPr/>
        </p:nvSpPr>
        <p:spPr>
          <a:xfrm>
            <a:off x="6181212" y="2015732"/>
            <a:ext cx="4873642" cy="3366947"/>
          </a:xfrm>
          <a:prstGeom prst="rect">
            <a:avLst/>
          </a:prstGeom>
          <a:noFill/>
        </p:spPr>
        <p:txBody>
          <a:bodyPr wrap="none" rtlCol="0">
            <a:spAutoFit/>
          </a:bodyPr>
          <a:lstStyle/>
          <a:p>
            <a:pPr>
              <a:lnSpc>
                <a:spcPct val="150000"/>
              </a:lnSpc>
            </a:pPr>
            <a:r>
              <a:rPr lang="id-ID" dirty="0"/>
              <a:t>Saat ini terdapat 4 kelompok PowerPC, yaitu : </a:t>
            </a:r>
          </a:p>
          <a:p>
            <a:pPr>
              <a:lnSpc>
                <a:spcPct val="150000"/>
              </a:lnSpc>
            </a:pPr>
            <a:r>
              <a:rPr lang="id-ID" dirty="0"/>
              <a:t>• 601, Sejak tahun 1994 </a:t>
            </a:r>
          </a:p>
          <a:p>
            <a:pPr>
              <a:lnSpc>
                <a:spcPct val="150000"/>
              </a:lnSpc>
            </a:pPr>
            <a:r>
              <a:rPr lang="id-ID" dirty="0"/>
              <a:t>• 603, tahun produksi 1995</a:t>
            </a:r>
          </a:p>
          <a:p>
            <a:pPr>
              <a:lnSpc>
                <a:spcPct val="150000"/>
              </a:lnSpc>
            </a:pPr>
            <a:r>
              <a:rPr lang="id-ID" dirty="0"/>
              <a:t>• 604, tahun produksi </a:t>
            </a:r>
            <a:r>
              <a:rPr lang="id-ID" u="sng" dirty="0"/>
              <a:t>1994</a:t>
            </a:r>
            <a:r>
              <a:rPr lang="id-ID" dirty="0"/>
              <a:t> </a:t>
            </a:r>
          </a:p>
          <a:p>
            <a:pPr>
              <a:lnSpc>
                <a:spcPct val="150000"/>
              </a:lnSpc>
            </a:pPr>
            <a:r>
              <a:rPr lang="id-ID" dirty="0"/>
              <a:t>• 620, tahun produksi </a:t>
            </a:r>
            <a:r>
              <a:rPr lang="id-ID" u="sng" dirty="0"/>
              <a:t>1994</a:t>
            </a:r>
            <a:endParaRPr lang="id-ID" dirty="0"/>
          </a:p>
          <a:p>
            <a:pPr>
              <a:lnSpc>
                <a:spcPct val="150000"/>
              </a:lnSpc>
            </a:pPr>
            <a:r>
              <a:rPr lang="it-IT" dirty="0"/>
              <a:t>• 740/750, </a:t>
            </a:r>
            <a:r>
              <a:rPr lang="id-ID" dirty="0"/>
              <a:t>diperkenalkan ada tahun 1997</a:t>
            </a:r>
          </a:p>
          <a:p>
            <a:pPr>
              <a:lnSpc>
                <a:spcPct val="150000"/>
              </a:lnSpc>
            </a:pPr>
            <a:r>
              <a:rPr lang="id-ID" dirty="0"/>
              <a:t>• G4, diluncurkan pada tahun 1999</a:t>
            </a:r>
          </a:p>
          <a:p>
            <a:pPr>
              <a:lnSpc>
                <a:spcPct val="150000"/>
              </a:lnSpc>
            </a:pPr>
            <a:endParaRPr lang="en-US" dirty="0"/>
          </a:p>
        </p:txBody>
      </p:sp>
    </p:spTree>
    <p:extLst>
      <p:ext uri="{BB962C8B-B14F-4D97-AF65-F5344CB8AC3E}">
        <p14:creationId xmlns:p14="http://schemas.microsoft.com/office/powerpoint/2010/main" val="151048075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282" y="1922551"/>
            <a:ext cx="11462197" cy="6001555"/>
          </a:xfrm>
        </p:spPr>
        <p:txBody>
          <a:bodyPr>
            <a:normAutofit/>
          </a:bodyPr>
          <a:lstStyle/>
          <a:p>
            <a:pPr marL="0" indent="0" algn="just">
              <a:buNone/>
            </a:pPr>
            <a:r>
              <a:rPr lang="id-ID" sz="1800" dirty="0" smtClean="0"/>
              <a:t>Pada tahun 1945, John Van Neumann seorang ahli matematika yang merupakan konsultan pembuatan ENIAC mencoba memperbaiki kelemahan ENIAC dengan memperbaiki kelemahan ENIAC dengan rancangan komputer barunya yang bernama EDVAC </a:t>
            </a:r>
            <a:r>
              <a:rPr lang="id-ID" sz="1800" i="1" dirty="0" smtClean="0"/>
              <a:t>(Electronic Discrete Variable Computer</a:t>
            </a:r>
            <a:r>
              <a:rPr lang="id-ID" sz="1800" dirty="0" smtClean="0"/>
              <a:t>) dengan konsep program tersimpan (</a:t>
            </a:r>
            <a:r>
              <a:rPr lang="id-ID" sz="1800" i="1" dirty="0" smtClean="0"/>
              <a:t>Storedprogram Concept</a:t>
            </a:r>
            <a:r>
              <a:rPr lang="id-ID" sz="1800" dirty="0" smtClean="0"/>
              <a:t>). Pada tahun 1946 komputer dengan stored-program concept dipublikasikan yang kemudian dikenal dengan Komputer IAS (</a:t>
            </a:r>
            <a:r>
              <a:rPr lang="id-ID" sz="1800" i="1" dirty="0" smtClean="0"/>
              <a:t>Computer of Institute for Advanced Studies</a:t>
            </a:r>
            <a:r>
              <a:rPr lang="id-ID" sz="1800" dirty="0" smtClean="0"/>
              <a:t>).</a:t>
            </a:r>
            <a:endParaRPr lang="en-ID" sz="1800" dirty="0" smtClean="0"/>
          </a:p>
          <a:p>
            <a:pPr marL="0" indent="0" algn="just">
              <a:buNone/>
            </a:pPr>
            <a:r>
              <a:rPr lang="id-ID" sz="1800" dirty="0" smtClean="0"/>
              <a:t> </a:t>
            </a:r>
            <a:br>
              <a:rPr lang="id-ID" sz="1800" dirty="0" smtClean="0"/>
            </a:br>
            <a:endParaRPr lang="id-ID" sz="1800" dirty="0"/>
          </a:p>
        </p:txBody>
      </p:sp>
      <p:sp>
        <p:nvSpPr>
          <p:cNvPr id="5" name="Title 1"/>
          <p:cNvSpPr txBox="1">
            <a:spLocks/>
          </p:cNvSpPr>
          <p:nvPr/>
        </p:nvSpPr>
        <p:spPr>
          <a:xfrm>
            <a:off x="1330978" y="139793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smtClean="0"/>
              <a:t>Generasi Pertama : Tabung Vakum (1945 – 1955) ENIAC</a:t>
            </a:r>
            <a:endParaRPr lang="en-US" sz="2400" dirty="0"/>
          </a:p>
        </p:txBody>
      </p:sp>
    </p:spTree>
    <p:extLst>
      <p:ext uri="{BB962C8B-B14F-4D97-AF65-F5344CB8AC3E}">
        <p14:creationId xmlns:p14="http://schemas.microsoft.com/office/powerpoint/2010/main" val="231790902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73" y="2100928"/>
            <a:ext cx="5206853" cy="2689633"/>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1330978" y="139793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smtClean="0"/>
              <a:t>Struktur komputer ias</a:t>
            </a:r>
            <a:endParaRPr lang="en-US" sz="2400" dirty="0"/>
          </a:p>
        </p:txBody>
      </p:sp>
      <p:sp>
        <p:nvSpPr>
          <p:cNvPr id="6" name="Rectangle 5"/>
          <p:cNvSpPr/>
          <p:nvPr/>
        </p:nvSpPr>
        <p:spPr>
          <a:xfrm>
            <a:off x="5583089" y="2020246"/>
            <a:ext cx="6317557" cy="1754326"/>
          </a:xfrm>
          <a:prstGeom prst="rect">
            <a:avLst/>
          </a:prstGeom>
        </p:spPr>
        <p:txBody>
          <a:bodyPr wrap="square">
            <a:spAutoFit/>
          </a:bodyPr>
          <a:lstStyle/>
          <a:p>
            <a:pPr marL="342900" indent="-342900">
              <a:buFont typeface="+mj-lt"/>
              <a:buAutoNum type="arabicPeriod"/>
            </a:pPr>
            <a:r>
              <a:rPr lang="id-ID" dirty="0" smtClean="0"/>
              <a:t>Memori </a:t>
            </a:r>
            <a:r>
              <a:rPr lang="id-ID" dirty="0"/>
              <a:t>Utama, untuk menyimpan data maupun </a:t>
            </a:r>
            <a:r>
              <a:rPr lang="id-ID" dirty="0" smtClean="0"/>
              <a:t>instruksi.</a:t>
            </a:r>
            <a:endParaRPr lang="en-ID" dirty="0" smtClean="0"/>
          </a:p>
          <a:p>
            <a:pPr marL="342900" indent="-342900">
              <a:buFont typeface="+mj-lt"/>
              <a:buAutoNum type="arabicPeriod"/>
            </a:pPr>
            <a:r>
              <a:rPr lang="id-ID" dirty="0" smtClean="0"/>
              <a:t>Arithmetic </a:t>
            </a:r>
            <a:r>
              <a:rPr lang="id-ID" dirty="0"/>
              <a:t>Logic Unit (ALU), untuk mengolah data </a:t>
            </a:r>
            <a:r>
              <a:rPr lang="id-ID" dirty="0" smtClean="0"/>
              <a:t>binner.</a:t>
            </a:r>
            <a:endParaRPr lang="en-ID" dirty="0" smtClean="0"/>
          </a:p>
          <a:p>
            <a:pPr marL="342900" indent="-342900">
              <a:buFont typeface="+mj-lt"/>
              <a:buAutoNum type="arabicPeriod"/>
            </a:pPr>
            <a:r>
              <a:rPr lang="id-ID" dirty="0" smtClean="0"/>
              <a:t>Control </a:t>
            </a:r>
            <a:r>
              <a:rPr lang="id-ID" dirty="0"/>
              <a:t>Unit, untuk melakukan </a:t>
            </a:r>
            <a:r>
              <a:rPr lang="id-ID" dirty="0" smtClean="0"/>
              <a:t>interpretasi</a:t>
            </a:r>
            <a:r>
              <a:rPr lang="en-ID" dirty="0" smtClean="0"/>
              <a:t> </a:t>
            </a:r>
            <a:r>
              <a:rPr lang="id-ID" dirty="0" smtClean="0"/>
              <a:t>instruksi </a:t>
            </a:r>
            <a:r>
              <a:rPr lang="id-ID" dirty="0"/>
              <a:t>di dalam memori sehingga adanya eksekusi instruksi </a:t>
            </a:r>
            <a:r>
              <a:rPr lang="id-ID" dirty="0" smtClean="0"/>
              <a:t>tersebut.</a:t>
            </a:r>
            <a:endParaRPr lang="en-ID" dirty="0" smtClean="0"/>
          </a:p>
          <a:p>
            <a:pPr marL="342900" indent="-342900">
              <a:buFont typeface="+mj-lt"/>
              <a:buAutoNum type="arabicPeriod"/>
            </a:pPr>
            <a:r>
              <a:rPr lang="id-ID" dirty="0" smtClean="0"/>
              <a:t>I/O</a:t>
            </a:r>
            <a:r>
              <a:rPr lang="id-ID" dirty="0"/>
              <a:t>, untuk berinteraksi dengan lingkungan luar.</a:t>
            </a:r>
          </a:p>
        </p:txBody>
      </p:sp>
    </p:spTree>
    <p:extLst>
      <p:ext uri="{BB962C8B-B14F-4D97-AF65-F5344CB8AC3E}">
        <p14:creationId xmlns:p14="http://schemas.microsoft.com/office/powerpoint/2010/main" val="151540020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87" y="1946000"/>
            <a:ext cx="11758411" cy="3957260"/>
          </a:xfrm>
        </p:spPr>
        <p:txBody>
          <a:bodyPr>
            <a:normAutofit/>
          </a:bodyPr>
          <a:lstStyle/>
          <a:p>
            <a:pPr marL="0" indent="0" algn="just">
              <a:buNone/>
            </a:pPr>
            <a:r>
              <a:rPr lang="id-ID" sz="1800" dirty="0" smtClean="0"/>
              <a:t>Pada </a:t>
            </a:r>
            <a:r>
              <a:rPr lang="id-ID" sz="1800" dirty="0"/>
              <a:t>tahun 1950 dianggap sebagai tahun kelahiran industri komputer dengan munculnya 2 buah perusahaan yang saat itu mendominasi pasar, yaitu Sperry dan IBM. Eckert dan Mauchly mendirikan Eckert-Mauchly Computer Corporation untuk memproduksi komputer secara komersial pada tahun 1947. UNIVAC I (</a:t>
            </a:r>
            <a:r>
              <a:rPr lang="id-ID" sz="1800" i="1" dirty="0"/>
              <a:t>Universal Automatic Computer</a:t>
            </a:r>
            <a:r>
              <a:rPr lang="id-ID" sz="1800" dirty="0"/>
              <a:t>) adalah komputer pertama yang mereka hasilkan. Pada tahun 1950 UNIVAC I menjadi tulang punggung penghitung sensus di USA.</a:t>
            </a:r>
          </a:p>
          <a:p>
            <a:pPr marL="0" indent="0" algn="just">
              <a:buNone/>
            </a:pPr>
            <a:r>
              <a:rPr lang="id-ID" sz="1800" dirty="0" smtClean="0"/>
              <a:t>Pada </a:t>
            </a:r>
            <a:r>
              <a:rPr lang="id-ID" sz="1800" dirty="0"/>
              <a:t>tahun 1950 diluncurkannya UNIVAC II yang memiliki kapasitas memori yang lebih besar dengan kinerja yang lebih baik.  Mulai saat itu perusahaan telah mengembangkan produk – produk baru yang kompatibel dengan </a:t>
            </a:r>
            <a:r>
              <a:rPr lang="id-ID" sz="1800" dirty="0" smtClean="0"/>
              <a:t>produk </a:t>
            </a:r>
            <a:r>
              <a:rPr lang="id-ID" sz="1800" dirty="0"/>
              <a:t>sebelumnya sehingga pasar – pasar konsumen mereka tetap terjaga menggunakan produknya</a:t>
            </a:r>
            <a:r>
              <a:rPr lang="id-ID" sz="1800" dirty="0" smtClean="0"/>
              <a:t>.</a:t>
            </a:r>
          </a:p>
        </p:txBody>
      </p:sp>
      <p:sp>
        <p:nvSpPr>
          <p:cNvPr id="5"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smtClean="0"/>
              <a:t>Komputer komersial</a:t>
            </a:r>
            <a:endParaRPr lang="en-US" sz="2400" dirty="0"/>
          </a:p>
        </p:txBody>
      </p:sp>
    </p:spTree>
    <p:extLst>
      <p:ext uri="{BB962C8B-B14F-4D97-AF65-F5344CB8AC3E}">
        <p14:creationId xmlns:p14="http://schemas.microsoft.com/office/powerpoint/2010/main" val="127135747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Generasi kedua : transistor (1955 – 1965)</a:t>
            </a:r>
            <a:endParaRPr lang="en-US" sz="2400" dirty="0"/>
          </a:p>
        </p:txBody>
      </p:sp>
      <p:sp>
        <p:nvSpPr>
          <p:cNvPr id="7" name="Subtitle 2"/>
          <p:cNvSpPr txBox="1">
            <a:spLocks/>
          </p:cNvSpPr>
          <p:nvPr/>
        </p:nvSpPr>
        <p:spPr>
          <a:xfrm>
            <a:off x="241344" y="1945999"/>
            <a:ext cx="11645856" cy="272975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None/>
            </a:pPr>
            <a:r>
              <a:rPr lang="en-US" sz="1800" dirty="0" smtClean="0"/>
              <a:t>Komputer era ini tidak lagi menggunakan tabung vakum yang memerlukan daya operasional besar, tabung itu digantikan komponen kecil bernama transistor. Transistor ditemukan di Bell Labs pada tahun 1947 dan tahun 1950 telah meluncurkan revolusi elektronika modern. Dengan adanya transistor membuat hardware komputer saat itu makin cepat prosesnya, Generasi kedua juga ditandai munculnya Digital Equipment Corporation (DEC) tahun 1957 dan meluncurkan komputer pertamanya, yaitu PDP 1.</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446" y="3838104"/>
            <a:ext cx="5734850" cy="1362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29621808"/>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2306" y="1919105"/>
            <a:ext cx="6965576" cy="3450613"/>
          </a:xfrm>
        </p:spPr>
        <p:txBody>
          <a:bodyPr>
            <a:normAutofit/>
          </a:bodyPr>
          <a:lstStyle/>
          <a:p>
            <a:pPr marL="0" indent="0" algn="just">
              <a:buNone/>
            </a:pPr>
            <a:r>
              <a:rPr lang="en-US" sz="1800" dirty="0" smtClean="0"/>
              <a:t>Komputer ini diluncurkan tahun 1962. Kemajuan IBM 7094 adalah adanya Instruction Backup Register (IBR) yang berfungsi membeffer instruksi berikutnya,feknya akan lebih cepat prosesnya. Unit kontrol mengambil dua word yang berdampingan dari memori untuk sebuah pengambilan instruksiadanya multiplexor untuk memultiplex data channel (saluran data). Multiplexor berfungsi sebagai sentral switch data yang akan diproses dalam CPU. Gambar 2.5 merupakan konfigurasi IMB 7094.</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482" y="2042626"/>
            <a:ext cx="4098647" cy="2756612"/>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1357450"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Ibm 7094</a:t>
            </a:r>
            <a:endParaRPr lang="en-US" sz="2400" dirty="0"/>
          </a:p>
        </p:txBody>
      </p:sp>
    </p:spTree>
    <p:extLst>
      <p:ext uri="{BB962C8B-B14F-4D97-AF65-F5344CB8AC3E}">
        <p14:creationId xmlns:p14="http://schemas.microsoft.com/office/powerpoint/2010/main" val="141518591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08" y="1945999"/>
            <a:ext cx="11753433" cy="3450613"/>
          </a:xfrm>
        </p:spPr>
        <p:txBody>
          <a:bodyPr>
            <a:normAutofit/>
          </a:bodyPr>
          <a:lstStyle/>
          <a:p>
            <a:pPr marL="0" indent="0" algn="just">
              <a:buNone/>
            </a:pPr>
            <a:r>
              <a:rPr lang="id-ID" sz="1800" dirty="0"/>
              <a:t>Pada tahun 1958 terjadi revolusi elektronika kembali, yaitu ditemukannya </a:t>
            </a:r>
            <a:r>
              <a:rPr lang="id-ID" sz="1800" i="1" dirty="0"/>
              <a:t>integrated circuit </a:t>
            </a:r>
            <a:r>
              <a:rPr lang="id-ID" sz="1800" dirty="0"/>
              <a:t>(IC) yang merupakan penggabungan komponen – komponen elektronika dalam suatu paket. Dengan ditemukan IC ini semakin mempercepat proses komputer, kapasitas memori makin </a:t>
            </a:r>
            <a:r>
              <a:rPr lang="nl-NL" sz="1800" dirty="0"/>
              <a:t>besar dan bentuknya semakin kecil</a:t>
            </a:r>
            <a:r>
              <a:rPr lang="nl-NL" sz="1800" dirty="0" smtClean="0"/>
              <a:t>.</a:t>
            </a:r>
          </a:p>
          <a:p>
            <a:pPr marL="0" indent="0" algn="just">
              <a:buNone/>
            </a:pPr>
            <a:r>
              <a:rPr lang="id-ID" sz="1800" dirty="0"/>
              <a:t/>
            </a:r>
            <a:br>
              <a:rPr lang="id-ID" sz="1800" dirty="0"/>
            </a:br>
            <a:endParaRPr lang="id-ID" sz="1800" dirty="0"/>
          </a:p>
          <a:p>
            <a:pPr marL="0" indent="0" algn="just">
              <a:buNone/>
            </a:pPr>
            <a:endParaRPr lang="en-US" sz="1800" dirty="0"/>
          </a:p>
        </p:txBody>
      </p:sp>
      <p:sp>
        <p:nvSpPr>
          <p:cNvPr id="4"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Generasi ketiga : integrated circuits (1965 - 1980)</a:t>
            </a:r>
            <a:endParaRPr lang="en-US" sz="2400" dirty="0"/>
          </a:p>
        </p:txBody>
      </p:sp>
    </p:spTree>
    <p:extLst>
      <p:ext uri="{BB962C8B-B14F-4D97-AF65-F5344CB8AC3E}">
        <p14:creationId xmlns:p14="http://schemas.microsoft.com/office/powerpoint/2010/main" val="45214018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494" y="2015732"/>
            <a:ext cx="11524129" cy="4116127"/>
          </a:xfrm>
        </p:spPr>
        <p:txBody>
          <a:bodyPr>
            <a:noAutofit/>
          </a:bodyPr>
          <a:lstStyle/>
          <a:p>
            <a:pPr marL="0" indent="0" algn="just">
              <a:buNone/>
            </a:pPr>
            <a:r>
              <a:rPr lang="id-ID" sz="1800" dirty="0"/>
              <a:t>Tahun 1964 dikeluarkan IBM System/360 yang telah menggunakan teknologi IC yang merupakan komputer pertama yang terencana dan banyak model dalam arsitektur. Pengembangan (</a:t>
            </a:r>
            <a:r>
              <a:rPr lang="id-ID" sz="1800" i="1" dirty="0"/>
              <a:t>upgrading</a:t>
            </a:r>
            <a:r>
              <a:rPr lang="id-ID" sz="1800" dirty="0"/>
              <a:t>) dimungkinkan dalam komputer ini. Karakteristik komputer kelompok ini adalah : </a:t>
            </a:r>
            <a:endParaRPr lang="en-ID" sz="1800" dirty="0"/>
          </a:p>
          <a:p>
            <a:pPr algn="just">
              <a:buFont typeface="Wingdings" panose="05000000000000000000" pitchFamily="2" charset="2"/>
              <a:buChar char="§"/>
            </a:pPr>
            <a:r>
              <a:rPr lang="id-ID" sz="1800" b="1" i="1" dirty="0" smtClean="0"/>
              <a:t>Set </a:t>
            </a:r>
            <a:r>
              <a:rPr lang="id-ID" sz="1800" b="1" i="1" dirty="0"/>
              <a:t>Instruksi Mirip atau Identik</a:t>
            </a:r>
            <a:r>
              <a:rPr lang="id-ID" sz="1800" dirty="0"/>
              <a:t>, dalam kelompok komputer ini berbagai model yang dikeluarkan sehingga mendukung kompabilitas sistem maupun perangkat kerasnya. </a:t>
            </a:r>
            <a:endParaRPr lang="en-ID" sz="1800" dirty="0" smtClean="0"/>
          </a:p>
          <a:p>
            <a:pPr algn="just">
              <a:buFont typeface="Wingdings" panose="05000000000000000000" pitchFamily="2" charset="2"/>
              <a:buChar char="§"/>
            </a:pPr>
            <a:r>
              <a:rPr lang="id-ID" sz="1800" b="1" i="1" dirty="0" smtClean="0"/>
              <a:t>Sistem </a:t>
            </a:r>
            <a:r>
              <a:rPr lang="id-ID" sz="1800" b="1" i="1" dirty="0"/>
              <a:t>Operasi Mirip atau Identik</a:t>
            </a:r>
            <a:r>
              <a:rPr lang="id-ID" sz="1800" i="1" dirty="0"/>
              <a:t>, </a:t>
            </a:r>
            <a:r>
              <a:rPr lang="id-ID" sz="1800" dirty="0"/>
              <a:t>merupakan feature yang menguntungkan konsumen apabila menuntut penggantian komputer tidak kesulitan dalam sistem operasinya.  </a:t>
            </a:r>
            <a:endParaRPr lang="en-ID" sz="1800" dirty="0" smtClean="0"/>
          </a:p>
          <a:p>
            <a:pPr algn="just">
              <a:buFont typeface="Wingdings" panose="05000000000000000000" pitchFamily="2" charset="2"/>
              <a:buChar char="§"/>
            </a:pPr>
            <a:r>
              <a:rPr lang="id-ID" sz="1800" i="1" dirty="0" smtClean="0"/>
              <a:t> </a:t>
            </a:r>
            <a:r>
              <a:rPr lang="id-ID" sz="1800" b="1" i="1" dirty="0"/>
              <a:t>Kecepatan yang </a:t>
            </a:r>
            <a:r>
              <a:rPr lang="id-ID" sz="1800" b="1" i="1" dirty="0" smtClean="0"/>
              <a:t>meningkat</a:t>
            </a:r>
            <a:r>
              <a:rPr lang="id-ID" sz="1800" i="1" dirty="0" smtClean="0"/>
              <a:t>.</a:t>
            </a:r>
            <a:endParaRPr lang="en-ID" sz="1800" dirty="0" smtClean="0"/>
          </a:p>
          <a:p>
            <a:pPr algn="just">
              <a:buFont typeface="Wingdings" panose="05000000000000000000" pitchFamily="2" charset="2"/>
              <a:buChar char="§"/>
            </a:pPr>
            <a:r>
              <a:rPr lang="id-ID" sz="1800" b="1" i="1" dirty="0" smtClean="0"/>
              <a:t>Ukuran </a:t>
            </a:r>
            <a:r>
              <a:rPr lang="id-ID" sz="1800" b="1" i="1" dirty="0"/>
              <a:t>Memori yang lebih besar</a:t>
            </a:r>
            <a:r>
              <a:rPr lang="id-ID" sz="1800" i="1" dirty="0"/>
              <a:t>, </a:t>
            </a:r>
            <a:r>
              <a:rPr lang="id-ID" sz="1800" dirty="0"/>
              <a:t>semakin tinggi modelnya semakin besar </a:t>
            </a:r>
            <a:r>
              <a:rPr lang="id-ID" sz="1800" dirty="0" smtClean="0"/>
              <a:t>memori.</a:t>
            </a:r>
            <a:endParaRPr lang="en-ID" sz="1800" dirty="0" smtClean="0"/>
          </a:p>
          <a:p>
            <a:pPr algn="just">
              <a:buFont typeface="Wingdings" panose="05000000000000000000" pitchFamily="2" charset="2"/>
              <a:buChar char="§"/>
            </a:pPr>
            <a:r>
              <a:rPr lang="id-ID" sz="1800" b="1" i="1" dirty="0" smtClean="0"/>
              <a:t>Harga </a:t>
            </a:r>
            <a:r>
              <a:rPr lang="id-ID" sz="1800" b="1" i="1" dirty="0"/>
              <a:t>yang meningkat</a:t>
            </a:r>
            <a:r>
              <a:rPr lang="id-ID" sz="1800" i="1" dirty="0"/>
              <a:t>.</a:t>
            </a:r>
            <a:endParaRPr lang="id-ID" sz="1800" dirty="0"/>
          </a:p>
          <a:p>
            <a:pPr marL="0" indent="0" algn="just">
              <a:buNone/>
            </a:pPr>
            <a:endParaRPr lang="en-US" sz="1800" dirty="0"/>
          </a:p>
        </p:txBody>
      </p:sp>
      <p:sp>
        <p:nvSpPr>
          <p:cNvPr id="4" name="Title 1"/>
          <p:cNvSpPr txBox="1">
            <a:spLocks/>
          </p:cNvSpPr>
          <p:nvPr/>
        </p:nvSpPr>
        <p:spPr>
          <a:xfrm>
            <a:off x="1330556" y="1421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D" sz="2400" dirty="0" smtClean="0"/>
              <a:t>Ibm system/360</a:t>
            </a:r>
            <a:endParaRPr lang="en-US" sz="2400" dirty="0"/>
          </a:p>
        </p:txBody>
      </p:sp>
    </p:spTree>
    <p:extLst>
      <p:ext uri="{BB962C8B-B14F-4D97-AF65-F5344CB8AC3E}">
        <p14:creationId xmlns:p14="http://schemas.microsoft.com/office/powerpoint/2010/main" val="2336606562"/>
      </p:ext>
    </p:extLst>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TotalTime>
  <Words>1181</Words>
  <Application>Microsoft Office PowerPoint</Application>
  <PresentationFormat>Custom</PresentationFormat>
  <Paragraphs>110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Trek</vt:lpstr>
      <vt:lpstr>Pertemuan 2  Evolusi dan Kinerja Komputer  </vt:lpstr>
      <vt:lpstr>Generasi Pertama : Tabung Vakum (1945 – 1955) ENIAC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2  Evolusi dan Kinerja Komputer  </dc:title>
  <dc:creator>User</dc:creator>
  <cp:lastModifiedBy>User</cp:lastModifiedBy>
  <cp:revision>1</cp:revision>
  <dcterms:created xsi:type="dcterms:W3CDTF">2020-08-21T01:50:26Z</dcterms:created>
  <dcterms:modified xsi:type="dcterms:W3CDTF">2020-08-21T01:59:30Z</dcterms:modified>
</cp:coreProperties>
</file>