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A0325A-051B-4400-B085-D68F3FE8A0FB}" type="datetimeFigureOut">
              <a:rPr lang="en-US" smtClean="0"/>
              <a:pPr>
                <a:defRPr/>
              </a:pPr>
              <a:t>10/18/2020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FA860-0940-45D7-A2CA-09EB7F1510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93E7FA-A95B-44A0-80F6-875FD4F1A678}" type="datetimeFigureOut">
              <a:rPr lang="en-US" smtClean="0"/>
              <a:pPr>
                <a:defRPr/>
              </a:pPr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964594-AC5D-4A82-9E30-690B9521E5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35C14-3F56-4CC1-B06D-8AB376ECD1E7}" type="datetimeFigureOut">
              <a:rPr lang="en-US" smtClean="0"/>
              <a:pPr>
                <a:defRPr/>
              </a:pPr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E50481-412F-495F-9F75-3DCD1F0359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C6999C-567D-425E-859D-9122DAD88181}" type="datetimeFigureOut">
              <a:rPr lang="en-US" smtClean="0"/>
              <a:pPr>
                <a:defRPr/>
              </a:pPr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E2C279-5FA1-4079-8A8A-8DF6FA3159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AEA40-6552-4CF1-BB6C-C5B4E83CF116}" type="datetimeFigureOut">
              <a:rPr lang="en-US" smtClean="0"/>
              <a:pPr>
                <a:defRPr/>
              </a:pPr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89AF28-0D89-4166-A243-E2C47FFAF6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E9BDA9-D2AB-43EF-AD3F-E3A6C35C5395}" type="datetimeFigureOut">
              <a:rPr lang="en-US" smtClean="0"/>
              <a:pPr>
                <a:defRPr/>
              </a:pPr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F544D-7A8D-4DFA-9EE0-5831AB197D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F28707-FED9-4713-A50A-CB79D3349EC7}" type="datetimeFigureOut">
              <a:rPr lang="en-US" smtClean="0"/>
              <a:pPr>
                <a:defRPr/>
              </a:pPr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3B5F34-2357-4D02-8BC0-B1053F59CE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49FD4E-0B30-4CCE-9729-1C821B666450}" type="datetimeFigureOut">
              <a:rPr lang="en-US" smtClean="0"/>
              <a:pPr>
                <a:defRPr/>
              </a:pPr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EE839B-648A-46D3-8A10-E84E8FFA24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201371-E514-4279-AEA1-04AD996A3E10}" type="datetimeFigureOut">
              <a:rPr lang="en-US" smtClean="0"/>
              <a:pPr>
                <a:defRPr/>
              </a:pPr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30646-88D0-41D8-A46F-4D2091D66B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979D17-98D7-41EB-A597-55F2FBC312F6}" type="datetimeFigureOut">
              <a:rPr lang="en-US" smtClean="0"/>
              <a:pPr>
                <a:defRPr/>
              </a:pPr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17248-79CB-4A54-8E5E-3CE569B4AD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AD37E9-7B4A-441A-9005-BB9A417194A4}" type="datetimeFigureOut">
              <a:rPr lang="en-US" smtClean="0"/>
              <a:pPr>
                <a:defRPr/>
              </a:pPr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FAA8F8E9-435A-4E61-9AB7-8B3067615A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3F5A4AE0-0D7E-4673-8E41-B8DE0A3806D5}" type="datetimeFigureOut">
              <a:rPr lang="en-US" smtClean="0"/>
              <a:pPr>
                <a:defRPr/>
              </a:pPr>
              <a:t>10/18/2020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9D436CE4-3975-442B-8023-4E878AF96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685800"/>
            <a:ext cx="7772400" cy="1470025"/>
          </a:xfrm>
          <a:prstGeom prst="rect">
            <a:avLst/>
          </a:prstGeom>
          <a:ln/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b="1" dirty="0" err="1">
                <a:latin typeface="+mj-lt"/>
                <a:ea typeface="+mj-ea"/>
                <a:cs typeface="+mj-cs"/>
              </a:rPr>
              <a:t>Struktur</a:t>
            </a:r>
            <a:r>
              <a:rPr lang="en-US" sz="4800" b="1" dirty="0">
                <a:latin typeface="+mj-lt"/>
                <a:ea typeface="+mj-ea"/>
                <a:cs typeface="+mj-cs"/>
              </a:rPr>
              <a:t> CPU</a:t>
            </a:r>
            <a:r>
              <a:rPr lang="en-US" sz="4800" dirty="0">
                <a:latin typeface="+mj-lt"/>
                <a:ea typeface="+mj-ea"/>
                <a:cs typeface="+mj-cs"/>
              </a:rPr>
              <a:t/>
            </a:r>
            <a:br>
              <a:rPr lang="en-US" sz="4800" dirty="0">
                <a:latin typeface="+mj-lt"/>
                <a:ea typeface="+mj-ea"/>
                <a:cs typeface="+mj-cs"/>
              </a:rPr>
            </a:br>
            <a:endParaRPr lang="en-US" sz="48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err="1"/>
              <a:t>Fungsi</a:t>
            </a:r>
            <a:r>
              <a:rPr lang="en-US" sz="4000" dirty="0"/>
              <a:t> </a:t>
            </a:r>
            <a:r>
              <a:rPr lang="en-US" sz="4000" dirty="0" smtClean="0"/>
              <a:t>CPU</a:t>
            </a:r>
            <a:endParaRPr lang="en-US" sz="4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SzPct val="75000"/>
              <a:buFont typeface="Wingdings" pitchFamily="2" charset="2"/>
              <a:buChar char="q"/>
            </a:pPr>
            <a:r>
              <a:rPr lang="en-US" sz="2800" smtClean="0"/>
              <a:t>Menjalankan program – program yang disimpan dalam memori utama dengan cara mengambil instruksi – instruksi, menguji instruksi tersebut dan mengeksekusinya satu persatu sesuai alur perintah.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Char char="q"/>
            </a:pPr>
            <a:r>
              <a:rPr lang="en-US" sz="2800" smtClean="0"/>
              <a:t>Pandangan paling sederhana proses eksekusi program adalah dengan mengambil pengolahan instruksi yang terdiri dari dua langkah, yaitu : operasi pembacaan instruksi (fetch) dan operasi pelaksanaan instruksi (execute)</a:t>
            </a:r>
          </a:p>
          <a:p>
            <a:pPr>
              <a:lnSpc>
                <a:spcPct val="80000"/>
              </a:lnSpc>
            </a:pPr>
            <a:endParaRPr lang="en-US" sz="2800" smtClean="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BDBF1F-51B7-4D3B-B271-CB4EA3C1A862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err="1"/>
              <a:t>Siklus</a:t>
            </a:r>
            <a:r>
              <a:rPr lang="en-US" sz="4000" dirty="0"/>
              <a:t> </a:t>
            </a:r>
            <a:r>
              <a:rPr lang="en-US" sz="4000" dirty="0" err="1" smtClean="0"/>
              <a:t>Instruksi</a:t>
            </a:r>
            <a:endParaRPr lang="en-US" sz="40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mtClean="0"/>
              <a:t>Terdiri dari siklus fetch dan siklus eksekusi</a:t>
            </a:r>
          </a:p>
          <a:p>
            <a:endParaRPr lang="en-US" smtClean="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CF950C-F9F2-4B05-956D-55D7EC21828A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4419600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err="1"/>
              <a:t>Siklus</a:t>
            </a:r>
            <a:r>
              <a:rPr lang="en-US" sz="4400" dirty="0"/>
              <a:t> Fetch - </a:t>
            </a:r>
            <a:r>
              <a:rPr lang="en-US" sz="4400" dirty="0" err="1" smtClean="0"/>
              <a:t>Eksekusi</a:t>
            </a:r>
            <a:endParaRPr lang="en-US" sz="44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itchFamily="2" charset="2"/>
              <a:buChar char="q"/>
            </a:pPr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setiap</a:t>
            </a:r>
            <a:r>
              <a:rPr lang="en-US" sz="3200" dirty="0" smtClean="0"/>
              <a:t> </a:t>
            </a:r>
            <a:r>
              <a:rPr lang="en-US" sz="3200" dirty="0" err="1" smtClean="0"/>
              <a:t>siklus</a:t>
            </a:r>
            <a:r>
              <a:rPr lang="en-US" sz="3200" dirty="0" smtClean="0"/>
              <a:t> </a:t>
            </a:r>
            <a:r>
              <a:rPr lang="en-US" sz="3200" dirty="0" err="1" smtClean="0"/>
              <a:t>instruksi</a:t>
            </a:r>
            <a:r>
              <a:rPr lang="en-US" sz="3200" dirty="0" smtClean="0"/>
              <a:t>, CPU </a:t>
            </a:r>
            <a:r>
              <a:rPr lang="en-US" sz="3200" dirty="0" err="1" smtClean="0"/>
              <a:t>awalnya</a:t>
            </a:r>
            <a:r>
              <a:rPr lang="en-US" sz="3200" dirty="0" smtClean="0"/>
              <a:t>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dirty="0" err="1" smtClean="0"/>
              <a:t>membaca</a:t>
            </a:r>
            <a:r>
              <a:rPr lang="en-US" sz="3200" dirty="0" smtClean="0"/>
              <a:t> </a:t>
            </a:r>
            <a:r>
              <a:rPr lang="en-US" sz="3200" dirty="0" err="1" smtClean="0"/>
              <a:t>instruksi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memori</a:t>
            </a:r>
            <a:endParaRPr lang="en-US" sz="3200" dirty="0" smtClean="0"/>
          </a:p>
          <a:p>
            <a:pPr>
              <a:buSzPct val="80000"/>
              <a:buFont typeface="Wingdings" pitchFamily="2" charset="2"/>
              <a:buChar char="q"/>
            </a:pPr>
            <a:r>
              <a:rPr lang="en-US" sz="3200" dirty="0" err="1" smtClean="0"/>
              <a:t>Terdapat</a:t>
            </a:r>
            <a:r>
              <a:rPr lang="en-US" sz="3200" dirty="0" smtClean="0"/>
              <a:t> register </a:t>
            </a:r>
            <a:r>
              <a:rPr lang="en-US" sz="3200" dirty="0" err="1" smtClean="0"/>
              <a:t>dalam</a:t>
            </a:r>
            <a:r>
              <a:rPr lang="en-US" sz="3200" dirty="0" smtClean="0"/>
              <a:t> CPU yang </a:t>
            </a:r>
            <a:r>
              <a:rPr lang="en-US" sz="3200" dirty="0" err="1" smtClean="0"/>
              <a:t>berfungsi</a:t>
            </a:r>
            <a:r>
              <a:rPr lang="en-US" sz="3200" dirty="0" smtClean="0"/>
              <a:t> </a:t>
            </a:r>
            <a:r>
              <a:rPr lang="en-US" sz="3200" dirty="0" err="1" smtClean="0"/>
              <a:t>mengawasi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menghitung</a:t>
            </a:r>
            <a:r>
              <a:rPr lang="en-US" sz="3200" dirty="0" smtClean="0"/>
              <a:t> </a:t>
            </a:r>
            <a:r>
              <a:rPr lang="en-US" sz="3200" dirty="0" err="1" smtClean="0"/>
              <a:t>instruksi</a:t>
            </a:r>
            <a:r>
              <a:rPr lang="en-US" sz="3200" dirty="0" smtClean="0"/>
              <a:t> </a:t>
            </a:r>
            <a:r>
              <a:rPr lang="en-US" sz="3200" dirty="0" err="1" smtClean="0"/>
              <a:t>selanjutnya</a:t>
            </a:r>
            <a:r>
              <a:rPr lang="en-US" sz="3200" dirty="0" smtClean="0"/>
              <a:t>, yang </a:t>
            </a:r>
            <a:r>
              <a:rPr lang="en-US" sz="3200" dirty="0" err="1" smtClean="0"/>
              <a:t>disebut</a:t>
            </a:r>
            <a:r>
              <a:rPr lang="en-US" sz="3200" dirty="0" smtClean="0"/>
              <a:t> </a:t>
            </a:r>
            <a:r>
              <a:rPr lang="en-US" sz="3200" i="1" dirty="0" smtClean="0"/>
              <a:t>Program Counter (PC)</a:t>
            </a:r>
          </a:p>
          <a:p>
            <a:pPr>
              <a:buSzPct val="80000"/>
              <a:buFont typeface="Wingdings" pitchFamily="2" charset="2"/>
              <a:buChar char="q"/>
            </a:pPr>
            <a:r>
              <a:rPr lang="en-US" sz="3200" dirty="0" smtClean="0"/>
              <a:t>PC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dirty="0" err="1" smtClean="0"/>
              <a:t>menambah</a:t>
            </a:r>
            <a:r>
              <a:rPr lang="en-US" sz="3200" dirty="0" smtClean="0"/>
              <a:t> </a:t>
            </a:r>
            <a:r>
              <a:rPr lang="en-US" sz="3200" dirty="0" err="1" smtClean="0"/>
              <a:t>satu</a:t>
            </a:r>
            <a:r>
              <a:rPr lang="en-US" sz="3200" dirty="0" smtClean="0"/>
              <a:t> </a:t>
            </a:r>
            <a:r>
              <a:rPr lang="en-US" sz="3200" dirty="0" err="1" smtClean="0"/>
              <a:t>hitungannya</a:t>
            </a:r>
            <a:r>
              <a:rPr lang="en-US" sz="3200" dirty="0" smtClean="0"/>
              <a:t> </a:t>
            </a:r>
            <a:r>
              <a:rPr lang="en-US" sz="3200" dirty="0" err="1" smtClean="0"/>
              <a:t>setiap</a:t>
            </a:r>
            <a:r>
              <a:rPr lang="en-US" sz="3200" dirty="0" smtClean="0"/>
              <a:t> kali CPU </a:t>
            </a:r>
            <a:r>
              <a:rPr lang="en-US" sz="3200" dirty="0" err="1" smtClean="0"/>
              <a:t>membaca</a:t>
            </a:r>
            <a:r>
              <a:rPr lang="en-US" sz="3200" dirty="0" smtClean="0"/>
              <a:t> </a:t>
            </a:r>
            <a:r>
              <a:rPr lang="en-US" sz="3200" dirty="0" err="1" smtClean="0"/>
              <a:t>instruksi</a:t>
            </a:r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0FB644-D540-4C25-B8A1-82ABE873C010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err="1"/>
              <a:t>Siklus</a:t>
            </a:r>
            <a:r>
              <a:rPr lang="en-US" sz="4000" dirty="0"/>
              <a:t> Fetch </a:t>
            </a:r>
            <a:r>
              <a:rPr lang="en-US" sz="4000" dirty="0" smtClean="0"/>
              <a:t>– </a:t>
            </a:r>
            <a:r>
              <a:rPr lang="en-US" sz="4000" dirty="0" err="1" smtClean="0"/>
              <a:t>Eksekusi</a:t>
            </a:r>
            <a:r>
              <a:rPr lang="en-US" sz="4000" dirty="0" smtClean="0"/>
              <a:t> (cont)</a:t>
            </a:r>
            <a:endParaRPr lang="en-US" sz="40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itchFamily="2" charset="2"/>
              <a:buChar char="q"/>
            </a:pPr>
            <a:r>
              <a:rPr lang="en-US" sz="3200" dirty="0" err="1" smtClean="0"/>
              <a:t>Instruksi</a:t>
            </a:r>
            <a:r>
              <a:rPr lang="en-US" sz="3200" dirty="0" smtClean="0"/>
              <a:t> – </a:t>
            </a:r>
            <a:r>
              <a:rPr lang="en-US" sz="3200" dirty="0" err="1" smtClean="0"/>
              <a:t>instruksi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dibaca</a:t>
            </a:r>
            <a:r>
              <a:rPr lang="en-US" sz="3200" dirty="0" smtClean="0"/>
              <a:t>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dirty="0" err="1" smtClean="0"/>
              <a:t>dibuat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register </a:t>
            </a:r>
            <a:r>
              <a:rPr lang="en-US" sz="3200" dirty="0" err="1" smtClean="0"/>
              <a:t>instruksi</a:t>
            </a:r>
            <a:r>
              <a:rPr lang="en-US" sz="3200" dirty="0" smtClean="0"/>
              <a:t> (IR).</a:t>
            </a:r>
          </a:p>
          <a:p>
            <a:pPr>
              <a:buSzPct val="80000"/>
              <a:buFont typeface="Wingdings" pitchFamily="2" charset="2"/>
              <a:buChar char="q"/>
            </a:pPr>
            <a:r>
              <a:rPr lang="en-US" sz="3200" dirty="0" err="1" smtClean="0"/>
              <a:t>Instruksi</a:t>
            </a:r>
            <a:r>
              <a:rPr lang="en-US" sz="3200" dirty="0" smtClean="0"/>
              <a:t> – </a:t>
            </a:r>
            <a:r>
              <a:rPr lang="en-US" sz="3200" dirty="0" err="1" smtClean="0"/>
              <a:t>instruksi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bentuk</a:t>
            </a:r>
            <a:r>
              <a:rPr lang="en-US" sz="3200" dirty="0" smtClean="0"/>
              <a:t> </a:t>
            </a:r>
            <a:r>
              <a:rPr lang="en-US" sz="3200" dirty="0" err="1" smtClean="0"/>
              <a:t>kode</a:t>
            </a:r>
            <a:r>
              <a:rPr lang="en-US" sz="3200" dirty="0" smtClean="0"/>
              <a:t> – </a:t>
            </a:r>
            <a:r>
              <a:rPr lang="en-US" sz="3200" dirty="0" err="1" smtClean="0"/>
              <a:t>kode</a:t>
            </a:r>
            <a:r>
              <a:rPr lang="en-US" sz="3200" dirty="0" smtClean="0"/>
              <a:t> </a:t>
            </a:r>
            <a:r>
              <a:rPr lang="en-US" sz="3200" dirty="0" err="1" smtClean="0"/>
              <a:t>binner</a:t>
            </a:r>
            <a:r>
              <a:rPr lang="en-US" sz="3200" dirty="0" smtClean="0"/>
              <a:t> yang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diinterpretasikan</a:t>
            </a:r>
            <a:r>
              <a:rPr lang="en-US" sz="3200" dirty="0" smtClean="0"/>
              <a:t> </a:t>
            </a:r>
            <a:r>
              <a:rPr lang="en-US" sz="3200" dirty="0" err="1" smtClean="0"/>
              <a:t>oleh</a:t>
            </a:r>
            <a:r>
              <a:rPr lang="en-US" sz="3200" dirty="0" smtClean="0"/>
              <a:t> CPU </a:t>
            </a:r>
            <a:r>
              <a:rPr lang="en-US" sz="3200" dirty="0" err="1" smtClean="0"/>
              <a:t>kemudian</a:t>
            </a:r>
            <a:r>
              <a:rPr lang="en-US" sz="3200" dirty="0" smtClean="0"/>
              <a:t> </a:t>
            </a:r>
            <a:r>
              <a:rPr lang="en-US" sz="3200" dirty="0" err="1" smtClean="0"/>
              <a:t>dilakukan</a:t>
            </a:r>
            <a:r>
              <a:rPr lang="en-US" sz="3200" dirty="0" smtClean="0"/>
              <a:t> </a:t>
            </a:r>
            <a:r>
              <a:rPr lang="en-US" sz="3200" dirty="0" err="1" smtClean="0"/>
              <a:t>aksi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diperlukan</a:t>
            </a:r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F1FB3A2-2E0F-4307-8C44-00F0DE4491F2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err="1" smtClean="0"/>
              <a:t>Aksi</a:t>
            </a:r>
            <a:r>
              <a:rPr lang="en-US" sz="4000" dirty="0" smtClean="0"/>
              <a:t> CPU</a:t>
            </a:r>
            <a:endParaRPr lang="en-US" sz="40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>
            <a:noAutofit/>
          </a:bodyPr>
          <a:lstStyle/>
          <a:p>
            <a:pPr>
              <a:buSzPct val="80000"/>
              <a:buFont typeface="Wingdings" pitchFamily="2" charset="2"/>
              <a:buChar char="q"/>
            </a:pPr>
            <a:r>
              <a:rPr lang="en-US" sz="3200" i="1" dirty="0" smtClean="0"/>
              <a:t>CPU – </a:t>
            </a:r>
            <a:r>
              <a:rPr lang="en-US" sz="3200" i="1" dirty="0" err="1" smtClean="0"/>
              <a:t>Memori</a:t>
            </a:r>
            <a:r>
              <a:rPr lang="en-US" sz="3200" dirty="0" smtClean="0"/>
              <a:t>, </a:t>
            </a:r>
            <a:r>
              <a:rPr lang="en-US" sz="3200" dirty="0" err="1" smtClean="0"/>
              <a:t>perpindahan</a:t>
            </a:r>
            <a:r>
              <a:rPr lang="en-US" sz="3200" dirty="0" smtClean="0"/>
              <a:t> data </a:t>
            </a:r>
            <a:r>
              <a:rPr lang="en-US" sz="3200" dirty="0" err="1" smtClean="0"/>
              <a:t>dari</a:t>
            </a:r>
            <a:r>
              <a:rPr lang="en-US" sz="3200" dirty="0" smtClean="0"/>
              <a:t> CPU </a:t>
            </a:r>
            <a:r>
              <a:rPr lang="en-US" sz="3200" dirty="0" err="1" smtClean="0"/>
              <a:t>ke</a:t>
            </a:r>
            <a:r>
              <a:rPr lang="en-US" sz="3200" dirty="0" smtClean="0"/>
              <a:t> </a:t>
            </a:r>
            <a:r>
              <a:rPr lang="en-US" sz="3200" dirty="0" err="1" smtClean="0"/>
              <a:t>memori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sebaliknya</a:t>
            </a:r>
            <a:r>
              <a:rPr lang="en-US" sz="3200" dirty="0" smtClean="0"/>
              <a:t>.</a:t>
            </a:r>
          </a:p>
          <a:p>
            <a:pPr>
              <a:buSzPct val="80000"/>
              <a:buFont typeface="Wingdings" pitchFamily="2" charset="2"/>
              <a:buChar char="q"/>
            </a:pPr>
            <a:r>
              <a:rPr lang="en-US" sz="3200" i="1" dirty="0" smtClean="0"/>
              <a:t>CPU –I/O</a:t>
            </a:r>
            <a:r>
              <a:rPr lang="en-US" sz="3200" dirty="0" smtClean="0"/>
              <a:t>, </a:t>
            </a:r>
            <a:r>
              <a:rPr lang="en-US" sz="3200" dirty="0" err="1" smtClean="0"/>
              <a:t>perpindahan</a:t>
            </a:r>
            <a:r>
              <a:rPr lang="en-US" sz="3200" dirty="0" smtClean="0"/>
              <a:t> data </a:t>
            </a:r>
            <a:r>
              <a:rPr lang="en-US" sz="3200" dirty="0" err="1" smtClean="0"/>
              <a:t>dari</a:t>
            </a:r>
            <a:r>
              <a:rPr lang="en-US" sz="3200" dirty="0" smtClean="0"/>
              <a:t> CPU </a:t>
            </a:r>
            <a:r>
              <a:rPr lang="en-US" sz="3200" dirty="0" err="1" smtClean="0"/>
              <a:t>ke</a:t>
            </a:r>
            <a:r>
              <a:rPr lang="en-US" sz="3200" dirty="0" smtClean="0"/>
              <a:t> </a:t>
            </a:r>
            <a:r>
              <a:rPr lang="en-US" sz="3200" dirty="0" err="1" smtClean="0"/>
              <a:t>modul</a:t>
            </a:r>
            <a:r>
              <a:rPr lang="en-US" sz="3200" dirty="0" smtClean="0"/>
              <a:t> I/O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sebaliknya</a:t>
            </a:r>
            <a:r>
              <a:rPr lang="en-US" sz="3200" dirty="0" smtClean="0"/>
              <a:t>.</a:t>
            </a:r>
          </a:p>
          <a:p>
            <a:pPr>
              <a:buSzPct val="80000"/>
              <a:buFont typeface="Wingdings" pitchFamily="2" charset="2"/>
              <a:buChar char="q"/>
            </a:pPr>
            <a:r>
              <a:rPr lang="en-US" sz="3200" i="1" dirty="0" err="1" smtClean="0"/>
              <a:t>Pengolahan</a:t>
            </a:r>
            <a:r>
              <a:rPr lang="en-US" sz="3200" i="1" dirty="0" smtClean="0"/>
              <a:t> Data</a:t>
            </a:r>
            <a:r>
              <a:rPr lang="en-US" sz="3200" dirty="0" smtClean="0"/>
              <a:t>, CPU </a:t>
            </a:r>
            <a:r>
              <a:rPr lang="en-US" sz="3200" dirty="0" err="1" smtClean="0"/>
              <a:t>membentuk</a:t>
            </a:r>
            <a:r>
              <a:rPr lang="en-US" sz="3200" dirty="0" smtClean="0"/>
              <a:t> </a:t>
            </a:r>
            <a:r>
              <a:rPr lang="en-US" sz="3200" dirty="0" err="1" smtClean="0"/>
              <a:t>sejumlah</a:t>
            </a:r>
            <a:r>
              <a:rPr lang="en-US" sz="3200" dirty="0" smtClean="0"/>
              <a:t> </a:t>
            </a:r>
            <a:r>
              <a:rPr lang="en-US" sz="3200" dirty="0" err="1" smtClean="0"/>
              <a:t>operasi</a:t>
            </a:r>
            <a:r>
              <a:rPr lang="en-US" sz="3200" dirty="0" smtClean="0"/>
              <a:t> </a:t>
            </a:r>
            <a:r>
              <a:rPr lang="en-US" sz="3200" dirty="0" err="1" smtClean="0"/>
              <a:t>aritmatika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logika</a:t>
            </a:r>
            <a:r>
              <a:rPr lang="en-US" sz="3200" dirty="0" smtClean="0"/>
              <a:t> </a:t>
            </a:r>
            <a:r>
              <a:rPr lang="en-US" sz="3200" dirty="0" err="1" smtClean="0"/>
              <a:t>terhadap</a:t>
            </a:r>
            <a:r>
              <a:rPr lang="en-US" sz="3200" dirty="0" smtClean="0"/>
              <a:t> data.</a:t>
            </a:r>
          </a:p>
          <a:p>
            <a:pPr>
              <a:buSzPct val="80000"/>
              <a:buFont typeface="Wingdings" pitchFamily="2" charset="2"/>
              <a:buChar char="q"/>
            </a:pPr>
            <a:r>
              <a:rPr lang="en-US" sz="3200" i="1" dirty="0" err="1" smtClean="0"/>
              <a:t>Kontrol</a:t>
            </a:r>
            <a:r>
              <a:rPr lang="en-US" sz="3200" dirty="0" smtClean="0"/>
              <a:t>, </a:t>
            </a:r>
            <a:r>
              <a:rPr lang="en-US" sz="3200" dirty="0" err="1" smtClean="0"/>
              <a:t>merupakan</a:t>
            </a:r>
            <a:r>
              <a:rPr lang="en-US" sz="3200" dirty="0" smtClean="0"/>
              <a:t> </a:t>
            </a:r>
            <a:r>
              <a:rPr lang="en-US" sz="3200" dirty="0" err="1" smtClean="0"/>
              <a:t>instruksi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pengontrolan</a:t>
            </a:r>
            <a:r>
              <a:rPr lang="en-US" sz="3200" dirty="0" smtClean="0"/>
              <a:t> </a:t>
            </a:r>
            <a:r>
              <a:rPr lang="en-US" sz="3200" dirty="0" err="1" smtClean="0"/>
              <a:t>fungsi</a:t>
            </a:r>
            <a:r>
              <a:rPr lang="en-US" sz="3200" dirty="0" smtClean="0"/>
              <a:t> </a:t>
            </a:r>
            <a:r>
              <a:rPr lang="en-US" sz="3200" dirty="0" err="1" smtClean="0"/>
              <a:t>atau</a:t>
            </a:r>
            <a:r>
              <a:rPr lang="en-US" sz="3200" dirty="0" smtClean="0"/>
              <a:t> </a:t>
            </a:r>
            <a:r>
              <a:rPr lang="en-US" sz="3200" dirty="0" err="1" smtClean="0"/>
              <a:t>kerja</a:t>
            </a:r>
            <a:r>
              <a:rPr lang="en-US" sz="3200" dirty="0" smtClean="0"/>
              <a:t>. </a:t>
            </a:r>
            <a:r>
              <a:rPr lang="en-US" sz="3200" dirty="0" err="1" smtClean="0"/>
              <a:t>Misalnya</a:t>
            </a:r>
            <a:r>
              <a:rPr lang="en-US" sz="3200" dirty="0" smtClean="0"/>
              <a:t> </a:t>
            </a:r>
            <a:r>
              <a:rPr lang="en-US" sz="3200" dirty="0" err="1" smtClean="0"/>
              <a:t>instruksi</a:t>
            </a:r>
            <a:r>
              <a:rPr lang="en-US" sz="3200" dirty="0" smtClean="0"/>
              <a:t> </a:t>
            </a:r>
            <a:r>
              <a:rPr lang="en-US" sz="3200" dirty="0" err="1" smtClean="0"/>
              <a:t>pengubahan</a:t>
            </a:r>
            <a:r>
              <a:rPr lang="en-US" sz="3200" dirty="0" smtClean="0"/>
              <a:t> </a:t>
            </a:r>
            <a:r>
              <a:rPr lang="en-US" sz="3200" dirty="0" err="1" smtClean="0"/>
              <a:t>urutan</a:t>
            </a:r>
            <a:r>
              <a:rPr lang="en-US" sz="3200" dirty="0" smtClean="0"/>
              <a:t> </a:t>
            </a:r>
            <a:r>
              <a:rPr lang="en-US" sz="3200" dirty="0" err="1" smtClean="0"/>
              <a:t>eksekusi</a:t>
            </a:r>
            <a:r>
              <a:rPr lang="en-US" sz="3200" dirty="0" smtClean="0"/>
              <a:t>.</a:t>
            </a:r>
          </a:p>
          <a:p>
            <a:pPr>
              <a:buSzPct val="80000"/>
              <a:buFont typeface="Wingdings" pitchFamily="2" charset="2"/>
              <a:buChar char="q"/>
            </a:pPr>
            <a:endParaRPr lang="en-US" sz="3200" dirty="0" smtClean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2783E23-CCE1-4323-8F6F-BD5D35F90754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Diagram </a:t>
            </a:r>
            <a:r>
              <a:rPr lang="en-US" sz="4000" dirty="0" err="1"/>
              <a:t>siklus</a:t>
            </a:r>
            <a:r>
              <a:rPr lang="en-US" sz="4000" dirty="0"/>
              <a:t> </a:t>
            </a:r>
            <a:r>
              <a:rPr lang="en-US" sz="4000" dirty="0" err="1" smtClean="0"/>
              <a:t>instruksi</a:t>
            </a:r>
            <a:endParaRPr lang="en-US" sz="4000" dirty="0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45CB7B2-0D52-4442-91B9-C12BB4E65135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7467600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err="1"/>
              <a:t>Siklus</a:t>
            </a:r>
            <a:r>
              <a:rPr lang="en-US" sz="4000" dirty="0"/>
              <a:t> </a:t>
            </a:r>
            <a:r>
              <a:rPr lang="en-US" sz="4000" dirty="0" err="1" smtClean="0"/>
              <a:t>Eksekusi</a:t>
            </a:r>
            <a:endParaRPr lang="en-US" sz="40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95400"/>
            <a:ext cx="7543800" cy="5334000"/>
          </a:xfrm>
        </p:spPr>
        <p:txBody>
          <a:bodyPr/>
          <a:lstStyle/>
          <a:p>
            <a:pPr>
              <a:lnSpc>
                <a:spcPct val="80000"/>
              </a:lnSpc>
              <a:buSzPct val="75000"/>
              <a:buFont typeface="Wingdings" pitchFamily="2" charset="2"/>
              <a:buChar char="q"/>
            </a:pPr>
            <a:r>
              <a:rPr lang="en-US" sz="1900" b="1" i="1" smtClean="0"/>
              <a:t>Instruction Addess Calculation (IAC)</a:t>
            </a:r>
            <a:r>
              <a:rPr lang="en-US" sz="1900" b="1" smtClean="0"/>
              <a:t>,</a:t>
            </a:r>
            <a:r>
              <a:rPr lang="en-US" sz="1900" smtClean="0"/>
              <a:t> yaitu mengkalkulasi atau menentukan alamat instruksi berikutnya yang akan dieksekusi. Biasanya melibatkan penambahan bilangan tetap ke alamat instruksi sebelumnya. Misalnya, bila panjang setiap instruksi 16 bit padahal memori memiliki panjang 8 bit, maka tambahkan 2 ke alamat sebelumnya.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Char char="q"/>
            </a:pPr>
            <a:r>
              <a:rPr lang="en-US" sz="1900" b="1" i="1" smtClean="0"/>
              <a:t>Instruction Fetch (IF),</a:t>
            </a:r>
            <a:r>
              <a:rPr lang="en-US" sz="1900" i="1" smtClean="0"/>
              <a:t> </a:t>
            </a:r>
            <a:r>
              <a:rPr lang="en-US" sz="1900" smtClean="0"/>
              <a:t>yaitu membaca atau pengambil instruksi dari lokasi memorinya ke CPU.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Char char="q"/>
            </a:pPr>
            <a:r>
              <a:rPr lang="en-US" sz="1900" b="1" i="1" smtClean="0"/>
              <a:t>Instruction Operation Decoding (IOD)</a:t>
            </a:r>
            <a:r>
              <a:rPr lang="en-US" sz="1900" i="1" smtClean="0"/>
              <a:t>, </a:t>
            </a:r>
            <a:r>
              <a:rPr lang="en-US" sz="1900" smtClean="0"/>
              <a:t>yaitu menganalisa instruksi untuk menentukan jenis operasi yang akan dibentuk dan operand yang akan digunakan.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Char char="q"/>
            </a:pPr>
            <a:r>
              <a:rPr lang="en-US" sz="1900" b="1" i="1" smtClean="0"/>
              <a:t>Operand Address Calculation (OAC)</a:t>
            </a:r>
            <a:r>
              <a:rPr lang="en-US" sz="1900" i="1" smtClean="0"/>
              <a:t>, </a:t>
            </a:r>
            <a:r>
              <a:rPr lang="en-US" sz="1900" smtClean="0"/>
              <a:t>yaitu menentukan alamat operand, hal ini dilakukan apabila melibatkan referensi operand pada memori.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Char char="q"/>
            </a:pPr>
            <a:r>
              <a:rPr lang="en-US" sz="1900" b="1" i="1" smtClean="0"/>
              <a:t>Operand Fetch (OF)</a:t>
            </a:r>
            <a:r>
              <a:rPr lang="en-US" sz="1900" i="1" smtClean="0"/>
              <a:t>, </a:t>
            </a:r>
            <a:r>
              <a:rPr lang="en-US" sz="1900" smtClean="0"/>
              <a:t>adalah mengambil operand dari memori atau dari modul I/O.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Char char="q"/>
            </a:pPr>
            <a:r>
              <a:rPr lang="en-US" sz="1900" b="1" i="1" smtClean="0"/>
              <a:t>Data Operation (DO)</a:t>
            </a:r>
            <a:r>
              <a:rPr lang="en-US" sz="1900" i="1" smtClean="0"/>
              <a:t>, </a:t>
            </a:r>
            <a:r>
              <a:rPr lang="en-US" sz="1900" smtClean="0"/>
              <a:t>yaitu membentuk operasi yang diperintahkan dalam instruksi.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Char char="q"/>
            </a:pPr>
            <a:r>
              <a:rPr lang="en-US" sz="1900" b="1" smtClean="0"/>
              <a:t>Operand store (OS)</a:t>
            </a:r>
            <a:r>
              <a:rPr lang="en-US" sz="1900" smtClean="0"/>
              <a:t>, yaitu menyimpan hasil eksekusi ke dalam memori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Char char="q"/>
            </a:pPr>
            <a:endParaRPr lang="en-US" sz="1900" smtClean="0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0693A8-A239-456D-A7A3-4DF6C28A7DB5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Mekanisme</a:t>
            </a:r>
            <a:r>
              <a:rPr lang="en-US" sz="2800" dirty="0" smtClean="0"/>
              <a:t> </a:t>
            </a:r>
            <a:r>
              <a:rPr lang="en-US" sz="2800" dirty="0" err="1" smtClean="0"/>
              <a:t>penghentian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pengalihan</a:t>
            </a:r>
            <a:r>
              <a:rPr lang="en-US" sz="2800" dirty="0" smtClean="0"/>
              <a:t> </a:t>
            </a:r>
            <a:r>
              <a:rPr lang="en-US" sz="2800" dirty="0" err="1" smtClean="0"/>
              <a:t>pengolahan</a:t>
            </a:r>
            <a:r>
              <a:rPr lang="en-US" sz="2800" dirty="0" smtClean="0"/>
              <a:t> </a:t>
            </a:r>
            <a:r>
              <a:rPr lang="en-US" sz="2800" dirty="0" err="1" smtClean="0"/>
              <a:t>instruksi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CPU </a:t>
            </a:r>
            <a:r>
              <a:rPr lang="en-US" sz="2800" dirty="0" err="1" smtClean="0"/>
              <a:t>kepada</a:t>
            </a:r>
            <a:r>
              <a:rPr lang="en-US" sz="2800" dirty="0" smtClean="0"/>
              <a:t> routine </a:t>
            </a:r>
            <a:r>
              <a:rPr lang="en-US" sz="2800" dirty="0" err="1" smtClean="0"/>
              <a:t>interupsi</a:t>
            </a:r>
            <a:r>
              <a:rPr lang="en-US" sz="2800" dirty="0" smtClean="0"/>
              <a:t>. </a:t>
            </a:r>
          </a:p>
          <a:p>
            <a:r>
              <a:rPr lang="en-US" sz="2800" dirty="0" err="1" smtClean="0"/>
              <a:t>Hampir</a:t>
            </a:r>
            <a:r>
              <a:rPr lang="en-US" sz="2800" dirty="0" smtClean="0"/>
              <a:t> </a:t>
            </a:r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modul</a:t>
            </a:r>
            <a:r>
              <a:rPr lang="en-US" sz="2800" dirty="0" smtClean="0"/>
              <a:t> (</a:t>
            </a:r>
            <a:r>
              <a:rPr lang="en-US" sz="2800" dirty="0" err="1" smtClean="0"/>
              <a:t>memori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I/O)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mekanisme</a:t>
            </a:r>
            <a:r>
              <a:rPr lang="en-US" sz="2800" dirty="0" smtClean="0"/>
              <a:t>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menginterupsi</a:t>
            </a:r>
            <a:r>
              <a:rPr lang="en-US" sz="2800" dirty="0" smtClean="0"/>
              <a:t> </a:t>
            </a:r>
            <a:r>
              <a:rPr lang="en-US" sz="2800" dirty="0" err="1" smtClean="0"/>
              <a:t>kerja</a:t>
            </a:r>
            <a:r>
              <a:rPr lang="en-US" sz="2800" dirty="0" smtClean="0"/>
              <a:t> CPU. 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umum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menejemen</a:t>
            </a:r>
            <a:r>
              <a:rPr lang="en-US" sz="2800" dirty="0" smtClean="0"/>
              <a:t> </a:t>
            </a:r>
            <a:r>
              <a:rPr lang="en-US" sz="2800" dirty="0" err="1" smtClean="0"/>
              <a:t>pengeksekusian</a:t>
            </a:r>
            <a:r>
              <a:rPr lang="en-US" sz="2800" dirty="0" smtClean="0"/>
              <a:t> routine </a:t>
            </a:r>
            <a:r>
              <a:rPr lang="en-US" sz="2800" dirty="0" err="1" smtClean="0"/>
              <a:t>instruksi</a:t>
            </a:r>
            <a:r>
              <a:rPr lang="en-US" sz="2800" dirty="0" smtClean="0"/>
              <a:t> agar </a:t>
            </a:r>
            <a:r>
              <a:rPr lang="en-US" sz="2800" dirty="0" err="1" smtClean="0"/>
              <a:t>efektif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efisien</a:t>
            </a:r>
            <a:r>
              <a:rPr lang="en-US" sz="2800" dirty="0" smtClean="0"/>
              <a:t> </a:t>
            </a:r>
            <a:r>
              <a:rPr lang="en-US" sz="2800" dirty="0" err="1" smtClean="0"/>
              <a:t>antar</a:t>
            </a:r>
            <a:r>
              <a:rPr lang="en-US" sz="2800" dirty="0" smtClean="0"/>
              <a:t> CPU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modul</a:t>
            </a:r>
            <a:r>
              <a:rPr lang="en-US" sz="2800" dirty="0" smtClean="0"/>
              <a:t>–</a:t>
            </a:r>
            <a:r>
              <a:rPr lang="en-US" sz="2800" dirty="0" err="1" smtClean="0"/>
              <a:t>modul</a:t>
            </a:r>
            <a:r>
              <a:rPr lang="en-US" sz="2800" dirty="0" smtClean="0"/>
              <a:t> I/O </a:t>
            </a:r>
            <a:r>
              <a:rPr lang="en-US" sz="2800" dirty="0" err="1" smtClean="0"/>
              <a:t>maupun</a:t>
            </a:r>
            <a:r>
              <a:rPr lang="en-US" sz="2800" dirty="0" smtClean="0"/>
              <a:t> </a:t>
            </a:r>
            <a:r>
              <a:rPr lang="en-US" sz="2800" dirty="0" err="1" smtClean="0"/>
              <a:t>memori</a:t>
            </a:r>
            <a:r>
              <a:rPr lang="en-US" sz="2800" dirty="0" smtClean="0"/>
              <a:t>. </a:t>
            </a:r>
          </a:p>
          <a:p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komponen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menjalankan</a:t>
            </a:r>
            <a:r>
              <a:rPr lang="en-US" sz="2800" dirty="0" smtClean="0"/>
              <a:t> </a:t>
            </a:r>
            <a:r>
              <a:rPr lang="en-US" sz="2800" dirty="0" err="1" smtClean="0"/>
              <a:t>tugasnya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bersamaan</a:t>
            </a:r>
            <a:r>
              <a:rPr lang="en-US" sz="2800" dirty="0" smtClean="0"/>
              <a:t>, </a:t>
            </a:r>
            <a:r>
              <a:rPr lang="en-US" sz="2800" dirty="0" err="1" smtClean="0"/>
              <a:t>tetapi</a:t>
            </a:r>
            <a:r>
              <a:rPr lang="en-US" sz="2800" dirty="0" smtClean="0"/>
              <a:t> </a:t>
            </a:r>
            <a:r>
              <a:rPr lang="en-US" sz="2800" dirty="0" err="1" smtClean="0"/>
              <a:t>kendali</a:t>
            </a:r>
            <a:r>
              <a:rPr lang="en-US" sz="2800" dirty="0" smtClean="0"/>
              <a:t> </a:t>
            </a:r>
            <a:r>
              <a:rPr lang="en-US" sz="2800" dirty="0" err="1" smtClean="0"/>
              <a:t>terletak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CPU </a:t>
            </a:r>
            <a:r>
              <a:rPr lang="en-US" sz="2800" dirty="0" err="1" smtClean="0"/>
              <a:t>disamping</a:t>
            </a:r>
            <a:r>
              <a:rPr lang="en-US" sz="2800" dirty="0" smtClean="0"/>
              <a:t> </a:t>
            </a:r>
            <a:r>
              <a:rPr lang="en-US" sz="2800" dirty="0" err="1" smtClean="0"/>
              <a:t>itu</a:t>
            </a:r>
            <a:r>
              <a:rPr lang="en-US" sz="2800" dirty="0" smtClean="0"/>
              <a:t> </a:t>
            </a:r>
            <a:r>
              <a:rPr lang="en-US" sz="2800" dirty="0" err="1" smtClean="0"/>
              <a:t>kecepatan</a:t>
            </a:r>
            <a:r>
              <a:rPr lang="en-US" sz="2800" dirty="0" smtClean="0"/>
              <a:t> </a:t>
            </a:r>
            <a:r>
              <a:rPr lang="en-US" sz="2800" dirty="0" err="1" smtClean="0"/>
              <a:t>eksekusi</a:t>
            </a:r>
            <a:r>
              <a:rPr lang="en-US" sz="2800" dirty="0" smtClean="0"/>
              <a:t> </a:t>
            </a:r>
            <a:r>
              <a:rPr lang="en-US" sz="2800" dirty="0" err="1" smtClean="0"/>
              <a:t>masing</a:t>
            </a:r>
            <a:r>
              <a:rPr lang="en-US" sz="2800" dirty="0" smtClean="0"/>
              <a:t>–</a:t>
            </a:r>
            <a:r>
              <a:rPr lang="en-US" sz="2800" dirty="0" err="1" smtClean="0"/>
              <a:t>masing</a:t>
            </a:r>
            <a:r>
              <a:rPr lang="en-US" sz="2800" dirty="0" smtClean="0"/>
              <a:t> </a:t>
            </a:r>
            <a:r>
              <a:rPr lang="en-US" sz="2800" dirty="0" err="1" smtClean="0"/>
              <a:t>modul</a:t>
            </a:r>
            <a:r>
              <a:rPr lang="en-US" sz="2800" dirty="0" smtClean="0"/>
              <a:t> </a:t>
            </a:r>
            <a:r>
              <a:rPr lang="en-US" sz="2800" dirty="0" err="1" smtClean="0"/>
              <a:t>berbeda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sinkronisasi</a:t>
            </a:r>
            <a:r>
              <a:rPr lang="en-US" sz="2800" dirty="0" smtClean="0"/>
              <a:t> </a:t>
            </a:r>
            <a:r>
              <a:rPr lang="en-US" sz="2800" dirty="0" err="1" smtClean="0"/>
              <a:t>kerja</a:t>
            </a:r>
            <a:r>
              <a:rPr lang="en-US" sz="2800" dirty="0" smtClean="0"/>
              <a:t> </a:t>
            </a:r>
            <a:r>
              <a:rPr lang="en-US" sz="2800" dirty="0" err="1" smtClean="0"/>
              <a:t>antar</a:t>
            </a:r>
            <a:r>
              <a:rPr lang="en-US" sz="2800" dirty="0" smtClean="0"/>
              <a:t> </a:t>
            </a:r>
            <a:r>
              <a:rPr lang="en-US" sz="2800" dirty="0" err="1" smtClean="0"/>
              <a:t>modul</a:t>
            </a:r>
            <a:endParaRPr lang="en-US" sz="2800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10600" cy="4389120"/>
          </a:xfrm>
        </p:spPr>
        <p:txBody>
          <a:bodyPr>
            <a:no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/>
              <a:t>Program,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interupsi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dibangkitkan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kondisi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terjadi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eksekusi</a:t>
            </a:r>
            <a:r>
              <a:rPr lang="en-US" sz="2400" dirty="0" smtClean="0"/>
              <a:t> program. </a:t>
            </a:r>
            <a:r>
              <a:rPr lang="en-US" sz="2400" dirty="0" err="1" smtClean="0"/>
              <a:t>Contohnya</a:t>
            </a:r>
            <a:r>
              <a:rPr lang="en-US" sz="2400" dirty="0" smtClean="0"/>
              <a:t>: </a:t>
            </a:r>
            <a:r>
              <a:rPr lang="en-US" sz="2400" dirty="0" err="1" smtClean="0"/>
              <a:t>arimatika</a:t>
            </a:r>
            <a:r>
              <a:rPr lang="en-US" sz="2400" dirty="0" smtClean="0"/>
              <a:t> overflow, </a:t>
            </a:r>
            <a:r>
              <a:rPr lang="en-US" sz="2400" dirty="0" err="1" smtClean="0"/>
              <a:t>pembagian</a:t>
            </a:r>
            <a:r>
              <a:rPr lang="en-US" sz="2400" dirty="0" smtClean="0"/>
              <a:t> </a:t>
            </a:r>
            <a:r>
              <a:rPr lang="en-US" sz="2400" dirty="0" err="1" smtClean="0"/>
              <a:t>nol</a:t>
            </a:r>
            <a:r>
              <a:rPr lang="en-US" sz="2400" dirty="0" smtClean="0"/>
              <a:t>, </a:t>
            </a:r>
            <a:r>
              <a:rPr lang="en-US" sz="2400" dirty="0" err="1" smtClean="0"/>
              <a:t>oparasi</a:t>
            </a:r>
            <a:r>
              <a:rPr lang="en-US" sz="2400" dirty="0" smtClean="0"/>
              <a:t> </a:t>
            </a:r>
            <a:r>
              <a:rPr lang="en-US" sz="2400" dirty="0" err="1" smtClean="0"/>
              <a:t>ilegal</a:t>
            </a:r>
            <a:r>
              <a:rPr lang="en-US" sz="2400" dirty="0" smtClean="0"/>
              <a:t>.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/>
              <a:t>Timer,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interupsi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dibangkitkan</a:t>
            </a:r>
            <a:r>
              <a:rPr lang="en-US" sz="2400" dirty="0" smtClean="0"/>
              <a:t> </a:t>
            </a:r>
            <a:r>
              <a:rPr lang="en-US" sz="2400" dirty="0" err="1" smtClean="0"/>
              <a:t>pewaktuan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prosesor</a:t>
            </a:r>
            <a:r>
              <a:rPr lang="en-US" sz="2400" dirty="0" smtClean="0"/>
              <a:t>. </a:t>
            </a:r>
            <a:r>
              <a:rPr lang="en-US" sz="2400" dirty="0" err="1" smtClean="0"/>
              <a:t>Sinyal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memungkinkan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menjalankan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reguler</a:t>
            </a:r>
            <a:r>
              <a:rPr lang="en-US" sz="2400" dirty="0" smtClean="0"/>
              <a:t>.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/>
              <a:t>I/O, </a:t>
            </a:r>
            <a:r>
              <a:rPr lang="en-US" sz="2400" dirty="0" err="1" smtClean="0"/>
              <a:t>sinyal</a:t>
            </a:r>
            <a:r>
              <a:rPr lang="en-US" sz="2400" dirty="0" smtClean="0"/>
              <a:t> </a:t>
            </a:r>
            <a:r>
              <a:rPr lang="en-US" sz="2400" dirty="0" err="1" smtClean="0"/>
              <a:t>interupsi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dibangkitkan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modul</a:t>
            </a:r>
            <a:r>
              <a:rPr lang="en-US" sz="2400" dirty="0" smtClean="0"/>
              <a:t> I/O </a:t>
            </a:r>
            <a:r>
              <a:rPr lang="en-US" sz="2400" dirty="0" err="1" smtClean="0"/>
              <a:t>sehubungan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pemberitahuan</a:t>
            </a:r>
            <a:r>
              <a:rPr lang="en-US" sz="2400" dirty="0" smtClean="0"/>
              <a:t> </a:t>
            </a:r>
            <a:r>
              <a:rPr lang="en-US" sz="2400" dirty="0" err="1" smtClean="0"/>
              <a:t>kondisi</a:t>
            </a:r>
            <a:r>
              <a:rPr lang="en-US" sz="2400" dirty="0" smtClean="0"/>
              <a:t> error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penyelesaian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.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/>
              <a:t>Hardware failure, 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interupsi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dibangkitkan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kegagalan</a:t>
            </a:r>
            <a:r>
              <a:rPr lang="en-US" sz="2400" dirty="0" smtClean="0"/>
              <a:t> </a:t>
            </a:r>
            <a:r>
              <a:rPr lang="en-US" sz="2400" dirty="0" err="1" smtClean="0"/>
              <a:t>daya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kesalahan</a:t>
            </a:r>
            <a:r>
              <a:rPr lang="en-US" sz="2400" dirty="0" smtClean="0"/>
              <a:t> </a:t>
            </a:r>
            <a:r>
              <a:rPr lang="en-US" sz="2400" dirty="0" err="1" smtClean="0"/>
              <a:t>paritas</a:t>
            </a:r>
            <a:r>
              <a:rPr lang="en-US" sz="2400" dirty="0" smtClean="0"/>
              <a:t> </a:t>
            </a:r>
            <a:r>
              <a:rPr lang="en-US" sz="2400" dirty="0" err="1" smtClean="0"/>
              <a:t>memori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CPU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75000"/>
              <a:buFont typeface="Wingdings" pitchFamily="2" charset="2"/>
              <a:buChar char="q"/>
            </a:pPr>
            <a:r>
              <a:rPr lang="en-US" sz="3200" dirty="0" smtClean="0"/>
              <a:t>Central Processing Unit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3200" dirty="0" err="1" smtClean="0"/>
              <a:t>Merupakan</a:t>
            </a:r>
            <a:r>
              <a:rPr lang="en-US" sz="3200" dirty="0" smtClean="0"/>
              <a:t> </a:t>
            </a:r>
            <a:r>
              <a:rPr lang="en-US" sz="3200" dirty="0" err="1" smtClean="0"/>
              <a:t>komponen</a:t>
            </a:r>
            <a:r>
              <a:rPr lang="en-US" sz="3200" dirty="0" smtClean="0"/>
              <a:t> </a:t>
            </a:r>
            <a:r>
              <a:rPr lang="en-US" sz="3200" dirty="0" err="1" smtClean="0"/>
              <a:t>terpenting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 smtClean="0"/>
              <a:t>komputer</a:t>
            </a:r>
            <a:endParaRPr lang="en-US" sz="3200" dirty="0" smtClean="0"/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3200" dirty="0" err="1" smtClean="0"/>
              <a:t>Komponen</a:t>
            </a:r>
            <a:r>
              <a:rPr lang="en-US" sz="3200" dirty="0" smtClean="0"/>
              <a:t> </a:t>
            </a:r>
            <a:r>
              <a:rPr lang="en-US" sz="3200" dirty="0" err="1" smtClean="0"/>
              <a:t>pengolah</a:t>
            </a:r>
            <a:r>
              <a:rPr lang="en-US" sz="3200" dirty="0" smtClean="0"/>
              <a:t> data </a:t>
            </a:r>
            <a:r>
              <a:rPr lang="en-US" sz="3200" dirty="0" err="1" smtClean="0"/>
              <a:t>berdasarkan</a:t>
            </a:r>
            <a:r>
              <a:rPr lang="en-US" sz="3200" dirty="0" smtClean="0"/>
              <a:t> </a:t>
            </a:r>
            <a:r>
              <a:rPr lang="en-US" sz="3200" dirty="0" err="1" smtClean="0"/>
              <a:t>instruksi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diberikan</a:t>
            </a:r>
            <a:r>
              <a:rPr lang="en-US" sz="3200" dirty="0" smtClean="0"/>
              <a:t> </a:t>
            </a:r>
            <a:r>
              <a:rPr lang="en-US" sz="3200" dirty="0" err="1" smtClean="0"/>
              <a:t>kepadanya</a:t>
            </a:r>
            <a:endParaRPr lang="en-US" sz="3200" dirty="0" smtClean="0"/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mewujudkan</a:t>
            </a:r>
            <a:r>
              <a:rPr lang="en-US" sz="3200" dirty="0" smtClean="0"/>
              <a:t> </a:t>
            </a:r>
            <a:r>
              <a:rPr lang="en-US" sz="3200" dirty="0" err="1" smtClean="0"/>
              <a:t>fungsi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tugasnya</a:t>
            </a:r>
            <a:r>
              <a:rPr lang="en-US" sz="3200" dirty="0" smtClean="0"/>
              <a:t>, CPU </a:t>
            </a:r>
            <a:r>
              <a:rPr lang="en-US" sz="3200" dirty="0" err="1" smtClean="0"/>
              <a:t>tersusun</a:t>
            </a:r>
            <a:r>
              <a:rPr lang="en-US" sz="3200" dirty="0" smtClean="0"/>
              <a:t> </a:t>
            </a:r>
            <a:r>
              <a:rPr lang="en-US" sz="3200" dirty="0" err="1" smtClean="0"/>
              <a:t>atas</a:t>
            </a:r>
            <a:r>
              <a:rPr lang="en-US" sz="3200" dirty="0" smtClean="0"/>
              <a:t> </a:t>
            </a:r>
            <a:r>
              <a:rPr lang="en-US" sz="3200" dirty="0" err="1" smtClean="0"/>
              <a:t>beberapa</a:t>
            </a:r>
            <a:r>
              <a:rPr lang="en-US" sz="3200" dirty="0" smtClean="0"/>
              <a:t> </a:t>
            </a:r>
            <a:r>
              <a:rPr lang="en-US" sz="3200" dirty="0" err="1" smtClean="0"/>
              <a:t>komponen</a:t>
            </a:r>
            <a:endParaRPr lang="en-US" sz="3200" dirty="0" smtClean="0"/>
          </a:p>
          <a:p>
            <a:pPr>
              <a:buSzPct val="75000"/>
              <a:buFont typeface="Wingdings" pitchFamily="2" charset="2"/>
              <a:buChar char="q"/>
            </a:pPr>
            <a:endParaRPr lang="en-US" sz="3200" dirty="0" smtClean="0"/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61A7DDA-37CA-4FA8-8FBF-8C4763986EE7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adanya</a:t>
            </a:r>
            <a:r>
              <a:rPr lang="en-US" sz="2800" dirty="0" smtClean="0"/>
              <a:t> </a:t>
            </a:r>
            <a:r>
              <a:rPr lang="en-US" sz="2800" dirty="0" err="1" smtClean="0"/>
              <a:t>mekanisme</a:t>
            </a:r>
            <a:r>
              <a:rPr lang="en-US" sz="2800" dirty="0" smtClean="0"/>
              <a:t> </a:t>
            </a:r>
            <a:r>
              <a:rPr lang="en-US" sz="2800" dirty="0" err="1" smtClean="0"/>
              <a:t>interupsi</a:t>
            </a:r>
            <a:r>
              <a:rPr lang="en-US" sz="2800" dirty="0" smtClean="0"/>
              <a:t>, </a:t>
            </a:r>
            <a:r>
              <a:rPr lang="en-US" sz="2800" dirty="0" err="1" smtClean="0"/>
              <a:t>prosesor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mengeksekusi</a:t>
            </a:r>
            <a:r>
              <a:rPr lang="en-US" sz="2800" dirty="0" smtClean="0"/>
              <a:t> </a:t>
            </a:r>
            <a:r>
              <a:rPr lang="en-US" sz="2800" dirty="0" err="1" smtClean="0"/>
              <a:t>instruksi</a:t>
            </a:r>
            <a:r>
              <a:rPr lang="en-US" sz="2800" dirty="0" smtClean="0"/>
              <a:t>–</a:t>
            </a:r>
            <a:r>
              <a:rPr lang="en-US" sz="2800" dirty="0" err="1" smtClean="0"/>
              <a:t>instruksi</a:t>
            </a:r>
            <a:r>
              <a:rPr lang="en-US" sz="2800" dirty="0" smtClean="0"/>
              <a:t> lain. </a:t>
            </a:r>
          </a:p>
          <a:p>
            <a:r>
              <a:rPr lang="en-US" sz="2800" dirty="0" err="1" smtClean="0"/>
              <a:t>Saat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modul</a:t>
            </a:r>
            <a:r>
              <a:rPr lang="en-US" sz="2800" dirty="0" smtClean="0"/>
              <a:t>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selesai</a:t>
            </a:r>
            <a:r>
              <a:rPr lang="en-US" sz="2800" dirty="0" smtClean="0"/>
              <a:t> </a:t>
            </a:r>
            <a:r>
              <a:rPr lang="en-US" sz="2800" dirty="0" err="1" smtClean="0"/>
              <a:t>menjalankan</a:t>
            </a:r>
            <a:r>
              <a:rPr lang="en-US" sz="2800" dirty="0" smtClean="0"/>
              <a:t> </a:t>
            </a:r>
            <a:r>
              <a:rPr lang="en-US" sz="2800" dirty="0" err="1" smtClean="0"/>
              <a:t>tugasnya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siap</a:t>
            </a:r>
            <a:r>
              <a:rPr lang="en-US" sz="2800" dirty="0" smtClean="0"/>
              <a:t> </a:t>
            </a:r>
            <a:r>
              <a:rPr lang="en-US" sz="2800" dirty="0" err="1" smtClean="0"/>
              <a:t>menerima</a:t>
            </a:r>
            <a:r>
              <a:rPr lang="en-US" sz="2800" dirty="0" smtClean="0"/>
              <a:t> </a:t>
            </a:r>
            <a:r>
              <a:rPr lang="en-US" sz="2800" dirty="0" err="1" smtClean="0"/>
              <a:t>tugas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berikutnya</a:t>
            </a:r>
            <a:r>
              <a:rPr lang="en-US" sz="2800" dirty="0" smtClean="0"/>
              <a:t>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modul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mengirimkan</a:t>
            </a:r>
            <a:r>
              <a:rPr lang="en-US" sz="2800" dirty="0" smtClean="0"/>
              <a:t> </a:t>
            </a:r>
            <a:r>
              <a:rPr lang="en-US" sz="2800" dirty="0" err="1" smtClean="0"/>
              <a:t>permintaan</a:t>
            </a:r>
            <a:r>
              <a:rPr lang="en-US" sz="2800" dirty="0" smtClean="0"/>
              <a:t> </a:t>
            </a:r>
            <a:r>
              <a:rPr lang="en-US" sz="2800" dirty="0" err="1" smtClean="0"/>
              <a:t>interupsi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prosesor</a:t>
            </a:r>
            <a:endParaRPr lang="en-US" sz="2800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r>
              <a:rPr lang="en-US" dirty="0" smtClean="0"/>
              <a:t>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Kemudian</a:t>
            </a:r>
            <a:r>
              <a:rPr lang="en-US" sz="2800" dirty="0" smtClean="0"/>
              <a:t> </a:t>
            </a:r>
            <a:r>
              <a:rPr lang="en-US" sz="2800" dirty="0" err="1" smtClean="0"/>
              <a:t>prosesor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menghentikan</a:t>
            </a:r>
            <a:r>
              <a:rPr lang="en-US" sz="2800" dirty="0" smtClean="0"/>
              <a:t> </a:t>
            </a:r>
            <a:r>
              <a:rPr lang="en-US" sz="2800" dirty="0" err="1" smtClean="0"/>
              <a:t>Eksekusi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dijalankannya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menghandel</a:t>
            </a:r>
            <a:r>
              <a:rPr lang="en-US" sz="2800" dirty="0" smtClean="0"/>
              <a:t> routine </a:t>
            </a:r>
            <a:r>
              <a:rPr lang="en-US" sz="2800" dirty="0" err="1" smtClean="0"/>
              <a:t>interupsi</a:t>
            </a:r>
            <a:r>
              <a:rPr lang="en-US" sz="2800" dirty="0" smtClean="0"/>
              <a:t>. </a:t>
            </a:r>
          </a:p>
          <a:p>
            <a:r>
              <a:rPr lang="en-US" sz="2800" dirty="0" err="1" smtClean="0"/>
              <a:t>Setelah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interupsi</a:t>
            </a:r>
            <a:r>
              <a:rPr lang="en-US" sz="2800" dirty="0" smtClean="0"/>
              <a:t> </a:t>
            </a:r>
            <a:r>
              <a:rPr lang="en-US" sz="2800" dirty="0" err="1" smtClean="0"/>
              <a:t>selesai</a:t>
            </a:r>
            <a:r>
              <a:rPr lang="en-US" sz="2800" dirty="0" smtClean="0"/>
              <a:t>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prosesor</a:t>
            </a:r>
            <a:r>
              <a:rPr lang="en-US" sz="2800" dirty="0" smtClean="0"/>
              <a:t> Akan </a:t>
            </a:r>
            <a:r>
              <a:rPr lang="en-US" sz="2800" dirty="0" err="1" smtClean="0"/>
              <a:t>melanjutkan</a:t>
            </a:r>
            <a:r>
              <a:rPr lang="en-US" sz="2800" dirty="0" smtClean="0"/>
              <a:t> </a:t>
            </a:r>
            <a:r>
              <a:rPr lang="en-US" sz="2800" dirty="0" err="1" smtClean="0"/>
              <a:t>eksekusi</a:t>
            </a:r>
            <a:r>
              <a:rPr lang="en-US" sz="2800" dirty="0" smtClean="0"/>
              <a:t> </a:t>
            </a:r>
            <a:r>
              <a:rPr lang="en-US" sz="2800" dirty="0" err="1" smtClean="0"/>
              <a:t>programnya</a:t>
            </a:r>
            <a:r>
              <a:rPr lang="en-US" sz="2800" dirty="0" smtClean="0"/>
              <a:t> </a:t>
            </a:r>
            <a:r>
              <a:rPr lang="en-US" sz="2800" dirty="0" err="1" smtClean="0"/>
              <a:t>kembali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Saat</a:t>
            </a:r>
            <a:r>
              <a:rPr lang="en-US" sz="2800" dirty="0" smtClean="0"/>
              <a:t> </a:t>
            </a:r>
            <a:r>
              <a:rPr lang="en-US" sz="2800" dirty="0" err="1" smtClean="0"/>
              <a:t>sinyal</a:t>
            </a:r>
            <a:r>
              <a:rPr lang="en-US" sz="2800" dirty="0" smtClean="0"/>
              <a:t> </a:t>
            </a:r>
            <a:r>
              <a:rPr lang="en-US" sz="2800" dirty="0" err="1" smtClean="0"/>
              <a:t>interupsi</a:t>
            </a:r>
            <a:r>
              <a:rPr lang="en-US" sz="2800" dirty="0" smtClean="0"/>
              <a:t> </a:t>
            </a:r>
            <a:r>
              <a:rPr lang="en-US" sz="2800" dirty="0" err="1" smtClean="0"/>
              <a:t>diterima</a:t>
            </a:r>
            <a:r>
              <a:rPr lang="en-US" sz="2800" dirty="0" smtClean="0"/>
              <a:t> </a:t>
            </a:r>
            <a:r>
              <a:rPr lang="en-US" sz="2800" dirty="0" err="1" smtClean="0"/>
              <a:t>prosesor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kemungkinan</a:t>
            </a:r>
            <a:r>
              <a:rPr lang="en-US" sz="2800" dirty="0" smtClean="0"/>
              <a:t> </a:t>
            </a:r>
            <a:r>
              <a:rPr lang="en-US" sz="2800" dirty="0" err="1" smtClean="0"/>
              <a:t>tindakan</a:t>
            </a:r>
            <a:r>
              <a:rPr lang="en-US" sz="2800" dirty="0" smtClean="0"/>
              <a:t>,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 smtClean="0"/>
              <a:t>interupsi</a:t>
            </a:r>
            <a:r>
              <a:rPr lang="en-US" sz="2800" dirty="0" smtClean="0"/>
              <a:t> </a:t>
            </a:r>
            <a:r>
              <a:rPr lang="en-US" sz="2800" dirty="0" err="1" smtClean="0"/>
              <a:t>diterima</a:t>
            </a:r>
            <a:r>
              <a:rPr lang="en-US" sz="2800" dirty="0" smtClean="0"/>
              <a:t>/</a:t>
            </a:r>
            <a:r>
              <a:rPr lang="en-US" sz="2800" dirty="0" err="1" smtClean="0"/>
              <a:t>ditangguhkan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interupsi</a:t>
            </a:r>
            <a:r>
              <a:rPr lang="en-US" sz="2800" dirty="0" smtClean="0"/>
              <a:t> </a:t>
            </a:r>
            <a:r>
              <a:rPr lang="en-US" sz="2800" dirty="0" err="1" smtClean="0"/>
              <a:t>ditolak</a:t>
            </a:r>
            <a:endParaRPr lang="en-US" sz="2800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Interupsi</a:t>
            </a:r>
            <a:r>
              <a:rPr lang="en-US" dirty="0" smtClean="0"/>
              <a:t> </a:t>
            </a:r>
            <a:r>
              <a:rPr lang="en-US" dirty="0" err="1" smtClean="0"/>
              <a:t>Ditangguhkan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Apa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Prosessor</a:t>
            </a:r>
            <a:r>
              <a:rPr lang="en-US" sz="2800" dirty="0" smtClean="0"/>
              <a:t> ?</a:t>
            </a:r>
          </a:p>
          <a:p>
            <a:pPr lvl="1"/>
            <a:r>
              <a:rPr lang="en-US" sz="2800" dirty="0" err="1" smtClean="0"/>
              <a:t>Prosesor</a:t>
            </a:r>
            <a:r>
              <a:rPr lang="en-US" sz="2800" dirty="0" smtClean="0"/>
              <a:t> </a:t>
            </a:r>
            <a:r>
              <a:rPr lang="en-US" sz="2800" dirty="0" err="1" smtClean="0"/>
              <a:t>menangguhkan</a:t>
            </a:r>
            <a:r>
              <a:rPr lang="en-US" sz="2800" dirty="0" smtClean="0"/>
              <a:t> </a:t>
            </a:r>
            <a:r>
              <a:rPr lang="en-US" sz="2800" dirty="0" err="1" smtClean="0"/>
              <a:t>eksekusi</a:t>
            </a:r>
            <a:r>
              <a:rPr lang="en-US" sz="2800" dirty="0" smtClean="0"/>
              <a:t> program yang </a:t>
            </a:r>
            <a:r>
              <a:rPr lang="en-US" sz="2800" dirty="0" err="1" smtClean="0"/>
              <a:t>dijalankan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menyimpan</a:t>
            </a:r>
            <a:r>
              <a:rPr lang="en-US" sz="2800" dirty="0" smtClean="0"/>
              <a:t> </a:t>
            </a:r>
            <a:r>
              <a:rPr lang="en-US" sz="2800" dirty="0" err="1" smtClean="0"/>
              <a:t>konteksnya.Tindakan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menyimpan</a:t>
            </a:r>
            <a:r>
              <a:rPr lang="en-US" sz="2800" dirty="0" smtClean="0"/>
              <a:t> </a:t>
            </a:r>
            <a:r>
              <a:rPr lang="en-US" sz="2800" dirty="0" err="1" smtClean="0"/>
              <a:t>alamat</a:t>
            </a:r>
            <a:r>
              <a:rPr lang="en-US" sz="2800" dirty="0" smtClean="0"/>
              <a:t> </a:t>
            </a:r>
            <a:r>
              <a:rPr lang="en-US" sz="2800" dirty="0" err="1" smtClean="0"/>
              <a:t>instruksi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berikutnya</a:t>
            </a:r>
            <a:r>
              <a:rPr lang="en-US" sz="2800" dirty="0" smtClean="0"/>
              <a:t> yang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dieksekusi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data lain yang </a:t>
            </a:r>
            <a:r>
              <a:rPr lang="en-US" sz="2800" dirty="0" err="1" smtClean="0"/>
              <a:t>relevan</a:t>
            </a:r>
            <a:r>
              <a:rPr lang="en-US" sz="2800" dirty="0" smtClean="0"/>
              <a:t>. </a:t>
            </a:r>
          </a:p>
          <a:p>
            <a:pPr lvl="1"/>
            <a:r>
              <a:rPr lang="en-US" sz="2800" dirty="0" err="1" smtClean="0"/>
              <a:t>Prosesor</a:t>
            </a:r>
            <a:r>
              <a:rPr lang="en-US" sz="2800" dirty="0" smtClean="0"/>
              <a:t> </a:t>
            </a:r>
            <a:r>
              <a:rPr lang="en-US" sz="2800" dirty="0" err="1" smtClean="0"/>
              <a:t>menyetel</a:t>
            </a:r>
            <a:r>
              <a:rPr lang="en-US" sz="2800" dirty="0" smtClean="0"/>
              <a:t> program counter (PC)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alamat</a:t>
            </a:r>
            <a:r>
              <a:rPr lang="en-US" sz="2800" dirty="0" smtClean="0"/>
              <a:t> </a:t>
            </a:r>
            <a:r>
              <a:rPr lang="en-US" sz="2800" dirty="0" err="1" smtClean="0"/>
              <a:t>awal</a:t>
            </a:r>
            <a:r>
              <a:rPr lang="en-US" sz="2800" dirty="0" smtClean="0"/>
              <a:t> routine interrupt handler.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50876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Siklus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prosesor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943100"/>
            <a:ext cx="619125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kompleks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Interupsi</a:t>
            </a:r>
            <a:r>
              <a:rPr lang="en-US" sz="2800" dirty="0" smtClean="0"/>
              <a:t> </a:t>
            </a:r>
            <a:r>
              <a:rPr lang="en-US" sz="2800" dirty="0" err="1" smtClean="0"/>
              <a:t>ganda</a:t>
            </a:r>
            <a:r>
              <a:rPr lang="en-US" sz="2800" dirty="0" smtClean="0"/>
              <a:t>(multiple interrupt). </a:t>
            </a:r>
          </a:p>
          <a:p>
            <a:pPr lvl="1"/>
            <a:r>
              <a:rPr lang="en-US" sz="2800" dirty="0" err="1" smtClean="0"/>
              <a:t>Misalnya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menerima</a:t>
            </a:r>
            <a:r>
              <a:rPr lang="en-US" sz="2800" dirty="0" smtClean="0"/>
              <a:t> </a:t>
            </a:r>
            <a:r>
              <a:rPr lang="en-US" sz="2800" dirty="0" err="1" smtClean="0"/>
              <a:t>permintaan</a:t>
            </a:r>
            <a:r>
              <a:rPr lang="en-US" sz="2800" dirty="0" smtClean="0"/>
              <a:t> </a:t>
            </a:r>
            <a:r>
              <a:rPr lang="en-US" sz="2800" dirty="0" err="1" smtClean="0"/>
              <a:t>interupsi</a:t>
            </a:r>
            <a:r>
              <a:rPr lang="en-US" sz="2800" dirty="0" smtClean="0"/>
              <a:t> </a:t>
            </a:r>
            <a:r>
              <a:rPr lang="en-US" sz="2800" dirty="0" err="1" smtClean="0"/>
              <a:t>saat</a:t>
            </a:r>
            <a:r>
              <a:rPr lang="en-US" sz="2800" dirty="0" smtClean="0"/>
              <a:t> proses </a:t>
            </a:r>
            <a:r>
              <a:rPr lang="en-US" sz="2800" dirty="0" err="1" smtClean="0"/>
              <a:t>pencetakan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printer </a:t>
            </a:r>
            <a:r>
              <a:rPr lang="en-US" sz="2800" dirty="0" err="1" smtClean="0"/>
              <a:t>selesai</a:t>
            </a:r>
            <a:r>
              <a:rPr lang="en-US" sz="2800" dirty="0" smtClean="0"/>
              <a:t>, </a:t>
            </a:r>
            <a:r>
              <a:rPr lang="en-US" sz="2800" dirty="0" err="1" smtClean="0"/>
              <a:t>disamping</a:t>
            </a:r>
            <a:r>
              <a:rPr lang="en-US" sz="2800" dirty="0" smtClean="0"/>
              <a:t> </a:t>
            </a:r>
            <a:r>
              <a:rPr lang="en-US" sz="2800" dirty="0" err="1" smtClean="0"/>
              <a:t>itu</a:t>
            </a:r>
            <a:r>
              <a:rPr lang="en-US" sz="2800" dirty="0" smtClean="0"/>
              <a:t> </a:t>
            </a:r>
            <a:r>
              <a:rPr lang="en-US" sz="2800" dirty="0" err="1" smtClean="0"/>
              <a:t>dimungkinkan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saluran</a:t>
            </a:r>
            <a:r>
              <a:rPr lang="en-US" sz="2800" dirty="0" smtClean="0"/>
              <a:t> </a:t>
            </a:r>
            <a:r>
              <a:rPr lang="en-US" sz="2800" dirty="0" err="1" smtClean="0"/>
              <a:t>komunikasi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mengirimkan</a:t>
            </a:r>
            <a:r>
              <a:rPr lang="en-US" sz="2800" dirty="0" smtClean="0"/>
              <a:t> </a:t>
            </a:r>
            <a:r>
              <a:rPr lang="en-US" sz="2800" dirty="0" err="1" smtClean="0"/>
              <a:t>permintaan</a:t>
            </a:r>
            <a:r>
              <a:rPr lang="en-US" sz="2800" dirty="0" smtClean="0"/>
              <a:t> </a:t>
            </a:r>
            <a:r>
              <a:rPr lang="en-US" sz="2800" dirty="0" err="1" smtClean="0"/>
              <a:t>interupsi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kali data </a:t>
            </a:r>
            <a:r>
              <a:rPr lang="en-US" sz="2800" dirty="0" err="1" smtClean="0"/>
              <a:t>tiba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diambil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buah</a:t>
            </a:r>
            <a:r>
              <a:rPr lang="en-US" sz="2800" dirty="0" smtClean="0"/>
              <a:t> </a:t>
            </a:r>
            <a:r>
              <a:rPr lang="en-US" sz="2800" dirty="0" err="1" smtClean="0"/>
              <a:t>pendekatan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menangani</a:t>
            </a:r>
            <a:r>
              <a:rPr lang="en-US" sz="2800" dirty="0" smtClean="0"/>
              <a:t> </a:t>
            </a:r>
            <a:r>
              <a:rPr lang="en-US" sz="2800" dirty="0" err="1" smtClean="0"/>
              <a:t>interupsi</a:t>
            </a:r>
            <a:r>
              <a:rPr lang="en-US" sz="2800" dirty="0" smtClean="0"/>
              <a:t> </a:t>
            </a:r>
            <a:r>
              <a:rPr lang="en-US" sz="2800" dirty="0" err="1" smtClean="0"/>
              <a:t>ganda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r>
              <a:rPr lang="en-US" dirty="0" smtClean="0"/>
              <a:t> </a:t>
            </a:r>
            <a:r>
              <a:rPr lang="en-US" dirty="0" err="1" smtClean="0"/>
              <a:t>ganda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34400" cy="4389120"/>
          </a:xfrm>
        </p:spPr>
        <p:txBody>
          <a:bodyPr>
            <a:noAutofit/>
          </a:bodyPr>
          <a:lstStyle/>
          <a:p>
            <a:pPr>
              <a:buFont typeface="Wingdings 2" pitchFamily="18" charset="2"/>
              <a:buNone/>
            </a:pPr>
            <a:r>
              <a:rPr lang="en-US" sz="2400" dirty="0" smtClean="0"/>
              <a:t>Ada 2 </a:t>
            </a:r>
            <a:r>
              <a:rPr lang="en-US" sz="2400" dirty="0" err="1" smtClean="0"/>
              <a:t>Pendekatan</a:t>
            </a:r>
            <a:r>
              <a:rPr lang="en-US" sz="2400" dirty="0" smtClean="0"/>
              <a:t>:</a:t>
            </a:r>
          </a:p>
          <a:p>
            <a:r>
              <a:rPr lang="en-US" sz="2400" dirty="0" err="1" smtClean="0"/>
              <a:t>Pendekatan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dirty="0" err="1" smtClean="0"/>
              <a:t>pengolahan</a:t>
            </a:r>
            <a:r>
              <a:rPr lang="en-US" sz="2400" dirty="0" smtClean="0"/>
              <a:t> </a:t>
            </a:r>
            <a:r>
              <a:rPr lang="en-US" sz="2400" dirty="0" err="1" smtClean="0"/>
              <a:t>interupsi</a:t>
            </a:r>
            <a:r>
              <a:rPr lang="en-US" sz="2400" dirty="0" smtClean="0"/>
              <a:t> </a:t>
            </a:r>
            <a:r>
              <a:rPr lang="en-US" sz="2400" dirty="0" err="1" smtClean="0"/>
              <a:t>berurutan</a:t>
            </a:r>
            <a:r>
              <a:rPr lang="en-US" sz="2400" dirty="0" smtClean="0"/>
              <a:t> /</a:t>
            </a:r>
            <a:r>
              <a:rPr lang="en-US" sz="2400" dirty="0" err="1" smtClean="0"/>
              <a:t>sekuensial</a:t>
            </a:r>
            <a:endParaRPr lang="en-US" sz="2400" dirty="0" smtClean="0"/>
          </a:p>
          <a:p>
            <a:pPr lvl="1"/>
            <a:r>
              <a:rPr lang="en-US" dirty="0" err="1" smtClean="0"/>
              <a:t>Menolak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mengizinkan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r>
              <a:rPr lang="en-US" dirty="0" smtClean="0"/>
              <a:t> lain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r>
              <a:rPr lang="en-US" dirty="0" smtClean="0"/>
              <a:t> </a:t>
            </a:r>
            <a:r>
              <a:rPr lang="en-US" dirty="0" err="1" smtClean="0"/>
              <a:t>ditangani</a:t>
            </a:r>
            <a:r>
              <a:rPr lang="en-US" dirty="0" smtClean="0"/>
              <a:t> </a:t>
            </a:r>
            <a:r>
              <a:rPr lang="en-US" dirty="0" err="1" smtClean="0"/>
              <a:t>prosesor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prosesor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r>
              <a:rPr lang="en-US" dirty="0" smtClean="0"/>
              <a:t> lain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ditangani</a:t>
            </a:r>
            <a:r>
              <a:rPr lang="en-US" dirty="0" smtClean="0"/>
              <a:t>.</a:t>
            </a:r>
          </a:p>
          <a:p>
            <a:r>
              <a:rPr lang="en-US" sz="2400" dirty="0" err="1" smtClean="0"/>
              <a:t>Pengolahan</a:t>
            </a:r>
            <a:r>
              <a:rPr lang="en-US" sz="2400" dirty="0" smtClean="0"/>
              <a:t> </a:t>
            </a:r>
            <a:r>
              <a:rPr lang="en-US" sz="2400" dirty="0" err="1" smtClean="0"/>
              <a:t>interupsi</a:t>
            </a:r>
            <a:r>
              <a:rPr lang="en-US" sz="2400" dirty="0" smtClean="0"/>
              <a:t> </a:t>
            </a:r>
            <a:r>
              <a:rPr lang="en-US" sz="2400" dirty="0" err="1" smtClean="0"/>
              <a:t>bersarang</a:t>
            </a:r>
            <a:r>
              <a:rPr lang="en-US" sz="2400" dirty="0" smtClean="0"/>
              <a:t>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mendefinisikan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prioritas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interupsi</a:t>
            </a:r>
            <a:endParaRPr lang="en-US" sz="2400" dirty="0" smtClean="0"/>
          </a:p>
          <a:p>
            <a:pPr lvl="1"/>
            <a:r>
              <a:rPr lang="en-US" dirty="0" smtClean="0"/>
              <a:t>Interrupt handler </a:t>
            </a:r>
            <a:r>
              <a:rPr lang="en-US" dirty="0" err="1" smtClean="0"/>
              <a:t>mengizinkan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r>
              <a:rPr lang="en-US" dirty="0" smtClean="0"/>
              <a:t> </a:t>
            </a:r>
            <a:r>
              <a:rPr lang="en-US" dirty="0" err="1" smtClean="0"/>
              <a:t>berprioritas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ditangani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Multiple Interrupts -Sequential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1782763"/>
            <a:ext cx="6557962" cy="429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Multiple Interrupts -Nested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616075"/>
            <a:ext cx="7034212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sistem memiliki tiga perangkat I/O: printer, disk, dan saluran komunikasi, masing–masing prioritasnya 2, 4 dan5. Bagaimana proses interupsinya?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pencetakan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printer,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data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saluran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meminta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r>
              <a:rPr lang="en-US" dirty="0" smtClean="0"/>
              <a:t>.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Proses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pengalihan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r>
              <a:rPr lang="en-US" dirty="0" smtClean="0"/>
              <a:t> printer </a:t>
            </a:r>
            <a:r>
              <a:rPr lang="en-US" dirty="0" err="1" smtClean="0"/>
              <a:t>ditangguhkan</a:t>
            </a:r>
            <a:r>
              <a:rPr lang="en-US" dirty="0" smtClean="0"/>
              <a:t>.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pengeksekusian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r>
              <a:rPr lang="en-US" dirty="0" smtClean="0"/>
              <a:t> disk,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prioritasnya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r>
              <a:rPr lang="en-US" dirty="0" smtClean="0"/>
              <a:t> disk </a:t>
            </a:r>
            <a:r>
              <a:rPr lang="en-US" dirty="0" err="1" smtClean="0"/>
              <a:t>ditangguhkan</a:t>
            </a:r>
            <a:r>
              <a:rPr lang="en-US" dirty="0" smtClean="0"/>
              <a:t>.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dilanjutkan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prioritas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disk.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r>
              <a:rPr lang="en-US" dirty="0" smtClean="0"/>
              <a:t> disk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dilanjutkan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r>
              <a:rPr lang="en-US" dirty="0" smtClean="0"/>
              <a:t> printer.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dilanjutkan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program </a:t>
            </a:r>
            <a:r>
              <a:rPr lang="en-US" dirty="0" err="1" smtClean="0"/>
              <a:t>utama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err="1"/>
              <a:t>Komponen</a:t>
            </a:r>
            <a:r>
              <a:rPr lang="en-US" sz="4000" dirty="0"/>
              <a:t> </a:t>
            </a:r>
            <a:r>
              <a:rPr lang="en-US" sz="4000" dirty="0" err="1"/>
              <a:t>Utama</a:t>
            </a:r>
            <a:r>
              <a:rPr lang="en-US" sz="4000" dirty="0"/>
              <a:t> </a:t>
            </a:r>
            <a:r>
              <a:rPr lang="en-US" sz="4000" dirty="0" smtClean="0"/>
              <a:t>CPU</a:t>
            </a:r>
            <a:endParaRPr lang="en-US" sz="40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i="1" dirty="0" smtClean="0"/>
              <a:t>Arithmetic and Logic Unit (ALU)</a:t>
            </a:r>
          </a:p>
          <a:p>
            <a:pPr>
              <a:buFont typeface="Wingdings" pitchFamily="2" charset="2"/>
              <a:buChar char="q"/>
            </a:pPr>
            <a:r>
              <a:rPr lang="en-US" sz="3200" i="1" dirty="0" smtClean="0"/>
              <a:t>Control Unit</a:t>
            </a:r>
          </a:p>
          <a:p>
            <a:pPr>
              <a:buFont typeface="Wingdings" pitchFamily="2" charset="2"/>
              <a:buChar char="q"/>
            </a:pPr>
            <a:r>
              <a:rPr lang="en-US" sz="3200" i="1" dirty="0" smtClean="0"/>
              <a:t>Registers</a:t>
            </a:r>
          </a:p>
          <a:p>
            <a:pPr>
              <a:buFont typeface="Wingdings" pitchFamily="2" charset="2"/>
              <a:buChar char="q"/>
            </a:pPr>
            <a:r>
              <a:rPr lang="en-US" sz="3200" i="1" dirty="0" smtClean="0"/>
              <a:t>CPU Interconnections</a:t>
            </a:r>
          </a:p>
          <a:p>
            <a:endParaRPr lang="en-US" sz="3200" i="1" dirty="0" smtClean="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72AB9BE-16EE-4050-947C-46719E935BB0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/>
              <a:t>Arithmetic and Logic Unit (ALU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SzPct val="80000"/>
              <a:buFont typeface="Wingdings" pitchFamily="2" charset="2"/>
              <a:buChar char="q"/>
            </a:pPr>
            <a:r>
              <a:rPr lang="en-US" sz="3200" dirty="0" err="1" smtClean="0"/>
              <a:t>Bertugas</a:t>
            </a:r>
            <a:r>
              <a:rPr lang="en-US" sz="3200" dirty="0" smtClean="0"/>
              <a:t> </a:t>
            </a:r>
            <a:r>
              <a:rPr lang="en-US" sz="3200" dirty="0" err="1" smtClean="0"/>
              <a:t>membentuk</a:t>
            </a:r>
            <a:r>
              <a:rPr lang="en-US" sz="3200" dirty="0" smtClean="0"/>
              <a:t> </a:t>
            </a:r>
            <a:r>
              <a:rPr lang="en-US" sz="3200" dirty="0" err="1" smtClean="0"/>
              <a:t>fungsi</a:t>
            </a:r>
            <a:r>
              <a:rPr lang="en-US" sz="3200" dirty="0" smtClean="0"/>
              <a:t> – </a:t>
            </a:r>
            <a:r>
              <a:rPr lang="en-US" sz="3200" dirty="0" err="1" smtClean="0"/>
              <a:t>fungsi</a:t>
            </a:r>
            <a:r>
              <a:rPr lang="en-US" sz="3200" dirty="0" smtClean="0"/>
              <a:t> </a:t>
            </a:r>
            <a:r>
              <a:rPr lang="en-US" sz="3200" dirty="0" err="1" smtClean="0"/>
              <a:t>pengolahan</a:t>
            </a:r>
            <a:r>
              <a:rPr lang="en-US" sz="3200" dirty="0" smtClean="0"/>
              <a:t> data </a:t>
            </a:r>
            <a:r>
              <a:rPr lang="en-US" sz="3200" dirty="0" err="1" smtClean="0"/>
              <a:t>komputer</a:t>
            </a:r>
            <a:r>
              <a:rPr lang="en-US" sz="3200" dirty="0" smtClean="0"/>
              <a:t>.</a:t>
            </a:r>
          </a:p>
          <a:p>
            <a:pPr>
              <a:lnSpc>
                <a:spcPct val="90000"/>
              </a:lnSpc>
              <a:buSzPct val="80000"/>
              <a:buFont typeface="Wingdings" pitchFamily="2" charset="2"/>
              <a:buChar char="q"/>
            </a:pPr>
            <a:r>
              <a:rPr lang="en-US" sz="3200" dirty="0" smtClean="0"/>
              <a:t>ALU </a:t>
            </a:r>
            <a:r>
              <a:rPr lang="en-US" sz="3200" dirty="0" err="1" smtClean="0"/>
              <a:t>sering</a:t>
            </a:r>
            <a:r>
              <a:rPr lang="en-US" sz="3200" dirty="0" smtClean="0"/>
              <a:t> </a:t>
            </a:r>
            <a:r>
              <a:rPr lang="en-US" sz="3200" dirty="0" err="1" smtClean="0"/>
              <a:t>disebut</a:t>
            </a:r>
            <a:r>
              <a:rPr lang="en-US" sz="3200" dirty="0" smtClean="0"/>
              <a:t> </a:t>
            </a:r>
            <a:r>
              <a:rPr lang="en-US" sz="3200" i="1" dirty="0" err="1" smtClean="0"/>
              <a:t>mesin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bahasa</a:t>
            </a:r>
            <a:r>
              <a:rPr lang="en-US" sz="3200" dirty="0" smtClean="0"/>
              <a:t> (</a:t>
            </a:r>
            <a:r>
              <a:rPr lang="en-US" sz="3200" i="1" dirty="0" smtClean="0"/>
              <a:t>machine language</a:t>
            </a:r>
            <a:r>
              <a:rPr lang="en-US" sz="3200" dirty="0" smtClean="0"/>
              <a:t>) </a:t>
            </a:r>
            <a:r>
              <a:rPr lang="en-US" sz="3200" dirty="0" err="1" smtClean="0"/>
              <a:t>karena</a:t>
            </a:r>
            <a:r>
              <a:rPr lang="en-US" sz="3200" dirty="0" smtClean="0"/>
              <a:t> </a:t>
            </a:r>
            <a:r>
              <a:rPr lang="en-US" sz="3200" dirty="0" err="1" smtClean="0"/>
              <a:t>bagian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mengerjakan</a:t>
            </a:r>
            <a:r>
              <a:rPr lang="en-US" sz="3200" dirty="0" smtClean="0"/>
              <a:t> </a:t>
            </a:r>
            <a:r>
              <a:rPr lang="en-US" sz="3200" dirty="0" err="1" smtClean="0"/>
              <a:t>instruksi</a:t>
            </a:r>
            <a:r>
              <a:rPr lang="en-US" sz="3200" dirty="0" smtClean="0"/>
              <a:t> – </a:t>
            </a:r>
            <a:r>
              <a:rPr lang="en-US" sz="3200" dirty="0" err="1" smtClean="0"/>
              <a:t>instruksi</a:t>
            </a:r>
            <a:r>
              <a:rPr lang="en-US" sz="3200" dirty="0" smtClean="0"/>
              <a:t> </a:t>
            </a:r>
            <a:r>
              <a:rPr lang="en-US" sz="3200" dirty="0" err="1" smtClean="0"/>
              <a:t>bahasa</a:t>
            </a:r>
            <a:r>
              <a:rPr lang="en-US" sz="3200" dirty="0" smtClean="0"/>
              <a:t> </a:t>
            </a:r>
            <a:r>
              <a:rPr lang="en-US" sz="3200" dirty="0" err="1" smtClean="0"/>
              <a:t>mesin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diberikan</a:t>
            </a:r>
            <a:r>
              <a:rPr lang="en-US" sz="3200" dirty="0" smtClean="0"/>
              <a:t> </a:t>
            </a:r>
            <a:r>
              <a:rPr lang="en-US" sz="3200" dirty="0" err="1" smtClean="0"/>
              <a:t>padanya</a:t>
            </a:r>
            <a:r>
              <a:rPr lang="en-US" sz="3200" dirty="0" smtClean="0"/>
              <a:t>.</a:t>
            </a:r>
          </a:p>
          <a:p>
            <a:pPr>
              <a:lnSpc>
                <a:spcPct val="90000"/>
              </a:lnSpc>
              <a:buSzPct val="80000"/>
              <a:buFont typeface="Wingdings" pitchFamily="2" charset="2"/>
              <a:buChar char="q"/>
            </a:pPr>
            <a:r>
              <a:rPr lang="en-US" sz="3200" dirty="0" err="1" smtClean="0"/>
              <a:t>Seperti</a:t>
            </a:r>
            <a:r>
              <a:rPr lang="en-US" sz="3200" dirty="0" smtClean="0"/>
              <a:t> </a:t>
            </a:r>
            <a:r>
              <a:rPr lang="en-US" sz="3200" dirty="0" err="1" smtClean="0"/>
              <a:t>istilahnya</a:t>
            </a:r>
            <a:r>
              <a:rPr lang="en-US" sz="3200" dirty="0" smtClean="0"/>
              <a:t> ALU </a:t>
            </a:r>
            <a:r>
              <a:rPr lang="en-US" sz="3200" dirty="0" err="1" smtClean="0"/>
              <a:t>terdiri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dua</a:t>
            </a:r>
            <a:r>
              <a:rPr lang="en-US" sz="3200" dirty="0" smtClean="0"/>
              <a:t> </a:t>
            </a:r>
            <a:r>
              <a:rPr lang="en-US" sz="3200" dirty="0" err="1" smtClean="0"/>
              <a:t>bagian</a:t>
            </a:r>
            <a:r>
              <a:rPr lang="en-US" sz="3200" dirty="0" smtClean="0"/>
              <a:t>, </a:t>
            </a:r>
            <a:r>
              <a:rPr lang="en-US" sz="3200" dirty="0" err="1" smtClean="0"/>
              <a:t>yaitu</a:t>
            </a:r>
            <a:r>
              <a:rPr lang="en-US" sz="3200" dirty="0" smtClean="0"/>
              <a:t> unit </a:t>
            </a:r>
            <a:r>
              <a:rPr lang="en-US" sz="3200" dirty="0" err="1" smtClean="0"/>
              <a:t>arithmetika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unit </a:t>
            </a:r>
            <a:r>
              <a:rPr lang="en-US" sz="3200" dirty="0" err="1" smtClean="0"/>
              <a:t>logika</a:t>
            </a:r>
            <a:r>
              <a:rPr lang="en-US" sz="3200" dirty="0" smtClean="0"/>
              <a:t> </a:t>
            </a:r>
            <a:r>
              <a:rPr lang="en-US" sz="3200" dirty="0" err="1" smtClean="0"/>
              <a:t>boolean</a:t>
            </a:r>
            <a:r>
              <a:rPr lang="en-US" sz="3200" dirty="0" smtClean="0"/>
              <a:t>, yang </a:t>
            </a:r>
            <a:r>
              <a:rPr lang="en-US" sz="3200" dirty="0" err="1" smtClean="0"/>
              <a:t>masing</a:t>
            </a:r>
            <a:r>
              <a:rPr lang="en-US" sz="3200" dirty="0" smtClean="0"/>
              <a:t> – </a:t>
            </a:r>
            <a:r>
              <a:rPr lang="en-US" sz="3200" dirty="0" err="1" smtClean="0"/>
              <a:t>masing</a:t>
            </a:r>
            <a:r>
              <a:rPr lang="en-US" sz="3200" dirty="0" smtClean="0"/>
              <a:t> </a:t>
            </a:r>
            <a:r>
              <a:rPr lang="en-US" sz="3200" dirty="0" err="1" smtClean="0"/>
              <a:t>memiliki</a:t>
            </a:r>
            <a:r>
              <a:rPr lang="en-US" sz="3200" dirty="0" smtClean="0"/>
              <a:t> </a:t>
            </a:r>
            <a:r>
              <a:rPr lang="en-US" sz="3200" dirty="0" err="1" smtClean="0"/>
              <a:t>spesifikasi</a:t>
            </a:r>
            <a:r>
              <a:rPr lang="en-US" sz="3200" dirty="0" smtClean="0"/>
              <a:t> </a:t>
            </a:r>
            <a:r>
              <a:rPr lang="en-US" sz="3200" dirty="0" err="1" smtClean="0"/>
              <a:t>tugas</a:t>
            </a:r>
            <a:r>
              <a:rPr lang="en-US" sz="3200" dirty="0" smtClean="0"/>
              <a:t> </a:t>
            </a:r>
            <a:r>
              <a:rPr lang="en-US" sz="3200" dirty="0" err="1" smtClean="0"/>
              <a:t>tersendiri</a:t>
            </a:r>
            <a:r>
              <a:rPr lang="en-US" sz="3200" dirty="0" smtClean="0"/>
              <a:t>.</a:t>
            </a:r>
          </a:p>
          <a:p>
            <a:pPr>
              <a:lnSpc>
                <a:spcPct val="90000"/>
              </a:lnSpc>
            </a:pPr>
            <a:endParaRPr lang="en-US" sz="3200" dirty="0" smtClean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611575-2039-430A-90ED-CE69C4C05804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/>
              <a:t>Control </a:t>
            </a:r>
            <a:r>
              <a:rPr lang="en-US" sz="4400" dirty="0" smtClean="0"/>
              <a:t>Unit</a:t>
            </a:r>
            <a:endParaRPr lang="en-US" sz="44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SzPct val="80000"/>
              <a:buFont typeface="Wingdings" pitchFamily="2" charset="2"/>
              <a:buChar char="q"/>
            </a:pPr>
            <a:r>
              <a:rPr lang="en-US" sz="3200" dirty="0" err="1" smtClean="0"/>
              <a:t>Bertugas</a:t>
            </a:r>
            <a:r>
              <a:rPr lang="en-US" sz="3200" dirty="0" smtClean="0"/>
              <a:t> </a:t>
            </a:r>
            <a:r>
              <a:rPr lang="en-US" sz="3200" dirty="0" err="1" smtClean="0"/>
              <a:t>mengontrol</a:t>
            </a:r>
            <a:r>
              <a:rPr lang="en-US" sz="3200" dirty="0" smtClean="0"/>
              <a:t> </a:t>
            </a:r>
            <a:r>
              <a:rPr lang="en-US" sz="3200" dirty="0" err="1" smtClean="0"/>
              <a:t>operasi</a:t>
            </a:r>
            <a:r>
              <a:rPr lang="en-US" sz="3200" dirty="0" smtClean="0"/>
              <a:t> CPU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secara</a:t>
            </a:r>
            <a:r>
              <a:rPr lang="en-US" sz="3200" dirty="0" smtClean="0"/>
              <a:t> </a:t>
            </a:r>
            <a:r>
              <a:rPr lang="en-US" sz="3200" dirty="0" err="1" smtClean="0"/>
              <a:t>keselurahan</a:t>
            </a:r>
            <a:r>
              <a:rPr lang="en-US" sz="3200" dirty="0" smtClean="0"/>
              <a:t> </a:t>
            </a:r>
            <a:r>
              <a:rPr lang="en-US" sz="3200" dirty="0" err="1" smtClean="0"/>
              <a:t>mengontrol</a:t>
            </a:r>
            <a:r>
              <a:rPr lang="en-US" sz="3200" dirty="0" smtClean="0"/>
              <a:t> </a:t>
            </a:r>
            <a:r>
              <a:rPr lang="en-US" sz="3200" dirty="0" err="1" smtClean="0"/>
              <a:t>komputer</a:t>
            </a:r>
            <a:r>
              <a:rPr lang="en-US" sz="3200" dirty="0" smtClean="0"/>
              <a:t> </a:t>
            </a:r>
            <a:r>
              <a:rPr lang="en-US" sz="3200" dirty="0" err="1" smtClean="0"/>
              <a:t>sehingga</a:t>
            </a:r>
            <a:r>
              <a:rPr lang="en-US" sz="3200" dirty="0" smtClean="0"/>
              <a:t> </a:t>
            </a:r>
            <a:r>
              <a:rPr lang="en-US" sz="3200" dirty="0" err="1" smtClean="0"/>
              <a:t>terjadi</a:t>
            </a:r>
            <a:r>
              <a:rPr lang="en-US" sz="3200" dirty="0" smtClean="0"/>
              <a:t> </a:t>
            </a:r>
            <a:r>
              <a:rPr lang="en-US" sz="3200" dirty="0" err="1" smtClean="0"/>
              <a:t>sinkronisasi</a:t>
            </a:r>
            <a:r>
              <a:rPr lang="en-US" sz="3200" dirty="0" smtClean="0"/>
              <a:t> </a:t>
            </a:r>
            <a:r>
              <a:rPr lang="en-US" sz="3200" dirty="0" err="1" smtClean="0"/>
              <a:t>kerja</a:t>
            </a:r>
            <a:r>
              <a:rPr lang="en-US" sz="3200" dirty="0" smtClean="0"/>
              <a:t> </a:t>
            </a:r>
            <a:r>
              <a:rPr lang="en-US" sz="3200" dirty="0" err="1" smtClean="0"/>
              <a:t>antar</a:t>
            </a:r>
            <a:r>
              <a:rPr lang="en-US" sz="3200" dirty="0" smtClean="0"/>
              <a:t> </a:t>
            </a:r>
            <a:r>
              <a:rPr lang="en-US" sz="3200" dirty="0" err="1" smtClean="0"/>
              <a:t>komponen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menjalankan</a:t>
            </a:r>
            <a:r>
              <a:rPr lang="en-US" sz="3200" dirty="0" smtClean="0"/>
              <a:t> </a:t>
            </a:r>
            <a:r>
              <a:rPr lang="en-US" sz="3200" dirty="0" err="1" smtClean="0"/>
              <a:t>fungsi</a:t>
            </a:r>
            <a:r>
              <a:rPr lang="en-US" sz="3200" dirty="0" smtClean="0"/>
              <a:t> – </a:t>
            </a:r>
            <a:r>
              <a:rPr lang="en-US" sz="3200" dirty="0" err="1" smtClean="0"/>
              <a:t>fungsi</a:t>
            </a:r>
            <a:r>
              <a:rPr lang="en-US" sz="3200" dirty="0" smtClean="0"/>
              <a:t> </a:t>
            </a:r>
            <a:r>
              <a:rPr lang="en-US" sz="3200" dirty="0" err="1" smtClean="0"/>
              <a:t>operasinya</a:t>
            </a:r>
            <a:r>
              <a:rPr lang="en-US" sz="3200" dirty="0" smtClean="0"/>
              <a:t>.</a:t>
            </a:r>
          </a:p>
          <a:p>
            <a:pPr>
              <a:lnSpc>
                <a:spcPct val="90000"/>
              </a:lnSpc>
              <a:buSzPct val="80000"/>
              <a:buFont typeface="Wingdings" pitchFamily="2" charset="2"/>
              <a:buChar char="q"/>
            </a:pPr>
            <a:r>
              <a:rPr lang="en-US" sz="3200" dirty="0" err="1" smtClean="0"/>
              <a:t>Termasuk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tanggung</a:t>
            </a:r>
            <a:r>
              <a:rPr lang="en-US" sz="3200" dirty="0" smtClean="0"/>
              <a:t> </a:t>
            </a:r>
            <a:r>
              <a:rPr lang="en-US" sz="3200" dirty="0" err="1" smtClean="0"/>
              <a:t>jawab</a:t>
            </a:r>
            <a:r>
              <a:rPr lang="en-US" sz="3200" dirty="0" smtClean="0"/>
              <a:t> unit </a:t>
            </a:r>
            <a:r>
              <a:rPr lang="en-US" sz="3200" dirty="0" err="1" smtClean="0"/>
              <a:t>kontrol</a:t>
            </a:r>
            <a:r>
              <a:rPr lang="en-US" sz="3200" dirty="0" smtClean="0"/>
              <a:t>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mengambil</a:t>
            </a:r>
            <a:r>
              <a:rPr lang="en-US" sz="3200" dirty="0" smtClean="0"/>
              <a:t> </a:t>
            </a:r>
            <a:r>
              <a:rPr lang="en-US" sz="3200" dirty="0" err="1" smtClean="0"/>
              <a:t>instruksi</a:t>
            </a:r>
            <a:r>
              <a:rPr lang="en-US" sz="3200" dirty="0" smtClean="0"/>
              <a:t> – </a:t>
            </a:r>
            <a:r>
              <a:rPr lang="en-US" sz="3200" dirty="0" err="1" smtClean="0"/>
              <a:t>instruksi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memori</a:t>
            </a:r>
            <a:r>
              <a:rPr lang="en-US" sz="3200" dirty="0" smtClean="0"/>
              <a:t> </a:t>
            </a:r>
            <a:r>
              <a:rPr lang="en-US" sz="3200" dirty="0" err="1" smtClean="0"/>
              <a:t>utama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menentukan</a:t>
            </a:r>
            <a:r>
              <a:rPr lang="en-US" sz="3200" dirty="0" smtClean="0"/>
              <a:t> </a:t>
            </a:r>
            <a:r>
              <a:rPr lang="en-US" sz="3200" dirty="0" err="1" smtClean="0"/>
              <a:t>jenis</a:t>
            </a:r>
            <a:r>
              <a:rPr lang="en-US" sz="3200" dirty="0" smtClean="0"/>
              <a:t> </a:t>
            </a:r>
            <a:r>
              <a:rPr lang="en-US" sz="3200" dirty="0" err="1" smtClean="0"/>
              <a:t>instruksi</a:t>
            </a:r>
            <a:r>
              <a:rPr lang="en-US" sz="3200" dirty="0" smtClean="0"/>
              <a:t> </a:t>
            </a:r>
            <a:r>
              <a:rPr lang="en-US" sz="3200" dirty="0" err="1" smtClean="0"/>
              <a:t>tersebut</a:t>
            </a:r>
            <a:r>
              <a:rPr lang="en-US" sz="3200" dirty="0" smtClean="0"/>
              <a:t>.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8963C5-AF61-44DA-B00A-1B5F645EF3D9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Registers</a:t>
            </a:r>
            <a:endParaRPr lang="en-US" sz="44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itchFamily="2" charset="2"/>
              <a:buChar char="q"/>
            </a:pPr>
            <a:r>
              <a:rPr lang="en-US" sz="3200" dirty="0" smtClean="0"/>
              <a:t>Media </a:t>
            </a:r>
            <a:r>
              <a:rPr lang="en-US" sz="3200" dirty="0" err="1" smtClean="0"/>
              <a:t>penyimpan</a:t>
            </a:r>
            <a:r>
              <a:rPr lang="en-US" sz="3200" dirty="0" smtClean="0"/>
              <a:t> internal CPU yang </a:t>
            </a:r>
            <a:r>
              <a:rPr lang="en-US" sz="3200" dirty="0" err="1" smtClean="0"/>
              <a:t>digunakan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saat</a:t>
            </a:r>
            <a:r>
              <a:rPr lang="en-US" sz="3200" dirty="0" smtClean="0"/>
              <a:t> proses </a:t>
            </a:r>
            <a:r>
              <a:rPr lang="en-US" sz="3200" dirty="0" err="1" smtClean="0"/>
              <a:t>pengolahan</a:t>
            </a:r>
            <a:r>
              <a:rPr lang="en-US" sz="3200" dirty="0" smtClean="0"/>
              <a:t> data.</a:t>
            </a:r>
          </a:p>
          <a:p>
            <a:pPr>
              <a:buSzPct val="80000"/>
              <a:buFont typeface="Wingdings" pitchFamily="2" charset="2"/>
              <a:buChar char="q"/>
            </a:pPr>
            <a:r>
              <a:rPr lang="en-US" sz="3200" dirty="0" err="1" smtClean="0"/>
              <a:t>Memori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bersifat</a:t>
            </a:r>
            <a:r>
              <a:rPr lang="en-US" sz="3200" dirty="0" smtClean="0"/>
              <a:t> </a:t>
            </a:r>
            <a:r>
              <a:rPr lang="en-US" sz="3200" dirty="0" err="1" smtClean="0"/>
              <a:t>sementara</a:t>
            </a:r>
            <a:r>
              <a:rPr lang="en-US" sz="3200" dirty="0" smtClean="0"/>
              <a:t>, </a:t>
            </a:r>
            <a:r>
              <a:rPr lang="en-US" sz="3200" dirty="0" err="1" smtClean="0"/>
              <a:t>biasanya</a:t>
            </a:r>
            <a:r>
              <a:rPr lang="en-US" sz="3200" dirty="0" smtClean="0"/>
              <a:t> </a:t>
            </a:r>
            <a:r>
              <a:rPr lang="en-US" sz="3200" dirty="0" err="1" smtClean="0"/>
              <a:t>digunakan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menyimpan</a:t>
            </a:r>
            <a:r>
              <a:rPr lang="en-US" sz="3200" dirty="0" smtClean="0"/>
              <a:t> data </a:t>
            </a:r>
            <a:r>
              <a:rPr lang="en-US" sz="3200" dirty="0" err="1" smtClean="0"/>
              <a:t>saat</a:t>
            </a:r>
            <a:r>
              <a:rPr lang="en-US" sz="3200" dirty="0" smtClean="0"/>
              <a:t> </a:t>
            </a:r>
            <a:r>
              <a:rPr lang="en-US" sz="3200" dirty="0" err="1" smtClean="0"/>
              <a:t>diolah</a:t>
            </a:r>
            <a:r>
              <a:rPr lang="en-US" sz="3200" dirty="0" smtClean="0"/>
              <a:t> </a:t>
            </a:r>
            <a:r>
              <a:rPr lang="en-US" sz="3200" dirty="0" err="1" smtClean="0"/>
              <a:t>ataupun</a:t>
            </a:r>
            <a:r>
              <a:rPr lang="en-US" sz="3200" dirty="0" smtClean="0"/>
              <a:t> data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pengolahan</a:t>
            </a:r>
            <a:r>
              <a:rPr lang="en-US" sz="3200" dirty="0" smtClean="0"/>
              <a:t> </a:t>
            </a:r>
            <a:r>
              <a:rPr lang="en-US" sz="3200" dirty="0" err="1" smtClean="0"/>
              <a:t>selanjutnya</a:t>
            </a:r>
            <a:r>
              <a:rPr lang="en-US" sz="3200" dirty="0" smtClean="0"/>
              <a:t>.</a:t>
            </a:r>
          </a:p>
          <a:p>
            <a:pPr>
              <a:buSzPct val="80000"/>
              <a:buFont typeface="Wingdings" pitchFamily="2" charset="2"/>
              <a:buChar char="q"/>
            </a:pPr>
            <a:endParaRPr lang="en-US" sz="3200" dirty="0" smtClean="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C5DD1E-09F8-4EB6-9A84-FA72805F60DD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/>
              <a:t>CPU </a:t>
            </a:r>
            <a:r>
              <a:rPr lang="en-US" sz="4400" dirty="0" smtClean="0"/>
              <a:t>Interconnections</a:t>
            </a:r>
            <a:endParaRPr lang="en-US" sz="44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75000"/>
              <a:buFont typeface="Wingdings" pitchFamily="2" charset="2"/>
              <a:buChar char="q"/>
            </a:pP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 smtClean="0"/>
              <a:t>koneksi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bus yang </a:t>
            </a:r>
            <a:r>
              <a:rPr lang="en-US" sz="3200" dirty="0" err="1" smtClean="0"/>
              <a:t>menghubungkan</a:t>
            </a:r>
            <a:r>
              <a:rPr lang="en-US" sz="3200" dirty="0" smtClean="0"/>
              <a:t> </a:t>
            </a:r>
            <a:r>
              <a:rPr lang="en-US" sz="3200" dirty="0" err="1" smtClean="0"/>
              <a:t>komponen</a:t>
            </a:r>
            <a:r>
              <a:rPr lang="en-US" sz="3200" dirty="0" smtClean="0"/>
              <a:t> internal </a:t>
            </a:r>
            <a:r>
              <a:rPr lang="en-US" sz="3200" dirty="0" err="1" smtClean="0"/>
              <a:t>dan</a:t>
            </a:r>
            <a:r>
              <a:rPr lang="en-US" sz="3200" dirty="0" smtClean="0"/>
              <a:t> bus – bus </a:t>
            </a:r>
            <a:r>
              <a:rPr lang="en-US" sz="3200" dirty="0" err="1" smtClean="0"/>
              <a:t>eksternal</a:t>
            </a:r>
            <a:r>
              <a:rPr lang="en-US" sz="3200" dirty="0" smtClean="0"/>
              <a:t> CPU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3200" dirty="0" err="1" smtClean="0"/>
              <a:t>Komponen</a:t>
            </a:r>
            <a:r>
              <a:rPr lang="en-US" sz="3200" dirty="0" smtClean="0"/>
              <a:t> internal CPU </a:t>
            </a:r>
            <a:r>
              <a:rPr lang="en-US" sz="3200" dirty="0" err="1" smtClean="0"/>
              <a:t>yaitu</a:t>
            </a:r>
            <a:r>
              <a:rPr lang="en-US" sz="3200" dirty="0" smtClean="0"/>
              <a:t> ALU, unit </a:t>
            </a:r>
            <a:r>
              <a:rPr lang="en-US" sz="3200" dirty="0" err="1" smtClean="0"/>
              <a:t>kontrol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register – register.</a:t>
            </a:r>
          </a:p>
          <a:p>
            <a:pPr>
              <a:buSzPct val="75000"/>
              <a:buFont typeface="Wingdings" pitchFamily="2" charset="2"/>
              <a:buChar char="q"/>
            </a:pPr>
            <a:r>
              <a:rPr lang="en-US" sz="3200" dirty="0" err="1" smtClean="0"/>
              <a:t>Komponen</a:t>
            </a:r>
            <a:r>
              <a:rPr lang="en-US" sz="3200" dirty="0" smtClean="0"/>
              <a:t> </a:t>
            </a:r>
            <a:r>
              <a:rPr lang="en-US" sz="3200" dirty="0" err="1" smtClean="0"/>
              <a:t>eksternal</a:t>
            </a:r>
            <a:r>
              <a:rPr lang="en-US" sz="3200" dirty="0" smtClean="0"/>
              <a:t> CPU :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 smtClean="0"/>
              <a:t>lainnya</a:t>
            </a:r>
            <a:r>
              <a:rPr lang="en-US" sz="3200" dirty="0" smtClean="0"/>
              <a:t>, </a:t>
            </a:r>
            <a:r>
              <a:rPr lang="en-US" sz="3200" dirty="0" err="1" smtClean="0"/>
              <a:t>seperti</a:t>
            </a:r>
            <a:r>
              <a:rPr lang="en-US" sz="3200" dirty="0" smtClean="0"/>
              <a:t> </a:t>
            </a:r>
            <a:r>
              <a:rPr lang="en-US" sz="3200" dirty="0" err="1" smtClean="0"/>
              <a:t>memori</a:t>
            </a:r>
            <a:r>
              <a:rPr lang="en-US" sz="3200" dirty="0" smtClean="0"/>
              <a:t> </a:t>
            </a:r>
            <a:r>
              <a:rPr lang="en-US" sz="3200" dirty="0" err="1" smtClean="0"/>
              <a:t>utama</a:t>
            </a:r>
            <a:r>
              <a:rPr lang="en-US" sz="3200" dirty="0" smtClean="0"/>
              <a:t>, </a:t>
            </a:r>
            <a:r>
              <a:rPr lang="en-US" sz="3200" dirty="0" err="1" smtClean="0"/>
              <a:t>piranti</a:t>
            </a:r>
            <a:r>
              <a:rPr lang="en-US" sz="3200" dirty="0" smtClean="0"/>
              <a:t> </a:t>
            </a:r>
            <a:r>
              <a:rPr lang="en-US" sz="3200" dirty="0" err="1" smtClean="0"/>
              <a:t>masukan</a:t>
            </a:r>
            <a:r>
              <a:rPr lang="en-US" sz="3200" dirty="0" smtClean="0"/>
              <a:t>/</a:t>
            </a:r>
            <a:r>
              <a:rPr lang="en-US" sz="3200" dirty="0" err="1" smtClean="0"/>
              <a:t>keluaran</a:t>
            </a:r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D462A8B-60B5-4DB6-9947-4EF34F884414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err="1"/>
              <a:t>Komponen</a:t>
            </a:r>
            <a:r>
              <a:rPr lang="en-US" sz="4000" dirty="0"/>
              <a:t> internal </a:t>
            </a:r>
            <a:r>
              <a:rPr lang="en-US" sz="4000" dirty="0" smtClean="0"/>
              <a:t>CPU</a:t>
            </a:r>
            <a:endParaRPr lang="en-US" sz="4000" dirty="0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B89B64-617D-4BFB-A94C-1696F9CB972C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11290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35138"/>
            <a:ext cx="6096000" cy="466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err="1"/>
              <a:t>Struktur</a:t>
            </a:r>
            <a:r>
              <a:rPr lang="en-US" sz="4000" dirty="0"/>
              <a:t> detail internal </a:t>
            </a:r>
            <a:r>
              <a:rPr lang="en-US" sz="4000" dirty="0" smtClean="0"/>
              <a:t>CPU</a:t>
            </a:r>
            <a:endParaRPr lang="en-US" sz="4000" dirty="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1A64677-7C6F-4392-BA7E-9BFFA420A268}" type="slidenum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14352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90688"/>
            <a:ext cx="5867400" cy="455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301</TotalTime>
  <Words>1135</Words>
  <Application>Microsoft Office PowerPoint</Application>
  <PresentationFormat>On-screen Show (4:3)</PresentationFormat>
  <Paragraphs>114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PowerPoint Presentation</vt:lpstr>
      <vt:lpstr>CPU</vt:lpstr>
      <vt:lpstr>Komponen Utama CPU</vt:lpstr>
      <vt:lpstr>Arithmetic and Logic Unit (ALU)</vt:lpstr>
      <vt:lpstr>Control Unit</vt:lpstr>
      <vt:lpstr>Registers</vt:lpstr>
      <vt:lpstr>CPU Interconnections</vt:lpstr>
      <vt:lpstr>Komponen internal CPU</vt:lpstr>
      <vt:lpstr>Struktur detail internal CPU</vt:lpstr>
      <vt:lpstr>Fungsi CPU</vt:lpstr>
      <vt:lpstr>Siklus Instruksi</vt:lpstr>
      <vt:lpstr>Siklus Fetch - Eksekusi</vt:lpstr>
      <vt:lpstr>Siklus Fetch – Eksekusi (cont)</vt:lpstr>
      <vt:lpstr>Aksi CPU</vt:lpstr>
      <vt:lpstr>Diagram siklus instruksi</vt:lpstr>
      <vt:lpstr>Siklus Eksekusi</vt:lpstr>
      <vt:lpstr>Fungsi Interupsi</vt:lpstr>
      <vt:lpstr>Tujuan Interupsi</vt:lpstr>
      <vt:lpstr>Kelas sinyal interupsi </vt:lpstr>
      <vt:lpstr>Proses Interupsi</vt:lpstr>
      <vt:lpstr>Proses Interupsi (cont)</vt:lpstr>
      <vt:lpstr>Interupsi Ditangguhkan</vt:lpstr>
      <vt:lpstr>Siklus eksekusi oleh prosesor dengan adanya fungsi interupsi</vt:lpstr>
      <vt:lpstr>Sistem operasi kompleks</vt:lpstr>
      <vt:lpstr>Pendekatan Interupsi ganda</vt:lpstr>
      <vt:lpstr>Multiple Interrupts -Sequential</vt:lpstr>
      <vt:lpstr>Multiple Interrupts -Nested</vt:lpstr>
      <vt:lpstr>Contoh Kasus</vt:lpstr>
      <vt:lpstr>Contoh Kasus (cont)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38</cp:revision>
  <dcterms:created xsi:type="dcterms:W3CDTF">2006-08-16T00:00:00Z</dcterms:created>
  <dcterms:modified xsi:type="dcterms:W3CDTF">2020-10-18T14:58:16Z</dcterms:modified>
</cp:coreProperties>
</file>