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7060E63-D974-4348-8B1B-035324D582C4}" type="datetimeFigureOut">
              <a:rPr lang="en-US" smtClean="0"/>
              <a:t>10/25/2020</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D6A71445-4728-4F1D-90CD-B6922BA8A9D4}"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7060E63-D974-4348-8B1B-035324D582C4}" type="datetimeFigureOut">
              <a:rPr lang="en-US" smtClean="0"/>
              <a:t>10/25/2020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A71445-4728-4F1D-90CD-B6922BA8A9D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D6A71445-4728-4F1D-90CD-B6922BA8A9D4}"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7060E63-D974-4348-8B1B-035324D582C4}" type="datetimeFigureOut">
              <a:rPr lang="en-US" smtClean="0"/>
              <a:t>10/25/2020</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7060E63-D974-4348-8B1B-035324D582C4}" type="datetimeFigureOut">
              <a:rPr lang="en-US" smtClean="0"/>
              <a:t>10/25/2020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D6A71445-4728-4F1D-90CD-B6922BA8A9D4}"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7060E63-D974-4348-8B1B-035324D582C4}" type="datetimeFigureOut">
              <a:rPr lang="en-US" smtClean="0"/>
              <a:t>10/25/2020</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D6A71445-4728-4F1D-90CD-B6922BA8A9D4}"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17060E63-D974-4348-8B1B-035324D582C4}" type="datetimeFigureOut">
              <a:rPr lang="en-US" smtClean="0"/>
              <a:t>10/25/2020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A71445-4728-4F1D-90CD-B6922BA8A9D4}"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7060E63-D974-4348-8B1B-035324D582C4}" type="datetimeFigureOut">
              <a:rPr lang="en-US" smtClean="0"/>
              <a:t>10/25/2020</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D6A71445-4728-4F1D-90CD-B6922BA8A9D4}"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7060E63-D974-4348-8B1B-035324D582C4}" type="datetimeFigureOut">
              <a:rPr lang="en-US" smtClean="0"/>
              <a:t>10/25/2020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D6A71445-4728-4F1D-90CD-B6922BA8A9D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7060E63-D974-4348-8B1B-035324D582C4}" type="datetimeFigureOut">
              <a:rPr lang="en-US" smtClean="0"/>
              <a:t>10/25/2020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D6A71445-4728-4F1D-90CD-B6922BA8A9D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D6A71445-4728-4F1D-90CD-B6922BA8A9D4}"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7060E63-D974-4348-8B1B-035324D582C4}" type="datetimeFigureOut">
              <a:rPr lang="en-US" smtClean="0"/>
              <a:t>10/25/2020</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D6A71445-4728-4F1D-90CD-B6922BA8A9D4}"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7060E63-D974-4348-8B1B-035324D582C4}" type="datetimeFigureOut">
              <a:rPr lang="en-US" smtClean="0"/>
              <a:t>10/25/2020</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7060E63-D974-4348-8B1B-035324D582C4}" type="datetimeFigureOut">
              <a:rPr lang="en-US" smtClean="0"/>
              <a:t>10/25/2020</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D6A71445-4728-4F1D-90CD-B6922BA8A9D4}"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id-ID" b="1" dirty="0" smtClean="0">
                <a:latin typeface="Times New Roman" pitchFamily="18" charset="0"/>
                <a:cs typeface="Times New Roman" pitchFamily="18" charset="0"/>
              </a:rPr>
              <a:t>Pertemuan 4</a:t>
            </a:r>
            <a:r>
              <a:rPr lang="id-ID" dirty="0" smtClean="0">
                <a:latin typeface="Times New Roman" pitchFamily="18" charset="0"/>
                <a:cs typeface="Times New Roman" pitchFamily="18" charset="0"/>
              </a:rPr>
              <a:t/>
            </a:r>
            <a:br>
              <a:rPr lang="id-ID" dirty="0" smtClean="0">
                <a:latin typeface="Times New Roman" pitchFamily="18" charset="0"/>
                <a:cs typeface="Times New Roman" pitchFamily="18" charset="0"/>
              </a:rPr>
            </a:br>
            <a:r>
              <a:rPr lang="id-ID" dirty="0" smtClean="0">
                <a:latin typeface="Times New Roman" pitchFamily="18" charset="0"/>
                <a:cs typeface="Times New Roman" pitchFamily="18" charset="0"/>
              </a:rPr>
              <a:t>memori</a:t>
            </a:r>
            <a:endParaRPr lang="id-ID"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r>
              <a:rPr lang="id-ID" sz="2800" b="1" dirty="0" smtClean="0">
                <a:latin typeface="Calibri" pitchFamily="34" charset="0"/>
                <a:cs typeface="Calibri" pitchFamily="34" charset="0"/>
              </a:rPr>
              <a:t>Memori</a:t>
            </a:r>
          </a:p>
          <a:p>
            <a:pPr algn="just">
              <a:buNone/>
            </a:pPr>
            <a:r>
              <a:rPr lang="id-ID" sz="2800" dirty="0" smtClean="0">
                <a:latin typeface="Calibri" pitchFamily="34" charset="0"/>
                <a:cs typeface="Calibri" pitchFamily="34" charset="0"/>
              </a:rPr>
              <a:t>    Memori adalah bagian dari komputer tempat program – program dan data – data disimpan. Bebarapa pakar komputer menggunakan istilah store atau storage untuk memori.</a:t>
            </a:r>
          </a:p>
          <a:p>
            <a:pPr algn="just"/>
            <a:endParaRPr lang="id-ID" sz="2800" b="1" dirty="0" smtClean="0">
              <a:latin typeface="Calibri" pitchFamily="34" charset="0"/>
              <a:cs typeface="Calibri" pitchFamily="34" charset="0"/>
            </a:endParaRPr>
          </a:p>
          <a:p>
            <a:pPr algn="just"/>
            <a:endParaRPr lang="id-ID" sz="2800" dirty="0">
              <a:latin typeface="Calibri" pitchFamily="34" charset="0"/>
              <a:cs typeface="Calibri" pitchFamily="34" charset="0"/>
            </a:endParaRPr>
          </a:p>
        </p:txBody>
      </p:sp>
    </p:spTree>
    <p:extLst>
      <p:ext uri="{BB962C8B-B14F-4D97-AF65-F5344CB8AC3E}">
        <p14:creationId xmlns:p14="http://schemas.microsoft.com/office/powerpoint/2010/main" val="42299563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Times New Roman" pitchFamily="18" charset="0"/>
                <a:cs typeface="Times New Roman" pitchFamily="18" charset="0"/>
              </a:rPr>
              <a:t>Keandalan Memori</a:t>
            </a:r>
            <a:endParaRPr lang="id-ID"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Autofit/>
          </a:bodyPr>
          <a:lstStyle/>
          <a:p>
            <a:pPr marL="0" indent="0" algn="just">
              <a:buNone/>
            </a:pPr>
            <a:r>
              <a:rPr lang="id-ID" sz="2600" dirty="0" smtClean="0">
                <a:latin typeface="Calibri" pitchFamily="34" charset="0"/>
                <a:cs typeface="Calibri" pitchFamily="34" charset="0"/>
              </a:rPr>
              <a:t>Untuk memperoleh keandalan sistem ada tiga pertanyaan yang diajukan: Berapa banyak ? Berapa cepat? Berapa mahal? </a:t>
            </a:r>
          </a:p>
          <a:p>
            <a:pPr marL="0" indent="0" algn="just">
              <a:buNone/>
            </a:pPr>
            <a:r>
              <a:rPr lang="id-ID" sz="2600" dirty="0" smtClean="0">
                <a:latin typeface="Calibri" pitchFamily="34" charset="0"/>
                <a:cs typeface="Calibri" pitchFamily="34" charset="0"/>
              </a:rPr>
              <a:t>	Pertanyaan berapa banyak adalah sesuatu yang sulit dijawab, karena berapapun kapasitas memori tentu aplikasi akan menggunakannya. Jawaban pertanyaan berapa cepat adalah memori harus mempu mengikuti kecepatan CPU sehingga terjadi sinkronisasi kerja antar CPU dan memori tanpa adanya waktu tunggu karena komponen lain belum selesai prosesnya. Mengenai harga, sangatlah relatif. Bagi produsen selalu mencari harga produksi paling murah tanpa mengorbankan kualitasnya untuk memiliki daya saing di pasaran.</a:t>
            </a:r>
          </a:p>
          <a:p>
            <a:endParaRPr lang="id-ID" sz="2600" dirty="0">
              <a:latin typeface="Calibri" pitchFamily="34" charset="0"/>
              <a:cs typeface="Calibri" pitchFamily="34" charset="0"/>
            </a:endParaRPr>
          </a:p>
        </p:txBody>
      </p:sp>
    </p:spTree>
    <p:extLst>
      <p:ext uri="{BB962C8B-B14F-4D97-AF65-F5344CB8AC3E}">
        <p14:creationId xmlns:p14="http://schemas.microsoft.com/office/powerpoint/2010/main" val="40969049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Times New Roman" pitchFamily="18" charset="0"/>
                <a:cs typeface="Times New Roman" pitchFamily="18" charset="0"/>
              </a:rPr>
              <a:t>Satuan Memori</a:t>
            </a:r>
            <a:endParaRPr lang="id-ID"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algn="just"/>
            <a:r>
              <a:rPr lang="id-ID" dirty="0" smtClean="0">
                <a:latin typeface="Calibri" pitchFamily="34" charset="0"/>
                <a:cs typeface="Calibri" pitchFamily="34" charset="0"/>
              </a:rPr>
              <a:t>Satuan pokok memori adalah digit biner, yang disebut bit. Suatu bit dapat berisi sebuah angka 0 atau 1. Ini adalah satuan yang paling sederhana. Memori juga dinyatakan dalam byte (1 byte = 8 bit). Kumpulan byte dinyatakan dalam word. Panjang word yang umum adalah 8, 16, dan 32 bit.</a:t>
            </a:r>
          </a:p>
          <a:p>
            <a:pPr algn="just"/>
            <a:endParaRPr lang="id-ID" dirty="0">
              <a:latin typeface="Calibri" pitchFamily="34" charset="0"/>
              <a:cs typeface="Calibri" pitchFamily="34" charset="0"/>
            </a:endParaRPr>
          </a:p>
        </p:txBody>
      </p:sp>
      <p:pic>
        <p:nvPicPr>
          <p:cNvPr id="5" name="Picture 4" descr="Capture.JPG"/>
          <p:cNvPicPr>
            <a:picLocks noChangeAspect="1"/>
          </p:cNvPicPr>
          <p:nvPr/>
        </p:nvPicPr>
        <p:blipFill>
          <a:blip r:embed="rId2"/>
          <a:stretch>
            <a:fillRect/>
          </a:stretch>
        </p:blipFill>
        <p:spPr>
          <a:xfrm>
            <a:off x="1600200" y="3733799"/>
            <a:ext cx="6248400" cy="2667001"/>
          </a:xfrm>
          <a:prstGeom prst="rect">
            <a:avLst/>
          </a:prstGeom>
        </p:spPr>
      </p:pic>
    </p:spTree>
    <p:extLst>
      <p:ext uri="{BB962C8B-B14F-4D97-AF65-F5344CB8AC3E}">
        <p14:creationId xmlns:p14="http://schemas.microsoft.com/office/powerpoint/2010/main" val="22028210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Times New Roman" pitchFamily="18" charset="0"/>
                <a:cs typeface="Times New Roman" pitchFamily="18" charset="0"/>
              </a:rPr>
              <a:t>Memori Utama Semikonduktor</a:t>
            </a:r>
            <a:endParaRPr lang="id-ID"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marL="0" indent="0" algn="just">
              <a:buNone/>
            </a:pPr>
            <a:r>
              <a:rPr lang="id-ID" dirty="0" smtClean="0">
                <a:latin typeface="Calibri" pitchFamily="34" charset="0"/>
                <a:cs typeface="Calibri" pitchFamily="34" charset="0"/>
              </a:rPr>
              <a:t>Pada komputer lama, bentuk umum random access memory untuk memori utama adalah sebuah piringan ferromagnetik berlubang yang dikenal sebagai core. Tipe-tipe memori semikonduktor </a:t>
            </a:r>
          </a:p>
          <a:p>
            <a:pPr marL="0" indent="0" algn="just">
              <a:buNone/>
            </a:pPr>
            <a:endParaRPr lang="id-ID" dirty="0" smtClean="0">
              <a:latin typeface="Calibri" pitchFamily="34" charset="0"/>
              <a:cs typeface="Calibri" pitchFamily="34" charset="0"/>
            </a:endParaRPr>
          </a:p>
        </p:txBody>
      </p:sp>
      <p:pic>
        <p:nvPicPr>
          <p:cNvPr id="4" name="Picture 3"/>
          <p:cNvPicPr>
            <a:picLocks noChangeAspect="1"/>
          </p:cNvPicPr>
          <p:nvPr/>
        </p:nvPicPr>
        <p:blipFill>
          <a:blip r:embed="rId2"/>
          <a:stretch>
            <a:fillRect/>
          </a:stretch>
        </p:blipFill>
        <p:spPr>
          <a:xfrm>
            <a:off x="304800" y="3389154"/>
            <a:ext cx="8262993" cy="3011646"/>
          </a:xfrm>
          <a:prstGeom prst="rect">
            <a:avLst/>
          </a:prstGeom>
        </p:spPr>
      </p:pic>
    </p:spTree>
    <p:extLst>
      <p:ext uri="{BB962C8B-B14F-4D97-AF65-F5344CB8AC3E}">
        <p14:creationId xmlns:p14="http://schemas.microsoft.com/office/powerpoint/2010/main" val="560108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Times New Roman" pitchFamily="18" charset="0"/>
                <a:cs typeface="Times New Roman" pitchFamily="18" charset="0"/>
              </a:rPr>
              <a:t>Jenis Memori Random Akses</a:t>
            </a:r>
            <a:endParaRPr lang="id-ID"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228600" y="1447800"/>
            <a:ext cx="8745794" cy="4724400"/>
          </a:xfrm>
        </p:spPr>
        <p:txBody>
          <a:bodyPr>
            <a:noAutofit/>
          </a:bodyPr>
          <a:lstStyle/>
          <a:p>
            <a:pPr marL="0" indent="0" algn="just">
              <a:buNone/>
            </a:pPr>
            <a:r>
              <a:rPr lang="id-ID" sz="2200" dirty="0" smtClean="0">
                <a:latin typeface="Calibri" pitchFamily="34" charset="0"/>
                <a:cs typeface="Calibri" pitchFamily="34" charset="0"/>
              </a:rPr>
              <a:t>	random akses, yaitu data secara langsung diakses melalui logik pengalamatan </a:t>
            </a:r>
            <a:r>
              <a:rPr lang="id-ID" sz="2200" i="1" dirty="0" smtClean="0">
                <a:latin typeface="Calibri" pitchFamily="34" charset="0"/>
                <a:cs typeface="Calibri" pitchFamily="34" charset="0"/>
              </a:rPr>
              <a:t>wired-in</a:t>
            </a:r>
            <a:r>
              <a:rPr lang="id-ID" sz="2200" dirty="0" smtClean="0">
                <a:latin typeface="Calibri" pitchFamily="34" charset="0"/>
                <a:cs typeface="Calibri" pitchFamily="34" charset="0"/>
              </a:rPr>
              <a:t>. Hal yang membedakan karakteristik RAM (</a:t>
            </a:r>
            <a:r>
              <a:rPr lang="id-ID" sz="2200" i="1" dirty="0" smtClean="0">
                <a:latin typeface="Calibri" pitchFamily="34" charset="0"/>
                <a:cs typeface="Calibri" pitchFamily="34" charset="0"/>
              </a:rPr>
              <a:t>Random Access Memory</a:t>
            </a:r>
            <a:r>
              <a:rPr lang="id-ID" sz="2200" dirty="0" smtClean="0">
                <a:latin typeface="Calibri" pitchFamily="34" charset="0"/>
                <a:cs typeface="Calibri" pitchFamily="34" charset="0"/>
              </a:rPr>
              <a:t>) adalah dimungkinkannya pembacaan dan penulisan data ke memori secara cepat dan mudah. RAM bersifat </a:t>
            </a:r>
            <a:r>
              <a:rPr lang="id-ID" sz="2200" i="1" dirty="0" smtClean="0">
                <a:latin typeface="Calibri" pitchFamily="34" charset="0"/>
                <a:cs typeface="Calibri" pitchFamily="34" charset="0"/>
              </a:rPr>
              <a:t>volatile</a:t>
            </a:r>
            <a:r>
              <a:rPr lang="id-ID" sz="2200" dirty="0" smtClean="0">
                <a:latin typeface="Calibri" pitchFamily="34" charset="0"/>
                <a:cs typeface="Calibri" pitchFamily="34" charset="0"/>
              </a:rPr>
              <a:t>, sehingga RAM hanya menyimpan data sementara.</a:t>
            </a:r>
          </a:p>
          <a:p>
            <a:pPr marL="0" indent="0" algn="just">
              <a:buNone/>
            </a:pPr>
            <a:r>
              <a:rPr lang="id-ID" sz="2200" dirty="0" smtClean="0">
                <a:latin typeface="Calibri" pitchFamily="34" charset="0"/>
                <a:cs typeface="Calibri" pitchFamily="34" charset="0"/>
              </a:rPr>
              <a:t>	Teknologi yang berkembang saat ini adalah statik dan dinamik. </a:t>
            </a:r>
            <a:r>
              <a:rPr lang="id-ID" sz="2200" i="1" dirty="0" smtClean="0">
                <a:latin typeface="Calibri" pitchFamily="34" charset="0"/>
                <a:cs typeface="Calibri" pitchFamily="34" charset="0"/>
              </a:rPr>
              <a:t>RAM dinamik </a:t>
            </a:r>
            <a:r>
              <a:rPr lang="id-ID" sz="2200" dirty="0" smtClean="0">
                <a:latin typeface="Calibri" pitchFamily="34" charset="0"/>
                <a:cs typeface="Calibri" pitchFamily="34" charset="0"/>
              </a:rPr>
              <a:t>disusun oleh sel – sel yang menyimpan data sebagai muatan listrik pada kapasitor. RAM dinamik memerlukan pengisian muatan listrik secara periodik untuk memelihara penyimpanan data. Sedangkan </a:t>
            </a:r>
            <a:r>
              <a:rPr lang="id-ID" sz="2200" i="1" dirty="0" smtClean="0">
                <a:latin typeface="Calibri" pitchFamily="34" charset="0"/>
                <a:cs typeface="Calibri" pitchFamily="34" charset="0"/>
              </a:rPr>
              <a:t>RAM statik</a:t>
            </a:r>
            <a:r>
              <a:rPr lang="id-ID" sz="2200" dirty="0" smtClean="0">
                <a:latin typeface="Calibri" pitchFamily="34" charset="0"/>
                <a:cs typeface="Calibri" pitchFamily="34" charset="0"/>
              </a:rPr>
              <a:t>, nilai biner disimpan dengan menggunakan konfigurasi gate logika flipflop tradisional. RAM statik akan menyimpan </a:t>
            </a:r>
            <a:r>
              <a:rPr lang="pt-BR" sz="2200" dirty="0" smtClean="0">
                <a:latin typeface="Calibri" pitchFamily="34" charset="0"/>
                <a:cs typeface="Calibri" pitchFamily="34" charset="0"/>
              </a:rPr>
              <a:t>data selama ada daya listriknya.</a:t>
            </a:r>
            <a:r>
              <a:rPr lang="id-ID" sz="2200" dirty="0" smtClean="0">
                <a:latin typeface="Calibri" pitchFamily="34" charset="0"/>
                <a:cs typeface="Calibri" pitchFamily="34" charset="0"/>
              </a:rPr>
              <a:t> </a:t>
            </a:r>
          </a:p>
          <a:p>
            <a:pPr marL="0" indent="0" algn="just">
              <a:buNone/>
            </a:pPr>
            <a:r>
              <a:rPr lang="id-ID" sz="2200" dirty="0" smtClean="0">
                <a:latin typeface="Calibri" pitchFamily="34" charset="0"/>
                <a:cs typeface="Calibri" pitchFamily="34" charset="0"/>
              </a:rPr>
              <a:t>	tetapi RAM dinamik lebih sederhana dan rapat sehingga lebih murah. RAM dinamik lebih cocok untuk kapasitas memori besar, namun </a:t>
            </a:r>
            <a:r>
              <a:rPr lang="sv-SE" sz="2200" dirty="0" smtClean="0">
                <a:latin typeface="Calibri" pitchFamily="34" charset="0"/>
                <a:cs typeface="Calibri" pitchFamily="34" charset="0"/>
              </a:rPr>
              <a:t>RAM statik umumnya lebih cepat.</a:t>
            </a:r>
            <a:endParaRPr lang="id-ID" sz="2200" dirty="0" smtClean="0">
              <a:latin typeface="Calibri" pitchFamily="34" charset="0"/>
              <a:cs typeface="Calibri" pitchFamily="34" charset="0"/>
            </a:endParaRPr>
          </a:p>
          <a:p>
            <a:pPr algn="just"/>
            <a:endParaRPr lang="id-ID" sz="2200" dirty="0">
              <a:latin typeface="Calibri" pitchFamily="34" charset="0"/>
              <a:cs typeface="Calibri" pitchFamily="34" charset="0"/>
            </a:endParaRPr>
          </a:p>
        </p:txBody>
      </p:sp>
    </p:spTree>
    <p:extLst>
      <p:ext uri="{BB962C8B-B14F-4D97-AF65-F5344CB8AC3E}">
        <p14:creationId xmlns:p14="http://schemas.microsoft.com/office/powerpoint/2010/main" val="26797498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Times New Roman" pitchFamily="18" charset="0"/>
                <a:cs typeface="Times New Roman" pitchFamily="18" charset="0"/>
              </a:rPr>
              <a:t>Koreksi Error</a:t>
            </a:r>
            <a:endParaRPr lang="id-ID"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Autofit/>
          </a:bodyPr>
          <a:lstStyle/>
          <a:p>
            <a:pPr marL="0" indent="0" algn="just">
              <a:buNone/>
            </a:pPr>
            <a:r>
              <a:rPr lang="id-ID" sz="2800" dirty="0" smtClean="0">
                <a:latin typeface="Calibri" pitchFamily="34" charset="0"/>
                <a:cs typeface="Calibri" pitchFamily="34" charset="0"/>
              </a:rPr>
              <a:t>Untuk mengadakan koreksi kesalahan data yang disimpan diperlukan dua </a:t>
            </a:r>
            <a:r>
              <a:rPr lang="fi-FI" sz="2800" dirty="0" smtClean="0">
                <a:latin typeface="Calibri" pitchFamily="34" charset="0"/>
                <a:cs typeface="Calibri" pitchFamily="34" charset="0"/>
              </a:rPr>
              <a:t>mekanisme, yaitu </a:t>
            </a:r>
            <a:r>
              <a:rPr lang="fi-FI" sz="2800" i="1" dirty="0" smtClean="0">
                <a:latin typeface="Calibri" pitchFamily="34" charset="0"/>
                <a:cs typeface="Calibri" pitchFamily="34" charset="0"/>
              </a:rPr>
              <a:t>mekanisme pendeteksian kesalahan </a:t>
            </a:r>
            <a:r>
              <a:rPr lang="fi-FI" sz="2800" dirty="0" smtClean="0">
                <a:latin typeface="Calibri" pitchFamily="34" charset="0"/>
                <a:cs typeface="Calibri" pitchFamily="34" charset="0"/>
              </a:rPr>
              <a:t>dan </a:t>
            </a:r>
            <a:r>
              <a:rPr lang="fi-FI" sz="2800" i="1" dirty="0" smtClean="0">
                <a:latin typeface="Calibri" pitchFamily="34" charset="0"/>
                <a:cs typeface="Calibri" pitchFamily="34" charset="0"/>
              </a:rPr>
              <a:t>mekanisme perbaikan kesalahan</a:t>
            </a:r>
            <a:r>
              <a:rPr lang="fi-FI" sz="2800" dirty="0" smtClean="0">
                <a:latin typeface="Calibri" pitchFamily="34" charset="0"/>
                <a:cs typeface="Calibri" pitchFamily="34" charset="0"/>
              </a:rPr>
              <a:t>.</a:t>
            </a:r>
            <a:endParaRPr lang="id-ID" sz="2800" dirty="0" smtClean="0">
              <a:latin typeface="Calibri" pitchFamily="34" charset="0"/>
              <a:cs typeface="Calibri" pitchFamily="34" charset="0"/>
            </a:endParaRPr>
          </a:p>
          <a:p>
            <a:pPr marL="0" indent="0" algn="just">
              <a:buNone/>
            </a:pPr>
            <a:r>
              <a:rPr lang="id-ID" sz="2800" dirty="0" smtClean="0">
                <a:latin typeface="Calibri" pitchFamily="34" charset="0"/>
                <a:cs typeface="Calibri" pitchFamily="34" charset="0"/>
              </a:rPr>
              <a:t>	Mekanisme pendeteksian kesalahan dengan menambahkan data word (D) dengan suatu kode, biasanya bit cek paritas (C). Sehingga data yang disimpan memiliki panjang D + C. Kesalahan akan diketahui dengan menganalisa data dan bit paritas tersebut.</a:t>
            </a:r>
          </a:p>
          <a:p>
            <a:pPr marL="0" indent="0" algn="just">
              <a:buNone/>
            </a:pPr>
            <a:r>
              <a:rPr lang="id-ID" sz="2800" dirty="0" smtClean="0">
                <a:latin typeface="Calibri" pitchFamily="34" charset="0"/>
                <a:cs typeface="Calibri" pitchFamily="34" charset="0"/>
              </a:rPr>
              <a:t>	Mekanisme perbaikan kesalahan yang paling sederhana adalah </a:t>
            </a:r>
            <a:r>
              <a:rPr lang="id-ID" sz="2800" i="1" dirty="0" smtClean="0">
                <a:latin typeface="Calibri" pitchFamily="34" charset="0"/>
                <a:cs typeface="Calibri" pitchFamily="34" charset="0"/>
              </a:rPr>
              <a:t>kode Hamming</a:t>
            </a:r>
            <a:r>
              <a:rPr lang="id-ID" sz="2800" dirty="0" smtClean="0">
                <a:latin typeface="Calibri" pitchFamily="34" charset="0"/>
                <a:cs typeface="Calibri" pitchFamily="34" charset="0"/>
              </a:rPr>
              <a:t>. Metode ini diciptakan Richard Hamming </a:t>
            </a:r>
            <a:r>
              <a:rPr lang="it-IT" sz="2800" dirty="0" smtClean="0">
                <a:latin typeface="Calibri" pitchFamily="34" charset="0"/>
                <a:cs typeface="Calibri" pitchFamily="34" charset="0"/>
              </a:rPr>
              <a:t>di Bell Lab pada tahun 1950.</a:t>
            </a:r>
            <a:endParaRPr lang="id-ID" sz="2800" dirty="0" smtClean="0">
              <a:latin typeface="Calibri" pitchFamily="34" charset="0"/>
              <a:cs typeface="Calibri" pitchFamily="34" charset="0"/>
            </a:endParaRPr>
          </a:p>
          <a:p>
            <a:endParaRPr lang="id-ID" sz="2800" dirty="0">
              <a:latin typeface="Calibri" pitchFamily="34" charset="0"/>
              <a:cs typeface="Calibri" pitchFamily="34" charset="0"/>
            </a:endParaRPr>
          </a:p>
        </p:txBody>
      </p:sp>
    </p:spTree>
    <p:extLst>
      <p:ext uri="{BB962C8B-B14F-4D97-AF65-F5344CB8AC3E}">
        <p14:creationId xmlns:p14="http://schemas.microsoft.com/office/powerpoint/2010/main" val="178931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Times New Roman" pitchFamily="18" charset="0"/>
                <a:cs typeface="Times New Roman" pitchFamily="18" charset="0"/>
              </a:rPr>
              <a:t>Elemen </a:t>
            </a:r>
            <a:r>
              <a:rPr lang="id-ID" dirty="0" smtClean="0">
                <a:latin typeface="Times New Roman" pitchFamily="18" charset="0"/>
                <a:cs typeface="Times New Roman" pitchFamily="18" charset="0"/>
              </a:rPr>
              <a:t>Rancangan</a:t>
            </a:r>
            <a:r>
              <a:rPr lang="en-US" dirty="0" smtClean="0">
                <a:latin typeface="Times New Roman" pitchFamily="18" charset="0"/>
                <a:cs typeface="Times New Roman" pitchFamily="18" charset="0"/>
              </a:rPr>
              <a:t> Cache </a:t>
            </a:r>
            <a:r>
              <a:rPr lang="en-US" dirty="0" err="1" smtClean="0">
                <a:latin typeface="Times New Roman" pitchFamily="18" charset="0"/>
                <a:cs typeface="Times New Roman" pitchFamily="18" charset="0"/>
              </a:rPr>
              <a:t>Memori</a:t>
            </a:r>
            <a:endParaRPr lang="id-ID"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marL="0" indent="0" algn="just">
              <a:buNone/>
            </a:pPr>
            <a:r>
              <a:rPr lang="id-ID" dirty="0" smtClean="0">
                <a:latin typeface="Calibri" pitchFamily="34" charset="0"/>
                <a:cs typeface="Calibri" pitchFamily="34" charset="0"/>
              </a:rPr>
              <a:t>Walaupun terdapat banyak implementasi cache, namun dari sisi organisasi maupun arsitekturnya tidak banyak macamnya.</a:t>
            </a:r>
          </a:p>
          <a:p>
            <a:pPr marL="0" indent="0" algn="just">
              <a:buNone/>
            </a:pPr>
            <a:r>
              <a:rPr lang="id-ID" dirty="0" smtClean="0">
                <a:latin typeface="Calibri" pitchFamily="34" charset="0"/>
                <a:cs typeface="Calibri" pitchFamily="34" charset="0"/>
              </a:rPr>
              <a:t>Unsur-unsur Rancangan cache memori</a:t>
            </a:r>
          </a:p>
          <a:p>
            <a:endParaRPr lang="id-ID" dirty="0">
              <a:latin typeface="Calibri" pitchFamily="34" charset="0"/>
              <a:cs typeface="Calibri" pitchFamily="34" charset="0"/>
            </a:endParaRPr>
          </a:p>
        </p:txBody>
      </p:sp>
      <p:pic>
        <p:nvPicPr>
          <p:cNvPr id="4" name="Picture 3" descr="Capture.JPG"/>
          <p:cNvPicPr>
            <a:picLocks noChangeAspect="1"/>
          </p:cNvPicPr>
          <p:nvPr/>
        </p:nvPicPr>
        <p:blipFill>
          <a:blip r:embed="rId2"/>
          <a:stretch>
            <a:fillRect/>
          </a:stretch>
        </p:blipFill>
        <p:spPr>
          <a:xfrm>
            <a:off x="609600" y="3352800"/>
            <a:ext cx="7693742" cy="3335594"/>
          </a:xfrm>
          <a:prstGeom prst="rect">
            <a:avLst/>
          </a:prstGeom>
        </p:spPr>
      </p:pic>
    </p:spTree>
    <p:extLst>
      <p:ext uri="{BB962C8B-B14F-4D97-AF65-F5344CB8AC3E}">
        <p14:creationId xmlns:p14="http://schemas.microsoft.com/office/powerpoint/2010/main" val="21656280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txBox="1">
            <a:spLocks/>
          </p:cNvSpPr>
          <p:nvPr/>
        </p:nvSpPr>
        <p:spPr>
          <a:xfrm>
            <a:off x="856057" y="1020476"/>
            <a:ext cx="3658795" cy="823912"/>
          </a:xfrm>
          <a:prstGeom prst="rect">
            <a:avLst/>
          </a:prstGeom>
          <a:ln>
            <a:solidFill>
              <a:schemeClr val="tx1"/>
            </a:solidFill>
          </a:ln>
        </p:spPr>
        <p:txBody>
          <a:bodyPr vert="horz" lIns="91440" tIns="45720" rIns="91440" bIns="45720" rtlCol="0" anchor="t">
            <a:normAutofit/>
          </a:bodyPr>
          <a:lstStyle/>
          <a:p>
            <a:pPr marL="228600" marR="0" lvl="0" indent="-228600" algn="l" defTabSz="914400" rtl="0" eaLnBrk="1" fontAlgn="auto" latinLnBrk="0" hangingPunct="1">
              <a:lnSpc>
                <a:spcPct val="120000"/>
              </a:lnSpc>
              <a:spcBef>
                <a:spcPts val="1000"/>
              </a:spcBef>
              <a:spcAft>
                <a:spcPts val="0"/>
              </a:spcAft>
              <a:buClr>
                <a:schemeClr val="accent1"/>
              </a:buClr>
              <a:buSzPct val="100000"/>
              <a:buFont typeface="Arial" panose="020B0604020202020204" pitchFamily="34" charset="0"/>
              <a:buChar char="•"/>
              <a:tabLst/>
              <a:defRPr/>
            </a:pPr>
            <a:r>
              <a:rPr kumimoji="0" lang="id-ID" sz="2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Kapasitas Cache</a:t>
            </a:r>
            <a:endParaRPr kumimoji="0" lang="id-ID" sz="24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
        <p:nvSpPr>
          <p:cNvPr id="5" name="Content Placeholder 2"/>
          <p:cNvSpPr txBox="1">
            <a:spLocks/>
          </p:cNvSpPr>
          <p:nvPr/>
        </p:nvSpPr>
        <p:spPr>
          <a:xfrm>
            <a:off x="846259" y="1870514"/>
            <a:ext cx="3658793" cy="4255967"/>
          </a:xfrm>
          <a:prstGeom prst="rect">
            <a:avLst/>
          </a:prstGeom>
          <a:ln>
            <a:solidFill>
              <a:schemeClr val="tx1"/>
            </a:solidFill>
          </a:ln>
        </p:spPr>
        <p:txBody>
          <a:bodyPr/>
          <a:lstStyle/>
          <a:p>
            <a:pPr marL="0" marR="0" lvl="0" indent="0" algn="just" defTabSz="914400" rtl="0" eaLnBrk="1" fontAlgn="auto" latinLnBrk="0" hangingPunct="1">
              <a:lnSpc>
                <a:spcPct val="120000"/>
              </a:lnSpc>
              <a:spcBef>
                <a:spcPts val="1000"/>
              </a:spcBef>
              <a:spcAft>
                <a:spcPts val="0"/>
              </a:spcAft>
              <a:buClr>
                <a:schemeClr val="accent1"/>
              </a:buClr>
              <a:buSzPct val="100000"/>
              <a:buFont typeface="Arial" panose="020B0604020202020204" pitchFamily="34" charset="0"/>
              <a:buNone/>
              <a:tabLst/>
              <a:defRPr/>
            </a:pPr>
            <a:r>
              <a:rPr kumimoji="0" lang="id-ID" sz="2400" b="0" i="0" u="none" strike="noStrike" kern="1200" cap="none" spc="0" normalizeH="0" baseline="0" noProof="0" dirty="0" smtClean="0">
                <a:ln>
                  <a:noFill/>
                </a:ln>
                <a:solidFill>
                  <a:schemeClr val="tx1"/>
                </a:solidFill>
                <a:effectLst/>
                <a:uLnTx/>
                <a:uFillTx/>
                <a:latin typeface="Calibri" pitchFamily="34" charset="0"/>
                <a:cs typeface="Calibri" pitchFamily="34" charset="0"/>
              </a:rPr>
              <a:t>Sejumlah penelitian telah menganjurkan bahwa ukuran kapasitas cache antara 1KB dan 512KB akan lebih optimum.</a:t>
            </a:r>
            <a:endParaRPr kumimoji="0" lang="id-ID" sz="2400" b="0" i="0" u="none" strike="noStrike" kern="1200" cap="none" spc="0" normalizeH="0" baseline="0" noProof="0" dirty="0">
              <a:ln>
                <a:noFill/>
              </a:ln>
              <a:solidFill>
                <a:schemeClr val="tx1"/>
              </a:solidFill>
              <a:effectLst/>
              <a:uLnTx/>
              <a:uFillTx/>
              <a:latin typeface="Calibri" pitchFamily="34" charset="0"/>
              <a:cs typeface="Calibri" pitchFamily="34" charset="0"/>
            </a:endParaRPr>
          </a:p>
        </p:txBody>
      </p:sp>
      <p:sp>
        <p:nvSpPr>
          <p:cNvPr id="6" name="Text Placeholder 4"/>
          <p:cNvSpPr txBox="1">
            <a:spLocks/>
          </p:cNvSpPr>
          <p:nvPr/>
        </p:nvSpPr>
        <p:spPr>
          <a:xfrm>
            <a:off x="4638947" y="981286"/>
            <a:ext cx="4124052" cy="823912"/>
          </a:xfrm>
          <a:prstGeom prst="rect">
            <a:avLst/>
          </a:prstGeom>
          <a:ln>
            <a:solidFill>
              <a:schemeClr val="tx1"/>
            </a:solidFill>
          </a:ln>
        </p:spPr>
        <p:txBody>
          <a:bodyPr/>
          <a:lstStyle/>
          <a:p>
            <a:pPr marL="228600" marR="0" lvl="0" indent="-228600" algn="l" defTabSz="914400" rtl="0" eaLnBrk="1" fontAlgn="auto" latinLnBrk="0" hangingPunct="1">
              <a:lnSpc>
                <a:spcPct val="120000"/>
              </a:lnSpc>
              <a:spcBef>
                <a:spcPts val="1000"/>
              </a:spcBef>
              <a:spcAft>
                <a:spcPts val="0"/>
              </a:spcAft>
              <a:buClr>
                <a:schemeClr val="accent1"/>
              </a:buClr>
              <a:buSzPct val="100000"/>
              <a:buFont typeface="Arial" panose="020B0604020202020204" pitchFamily="34" charset="0"/>
              <a:buChar char="•"/>
              <a:tabLst/>
              <a:defRPr/>
            </a:pPr>
            <a:r>
              <a:rPr kumimoji="0" lang="id-ID" sz="2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Ukuran Blok</a:t>
            </a:r>
            <a:endParaRPr kumimoji="0" lang="id-ID" sz="24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
        <p:nvSpPr>
          <p:cNvPr id="7" name="Content Placeholder 5"/>
          <p:cNvSpPr txBox="1">
            <a:spLocks/>
          </p:cNvSpPr>
          <p:nvPr/>
        </p:nvSpPr>
        <p:spPr>
          <a:xfrm>
            <a:off x="4609554" y="1844388"/>
            <a:ext cx="4153445" cy="4229842"/>
          </a:xfrm>
          <a:prstGeom prst="rect">
            <a:avLst/>
          </a:prstGeom>
          <a:ln>
            <a:solidFill>
              <a:schemeClr val="tx1"/>
            </a:solidFill>
          </a:ln>
        </p:spPr>
        <p:txBody>
          <a:bodyPr>
            <a:noAutofit/>
          </a:bodyPr>
          <a:lstStyle/>
          <a:p>
            <a:pPr marL="0" marR="0" lvl="0" indent="0" algn="just" defTabSz="914400" rtl="0" eaLnBrk="1" fontAlgn="auto" latinLnBrk="0" hangingPunct="1">
              <a:lnSpc>
                <a:spcPct val="120000"/>
              </a:lnSpc>
              <a:spcBef>
                <a:spcPts val="1000"/>
              </a:spcBef>
              <a:spcAft>
                <a:spcPts val="0"/>
              </a:spcAft>
              <a:buClr>
                <a:schemeClr val="accent1"/>
              </a:buClr>
              <a:buSzPct val="100000"/>
              <a:buFont typeface="Arial" panose="020B0604020202020204" pitchFamily="34" charset="0"/>
              <a:buNone/>
              <a:tabLst/>
              <a:defRPr/>
            </a:pPr>
            <a:r>
              <a:rPr kumimoji="0" lang="id-ID" sz="2000" b="0" i="0" u="none" strike="noStrike" kern="1200" cap="none" spc="0" normalizeH="0" baseline="0" noProof="0" dirty="0" smtClean="0">
                <a:ln>
                  <a:noFill/>
                </a:ln>
                <a:solidFill>
                  <a:schemeClr val="tx1"/>
                </a:solidFill>
                <a:effectLst/>
                <a:uLnTx/>
                <a:uFillTx/>
                <a:latin typeface="Calibri" pitchFamily="34" charset="0"/>
                <a:cs typeface="Calibri" pitchFamily="34" charset="0"/>
              </a:rPr>
              <a:t>	Ukuran antara 4 hingga 8 satuan yang dapat dialamati (word atau byte) cukup beralasan untuk mendekati nilai optimum.</a:t>
            </a:r>
          </a:p>
          <a:p>
            <a:pPr marL="0" marR="0" lvl="0" indent="0" algn="just" defTabSz="914400" rtl="0" eaLnBrk="1" fontAlgn="auto" latinLnBrk="0" hangingPunct="1">
              <a:lnSpc>
                <a:spcPct val="120000"/>
              </a:lnSpc>
              <a:spcBef>
                <a:spcPts val="1000"/>
              </a:spcBef>
              <a:spcAft>
                <a:spcPts val="0"/>
              </a:spcAft>
              <a:buClr>
                <a:schemeClr val="accent1"/>
              </a:buClr>
              <a:buSzPct val="100000"/>
              <a:buFont typeface="Arial" panose="020B0604020202020204" pitchFamily="34" charset="0"/>
              <a:buNone/>
              <a:tabLst/>
              <a:defRPr/>
            </a:pPr>
            <a:r>
              <a:rPr kumimoji="0" lang="id-ID" sz="2000" b="0" i="0" u="none" strike="noStrike" kern="1200" cap="none" spc="0" normalizeH="0" baseline="0" noProof="0" dirty="0" smtClean="0">
                <a:ln>
                  <a:noFill/>
                </a:ln>
                <a:solidFill>
                  <a:schemeClr val="tx1"/>
                </a:solidFill>
                <a:effectLst/>
                <a:uLnTx/>
                <a:uFillTx/>
                <a:latin typeface="Calibri" pitchFamily="34" charset="0"/>
                <a:cs typeface="Calibri" pitchFamily="34" charset="0"/>
              </a:rPr>
              <a:t>	Apabila blok berukuran besar ditransfer ke cache akan menyebabkan hit ratio mengalami penurunan karena banyaknya data yang dikirim disekitar referensi. Tetapi apabila terlalu kecil, dimungkinkan memori yang akan dibutuhkan CPU tidak tercakup.</a:t>
            </a:r>
            <a:endParaRPr kumimoji="0" lang="id-ID" sz="2000" b="0" i="0" u="none" strike="noStrike" kern="1200" cap="none" spc="0" normalizeH="0" baseline="0" noProof="0" dirty="0">
              <a:ln>
                <a:noFill/>
              </a:ln>
              <a:solidFill>
                <a:schemeClr val="tx1"/>
              </a:solidFill>
              <a:effectLst/>
              <a:uLnTx/>
              <a:uFillTx/>
              <a:latin typeface="Calibri" pitchFamily="34" charset="0"/>
              <a:cs typeface="Calibri" pitchFamily="34" charset="0"/>
            </a:endParaRPr>
          </a:p>
        </p:txBody>
      </p:sp>
    </p:spTree>
    <p:extLst>
      <p:ext uri="{BB962C8B-B14F-4D97-AF65-F5344CB8AC3E}">
        <p14:creationId xmlns:p14="http://schemas.microsoft.com/office/powerpoint/2010/main" val="42024545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latin typeface="Times New Roman" pitchFamily="18" charset="0"/>
                <a:cs typeface="Times New Roman" pitchFamily="18" charset="0"/>
              </a:rPr>
              <a:t>Fungsi Pemetaan (Mapping)</a:t>
            </a:r>
            <a:endParaRPr lang="id-ID"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marL="147638" indent="-147638" algn="just">
              <a:buNone/>
            </a:pPr>
            <a:r>
              <a:rPr lang="id-ID" sz="2800" dirty="0" smtClean="0">
                <a:latin typeface="Calibri" pitchFamily="34" charset="0"/>
                <a:cs typeface="Calibri" pitchFamily="34" charset="0"/>
              </a:rPr>
              <a:t>  Telah kita ketahui bahwa cache mempunyai kapasitas yang kecil dibandingkan memori utama. Sehingga diperlukan aturan blok – blok mana yang diletakkan dalam cache. Terdapat tiga metode, yaitu pemetaan langsung, pemetaan asosiatif, dan pemetaan asosiatif set.</a:t>
            </a:r>
          </a:p>
          <a:p>
            <a:pPr algn="just"/>
            <a:endParaRPr lang="id-ID" sz="2800" dirty="0">
              <a:latin typeface="Calibri" pitchFamily="34" charset="0"/>
              <a:cs typeface="Calibri" pitchFamily="34" charset="0"/>
            </a:endParaRPr>
          </a:p>
        </p:txBody>
      </p:sp>
    </p:spTree>
    <p:extLst>
      <p:ext uri="{BB962C8B-B14F-4D97-AF65-F5344CB8AC3E}">
        <p14:creationId xmlns:p14="http://schemas.microsoft.com/office/powerpoint/2010/main" val="13784207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Times New Roman" pitchFamily="18" charset="0"/>
                <a:cs typeface="Times New Roman" pitchFamily="18" charset="0"/>
              </a:rPr>
              <a:t>Algoritma Penggantian</a:t>
            </a:r>
            <a:endParaRPr lang="id-ID"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Autofit/>
          </a:bodyPr>
          <a:lstStyle/>
          <a:p>
            <a:pPr marL="0" indent="0" algn="just">
              <a:buNone/>
            </a:pPr>
            <a:r>
              <a:rPr lang="id-ID" sz="2400" dirty="0" smtClean="0">
                <a:latin typeface="Calibri" pitchFamily="34" charset="0"/>
                <a:cs typeface="Calibri" pitchFamily="34" charset="0"/>
              </a:rPr>
              <a:t>	Algoritma Penggantian adalah suatu mekanisme pergantian blok – blok dalam memori cache yang lama dengan data baru. Dalam pemetaan langsung tidak diperlukan algoritma pengganti, namun dalam pemetaan asosiatif dan asosiatif set, algoritma pengganti mempunyai peranan penting untuk meningkatkan kinerja cache memori.</a:t>
            </a:r>
          </a:p>
          <a:p>
            <a:pPr marL="0" indent="0" algn="just">
              <a:buNone/>
            </a:pPr>
            <a:r>
              <a:rPr lang="id-ID" sz="2400" dirty="0" smtClean="0">
                <a:latin typeface="Calibri" pitchFamily="34" charset="0"/>
                <a:cs typeface="Calibri" pitchFamily="34" charset="0"/>
              </a:rPr>
              <a:t>	</a:t>
            </a:r>
            <a:r>
              <a:rPr lang="sv-SE" sz="2400" dirty="0" smtClean="0">
                <a:latin typeface="Calibri" pitchFamily="34" charset="0"/>
                <a:cs typeface="Calibri" pitchFamily="34" charset="0"/>
              </a:rPr>
              <a:t>Algoritma yang paling efektif adalah </a:t>
            </a:r>
            <a:r>
              <a:rPr lang="sv-SE" sz="2400" i="1" dirty="0" smtClean="0">
                <a:latin typeface="Calibri" pitchFamily="34" charset="0"/>
                <a:cs typeface="Calibri" pitchFamily="34" charset="0"/>
              </a:rPr>
              <a:t>Least</a:t>
            </a:r>
            <a:r>
              <a:rPr lang="id-ID" sz="2400" i="1" dirty="0" smtClean="0">
                <a:latin typeface="Calibri" pitchFamily="34" charset="0"/>
                <a:cs typeface="Calibri" pitchFamily="34" charset="0"/>
              </a:rPr>
              <a:t> Recently Used </a:t>
            </a:r>
            <a:r>
              <a:rPr lang="id-ID" sz="2400" dirty="0" smtClean="0">
                <a:latin typeface="Calibri" pitchFamily="34" charset="0"/>
                <a:cs typeface="Calibri" pitchFamily="34" charset="0"/>
              </a:rPr>
              <a:t>(LRU), yaitu mengganti blok data yang terlama berada dalam cache dan tidak memiliki referensi. Algoritma lainnya adalah </a:t>
            </a:r>
            <a:r>
              <a:rPr lang="id-ID" sz="2400" i="1" dirty="0" smtClean="0">
                <a:latin typeface="Calibri" pitchFamily="34" charset="0"/>
                <a:cs typeface="Calibri" pitchFamily="34" charset="0"/>
              </a:rPr>
              <a:t>First In First Out </a:t>
            </a:r>
            <a:r>
              <a:rPr lang="id-ID" sz="2400" dirty="0" smtClean="0">
                <a:latin typeface="Calibri" pitchFamily="34" charset="0"/>
                <a:cs typeface="Calibri" pitchFamily="34" charset="0"/>
              </a:rPr>
              <a:t>(FIFO), yaitu mengganti blok data yang awal masuk. Kemudian </a:t>
            </a:r>
            <a:r>
              <a:rPr lang="id-ID" sz="2400" i="1" dirty="0" smtClean="0">
                <a:latin typeface="Calibri" pitchFamily="34" charset="0"/>
                <a:cs typeface="Calibri" pitchFamily="34" charset="0"/>
              </a:rPr>
              <a:t>Least Frequently Used </a:t>
            </a:r>
            <a:r>
              <a:rPr lang="id-ID" sz="2400" dirty="0" smtClean="0">
                <a:latin typeface="Calibri" pitchFamily="34" charset="0"/>
                <a:cs typeface="Calibri" pitchFamily="34" charset="0"/>
              </a:rPr>
              <a:t>(LFU) adalah mengganti blok data yang mempunyai referensi paling sedikit. Teknik lain adalah algoritma </a:t>
            </a:r>
            <a:r>
              <a:rPr lang="id-ID" sz="2400" i="1" dirty="0" smtClean="0">
                <a:latin typeface="Calibri" pitchFamily="34" charset="0"/>
                <a:cs typeface="Calibri" pitchFamily="34" charset="0"/>
              </a:rPr>
              <a:t>Random</a:t>
            </a:r>
            <a:r>
              <a:rPr lang="id-ID" sz="2400" dirty="0" smtClean="0">
                <a:latin typeface="Calibri" pitchFamily="34" charset="0"/>
                <a:cs typeface="Calibri" pitchFamily="34" charset="0"/>
              </a:rPr>
              <a:t>, yaitu penggantian tidak berdasakan pemakaian datanya, melainkan berdasar slot dari beberapa slot kandidat secara acak.</a:t>
            </a:r>
          </a:p>
          <a:p>
            <a:endParaRPr lang="id-ID" sz="2400" dirty="0">
              <a:latin typeface="Calibri" pitchFamily="34" charset="0"/>
              <a:cs typeface="Calibri" pitchFamily="34" charset="0"/>
            </a:endParaRPr>
          </a:p>
        </p:txBody>
      </p:sp>
    </p:spTree>
    <p:extLst>
      <p:ext uri="{BB962C8B-B14F-4D97-AF65-F5344CB8AC3E}">
        <p14:creationId xmlns:p14="http://schemas.microsoft.com/office/powerpoint/2010/main" val="13762912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Times New Roman" pitchFamily="18" charset="0"/>
                <a:cs typeface="Times New Roman" pitchFamily="18" charset="0"/>
              </a:rPr>
              <a:t>Write Policy</a:t>
            </a:r>
            <a:endParaRPr lang="id-ID"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152400" y="1371600"/>
            <a:ext cx="8503920" cy="4572000"/>
          </a:xfrm>
        </p:spPr>
        <p:txBody>
          <a:bodyPr>
            <a:noAutofit/>
          </a:bodyPr>
          <a:lstStyle/>
          <a:p>
            <a:pPr marL="0" indent="0" algn="just">
              <a:buNone/>
            </a:pPr>
            <a:r>
              <a:rPr lang="id-ID" sz="2200" dirty="0" smtClean="0">
                <a:latin typeface="Calibri" pitchFamily="34" charset="0"/>
                <a:cs typeface="Calibri" pitchFamily="34" charset="0"/>
              </a:rPr>
              <a:t>	Di saat sebuah sistem akan menuliskan data kedalam cache, sistem juga harus menuliskan data tersebut pada disk. Waktu penulisan tersebut dikontrol oleh kebijakan yang bernama kebijakan menulis (write policy).</a:t>
            </a:r>
          </a:p>
          <a:p>
            <a:pPr marL="0" indent="0" algn="just">
              <a:buNone/>
            </a:pPr>
            <a:r>
              <a:rPr lang="id-ID" sz="2200" dirty="0" smtClean="0">
                <a:latin typeface="Calibri" pitchFamily="34" charset="0"/>
                <a:cs typeface="Calibri" pitchFamily="34" charset="0"/>
              </a:rPr>
              <a:t>Ada 2 macam metode dasar penulisan cache :</a:t>
            </a:r>
          </a:p>
          <a:p>
            <a:pPr algn="just">
              <a:buFont typeface="Wingdings" panose="05000000000000000000" pitchFamily="2" charset="2"/>
              <a:buChar char="§"/>
            </a:pPr>
            <a:r>
              <a:rPr lang="id-ID" sz="2200" dirty="0" smtClean="0">
                <a:latin typeface="Calibri" pitchFamily="34" charset="0"/>
                <a:cs typeface="Calibri" pitchFamily="34" charset="0"/>
              </a:rPr>
              <a:t>write through, yaitu operasi penulisan melibatkan data pada memori utama dan sekaligus pada cache memori sehingga data selalu valid. Kekurangan teknik ini adalah menjadikan lalu lintas data ke memori utama dan cache sangat tinggi sehingga mengurangi kinerja sistem, bahkan bisa terjadi hang.</a:t>
            </a:r>
          </a:p>
          <a:p>
            <a:pPr algn="just">
              <a:buFont typeface="Wingdings" panose="05000000000000000000" pitchFamily="2" charset="2"/>
              <a:buChar char="§"/>
            </a:pPr>
            <a:r>
              <a:rPr lang="sv-SE" sz="2200" dirty="0" smtClean="0">
                <a:latin typeface="Calibri" pitchFamily="34" charset="0"/>
                <a:cs typeface="Calibri" pitchFamily="34" charset="0"/>
              </a:rPr>
              <a:t>write back, yaitu teknik meminimasi penulisan dengan cara</a:t>
            </a:r>
            <a:r>
              <a:rPr lang="id-ID" sz="2200" dirty="0" smtClean="0">
                <a:latin typeface="Calibri" pitchFamily="34" charset="0"/>
                <a:cs typeface="Calibri" pitchFamily="34" charset="0"/>
              </a:rPr>
              <a:t> penulisan pada cache saja. Pada saat akan terjadi penggantian blok data cache maka baru diadakan penulisan pada memori utama. Masalah yang timbul adalah manakala data di memori utama belum di-update telah diakses modul I/O sehingga data di memori utama tidak valid.</a:t>
            </a:r>
          </a:p>
          <a:p>
            <a:endParaRPr lang="id-ID" sz="2200" dirty="0">
              <a:latin typeface="Calibri" pitchFamily="34" charset="0"/>
              <a:cs typeface="Calibri" pitchFamily="34" charset="0"/>
            </a:endParaRPr>
          </a:p>
        </p:txBody>
      </p:sp>
    </p:spTree>
    <p:extLst>
      <p:ext uri="{BB962C8B-B14F-4D97-AF65-F5344CB8AC3E}">
        <p14:creationId xmlns:p14="http://schemas.microsoft.com/office/powerpoint/2010/main" val="36661590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534400" cy="758952"/>
          </a:xfrm>
        </p:spPr>
        <p:txBody>
          <a:bodyPr>
            <a:normAutofit fontScale="90000"/>
          </a:bodyPr>
          <a:lstStyle/>
          <a:p>
            <a:r>
              <a:rPr lang="id-ID" dirty="0" smtClean="0">
                <a:latin typeface="Times New Roman" pitchFamily="18" charset="0"/>
                <a:cs typeface="Times New Roman" pitchFamily="18" charset="0"/>
              </a:rPr>
              <a:t>Operasi Sel Memori</a:t>
            </a:r>
            <a:r>
              <a:rPr lang="id-ID" dirty="0" smtClean="0"/>
              <a:t>  </a:t>
            </a:r>
            <a:br>
              <a:rPr lang="id-ID" dirty="0" smtClean="0"/>
            </a:br>
            <a:endParaRPr lang="id-ID" dirty="0"/>
          </a:p>
        </p:txBody>
      </p:sp>
      <p:sp>
        <p:nvSpPr>
          <p:cNvPr id="3" name="Content Placeholder 2"/>
          <p:cNvSpPr>
            <a:spLocks noGrp="1"/>
          </p:cNvSpPr>
          <p:nvPr>
            <p:ph sz="quarter" idx="1"/>
          </p:nvPr>
        </p:nvSpPr>
        <p:spPr/>
        <p:txBody>
          <a:bodyPr>
            <a:normAutofit/>
          </a:bodyPr>
          <a:lstStyle/>
          <a:p>
            <a:pPr marL="0" indent="0" algn="just">
              <a:buNone/>
            </a:pPr>
            <a:r>
              <a:rPr lang="id-ID" sz="2800" dirty="0" smtClean="0">
                <a:latin typeface="Calibri" pitchFamily="34" charset="0"/>
                <a:cs typeface="Calibri" pitchFamily="34" charset="0"/>
              </a:rPr>
              <a:t>Elemen dasar memori adalah sel memori. Walaupun digunakan sejumlah</a:t>
            </a:r>
            <a:r>
              <a:rPr lang="en-US" sz="2800" dirty="0" smtClean="0">
                <a:latin typeface="Calibri" pitchFamily="34" charset="0"/>
                <a:cs typeface="Calibri" pitchFamily="34" charset="0"/>
              </a:rPr>
              <a:t> </a:t>
            </a:r>
            <a:r>
              <a:rPr lang="id-ID" sz="2800" dirty="0" smtClean="0">
                <a:latin typeface="Calibri" pitchFamily="34" charset="0"/>
                <a:cs typeface="Calibri" pitchFamily="34" charset="0"/>
              </a:rPr>
              <a:t>teknologi elektronik, seluruh sel memori memiliki sifat – sifat tertentu :  </a:t>
            </a:r>
          </a:p>
          <a:p>
            <a:pPr marL="457200" indent="-457200" algn="just">
              <a:buFont typeface="+mj-lt"/>
              <a:buAutoNum type="arabicParenR"/>
            </a:pPr>
            <a:r>
              <a:rPr lang="id-ID" sz="2800" dirty="0" smtClean="0">
                <a:latin typeface="Calibri" pitchFamily="34" charset="0"/>
                <a:cs typeface="Calibri" pitchFamily="34" charset="0"/>
              </a:rPr>
              <a:t>Sel memori memiliki dua keadaan stabil (atau semi-stabil), yang dapat digunakan untuk merepresentasikan bilangan biner 1 atau 0.</a:t>
            </a:r>
          </a:p>
          <a:p>
            <a:pPr marL="457200" indent="-457200" algn="just">
              <a:buFont typeface="+mj-lt"/>
              <a:buAutoNum type="arabicParenR"/>
            </a:pPr>
            <a:r>
              <a:rPr lang="id-ID" sz="2800" dirty="0" smtClean="0">
                <a:latin typeface="Calibri" pitchFamily="34" charset="0"/>
                <a:cs typeface="Calibri" pitchFamily="34" charset="0"/>
              </a:rPr>
              <a:t>Sel memori mempunyai kemampuan untuk ditulisi (sedikitnya satu kali).</a:t>
            </a:r>
          </a:p>
          <a:p>
            <a:pPr marL="457200" indent="-457200" algn="just">
              <a:buFont typeface="+mj-lt"/>
              <a:buAutoNum type="arabicParenR"/>
            </a:pPr>
            <a:r>
              <a:rPr lang="id-ID" sz="2800" dirty="0" smtClean="0">
                <a:latin typeface="Calibri" pitchFamily="34" charset="0"/>
                <a:cs typeface="Calibri" pitchFamily="34" charset="0"/>
              </a:rPr>
              <a:t>Sel memori mempunyai kemampuan untuk dibaca.</a:t>
            </a:r>
          </a:p>
          <a:p>
            <a:pPr algn="just"/>
            <a:endParaRPr lang="id-ID" sz="2800" dirty="0">
              <a:latin typeface="Calibri" pitchFamily="34" charset="0"/>
              <a:cs typeface="Calibri" pitchFamily="34" charset="0"/>
            </a:endParaRPr>
          </a:p>
        </p:txBody>
      </p:sp>
    </p:spTree>
    <p:extLst>
      <p:ext uri="{BB962C8B-B14F-4D97-AF65-F5344CB8AC3E}">
        <p14:creationId xmlns:p14="http://schemas.microsoft.com/office/powerpoint/2010/main" val="23407293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latin typeface="Times New Roman" pitchFamily="18" charset="0"/>
                <a:cs typeface="Times New Roman" pitchFamily="18" charset="0"/>
              </a:rPr>
              <a:t>Jumlah Cache</a:t>
            </a:r>
            <a:br>
              <a:rPr lang="id-ID" dirty="0" smtClean="0">
                <a:latin typeface="Times New Roman" pitchFamily="18" charset="0"/>
                <a:cs typeface="Times New Roman" pitchFamily="18" charset="0"/>
              </a:rPr>
            </a:br>
            <a:endParaRPr lang="id-ID"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228600" y="1447800"/>
            <a:ext cx="8503920" cy="4572000"/>
          </a:xfrm>
        </p:spPr>
        <p:txBody>
          <a:bodyPr>
            <a:noAutofit/>
          </a:bodyPr>
          <a:lstStyle/>
          <a:p>
            <a:pPr marL="0" indent="0" algn="just">
              <a:buNone/>
            </a:pPr>
            <a:r>
              <a:rPr lang="id-ID" sz="2400" dirty="0" smtClean="0">
                <a:latin typeface="Calibri" pitchFamily="34" charset="0"/>
                <a:cs typeface="Calibri" pitchFamily="34" charset="0"/>
              </a:rPr>
              <a:t>	Terdapat dua macam letak cache. Berada dalam keping prosesor yang disebut </a:t>
            </a:r>
            <a:r>
              <a:rPr lang="id-ID" sz="2400" i="1" dirty="0" smtClean="0">
                <a:latin typeface="Calibri" pitchFamily="34" charset="0"/>
                <a:cs typeface="Calibri" pitchFamily="34" charset="0"/>
              </a:rPr>
              <a:t>on chip cache </a:t>
            </a:r>
            <a:r>
              <a:rPr lang="id-ID" sz="2400" dirty="0" smtClean="0">
                <a:latin typeface="Calibri" pitchFamily="34" charset="0"/>
                <a:cs typeface="Calibri" pitchFamily="34" charset="0"/>
              </a:rPr>
              <a:t>atau cache internal. Kemudian berada di luar chip prosesor yang disebut </a:t>
            </a:r>
            <a:r>
              <a:rPr lang="id-ID" sz="2400" i="1" dirty="0" smtClean="0">
                <a:latin typeface="Calibri" pitchFamily="34" charset="0"/>
                <a:cs typeface="Calibri" pitchFamily="34" charset="0"/>
              </a:rPr>
              <a:t>off chip cache </a:t>
            </a:r>
            <a:r>
              <a:rPr lang="id-ID" sz="2400" dirty="0" smtClean="0">
                <a:latin typeface="Calibri" pitchFamily="34" charset="0"/>
                <a:cs typeface="Calibri" pitchFamily="34" charset="0"/>
              </a:rPr>
              <a:t>atau cache eksternal.</a:t>
            </a:r>
          </a:p>
          <a:p>
            <a:pPr marL="0" indent="0" algn="just">
              <a:buNone/>
            </a:pPr>
            <a:r>
              <a:rPr lang="id-ID" sz="2400" dirty="0" smtClean="0">
                <a:latin typeface="Calibri" pitchFamily="34" charset="0"/>
                <a:cs typeface="Calibri" pitchFamily="34" charset="0"/>
              </a:rPr>
              <a:t>	Cache internal diletakkan dalam prosesor sehingga tidak memerlukan bus eksternal, akibatnya waktu aksesnya akan cepat sekali, apalagi panjang lintasan internal bus prosesor sangat pendek untuk mengakses cache internal. Cache internal selanjutnya disebut </a:t>
            </a:r>
            <a:r>
              <a:rPr lang="id-ID" sz="2400" i="1" dirty="0" smtClean="0">
                <a:latin typeface="Calibri" pitchFamily="34" charset="0"/>
                <a:cs typeface="Calibri" pitchFamily="34" charset="0"/>
              </a:rPr>
              <a:t>cache tingkat 1 </a:t>
            </a:r>
            <a:r>
              <a:rPr lang="id-ID" sz="2400" dirty="0" smtClean="0">
                <a:latin typeface="Calibri" pitchFamily="34" charset="0"/>
                <a:cs typeface="Calibri" pitchFamily="34" charset="0"/>
              </a:rPr>
              <a:t>(L1).</a:t>
            </a:r>
          </a:p>
          <a:p>
            <a:pPr marL="0" indent="0" algn="just">
              <a:buNone/>
            </a:pPr>
            <a:r>
              <a:rPr lang="id-ID" sz="2400" dirty="0" smtClean="0">
                <a:latin typeface="Calibri" pitchFamily="34" charset="0"/>
                <a:cs typeface="Calibri" pitchFamily="34" charset="0"/>
              </a:rPr>
              <a:t>	Cache eksternal berada diluar keping chip prosesor yang diakses melalui bus eksternal. Cache eksternal </a:t>
            </a:r>
            <a:r>
              <a:rPr lang="fi-FI" sz="2400" dirty="0" smtClean="0">
                <a:latin typeface="Calibri" pitchFamily="34" charset="0"/>
                <a:cs typeface="Calibri" pitchFamily="34" charset="0"/>
              </a:rPr>
              <a:t>diperlukan untuk mengantisipasi permintaan akses alamat yang belum</a:t>
            </a:r>
            <a:r>
              <a:rPr lang="id-ID" sz="2400" dirty="0" smtClean="0">
                <a:latin typeface="Calibri" pitchFamily="34" charset="0"/>
                <a:cs typeface="Calibri" pitchFamily="34" charset="0"/>
              </a:rPr>
              <a:t> tercakup dalam cache internal. Cache eksternal selanjutnya disebut </a:t>
            </a:r>
            <a:r>
              <a:rPr lang="id-ID" sz="2400" i="1" dirty="0" smtClean="0">
                <a:latin typeface="Calibri" pitchFamily="34" charset="0"/>
                <a:cs typeface="Calibri" pitchFamily="34" charset="0"/>
              </a:rPr>
              <a:t>cache tingkat 2 </a:t>
            </a:r>
            <a:r>
              <a:rPr lang="id-ID" sz="2400" dirty="0" smtClean="0">
                <a:latin typeface="Calibri" pitchFamily="34" charset="0"/>
                <a:cs typeface="Calibri" pitchFamily="34" charset="0"/>
              </a:rPr>
              <a:t>(L2).</a:t>
            </a:r>
          </a:p>
          <a:p>
            <a:endParaRPr lang="id-ID" sz="2400" dirty="0">
              <a:latin typeface="Calibri" pitchFamily="34" charset="0"/>
              <a:cs typeface="Calibri" pitchFamily="34" charset="0"/>
            </a:endParaRPr>
          </a:p>
        </p:txBody>
      </p:sp>
    </p:spTree>
    <p:extLst>
      <p:ext uri="{BB962C8B-B14F-4D97-AF65-F5344CB8AC3E}">
        <p14:creationId xmlns:p14="http://schemas.microsoft.com/office/powerpoint/2010/main" val="33047181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dirty="0"/>
          </a:p>
        </p:txBody>
      </p:sp>
      <p:sp>
        <p:nvSpPr>
          <p:cNvPr id="3" name="Content Placeholder 2"/>
          <p:cNvSpPr>
            <a:spLocks noGrp="1"/>
          </p:cNvSpPr>
          <p:nvPr>
            <p:ph sz="quarter" idx="1"/>
          </p:nvPr>
        </p:nvSpPr>
        <p:spPr>
          <a:xfrm>
            <a:off x="304800" y="1219200"/>
            <a:ext cx="8503920" cy="4572000"/>
          </a:xfrm>
        </p:spPr>
        <p:txBody>
          <a:bodyPr>
            <a:noAutofit/>
          </a:bodyPr>
          <a:lstStyle/>
          <a:p>
            <a:pPr marL="0" indent="0" algn="just">
              <a:buNone/>
            </a:pPr>
            <a:r>
              <a:rPr lang="id-ID" sz="2400" dirty="0" smtClean="0">
                <a:latin typeface="Calibri" pitchFamily="34" charset="0"/>
                <a:cs typeface="Calibri" pitchFamily="34" charset="0"/>
              </a:rPr>
              <a:t>Selanjutnya terdapat perkembangan untuk memisah cache data dan cache instruksi yang </a:t>
            </a:r>
            <a:r>
              <a:rPr lang="en-US" sz="2400" dirty="0" err="1" smtClean="0">
                <a:latin typeface="Calibri" pitchFamily="34" charset="0"/>
                <a:cs typeface="Calibri" pitchFamily="34" charset="0"/>
              </a:rPr>
              <a:t>disebut</a:t>
            </a:r>
            <a:r>
              <a:rPr lang="en-US" sz="2400" dirty="0" smtClean="0">
                <a:latin typeface="Calibri" pitchFamily="34" charset="0"/>
                <a:cs typeface="Calibri" pitchFamily="34" charset="0"/>
              </a:rPr>
              <a:t> </a:t>
            </a:r>
            <a:r>
              <a:rPr lang="en-US" sz="2400" i="1" dirty="0" smtClean="0">
                <a:latin typeface="Calibri" pitchFamily="34" charset="0"/>
                <a:cs typeface="Calibri" pitchFamily="34" charset="0"/>
              </a:rPr>
              <a:t>unified cache</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Keuntungan</a:t>
            </a:r>
            <a:r>
              <a:rPr lang="en-US" sz="2400" dirty="0" smtClean="0">
                <a:latin typeface="Calibri" pitchFamily="34" charset="0"/>
                <a:cs typeface="Calibri" pitchFamily="34" charset="0"/>
              </a:rPr>
              <a:t> </a:t>
            </a:r>
            <a:r>
              <a:rPr lang="en-US" sz="2400" i="1" dirty="0" smtClean="0">
                <a:latin typeface="Calibri" pitchFamily="34" charset="0"/>
                <a:cs typeface="Calibri" pitchFamily="34" charset="0"/>
              </a:rPr>
              <a:t>unified cache </a:t>
            </a:r>
            <a:r>
              <a:rPr lang="en-US" sz="2400" dirty="0" err="1" smtClean="0">
                <a:latin typeface="Calibri" pitchFamily="34" charset="0"/>
                <a:cs typeface="Calibri" pitchFamily="34" charset="0"/>
              </a:rPr>
              <a:t>adalah</a:t>
            </a:r>
            <a:r>
              <a:rPr lang="en-US" sz="2400" dirty="0" smtClean="0">
                <a:latin typeface="Calibri" pitchFamily="34" charset="0"/>
                <a:cs typeface="Calibri" pitchFamily="34" charset="0"/>
              </a:rPr>
              <a:t> :</a:t>
            </a:r>
            <a:endParaRPr lang="id-ID" sz="2400" dirty="0" smtClean="0">
              <a:latin typeface="Calibri" pitchFamily="34" charset="0"/>
              <a:cs typeface="Calibri" pitchFamily="34" charset="0"/>
            </a:endParaRPr>
          </a:p>
          <a:p>
            <a:pPr algn="just">
              <a:buFont typeface="Wingdings" panose="05000000000000000000" pitchFamily="2" charset="2"/>
              <a:buChar char="Ø"/>
            </a:pPr>
            <a:r>
              <a:rPr lang="id-ID" sz="2400" dirty="0" smtClean="0">
                <a:latin typeface="Calibri" pitchFamily="34" charset="0"/>
                <a:cs typeface="Calibri" pitchFamily="34" charset="0"/>
              </a:rPr>
              <a:t>Unified cache memiliki hit rate yang tinggi karena telah dibedakan antara informasi data dan informasi instruksi.</a:t>
            </a:r>
          </a:p>
          <a:p>
            <a:pPr algn="just">
              <a:buFont typeface="Wingdings" panose="05000000000000000000" pitchFamily="2" charset="2"/>
              <a:buChar char="Ø"/>
            </a:pPr>
            <a:r>
              <a:rPr lang="id-ID" sz="2400" dirty="0" smtClean="0">
                <a:latin typeface="Calibri" pitchFamily="34" charset="0"/>
                <a:cs typeface="Calibri" pitchFamily="34" charset="0"/>
              </a:rPr>
              <a:t>Hanya sebuah cache saja yang perlu dirancang dan diimplementasikan.</a:t>
            </a:r>
          </a:p>
          <a:p>
            <a:pPr marL="0" indent="0" algn="just">
              <a:buNone/>
            </a:pPr>
            <a:r>
              <a:rPr lang="id-ID" sz="2400" dirty="0" smtClean="0">
                <a:latin typeface="Calibri" pitchFamily="34" charset="0"/>
                <a:cs typeface="Calibri" pitchFamily="34" charset="0"/>
              </a:rPr>
              <a:t>Namun terdapat kecenderungan untuk menggunakan split cache, terutama pada mesin-mesin superscalar seperti Pentium dan PowerPC yang menekankan pada paralel proses dan perkiraan – perkiraan eksekusi yang akan terjadi. Kelebihan utama split cache adalah mengurangi persaingan antara prosesor instruksi dan unit eksekusi untuk mendapatkan cache, yang mana hal ini sangat utama bagi perancangan prosesor – prosesor pipelining.</a:t>
            </a:r>
          </a:p>
          <a:p>
            <a:endParaRPr lang="id-ID" sz="2400" dirty="0">
              <a:latin typeface="Calibri" pitchFamily="34" charset="0"/>
              <a:cs typeface="Calibri" pitchFamily="34" charset="0"/>
            </a:endParaRPr>
          </a:p>
        </p:txBody>
      </p:sp>
    </p:spTree>
    <p:extLst>
      <p:ext uri="{BB962C8B-B14F-4D97-AF65-F5344CB8AC3E}">
        <p14:creationId xmlns:p14="http://schemas.microsoft.com/office/powerpoint/2010/main" val="34506060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773379"/>
            <a:ext cx="8382000" cy="3450613"/>
          </a:xfrm>
        </p:spPr>
        <p:txBody>
          <a:bodyPr>
            <a:normAutofit/>
          </a:bodyPr>
          <a:lstStyle/>
          <a:p>
            <a:pPr algn="just"/>
            <a:r>
              <a:rPr lang="id-ID" dirty="0" smtClean="0">
                <a:latin typeface="Calibri" pitchFamily="34" charset="0"/>
                <a:cs typeface="Calibri" pitchFamily="34" charset="0"/>
              </a:rPr>
              <a:t>Umumnya sel memori mempunyai tiga terminal fungsi yang mampu membawa sinyal listrik. Terminal select berfungsi memilih operasi tulis atau baca. Untuk penulisan, terminal lainnya menyediakan sinyal listrik yang men-set keadaan sel bernilai 1 atau 0, sedangkan untuk operasi pembacaan, terminal ini digunakan sebagai keluaran.</a:t>
            </a:r>
          </a:p>
          <a:p>
            <a:pPr algn="just"/>
            <a:endParaRPr lang="id-ID" dirty="0">
              <a:latin typeface="Calibri" pitchFamily="34" charset="0"/>
              <a:cs typeface="Calibri"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0883" y="275772"/>
            <a:ext cx="5589815" cy="2310674"/>
          </a:xfrm>
          <a:prstGeom prst="rect">
            <a:avLst/>
          </a:prstGeom>
        </p:spPr>
      </p:pic>
    </p:spTree>
    <p:extLst>
      <p:ext uri="{BB962C8B-B14F-4D97-AF65-F5344CB8AC3E}">
        <p14:creationId xmlns:p14="http://schemas.microsoft.com/office/powerpoint/2010/main" val="33760307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Times New Roman" pitchFamily="18" charset="0"/>
                <a:cs typeface="Times New Roman" pitchFamily="18" charset="0"/>
              </a:rPr>
              <a:t>Karakteristik Sistem Memori </a:t>
            </a:r>
            <a:endParaRPr lang="id-ID" dirty="0">
              <a:latin typeface="Times New Roman" pitchFamily="18" charset="0"/>
              <a:cs typeface="Times New Roman" pitchFamily="18" charset="0"/>
            </a:endParaRPr>
          </a:p>
        </p:txBody>
      </p:sp>
      <p:pic>
        <p:nvPicPr>
          <p:cNvPr id="4" name="Content Placeholder 3" descr="Capture.JPG"/>
          <p:cNvPicPr>
            <a:picLocks noGrp="1" noChangeAspect="1"/>
          </p:cNvPicPr>
          <p:nvPr>
            <p:ph sz="quarter" idx="1"/>
          </p:nvPr>
        </p:nvPicPr>
        <p:blipFill>
          <a:blip r:embed="rId2"/>
          <a:stretch>
            <a:fillRect/>
          </a:stretch>
        </p:blipFill>
        <p:spPr>
          <a:xfrm>
            <a:off x="368865" y="1600200"/>
            <a:ext cx="8425126" cy="4343400"/>
          </a:xfrm>
        </p:spPr>
      </p:pic>
    </p:spTree>
    <p:extLst>
      <p:ext uri="{BB962C8B-B14F-4D97-AF65-F5344CB8AC3E}">
        <p14:creationId xmlns:p14="http://schemas.microsoft.com/office/powerpoint/2010/main" val="30155594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0"/>
            <a:ext cx="8534400" cy="758952"/>
          </a:xfrm>
        </p:spPr>
        <p:txBody>
          <a:bodyPr>
            <a:normAutofit fontScale="90000"/>
          </a:bodyPr>
          <a:lstStyle/>
          <a:p>
            <a:r>
              <a:rPr lang="id-ID" sz="2700" dirty="0" smtClean="0">
                <a:latin typeface="Times New Roman" pitchFamily="18" charset="0"/>
                <a:cs typeface="Times New Roman" pitchFamily="18" charset="0"/>
              </a:rPr>
              <a:t>Dilihat dari lokasi, memori dibedakan menjadi beberapa jenis, yaitu :</a:t>
            </a:r>
            <a:r>
              <a:rPr lang="id-ID" dirty="0" smtClean="0"/>
              <a:t/>
            </a:r>
            <a:br>
              <a:rPr lang="id-ID" dirty="0" smtClean="0"/>
            </a:br>
            <a:endParaRPr lang="id-ID" dirty="0"/>
          </a:p>
        </p:txBody>
      </p:sp>
      <p:sp>
        <p:nvSpPr>
          <p:cNvPr id="3" name="Content Placeholder 2"/>
          <p:cNvSpPr>
            <a:spLocks noGrp="1"/>
          </p:cNvSpPr>
          <p:nvPr>
            <p:ph sz="quarter" idx="1"/>
          </p:nvPr>
        </p:nvSpPr>
        <p:spPr/>
        <p:txBody>
          <a:bodyPr>
            <a:noAutofit/>
          </a:bodyPr>
          <a:lstStyle/>
          <a:p>
            <a:pPr marL="457200" indent="-457200" algn="just">
              <a:buFont typeface="+mj-lt"/>
              <a:buAutoNum type="arabicParenR"/>
            </a:pPr>
            <a:r>
              <a:rPr lang="id-ID" sz="2800" dirty="0" smtClean="0">
                <a:latin typeface="Calibri" pitchFamily="34" charset="0"/>
                <a:cs typeface="Calibri" pitchFamily="34" charset="0"/>
              </a:rPr>
              <a:t>Register : berada di dalam chip prosesor, memori ini diakses langsung oleh prosesor dalam menjalankan operasinya. Register digunakan sebagai memori sementara dalam perhitungan maupun pengolahan data dalam prosesor.</a:t>
            </a:r>
          </a:p>
          <a:p>
            <a:pPr marL="457200" indent="-457200" algn="just">
              <a:buFont typeface="+mj-lt"/>
              <a:buAutoNum type="arabicParenR"/>
            </a:pPr>
            <a:r>
              <a:rPr lang="id-ID" sz="2800" dirty="0" smtClean="0">
                <a:latin typeface="Calibri" pitchFamily="34" charset="0"/>
                <a:cs typeface="Calibri" pitchFamily="34" charset="0"/>
              </a:rPr>
              <a:t>Memori internal adalah memori yang berada diluar chip prosesor namun mengaksesannya langsung oleh prosesor. Memori internal dibedakan menjadi memori utama dan cache memori.</a:t>
            </a:r>
          </a:p>
          <a:p>
            <a:pPr marL="457200" indent="-457200" algn="just">
              <a:buFont typeface="+mj-lt"/>
              <a:buAutoNum type="arabicParenR"/>
            </a:pPr>
            <a:r>
              <a:rPr lang="id-ID" sz="2800" dirty="0" smtClean="0">
                <a:latin typeface="Calibri" pitchFamily="34" charset="0"/>
                <a:cs typeface="Calibri" pitchFamily="34" charset="0"/>
              </a:rPr>
              <a:t>Memori eksternal dapat diakses oleh prosesor melalui piranti I/O, memori ini dapat berupa disk maupun pita. </a:t>
            </a:r>
          </a:p>
          <a:p>
            <a:endParaRPr lang="id-ID" sz="2800" dirty="0">
              <a:latin typeface="Calibri" pitchFamily="34" charset="0"/>
              <a:cs typeface="Calibri" pitchFamily="34" charset="0"/>
            </a:endParaRPr>
          </a:p>
        </p:txBody>
      </p:sp>
    </p:spTree>
    <p:extLst>
      <p:ext uri="{BB962C8B-B14F-4D97-AF65-F5344CB8AC3E}">
        <p14:creationId xmlns:p14="http://schemas.microsoft.com/office/powerpoint/2010/main" val="36801781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Dilihat</a:t>
            </a:r>
            <a:r>
              <a:rPr lang="en-US" dirty="0" smtClean="0"/>
              <a:t>  Dari </a:t>
            </a:r>
            <a:r>
              <a:rPr lang="en-US" dirty="0" err="1" smtClean="0"/>
              <a:t>kapasitas</a:t>
            </a:r>
            <a:endParaRPr lang="id-ID" dirty="0"/>
          </a:p>
        </p:txBody>
      </p:sp>
      <p:sp>
        <p:nvSpPr>
          <p:cNvPr id="3" name="Content Placeholder 2"/>
          <p:cNvSpPr>
            <a:spLocks noGrp="1"/>
          </p:cNvSpPr>
          <p:nvPr>
            <p:ph sz="quarter" idx="1"/>
          </p:nvPr>
        </p:nvSpPr>
        <p:spPr/>
        <p:txBody>
          <a:bodyPr/>
          <a:lstStyle/>
          <a:p>
            <a:pPr marL="0" indent="0" algn="just">
              <a:buNone/>
            </a:pPr>
            <a:r>
              <a:rPr lang="id-ID" dirty="0" smtClean="0">
                <a:latin typeface="Calibri" pitchFamily="34" charset="0"/>
                <a:cs typeface="Calibri" pitchFamily="34" charset="0"/>
              </a:rPr>
              <a:t>Karakteristik lainnya adalah </a:t>
            </a:r>
            <a:r>
              <a:rPr lang="id-ID" u="sng" dirty="0" smtClean="0">
                <a:latin typeface="Calibri" pitchFamily="34" charset="0"/>
                <a:cs typeface="Calibri" pitchFamily="34" charset="0"/>
              </a:rPr>
              <a:t>kapasitas</a:t>
            </a:r>
            <a:r>
              <a:rPr lang="id-ID" dirty="0" smtClean="0">
                <a:latin typeface="Calibri" pitchFamily="34" charset="0"/>
                <a:cs typeface="Calibri" pitchFamily="34" charset="0"/>
              </a:rPr>
              <a:t>. Kapasitas memori internal maupun eksternal biasanya dinyatakan dalam bentuk byte (1 byte = 8 bit) atau word. Panjang word umumnya 8, 16, 32 bit. Memori eksternal biasanya lebih besar kapasitasnya daripada memori internal, hal ini disebabkan karena teknologi dan sifat penggunaannya yang berbeda. </a:t>
            </a:r>
          </a:p>
          <a:p>
            <a:endParaRPr lang="id-ID" dirty="0">
              <a:latin typeface="Calibri" pitchFamily="34" charset="0"/>
              <a:cs typeface="Calibri" pitchFamily="34" charset="0"/>
            </a:endParaRPr>
          </a:p>
        </p:txBody>
      </p:sp>
    </p:spTree>
    <p:extLst>
      <p:ext uri="{BB962C8B-B14F-4D97-AF65-F5344CB8AC3E}">
        <p14:creationId xmlns:p14="http://schemas.microsoft.com/office/powerpoint/2010/main" val="14088707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Dilihat</a:t>
            </a:r>
            <a:r>
              <a:rPr lang="en-US" dirty="0" smtClean="0"/>
              <a:t> Dari </a:t>
            </a:r>
            <a:r>
              <a:rPr lang="en-US" dirty="0" err="1" smtClean="0"/>
              <a:t>Satuam</a:t>
            </a:r>
            <a:r>
              <a:rPr lang="en-US" dirty="0" smtClean="0"/>
              <a:t> </a:t>
            </a:r>
            <a:r>
              <a:rPr lang="en-US" dirty="0" err="1" smtClean="0"/>
              <a:t>Tranfer</a:t>
            </a:r>
            <a:endParaRPr lang="id-ID" dirty="0"/>
          </a:p>
        </p:txBody>
      </p:sp>
      <p:sp>
        <p:nvSpPr>
          <p:cNvPr id="3" name="Content Placeholder 2"/>
          <p:cNvSpPr>
            <a:spLocks noGrp="1"/>
          </p:cNvSpPr>
          <p:nvPr>
            <p:ph sz="quarter" idx="1"/>
          </p:nvPr>
        </p:nvSpPr>
        <p:spPr/>
        <p:txBody>
          <a:bodyPr>
            <a:noAutofit/>
          </a:bodyPr>
          <a:lstStyle/>
          <a:p>
            <a:pPr marL="0" indent="0" algn="just">
              <a:buNone/>
            </a:pPr>
            <a:r>
              <a:rPr lang="id-ID" sz="2200" dirty="0" smtClean="0">
                <a:latin typeface="Calibri" pitchFamily="34" charset="0"/>
                <a:cs typeface="Calibri" pitchFamily="34" charset="0"/>
              </a:rPr>
              <a:t>Karakteristik berikutnya adalah </a:t>
            </a:r>
            <a:r>
              <a:rPr lang="id-ID" sz="2200" u="sng" dirty="0" smtClean="0">
                <a:latin typeface="Calibri" pitchFamily="34" charset="0"/>
                <a:cs typeface="Calibri" pitchFamily="34" charset="0"/>
              </a:rPr>
              <a:t>satuan tranfer</a:t>
            </a:r>
            <a:r>
              <a:rPr lang="id-ID" sz="2200" dirty="0" smtClean="0">
                <a:latin typeface="Calibri" pitchFamily="34" charset="0"/>
                <a:cs typeface="Calibri" pitchFamily="34" charset="0"/>
              </a:rPr>
              <a:t>. Bagi memori internal, satuan tranfer sama dengan jumlah saluran data yang masuk ke dan keluar dari modul memori. Jumlah saluran ini sering kali sama dengan panjang word, tapi dimungkinkan juga tidak sama. Tiga konsep yang berhubungan dengan satuan transfer :</a:t>
            </a:r>
          </a:p>
          <a:p>
            <a:pPr algn="just">
              <a:buFont typeface="Wingdings" panose="05000000000000000000" pitchFamily="2" charset="2"/>
              <a:buChar char="q"/>
            </a:pPr>
            <a:r>
              <a:rPr lang="id-ID" sz="2200" dirty="0" smtClean="0">
                <a:latin typeface="Calibri" pitchFamily="34" charset="0"/>
                <a:cs typeface="Calibri" pitchFamily="34" charset="0"/>
              </a:rPr>
              <a:t>Word, merupakan satuan “alami” organisasi memori. Ukuran word biasanya sama dengan jumlah bit yang digunakan untuk representasi bilangan dan panjang instruksi.</a:t>
            </a:r>
          </a:p>
          <a:p>
            <a:pPr algn="just">
              <a:buFont typeface="Wingdings" panose="05000000000000000000" pitchFamily="2" charset="2"/>
              <a:buChar char="q"/>
            </a:pPr>
            <a:r>
              <a:rPr lang="id-ID" sz="2200" dirty="0" smtClean="0">
                <a:latin typeface="Calibri" pitchFamily="34" charset="0"/>
                <a:cs typeface="Calibri" pitchFamily="34" charset="0"/>
              </a:rPr>
              <a:t>Addressable units, pada sejumlah sistem, adressable units adalah word. Namun terdapat sistem dengan pengalamatan pada tingkatan byte. Pada semua kasus hubungan antara panjang A suatu alamat dan jumlah N adressable unit adalah 2A =N.</a:t>
            </a:r>
          </a:p>
          <a:p>
            <a:pPr algn="just">
              <a:buFont typeface="Wingdings" panose="05000000000000000000" pitchFamily="2" charset="2"/>
              <a:buChar char="q"/>
            </a:pPr>
            <a:r>
              <a:rPr lang="id-ID" sz="2200" dirty="0" smtClean="0">
                <a:latin typeface="Calibri" pitchFamily="34" charset="0"/>
                <a:cs typeface="Calibri" pitchFamily="34" charset="0"/>
              </a:rPr>
              <a:t>Unit of tranfer, adalah jumlah bit yang dibaca atau dituliskan ke dalam memori pada suatu saat. Pada memori eksternal, tranfer data biasanya lebih besar dari suatu word, yang disebut dengan block. </a:t>
            </a:r>
          </a:p>
          <a:p>
            <a:pPr algn="just"/>
            <a:endParaRPr lang="id-ID" sz="2200" dirty="0">
              <a:latin typeface="Calibri" pitchFamily="34" charset="0"/>
              <a:cs typeface="Calibri" pitchFamily="34" charset="0"/>
            </a:endParaRPr>
          </a:p>
        </p:txBody>
      </p:sp>
    </p:spTree>
    <p:extLst>
      <p:ext uri="{BB962C8B-B14F-4D97-AF65-F5344CB8AC3E}">
        <p14:creationId xmlns:p14="http://schemas.microsoft.com/office/powerpoint/2010/main" val="23598256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sz="2400" dirty="0" smtClean="0">
                <a:latin typeface="Times New Roman" pitchFamily="18" charset="0"/>
                <a:cs typeface="Times New Roman" pitchFamily="18" charset="0"/>
              </a:rPr>
              <a:t>Berdasarkan karakteristik unjuk kerja, memiliki tiga parameter utama pengukuran unjuk kerja, yaitu :</a:t>
            </a:r>
            <a:endParaRPr lang="id-ID" sz="24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92500" lnSpcReduction="10000"/>
          </a:bodyPr>
          <a:lstStyle/>
          <a:p>
            <a:pPr algn="just">
              <a:buFont typeface="Wingdings" panose="05000000000000000000" pitchFamily="2" charset="2"/>
              <a:buChar char="ü"/>
            </a:pPr>
            <a:r>
              <a:rPr lang="id-ID" dirty="0" smtClean="0">
                <a:latin typeface="Calibri" pitchFamily="34" charset="0"/>
                <a:cs typeface="Calibri" pitchFamily="34" charset="0"/>
              </a:rPr>
              <a:t>Access time, bagi random access memory, waktu akses adalah waktu yang dibutuhkan untuk melakukan operasi baca atau tulis. Sedangkan untuk memori non-random akses merupakan waktu yang dibutuhkan dalam melakukan mekanisme baca atau tulis pada lokasi tertentu.</a:t>
            </a:r>
          </a:p>
          <a:p>
            <a:pPr algn="just">
              <a:buFont typeface="Wingdings" panose="05000000000000000000" pitchFamily="2" charset="2"/>
              <a:buChar char="ü"/>
            </a:pPr>
            <a:r>
              <a:rPr lang="id-ID" dirty="0" smtClean="0">
                <a:latin typeface="Calibri" pitchFamily="34" charset="0"/>
                <a:cs typeface="Calibri" pitchFamily="34" charset="0"/>
              </a:rPr>
              <a:t>Memory cycle time, konsep ini digunakan pada random access memory dan terdiri dari access time ditambah dengan waktu yang diperlukan transient agar hilang pada saluran sinyal.</a:t>
            </a:r>
          </a:p>
          <a:p>
            <a:pPr algn="just">
              <a:buFont typeface="Wingdings" panose="05000000000000000000" pitchFamily="2" charset="2"/>
              <a:buChar char="ü"/>
            </a:pPr>
            <a:r>
              <a:rPr lang="id-ID" dirty="0" smtClean="0">
                <a:latin typeface="Calibri" pitchFamily="34" charset="0"/>
                <a:cs typeface="Calibri" pitchFamily="34" charset="0"/>
              </a:rPr>
              <a:t>Transfer rate, adalah kecepatan data transfer ke unit memori atau dari unit memori. Pada random access memory sama dengan 1/(cycle time). Sedangkan untuk nonrandom access memory dengan perumusan :</a:t>
            </a:r>
          </a:p>
          <a:p>
            <a:endParaRPr lang="id-ID" dirty="0">
              <a:latin typeface="Calibri" pitchFamily="34" charset="0"/>
              <a:cs typeface="Calibri" pitchFamily="34" charset="0"/>
            </a:endParaRPr>
          </a:p>
        </p:txBody>
      </p:sp>
    </p:spTree>
    <p:extLst>
      <p:ext uri="{BB962C8B-B14F-4D97-AF65-F5344CB8AC3E}">
        <p14:creationId xmlns:p14="http://schemas.microsoft.com/office/powerpoint/2010/main" val="3675946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lang="en-US" dirty="0" err="1" smtClean="0"/>
              <a:t>Berdasarkan</a:t>
            </a:r>
            <a:r>
              <a:rPr lang="en-US" dirty="0" smtClean="0"/>
              <a:t> </a:t>
            </a:r>
            <a:r>
              <a:rPr lang="en-US" dirty="0" err="1" smtClean="0"/>
              <a:t>Karakteristik</a:t>
            </a:r>
            <a:r>
              <a:rPr lang="en-US" dirty="0" smtClean="0"/>
              <a:t> </a:t>
            </a:r>
            <a:r>
              <a:rPr lang="en-US" dirty="0" err="1" smtClean="0"/>
              <a:t>Fisik</a:t>
            </a:r>
            <a:endParaRPr lang="id-ID" dirty="0"/>
          </a:p>
        </p:txBody>
      </p:sp>
      <p:sp>
        <p:nvSpPr>
          <p:cNvPr id="3" name="Content Placeholder 2"/>
          <p:cNvSpPr>
            <a:spLocks noGrp="1"/>
          </p:cNvSpPr>
          <p:nvPr>
            <p:ph sz="quarter" idx="1"/>
          </p:nvPr>
        </p:nvSpPr>
        <p:spPr/>
        <p:txBody>
          <a:bodyPr>
            <a:normAutofit lnSpcReduction="10000"/>
          </a:bodyPr>
          <a:lstStyle/>
          <a:p>
            <a:pPr algn="just">
              <a:buNone/>
            </a:pPr>
            <a:r>
              <a:rPr lang="id-ID" dirty="0" smtClean="0">
                <a:latin typeface="Calibri" pitchFamily="34" charset="0"/>
                <a:cs typeface="Calibri" pitchFamily="34" charset="0"/>
              </a:rPr>
              <a:t>   Berdasarkan karakteristik </a:t>
            </a:r>
            <a:r>
              <a:rPr lang="id-ID" u="sng" dirty="0" smtClean="0">
                <a:latin typeface="Calibri" pitchFamily="34" charset="0"/>
                <a:cs typeface="Calibri" pitchFamily="34" charset="0"/>
              </a:rPr>
              <a:t>fisik</a:t>
            </a:r>
            <a:r>
              <a:rPr lang="id-ID" dirty="0" smtClean="0">
                <a:latin typeface="Calibri" pitchFamily="34" charset="0"/>
                <a:cs typeface="Calibri" pitchFamily="34" charset="0"/>
              </a:rPr>
              <a:t>, media penyimpanan dibedakan menjadi volatile dan non volatile, serta erasable dan nonerasable. Pada volatile memory, informasi akan hilang apabila daya listriknya dimatikan, sedangkan non-volatile memory tidak hilang walau daya listriknya hilang. Memori permukaan magnetik adalah contoh non-volatile memory, sedangkan semikonduktor ada yang volatile dan non-volatile. Ada jenis memori semikonduktor yang tidak bisa dihapus kecuali dengan menghancurkan unit storage-nya, memori ini dikenal dengan ROM (Read Only Memory).</a:t>
            </a:r>
          </a:p>
          <a:p>
            <a:pPr algn="just"/>
            <a:endParaRPr lang="id-ID" dirty="0">
              <a:latin typeface="Calibri" pitchFamily="34" charset="0"/>
              <a:cs typeface="Calibri" pitchFamily="34" charset="0"/>
            </a:endParaRPr>
          </a:p>
        </p:txBody>
      </p:sp>
    </p:spTree>
    <p:extLst>
      <p:ext uri="{BB962C8B-B14F-4D97-AF65-F5344CB8AC3E}">
        <p14:creationId xmlns:p14="http://schemas.microsoft.com/office/powerpoint/2010/main" val="28508063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115</TotalTime>
  <Words>989</Words>
  <Application>Microsoft Office PowerPoint</Application>
  <PresentationFormat>On-screen Show (4:3)</PresentationFormat>
  <Paragraphs>68</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Civic</vt:lpstr>
      <vt:lpstr>Pertemuan 4 memori</vt:lpstr>
      <vt:lpstr>Operasi Sel Memori   </vt:lpstr>
      <vt:lpstr>PowerPoint Presentation</vt:lpstr>
      <vt:lpstr>Karakteristik Sistem Memori </vt:lpstr>
      <vt:lpstr>Dilihat dari lokasi, memori dibedakan menjadi beberapa jenis, yaitu : </vt:lpstr>
      <vt:lpstr>Dilihat  Dari kapasitas</vt:lpstr>
      <vt:lpstr>Dilihat Dari Satuam Tranfer</vt:lpstr>
      <vt:lpstr>Berdasarkan karakteristik unjuk kerja, memiliki tiga parameter utama pengukuran unjuk kerja, yaitu :</vt:lpstr>
      <vt:lpstr>Berdasarkan Karakteristik Fisik</vt:lpstr>
      <vt:lpstr>Keandalan Memori</vt:lpstr>
      <vt:lpstr>Satuan Memori</vt:lpstr>
      <vt:lpstr>Memori Utama Semikonduktor</vt:lpstr>
      <vt:lpstr>Jenis Memori Random Akses</vt:lpstr>
      <vt:lpstr>Koreksi Error</vt:lpstr>
      <vt:lpstr>Elemen Rancangan Cache Memori</vt:lpstr>
      <vt:lpstr>PowerPoint Presentation</vt:lpstr>
      <vt:lpstr>Fungsi Pemetaan (Mapping)</vt:lpstr>
      <vt:lpstr>Algoritma Penggantian</vt:lpstr>
      <vt:lpstr>Write Policy</vt:lpstr>
      <vt:lpstr>Jumlah Cache </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Pertemuan 4 memori</dc:title>
  <dc:creator>User</dc:creator>
  <cp:lastModifiedBy>User</cp:lastModifiedBy>
  <cp:revision>7</cp:revision>
  <dcterms:created xsi:type="dcterms:W3CDTF">2020-08-21T02:08:31Z</dcterms:created>
  <dcterms:modified xsi:type="dcterms:W3CDTF">2020-10-25T17:03:26Z</dcterms:modified>
</cp:coreProperties>
</file>