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81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AFD6162-0C5E-4B37-A4B1-DE8F06720CB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09E01ED-5FD9-4AF3-9950-84745D84C4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7756263" cy="1054250"/>
          </a:xfrm>
        </p:spPr>
        <p:txBody>
          <a:bodyPr>
            <a:noAutofit/>
          </a:bodyPr>
          <a:lstStyle/>
          <a:p>
            <a:pPr algn="ctr"/>
            <a:r>
              <a:rPr lang="id-ID" sz="4000" b="1" dirty="0"/>
              <a:t>Pertemuan 5</a:t>
            </a:r>
            <a:br>
              <a:rPr lang="id-ID" sz="4000" dirty="0"/>
            </a:br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PERALATAN PENYIMPANAN DATA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d-ID" sz="4000" dirty="0"/>
            </a:br>
            <a:endParaRPr lang="id-ID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2590800"/>
            <a:ext cx="61964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/>
              <a:t>Kebutuhan akan memori utama saja tidak mencukupi maka diperlukan peralatan tambahan untuk menyimpan data yang lebih besar dan dapat dibawa kemana-mana.</a:t>
            </a:r>
          </a:p>
        </p:txBody>
      </p:sp>
    </p:spTree>
    <p:extLst>
      <p:ext uri="{BB962C8B-B14F-4D97-AF65-F5344CB8AC3E}">
        <p14:creationId xmlns:p14="http://schemas.microsoft.com/office/powerpoint/2010/main" val="112372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Contoh</a:t>
            </a:r>
            <a:r>
              <a:rPr lang="en-US" sz="3600" b="1" dirty="0"/>
              <a:t> </a:t>
            </a:r>
            <a:r>
              <a:rPr lang="en-US" sz="3600" b="1" dirty="0" err="1"/>
              <a:t>magnetik</a:t>
            </a:r>
            <a:r>
              <a:rPr lang="en-US" sz="3600" b="1" dirty="0"/>
              <a:t> disk </a:t>
            </a:r>
            <a:br>
              <a:rPr lang="en-US" sz="3600" b="1" dirty="0"/>
            </a:br>
            <a:r>
              <a:rPr lang="en-US" sz="3600" b="1" dirty="0"/>
              <a:t>A. Floppy Disk (</a:t>
            </a:r>
            <a:r>
              <a:rPr lang="en-US" sz="3600" b="1" dirty="0" err="1"/>
              <a:t>Disket</a:t>
            </a:r>
            <a:r>
              <a:rPr lang="en-US" sz="3600" b="1" dirty="0"/>
              <a:t>)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id-ID" sz="1800" dirty="0"/>
              <a:t>    </a:t>
            </a:r>
            <a:r>
              <a:rPr lang="en-US" sz="1800" dirty="0"/>
              <a:t> 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disket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head </a:t>
            </a:r>
            <a:r>
              <a:rPr lang="en-US" dirty="0" err="1"/>
              <a:t>menyentuh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disk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id-ID" dirty="0"/>
              <a:t> </a:t>
            </a:r>
            <a:r>
              <a:rPr lang="en-US" dirty="0" err="1"/>
              <a:t>menulis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disket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lama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id-ID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disket</a:t>
            </a:r>
            <a:r>
              <a:rPr lang="en-US" dirty="0"/>
              <a:t>,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head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rotasi</a:t>
            </a:r>
            <a:r>
              <a:rPr lang="en-US" dirty="0"/>
              <a:t> disk</a:t>
            </a:r>
            <a:r>
              <a:rPr lang="id-ID" dirty="0"/>
              <a:t> </a:t>
            </a:r>
            <a:r>
              <a:rPr lang="sv-SE" dirty="0"/>
              <a:t>ketika head tidak melakukan operasi baca dan tulis. Namun akibatnya waktu akses disket cukup</a:t>
            </a:r>
            <a:r>
              <a:rPr lang="id-ID" dirty="0"/>
              <a:t> </a:t>
            </a:r>
            <a:r>
              <a:rPr lang="en-US" dirty="0"/>
              <a:t>lama.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374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339" y="2119313"/>
            <a:ext cx="5114684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B. IDE Disk (</a:t>
            </a:r>
            <a:r>
              <a:rPr lang="en-US" b="1" dirty="0" err="1"/>
              <a:t>Harddisk</a:t>
            </a:r>
            <a:r>
              <a:rPr lang="en-US" b="1" dirty="0"/>
              <a:t>)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010400" cy="3603812"/>
          </a:xfrm>
        </p:spPr>
        <p:txBody>
          <a:bodyPr>
            <a:noAutofit/>
          </a:bodyPr>
          <a:lstStyle/>
          <a:p>
            <a:pPr algn="just"/>
            <a:r>
              <a:rPr lang="id-ID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Saat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IBM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menggembangkan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PC XT,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hardisk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Seagate 10 MB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menyimpan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program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maupun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data.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Harddisk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memiliki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4 head, 306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silinder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17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sektor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per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track,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dicontrol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oleh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pengontrol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disk Xebec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kartu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plug-in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id-ID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d-ID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berkembang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pesat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menjadikan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pengontrol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disk yang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sebelumnya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terpisah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menjadi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paket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terintegrasi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diawali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drive IDE 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Integrated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Driv</a:t>
            </a:r>
            <a:r>
              <a:rPr lang="id-ID" i="1" dirty="0">
                <a:latin typeface="Calibri" pitchFamily="34" charset="0"/>
                <a:cs typeface="Calibri" pitchFamily="34" charset="0"/>
              </a:rPr>
              <a:t>e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Electronics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tengah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tahun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1980.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saat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itu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IDE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hanya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menangani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disk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berkapasitas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maksimal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528 MB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mengontrol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2 disk.</a:t>
            </a: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2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C. SCSI Disk (</a:t>
            </a:r>
            <a:r>
              <a:rPr lang="en-US" b="1" dirty="0" err="1"/>
              <a:t>Harddisk</a:t>
            </a:r>
            <a:r>
              <a:rPr lang="en-US" b="1" dirty="0"/>
              <a:t>)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6934200" cy="3603812"/>
          </a:xfrm>
        </p:spPr>
        <p:txBody>
          <a:bodyPr>
            <a:noAutofit/>
          </a:bodyPr>
          <a:lstStyle/>
          <a:p>
            <a:pPr algn="just"/>
            <a:r>
              <a:rPr lang="id-ID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>
                <a:latin typeface="Calibri" pitchFamily="34" charset="0"/>
                <a:cs typeface="Calibri" pitchFamily="34" charset="0"/>
              </a:rPr>
              <a:t>Disk SCSI 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Small Computer System Interface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mirip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IDE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hal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organisasi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pengalamatannya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Perbedaannya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piranti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antarmukanya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yang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mentransfer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data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kecepatan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tinggi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id-ID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d-ID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d-ID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>
                <a:latin typeface="Calibri" pitchFamily="34" charset="0"/>
                <a:cs typeface="Calibri" pitchFamily="34" charset="0"/>
              </a:rPr>
              <a:t>SCSI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sebenarnya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lebih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sekedar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piranti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antarmuka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harddisk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SCSI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bus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karena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SCSI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pengontrol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hingga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7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peralatan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seperti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harddisk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CD ROM,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rekorder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CD, scanner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peralatan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lainnya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Masing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masing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peralatan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memiliki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unik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media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pengenalan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oleh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SCSI.</a:t>
            </a: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D. RAID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391400" cy="4267200"/>
          </a:xfrm>
        </p:spPr>
        <p:txBody>
          <a:bodyPr>
            <a:noAutofit/>
          </a:bodyPr>
          <a:lstStyle/>
          <a:p>
            <a:pPr algn="just"/>
            <a:r>
              <a:rPr lang="id-ID" sz="2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RAID (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Redundancy Array of Independent Disk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organisasi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disk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memori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yang</a:t>
            </a:r>
            <a:r>
              <a:rPr lang="id-ID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menangani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beberapa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disk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akses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paralel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redudansi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ditambahkan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id-ID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sv-SE" sz="2800" dirty="0">
                <a:latin typeface="Calibri" pitchFamily="34" charset="0"/>
                <a:cs typeface="Calibri" pitchFamily="34" charset="0"/>
              </a:rPr>
              <a:t>meningkatkan reliabilitas. Karena kerja paralel inilah dihasilkan resultan kecepatan disk yang</a:t>
            </a:r>
            <a:r>
              <a:rPr lang="id-ID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lebih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cepat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database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sangatlah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penting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model disk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karena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pengontrol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disk</a:t>
            </a:r>
            <a:r>
              <a:rPr lang="id-ID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harus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mendistribusikan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data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sejumlah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disk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juga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membacaan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kembali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d-ID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2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12" y="731521"/>
            <a:ext cx="3412757" cy="5059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98" y="734730"/>
            <a:ext cx="3333702" cy="49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5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Karakteristik</a:t>
            </a:r>
            <a:r>
              <a:rPr lang="id-ID" dirty="0"/>
              <a:t> </a:t>
            </a:r>
            <a:r>
              <a:rPr lang="en-US" dirty="0" err="1"/>
              <a:t>umum</a:t>
            </a:r>
            <a:r>
              <a:rPr lang="en-US" dirty="0"/>
              <a:t> disk RAID :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524000"/>
            <a:ext cx="6196405" cy="419906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dirty="0"/>
              <a:t>RAID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disk drive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disk</a:t>
            </a:r>
            <a:r>
              <a:rPr lang="id-ID" dirty="0"/>
              <a:t>.</a:t>
            </a:r>
          </a:p>
          <a:p>
            <a:pPr marL="457200" indent="-457200" algn="just">
              <a:buAutoNum type="arabicPeriod"/>
            </a:pPr>
            <a:endParaRPr lang="id-ID" dirty="0"/>
          </a:p>
          <a:p>
            <a:pPr marL="457200" indent="-457200" algn="just">
              <a:buAutoNum type="arabicPeriod"/>
            </a:pPr>
            <a:r>
              <a:rPr lang="en-US" dirty="0"/>
              <a:t>Data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drive </a:t>
            </a:r>
            <a:r>
              <a:rPr lang="en-US" dirty="0" err="1"/>
              <a:t>fisik</a:t>
            </a:r>
            <a:r>
              <a:rPr lang="en-US" dirty="0"/>
              <a:t> array</a:t>
            </a:r>
            <a:r>
              <a:rPr lang="id-ID" dirty="0"/>
              <a:t>.</a:t>
            </a:r>
          </a:p>
          <a:p>
            <a:pPr marL="457200" indent="-457200" algn="just">
              <a:buAutoNum type="arabicPeriod"/>
            </a:pPr>
            <a:endParaRPr lang="id-ID" dirty="0"/>
          </a:p>
          <a:p>
            <a:pPr marL="457200" indent="-457200" algn="just">
              <a:buAutoNum type="arabicPeriod"/>
            </a:pPr>
            <a:r>
              <a:rPr lang="id-ID" dirty="0"/>
              <a:t>Kapasitas </a:t>
            </a:r>
            <a:r>
              <a:rPr lang="en-US" dirty="0" err="1"/>
              <a:t>redudant</a:t>
            </a:r>
            <a:r>
              <a:rPr lang="en-US" dirty="0"/>
              <a:t> disk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paritas</a:t>
            </a:r>
            <a:r>
              <a:rPr lang="en-US" dirty="0"/>
              <a:t>, yang </a:t>
            </a:r>
            <a:r>
              <a:rPr lang="en-US" dirty="0" err="1"/>
              <a:t>menjamin</a:t>
            </a:r>
            <a:r>
              <a:rPr lang="id-ID" dirty="0"/>
              <a:t> </a:t>
            </a:r>
            <a:r>
              <a:rPr lang="en-US" dirty="0" err="1"/>
              <a:t>recoveribility</a:t>
            </a:r>
            <a:r>
              <a:rPr lang="en-US" dirty="0"/>
              <a:t> data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disk.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088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Optical Disk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81800" cy="4495800"/>
          </a:xfrm>
        </p:spPr>
        <p:txBody>
          <a:bodyPr/>
          <a:lstStyle/>
          <a:p>
            <a:pPr algn="just"/>
            <a:r>
              <a:rPr lang="id-ID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>
                <a:latin typeface="Calibri" pitchFamily="34" charset="0"/>
                <a:cs typeface="Calibri" pitchFamily="34" charset="0"/>
              </a:rPr>
              <a:t>CD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merupakan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disk yang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dihapus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menyimpan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memori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kurang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lebih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60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menit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informasi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audio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salah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sisinya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Keberhasilan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komersial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CD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yang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menyimpan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data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jumlah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besar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menjadikannya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media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penyimpan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yang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fleksibel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di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berbagai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peralatan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seperti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kamera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video, MP3 player,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lain</a:t>
            </a:r>
            <a:r>
              <a:rPr lang="id-ID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dirty="0">
                <a:latin typeface="Calibri" pitchFamily="34" charset="0"/>
                <a:cs typeface="Calibri" pitchFamily="34" charset="0"/>
              </a:rPr>
              <a:t>lain.</a:t>
            </a:r>
          </a:p>
          <a:p>
            <a:pPr algn="just"/>
            <a:endParaRPr lang="id-ID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7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Macam-macam optical disk</a:t>
            </a:r>
            <a:br>
              <a:rPr lang="en-US" dirty="0"/>
            </a:b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63675" y="1752600"/>
            <a:ext cx="64611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890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FLASH DRIVE</a:t>
            </a:r>
            <a:br>
              <a:rPr lang="en-US" dirty="0"/>
            </a:b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4F594-BB1C-227C-9D38-8623475C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Flash Drive </a:t>
            </a:r>
            <a:r>
              <a:rPr lang="en-US" dirty="0" err="1"/>
              <a:t>adalah</a:t>
            </a:r>
            <a:r>
              <a:rPr lang="en-US" dirty="0"/>
              <a:t> media </a:t>
            </a:r>
            <a:r>
              <a:rPr lang="en-US" dirty="0" err="1"/>
              <a:t>penyimpanan</a:t>
            </a:r>
            <a:r>
              <a:rPr lang="en-US" dirty="0"/>
              <a:t> data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IC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flash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komponennya</a:t>
            </a:r>
            <a:endParaRPr lang="en-US" dirty="0"/>
          </a:p>
          <a:p>
            <a:pPr algn="just"/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Flash drive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SSD,Flash</a:t>
            </a:r>
            <a:r>
              <a:rPr lang="en-US" dirty="0"/>
              <a:t> Disk, Data Stick dan </a:t>
            </a:r>
            <a:r>
              <a:rPr lang="en-US" dirty="0" err="1"/>
              <a:t>Memori</a:t>
            </a:r>
            <a:r>
              <a:rPr lang="en-US" dirty="0"/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108249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2590800"/>
            <a:ext cx="6196405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Magnetik</a:t>
            </a:r>
            <a:r>
              <a:rPr lang="en-US" dirty="0"/>
              <a:t> disk</a:t>
            </a:r>
          </a:p>
          <a:p>
            <a:pPr algn="just"/>
            <a:r>
              <a:rPr lang="en-US" dirty="0"/>
              <a:t>Optical disk</a:t>
            </a:r>
          </a:p>
          <a:p>
            <a:pPr algn="just"/>
            <a:r>
              <a:rPr lang="en-US" dirty="0"/>
              <a:t>Flash drive</a:t>
            </a:r>
          </a:p>
          <a:p>
            <a:pPr algn="just"/>
            <a:r>
              <a:rPr lang="en-US" dirty="0"/>
              <a:t>Cloud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3969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FLASH DRIVE</a:t>
            </a:r>
            <a:br>
              <a:rPr lang="en-US" dirty="0"/>
            </a:b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4F594-BB1C-227C-9D38-8623475C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696201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0" dirty="0">
                <a:solidFill>
                  <a:srgbClr val="2D2E2E"/>
                </a:solidFill>
                <a:effectLst/>
                <a:latin typeface="MinionPro"/>
              </a:rPr>
              <a:t>Solid State Drive (SSD)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SSD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singkatan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Solid State Drive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Solid State Disk,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perangkat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penyimpan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data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menggunakan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serangkaian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IC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memori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digunakan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menyimpan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data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perangkat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SSD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menanamkan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chip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memori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berbasis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silikon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media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penyimpanan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menulis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membaca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data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persisten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. SSD , juga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dikenal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flash drive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kartu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flash,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dimasukkan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slot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komputer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server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disebut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penyimpanan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flash server-side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bagian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penyimpanan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berbagai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perusahaan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flash.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7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FLASH DRIVE</a:t>
            </a:r>
            <a:br>
              <a:rPr lang="en-US" dirty="0"/>
            </a:b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9E80D-9742-E678-6D09-C66D6EE82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0"/>
            <a:ext cx="6190311" cy="4267200"/>
          </a:xfrm>
        </p:spPr>
      </p:pic>
    </p:spTree>
    <p:extLst>
      <p:ext uri="{BB962C8B-B14F-4D97-AF65-F5344CB8AC3E}">
        <p14:creationId xmlns:p14="http://schemas.microsoft.com/office/powerpoint/2010/main" val="148866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4.Penyimpanan Data Cloud (Cloud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Penyimpanan</a:t>
            </a:r>
            <a:r>
              <a:rPr lang="en-US" b="1" dirty="0"/>
              <a:t> data cloud </a:t>
            </a:r>
            <a:r>
              <a:rPr lang="en-US" b="1" dirty="0" err="1"/>
              <a:t>adalah</a:t>
            </a:r>
            <a:r>
              <a:rPr lang="en-US" dirty="0"/>
              <a:t> media </a:t>
            </a:r>
            <a:r>
              <a:rPr lang="en-US" dirty="0" err="1"/>
              <a:t>penyimpanan</a:t>
            </a:r>
            <a:r>
              <a:rPr lang="en-US" dirty="0"/>
              <a:t> online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server,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haru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internet.Salah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media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Google Drive, </a:t>
            </a:r>
            <a:r>
              <a:rPr lang="en-US" dirty="0" err="1"/>
              <a:t>Dropbox</a:t>
            </a:r>
            <a:r>
              <a:rPr lang="en-US" dirty="0"/>
              <a:t>, </a:t>
            </a:r>
            <a:r>
              <a:rPr lang="en-US" dirty="0" err="1"/>
              <a:t>ICloud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</p:txBody>
      </p:sp>
    </p:spTree>
    <p:extLst>
      <p:ext uri="{BB962C8B-B14F-4D97-AF65-F5344CB8AC3E}">
        <p14:creationId xmlns:p14="http://schemas.microsoft.com/office/powerpoint/2010/main" val="299873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Magnetik</a:t>
            </a:r>
            <a:r>
              <a:rPr lang="en-US" b="1" dirty="0"/>
              <a:t> Disk</a:t>
            </a:r>
            <a:br>
              <a:rPr lang="en-US" dirty="0">
                <a:latin typeface="Arial Black" panose="020B0A04020102020204" pitchFamily="34" charset="0"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Disk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piringan</a:t>
            </a:r>
            <a:r>
              <a:rPr lang="en-US" dirty="0"/>
              <a:t> </a:t>
            </a:r>
            <a:r>
              <a:rPr lang="en-US" dirty="0" err="1"/>
              <a:t>bundar</a:t>
            </a:r>
            <a:r>
              <a:rPr lang="en-US" dirty="0"/>
              <a:t> yang </a:t>
            </a:r>
            <a:r>
              <a:rPr lang="en-US" dirty="0" err="1"/>
              <a:t>terbuat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plastik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id-ID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dilapisi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magnetisasi</a:t>
            </a:r>
            <a:r>
              <a:rPr lang="en-US" dirty="0"/>
              <a:t>.</a:t>
            </a:r>
            <a:endParaRPr lang="id-ID" dirty="0"/>
          </a:p>
          <a:p>
            <a:pPr algn="just">
              <a:buNone/>
            </a:pPr>
            <a:r>
              <a:rPr lang="id-ID" dirty="0"/>
              <a:t>  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/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id-ID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id-ID" dirty="0"/>
              <a:t> 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komparan</a:t>
            </a:r>
            <a:r>
              <a:rPr lang="en-US" dirty="0"/>
              <a:t> </a:t>
            </a:r>
            <a:r>
              <a:rPr lang="en-US" dirty="0" err="1"/>
              <a:t>pengkonduksi</a:t>
            </a:r>
            <a:r>
              <a:rPr lang="en-US" dirty="0"/>
              <a:t> (</a:t>
            </a:r>
            <a:r>
              <a:rPr lang="en-US" i="1" dirty="0"/>
              <a:t>conducting coil</a:t>
            </a:r>
            <a:r>
              <a:rPr lang="en-US" dirty="0"/>
              <a:t>). </a:t>
            </a:r>
            <a:r>
              <a:rPr lang="en-US" dirty="0" err="1"/>
              <a:t>Desain</a:t>
            </a:r>
            <a:r>
              <a:rPr lang="id-ID" dirty="0"/>
              <a:t> </a:t>
            </a:r>
            <a:r>
              <a:rPr lang="en-US" dirty="0" err="1"/>
              <a:t>fisiknya</a:t>
            </a:r>
            <a:r>
              <a:rPr lang="en-US" dirty="0"/>
              <a:t>, head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stasioner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piringan</a:t>
            </a:r>
            <a:r>
              <a:rPr lang="en-US" dirty="0"/>
              <a:t> disk </a:t>
            </a:r>
            <a:r>
              <a:rPr lang="en-US" dirty="0" err="1"/>
              <a:t>berputar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kontrolnya</a:t>
            </a:r>
            <a:r>
              <a:rPr lang="id-ID" dirty="0"/>
              <a:t>.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955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Berikut Layout pada disk</a:t>
            </a:r>
            <a:br>
              <a:rPr lang="en-US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9" y="2119313"/>
            <a:ext cx="4142485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6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33511" y="762000"/>
            <a:ext cx="7202456" cy="10932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just"/>
            <a:r>
              <a:rPr lang="id-ID" sz="2800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Disk</a:t>
            </a:r>
            <a:r>
              <a:rPr lang="id-ID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diorganisasi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dalam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cincin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en-US" sz="2800" dirty="0" err="1">
                <a:solidFill>
                  <a:schemeClr val="bg1"/>
                </a:solidFill>
              </a:rPr>
              <a:t>cincin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konsentris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disebut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track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7889" y="2605058"/>
            <a:ext cx="7260623" cy="152280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800" dirty="0">
                <a:solidFill>
                  <a:schemeClr val="bg1"/>
                </a:solidFill>
              </a:rPr>
              <a:t>	</a:t>
            </a:r>
            <a:r>
              <a:rPr lang="id-ID" i="1" dirty="0">
                <a:solidFill>
                  <a:schemeClr val="bg1"/>
                </a:solidFill>
              </a:rPr>
              <a:t>Gap</a:t>
            </a:r>
            <a:r>
              <a:rPr lang="id-ID" dirty="0">
                <a:solidFill>
                  <a:schemeClr val="bg1"/>
                </a:solidFill>
              </a:rPr>
              <a:t> adalah pemisah antara track satu dengan track lainnya yang berfungsi mencegah atau mengurangi  kesalahan pembacaan maupun penulisan yang disebabkan melesetnya head atau karena</a:t>
            </a:r>
            <a:r>
              <a:rPr lang="id-ID" sz="2800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interferensi medan magnet.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58092" y="4506686"/>
            <a:ext cx="7378188" cy="15454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	</a:t>
            </a:r>
            <a:r>
              <a:rPr lang="it-IT" dirty="0">
                <a:solidFill>
                  <a:schemeClr val="bg1"/>
                </a:solidFill>
              </a:rPr>
              <a:t>Data dikirim ke memori ini dalam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blok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umumnya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kecil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kapasitasnya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daripada</a:t>
            </a:r>
            <a:r>
              <a:rPr lang="en-US" dirty="0">
                <a:solidFill>
                  <a:schemeClr val="bg1"/>
                </a:solidFill>
              </a:rPr>
              <a:t> track. Blok – </a:t>
            </a:r>
            <a:r>
              <a:rPr lang="en-US" dirty="0" err="1">
                <a:solidFill>
                  <a:schemeClr val="bg1"/>
                </a:solidFill>
              </a:rPr>
              <a:t>blok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disimpan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disk yang </a:t>
            </a:r>
            <a:r>
              <a:rPr lang="en-US" dirty="0" err="1">
                <a:solidFill>
                  <a:schemeClr val="bg1"/>
                </a:solidFill>
              </a:rPr>
              <a:t>berukuran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blok</a:t>
            </a:r>
            <a:r>
              <a:rPr lang="en-US" dirty="0">
                <a:solidFill>
                  <a:schemeClr val="bg1"/>
                </a:solidFill>
              </a:rPr>
              <a:t>, yang </a:t>
            </a:r>
            <a:r>
              <a:rPr lang="en-US" dirty="0" err="1">
                <a:solidFill>
                  <a:schemeClr val="bg1"/>
                </a:solidFill>
              </a:rPr>
              <a:t>disebut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sector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89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z="3600" dirty="0"/>
              <a:t>Bagaimana mekanisme </a:t>
            </a:r>
            <a:r>
              <a:rPr lang="id-ID" sz="3600" dirty="0"/>
              <a:t>p</a:t>
            </a:r>
            <a:r>
              <a:rPr lang="fi-FI" sz="3600" dirty="0"/>
              <a:t>embacaan maupun penulisan pada disk ?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Head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id-ID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– </a:t>
            </a:r>
            <a:r>
              <a:rPr lang="en-US" dirty="0" err="1"/>
              <a:t>posisi</a:t>
            </a:r>
            <a:r>
              <a:rPr lang="en-US" dirty="0"/>
              <a:t> sector </a:t>
            </a:r>
            <a:r>
              <a:rPr lang="en-US" dirty="0" err="1"/>
              <a:t>maupun</a:t>
            </a:r>
            <a:r>
              <a:rPr lang="en-US" dirty="0"/>
              <a:t> track. </a:t>
            </a:r>
            <a:r>
              <a:rPr lang="en-US" dirty="0" err="1"/>
              <a:t>Caranya</a:t>
            </a:r>
            <a:r>
              <a:rPr lang="en-US" dirty="0"/>
              <a:t> data yang </a:t>
            </a:r>
            <a:r>
              <a:rPr lang="en-US" dirty="0" err="1"/>
              <a:t>disimpan</a:t>
            </a:r>
            <a:r>
              <a:rPr lang="id-ID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header data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sector </a:t>
            </a:r>
            <a:r>
              <a:rPr lang="en-US" dirty="0" err="1"/>
              <a:t>dan</a:t>
            </a:r>
            <a:r>
              <a:rPr lang="en-US" dirty="0"/>
              <a:t> track </a:t>
            </a:r>
            <a:r>
              <a:rPr lang="en-US" dirty="0" err="1"/>
              <a:t>suatu</a:t>
            </a:r>
            <a:r>
              <a:rPr lang="en-US" dirty="0"/>
              <a:t> data.</a:t>
            </a:r>
            <a:endParaRPr lang="id-ID" dirty="0"/>
          </a:p>
          <a:p>
            <a:pPr algn="just">
              <a:buNone/>
            </a:pPr>
            <a:endParaRPr lang="id-ID" dirty="0"/>
          </a:p>
          <a:p>
            <a:pPr algn="just">
              <a:buNone/>
            </a:pPr>
            <a:r>
              <a:rPr lang="en-US" dirty="0" err="1"/>
              <a:t>Tambahan</a:t>
            </a:r>
            <a:r>
              <a:rPr lang="en-US" dirty="0"/>
              <a:t> header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disk drive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id-ID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147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n-NO" sz="3600" dirty="0"/>
              <a:t>Format data pada track disk</a:t>
            </a:r>
            <a:br>
              <a:rPr lang="en-US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314" y="1828800"/>
            <a:ext cx="6196013" cy="18988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8647" y="4439304"/>
            <a:ext cx="6531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Field ID </a:t>
            </a:r>
            <a:r>
              <a:rPr lang="en-US" dirty="0" err="1"/>
              <a:t>merupakan</a:t>
            </a:r>
            <a:r>
              <a:rPr lang="id-ID" dirty="0"/>
              <a:t> </a:t>
            </a:r>
            <a:r>
              <a:rPr lang="en-US" dirty="0"/>
              <a:t>header data yang </a:t>
            </a:r>
            <a:r>
              <a:rPr lang="en-US" dirty="0" err="1"/>
              <a:t>digunakan</a:t>
            </a:r>
            <a:r>
              <a:rPr lang="en-US" dirty="0"/>
              <a:t> disk drive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sector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tracknya</a:t>
            </a:r>
            <a:r>
              <a:rPr lang="en-US" dirty="0"/>
              <a:t>. Byte SYNCH</a:t>
            </a:r>
            <a:r>
              <a:rPr lang="id-ID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bit yang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field data.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604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Karakteristik</a:t>
            </a:r>
            <a:r>
              <a:rPr lang="en-US" sz="3600" b="1" dirty="0"/>
              <a:t> </a:t>
            </a:r>
            <a:r>
              <a:rPr lang="en-US" sz="3600" b="1" dirty="0" err="1"/>
              <a:t>Magnetik</a:t>
            </a:r>
            <a:r>
              <a:rPr lang="en-US" sz="3600" b="1" dirty="0"/>
              <a:t> Disk</a:t>
            </a:r>
            <a:br>
              <a:rPr lang="en-US" dirty="0"/>
            </a:br>
            <a:endParaRPr lang="id-ID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75" y="2206076"/>
            <a:ext cx="6196013" cy="3430098"/>
          </a:xfrm>
        </p:spPr>
      </p:pic>
    </p:spTree>
    <p:extLst>
      <p:ext uri="{BB962C8B-B14F-4D97-AF65-F5344CB8AC3E}">
        <p14:creationId xmlns:p14="http://schemas.microsoft.com/office/powerpoint/2010/main" val="187229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2200"/>
            <a:ext cx="2930820" cy="3406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87" y="2209800"/>
            <a:ext cx="3494313" cy="37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19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381</TotalTime>
  <Words>900</Words>
  <Application>Microsoft Office PowerPoint</Application>
  <PresentationFormat>On-screen Show (4:3)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Brush Script MT</vt:lpstr>
      <vt:lpstr>Calibri</vt:lpstr>
      <vt:lpstr>Constantia</vt:lpstr>
      <vt:lpstr>Franklin Gothic Book</vt:lpstr>
      <vt:lpstr>Helvetica</vt:lpstr>
      <vt:lpstr>MinionPro</vt:lpstr>
      <vt:lpstr>Rage Italic</vt:lpstr>
      <vt:lpstr>Pushpin</vt:lpstr>
      <vt:lpstr>Pertemuan 5 PERALATAN PENYIMPANAN DATA  </vt:lpstr>
      <vt:lpstr>Jenis-jenis peralatan penyimpanan data</vt:lpstr>
      <vt:lpstr>1. Magnetik Disk </vt:lpstr>
      <vt:lpstr>Berikut Layout pada disk </vt:lpstr>
      <vt:lpstr>PowerPoint Presentation</vt:lpstr>
      <vt:lpstr>Bagaimana mekanisme pembacaan maupun penulisan pada disk ? </vt:lpstr>
      <vt:lpstr>Format data pada track disk </vt:lpstr>
      <vt:lpstr>Karakteristik Magnetik Disk </vt:lpstr>
      <vt:lpstr>PowerPoint Presentation</vt:lpstr>
      <vt:lpstr>Contoh magnetik disk  A. Floppy Disk (Disket) </vt:lpstr>
      <vt:lpstr>PowerPoint Presentation</vt:lpstr>
      <vt:lpstr>B. IDE Disk (Harddisk) </vt:lpstr>
      <vt:lpstr>C. SCSI Disk (Harddisk) </vt:lpstr>
      <vt:lpstr>D. RAID </vt:lpstr>
      <vt:lpstr>PowerPoint Presentation</vt:lpstr>
      <vt:lpstr>Karakteristik umum disk RAID : </vt:lpstr>
      <vt:lpstr>2. Optical Disk </vt:lpstr>
      <vt:lpstr>Macam-macam optical disk </vt:lpstr>
      <vt:lpstr>3. FLASH DRIVE </vt:lpstr>
      <vt:lpstr>3. FLASH DRIVE </vt:lpstr>
      <vt:lpstr>3. FLASH DRIVE </vt:lpstr>
      <vt:lpstr>4.Penyimpanan Data Cloud (Cloud Storage)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5 PERALATAN PENYIMPANAN DATA  </dc:title>
  <dc:creator>User</dc:creator>
  <cp:lastModifiedBy>Agus Alim</cp:lastModifiedBy>
  <cp:revision>12</cp:revision>
  <dcterms:created xsi:type="dcterms:W3CDTF">2020-08-21T02:15:32Z</dcterms:created>
  <dcterms:modified xsi:type="dcterms:W3CDTF">2022-10-16T13:30:47Z</dcterms:modified>
</cp:coreProperties>
</file>