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728BF26-DD96-4960-AD04-A3AD94F00164}"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B349E-C4FB-4144-AD89-FA12E6F7540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28BF26-DD96-4960-AD04-A3AD94F00164}"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B349E-C4FB-4144-AD89-FA12E6F7540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728BF26-DD96-4960-AD04-A3AD94F00164}"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B349E-C4FB-4144-AD89-FA12E6F7540F}"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28BF26-DD96-4960-AD04-A3AD94F00164}"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B349E-C4FB-4144-AD89-FA12E6F7540F}"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28BF26-DD96-4960-AD04-A3AD94F00164}"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B349E-C4FB-4144-AD89-FA12E6F7540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2728BF26-DD96-4960-AD04-A3AD94F00164}"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B349E-C4FB-4144-AD89-FA12E6F7540F}"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728BF26-DD96-4960-AD04-A3AD94F00164}" type="datetimeFigureOut">
              <a:rPr lang="en-US" smtClean="0"/>
              <a:t>11/30/2020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1B349E-C4FB-4144-AD89-FA12E6F7540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28BF26-DD96-4960-AD04-A3AD94F00164}" type="datetimeFigureOut">
              <a:rPr lang="en-US" smtClean="0"/>
              <a:t>11/30/2020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1B349E-C4FB-4144-AD89-FA12E6F7540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728BF26-DD96-4960-AD04-A3AD94F00164}" type="datetimeFigureOut">
              <a:rPr lang="en-US" smtClean="0"/>
              <a:t>11/30/2020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1B349E-C4FB-4144-AD89-FA12E6F7540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2728BF26-DD96-4960-AD04-A3AD94F00164}"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B349E-C4FB-4144-AD89-FA12E6F7540F}"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28BF26-DD96-4960-AD04-A3AD94F00164}"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B349E-C4FB-4144-AD89-FA12E6F7540F}"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2728BF26-DD96-4960-AD04-A3AD94F00164}" type="datetimeFigureOut">
              <a:rPr lang="en-US" smtClean="0"/>
              <a:t>11/30/2020</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801B349E-C4FB-4144-AD89-FA12E6F7540F}"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id-ID" dirty="0" smtClean="0">
                <a:latin typeface="Arial Unicode MS" pitchFamily="34" charset="-128"/>
                <a:ea typeface="Arial Unicode MS" pitchFamily="34" charset="-128"/>
                <a:cs typeface="Arial Unicode MS" pitchFamily="34" charset="-128"/>
              </a:rPr>
              <a:t>Sistem komputer memiliki tiga komponen utama, yaitu: CPU, memori (primer dan sekunder), dan peralatan masukan/keluaran (I/O devices) seperti printer, monitor, keyboard, mouse, dan modem.</a:t>
            </a:r>
            <a:endParaRPr lang="id-ID" dirty="0"/>
          </a:p>
        </p:txBody>
      </p:sp>
      <p:sp>
        <p:nvSpPr>
          <p:cNvPr id="2" name="Title 1"/>
          <p:cNvSpPr>
            <a:spLocks noGrp="1"/>
          </p:cNvSpPr>
          <p:nvPr>
            <p:ph type="title"/>
          </p:nvPr>
        </p:nvSpPr>
        <p:spPr/>
        <p:txBody>
          <a:bodyPr>
            <a:noAutofit/>
          </a:bodyPr>
          <a:lstStyle/>
          <a:p>
            <a:pPr algn="ctr"/>
            <a:r>
              <a:rPr lang="id-ID" sz="3600" b="1" dirty="0" smtClean="0"/>
              <a:t>Pertemuan 6</a:t>
            </a:r>
            <a:r>
              <a:rPr lang="id-ID" sz="3600" dirty="0" smtClean="0"/>
              <a:t/>
            </a:r>
            <a:br>
              <a:rPr lang="id-ID" sz="3600" dirty="0" smtClean="0"/>
            </a:br>
            <a:r>
              <a:rPr lang="id-ID" sz="3600" dirty="0" smtClean="0">
                <a:solidFill>
                  <a:schemeClr val="bg1"/>
                </a:solidFill>
                <a:latin typeface="Arial Black" pitchFamily="34" charset="0"/>
              </a:rPr>
              <a:t> </a:t>
            </a:r>
            <a:r>
              <a:rPr lang="id-ID" sz="3600" dirty="0" smtClean="0">
                <a:latin typeface="Arial Black" pitchFamily="34" charset="0"/>
              </a:rPr>
              <a:t>UNIT MASUKKAN DAN KELUARAN</a:t>
            </a:r>
            <a:endParaRPr lang="id-ID" sz="3600" dirty="0"/>
          </a:p>
        </p:txBody>
      </p:sp>
    </p:spTree>
    <p:extLst>
      <p:ext uri="{BB962C8B-B14F-4D97-AF65-F5344CB8AC3E}">
        <p14:creationId xmlns:p14="http://schemas.microsoft.com/office/powerpoint/2010/main" val="612857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458200" cy="3924928"/>
          </a:xfrm>
        </p:spPr>
        <p:txBody>
          <a:bodyPr>
            <a:noAutofit/>
          </a:bodyPr>
          <a:lstStyle/>
          <a:p>
            <a:pPr marL="342900" indent="-342900" algn="just">
              <a:buNone/>
            </a:pPr>
            <a:r>
              <a:rPr lang="sv-SE" sz="2000" dirty="0" smtClean="0"/>
              <a:t>Perintah </a:t>
            </a:r>
            <a:r>
              <a:rPr lang="sv-SE" sz="2000" i="1" dirty="0" smtClean="0"/>
              <a:t>control.  </a:t>
            </a:r>
            <a:endParaRPr lang="id-ID" sz="2000" i="1" dirty="0" smtClean="0"/>
          </a:p>
          <a:p>
            <a:pPr algn="just"/>
            <a:r>
              <a:rPr lang="sv-SE" sz="2000" dirty="0" smtClean="0"/>
              <a:t>Perintah ini digunkan untuk mengaktivasi perangkat peripheral dan memberitahukan tugas yang diperintahkan padanya. </a:t>
            </a:r>
            <a:endParaRPr lang="id-ID" sz="2000" dirty="0" smtClean="0"/>
          </a:p>
          <a:p>
            <a:pPr algn="just">
              <a:buNone/>
            </a:pPr>
            <a:r>
              <a:rPr lang="id-ID" sz="2000" dirty="0" smtClean="0"/>
              <a:t>Perintah </a:t>
            </a:r>
            <a:r>
              <a:rPr lang="id-ID" sz="2000" i="1" dirty="0" smtClean="0"/>
              <a:t>test.</a:t>
            </a:r>
            <a:r>
              <a:rPr lang="id-ID" sz="2000" dirty="0" smtClean="0"/>
              <a:t>                                                                           </a:t>
            </a:r>
            <a:endParaRPr lang="en-US" sz="2000" dirty="0" smtClean="0"/>
          </a:p>
          <a:p>
            <a:pPr algn="just"/>
            <a:r>
              <a:rPr lang="id-ID" sz="2000" dirty="0" smtClean="0"/>
              <a:t>Perintah ini digunakan CPU untuk menguji berbagai kondisi status modul I/O dan peripheralnya. CPU perlu mengetahui perangkat peripheralnya dalam keadaan aktif dan siap digunakan, juga untuk mengetahui operasi – operasi I/O yang dijalankan serta mendeteksi kesalahannya. </a:t>
            </a:r>
          </a:p>
          <a:p>
            <a:pPr algn="just">
              <a:buNone/>
            </a:pPr>
            <a:r>
              <a:rPr lang="id-ID" sz="2000" dirty="0" smtClean="0"/>
              <a:t>Perintah </a:t>
            </a:r>
            <a:r>
              <a:rPr lang="id-ID" sz="2000" i="1" dirty="0" smtClean="0"/>
              <a:t>read</a:t>
            </a:r>
            <a:r>
              <a:rPr lang="id-ID" sz="2000" dirty="0" smtClean="0"/>
              <a:t>.  </a:t>
            </a:r>
          </a:p>
          <a:p>
            <a:pPr algn="just"/>
            <a:r>
              <a:rPr lang="id-ID" sz="2000" dirty="0" smtClean="0"/>
              <a:t>Perintah pada modul I/O untuk mengambil suatu paket data kemudian menaruh dalam buffer internal. Proses selanjutnya paket data dikirim melalui bus data setelah terjadi sinkronisasi data maupun kecepatan transfernya. </a:t>
            </a:r>
          </a:p>
          <a:p>
            <a:pPr algn="just">
              <a:buNone/>
            </a:pPr>
            <a:r>
              <a:rPr lang="id-ID" sz="2000" dirty="0" smtClean="0"/>
              <a:t>Perintah </a:t>
            </a:r>
            <a:r>
              <a:rPr lang="id-ID" sz="2000" i="1" dirty="0" smtClean="0"/>
              <a:t>write.</a:t>
            </a:r>
            <a:r>
              <a:rPr lang="id-ID" sz="2000" dirty="0" smtClean="0"/>
              <a:t>  </a:t>
            </a:r>
          </a:p>
          <a:p>
            <a:pPr algn="just"/>
            <a:r>
              <a:rPr lang="id-ID" sz="2000" dirty="0" smtClean="0"/>
              <a:t>Perintah ini kebalikan dari read. CPU memerintahkan modul I/O untuk mengambil data dari bus data untuk diberikan pada perangkat peripheral tujuan data tersebut. </a:t>
            </a:r>
          </a:p>
          <a:p>
            <a:pPr algn="just"/>
            <a:endParaRPr lang="id-ID" sz="2000" dirty="0" smtClean="0"/>
          </a:p>
          <a:p>
            <a:endParaRPr lang="id-ID" sz="2000" dirty="0"/>
          </a:p>
        </p:txBody>
      </p:sp>
      <p:sp>
        <p:nvSpPr>
          <p:cNvPr id="2" name="Title 1"/>
          <p:cNvSpPr>
            <a:spLocks noGrp="1"/>
          </p:cNvSpPr>
          <p:nvPr>
            <p:ph type="title"/>
          </p:nvPr>
        </p:nvSpPr>
        <p:spPr/>
        <p:txBody>
          <a:bodyPr>
            <a:normAutofit fontScale="90000"/>
          </a:bodyPr>
          <a:lstStyle/>
          <a:p>
            <a:r>
              <a:rPr lang="id-ID" sz="3600" dirty="0" smtClean="0"/>
              <a:t>Terdapat empat klasifikasi perintah I/O, yaitu:</a:t>
            </a:r>
            <a:r>
              <a:rPr lang="id-ID" dirty="0" smtClean="0"/>
              <a:t/>
            </a:r>
            <a:br>
              <a:rPr lang="id-ID" dirty="0" smtClean="0"/>
            </a:br>
            <a:endParaRPr lang="id-ID" dirty="0"/>
          </a:p>
        </p:txBody>
      </p:sp>
    </p:spTree>
    <p:extLst>
      <p:ext uri="{BB962C8B-B14F-4D97-AF65-F5344CB8AC3E}">
        <p14:creationId xmlns:p14="http://schemas.microsoft.com/office/powerpoint/2010/main" val="13341943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r>
              <a:rPr lang="id-ID" dirty="0" smtClean="0"/>
              <a:t>Pengolahan interupsi saat perangkat I/O telah menyelesaikan sebuah operasi I/O adalah sebagai </a:t>
            </a:r>
          </a:p>
          <a:p>
            <a:pPr algn="just"/>
            <a:r>
              <a:rPr lang="id-ID" dirty="0" smtClean="0"/>
              <a:t>berikut :  </a:t>
            </a:r>
          </a:p>
          <a:p>
            <a:pPr algn="just"/>
            <a:r>
              <a:rPr lang="id-ID" dirty="0" smtClean="0"/>
              <a:t>1. Perangkat I/O akan mengirimkan sinyal interupsi ke CPU.  </a:t>
            </a:r>
          </a:p>
          <a:p>
            <a:pPr algn="just"/>
            <a:r>
              <a:rPr lang="id-ID" dirty="0" smtClean="0"/>
              <a:t>2. CPU menyelesaikan operasi yang sedang dijalankannya kemudian merespon interupsi.  </a:t>
            </a:r>
          </a:p>
          <a:p>
            <a:pPr algn="just"/>
            <a:r>
              <a:rPr lang="id-ID" dirty="0" smtClean="0"/>
              <a:t>3. CPU memeriksa interupsi tersebut, kalau valid maka CPU akan mengirimkan sinyal acknowledgment ke perangkat I/O untuk menghentikan interupsinya</a:t>
            </a:r>
          </a:p>
          <a:p>
            <a:endParaRPr lang="id-ID" dirty="0"/>
          </a:p>
        </p:txBody>
      </p:sp>
      <p:sp>
        <p:nvSpPr>
          <p:cNvPr id="2" name="Title 1"/>
          <p:cNvSpPr>
            <a:spLocks noGrp="1"/>
          </p:cNvSpPr>
          <p:nvPr>
            <p:ph type="title"/>
          </p:nvPr>
        </p:nvSpPr>
        <p:spPr/>
        <p:txBody>
          <a:bodyPr>
            <a:normAutofit fontScale="90000"/>
          </a:bodyPr>
          <a:lstStyle/>
          <a:p>
            <a:r>
              <a:rPr lang="id-ID" dirty="0" smtClean="0"/>
              <a:t>Interrupt – Driven I/O  </a:t>
            </a:r>
            <a:br>
              <a:rPr lang="id-ID" dirty="0" smtClean="0"/>
            </a:br>
            <a:endParaRPr lang="id-ID" dirty="0"/>
          </a:p>
        </p:txBody>
      </p:sp>
    </p:spTree>
    <p:extLst>
      <p:ext uri="{BB962C8B-B14F-4D97-AF65-F5344CB8AC3E}">
        <p14:creationId xmlns:p14="http://schemas.microsoft.com/office/powerpoint/2010/main" val="37191057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13510"/>
            <a:ext cx="8686799" cy="5152836"/>
          </a:xfrm>
        </p:spPr>
        <p:txBody>
          <a:bodyPr>
            <a:noAutofit/>
          </a:bodyPr>
          <a:lstStyle/>
          <a:p>
            <a:r>
              <a:rPr lang="id-ID" sz="1800" dirty="0" smtClean="0"/>
              <a:t>4. CPU mempersiapkan pengontrolan transfer ke routine interupsi. Hal yang dilakukan adalah menyimpan informasi yang diperlukan untuk melanjutkan operasi yang tadi dijalankan sebelum adanya interupsi. Informasi yang diperlukan berupa:  </a:t>
            </a:r>
          </a:p>
          <a:p>
            <a:r>
              <a:rPr lang="id-ID" sz="1800" dirty="0" smtClean="0"/>
              <a:t>a. Status prosesor, berisi register yang dipanggil PSW (program status word).  </a:t>
            </a:r>
          </a:p>
          <a:p>
            <a:r>
              <a:rPr lang="id-ID" sz="1800" dirty="0" smtClean="0"/>
              <a:t>b. Lokasi intruksi berikutnya yang akan dieksekusi.  </a:t>
            </a:r>
          </a:p>
          <a:p>
            <a:r>
              <a:rPr lang="id-ID" sz="1800" dirty="0" smtClean="0"/>
              <a:t>    Informasi tersebut kemudian disimpan dalam stack pengontrol sistem.  </a:t>
            </a:r>
          </a:p>
          <a:p>
            <a:r>
              <a:rPr lang="id-ID" sz="1800" dirty="0" smtClean="0"/>
              <a:t>5. Kemudian CPU akan menyimpan PC (program counter) eksekusi sebelum interupsi ke stack pengontrol bersama informasi PSW. Selanjutnya mempersiapkan PC untuk penanganan interupsi.  </a:t>
            </a:r>
          </a:p>
          <a:p>
            <a:r>
              <a:rPr lang="id-ID" sz="1800" dirty="0" smtClean="0"/>
              <a:t>6. Selanjutnya CPU memproses interupsi sempai selesai.  </a:t>
            </a:r>
          </a:p>
          <a:p>
            <a:r>
              <a:rPr lang="id-ID" sz="1800" dirty="0" smtClean="0"/>
              <a:t>7. Apabila pengolahan interupsi selasai, CPU akan memanggil kembali informasi yang telah disimpan pada stack pengontrol untuk meneruskan operasi sebelum interupsi.  </a:t>
            </a:r>
          </a:p>
          <a:p>
            <a:r>
              <a:rPr lang="id-ID" sz="1800" dirty="0" smtClean="0"/>
              <a:t>    Terdapat bermacam teknik yang digunakan CPU dalam menangani program interupsi ini, </a:t>
            </a:r>
          </a:p>
          <a:p>
            <a:r>
              <a:rPr lang="id-ID" sz="1800" dirty="0" smtClean="0"/>
              <a:t>diantaranya :  </a:t>
            </a:r>
          </a:p>
          <a:p>
            <a:r>
              <a:rPr lang="id-ID" sz="1800" dirty="0" smtClean="0"/>
              <a:t>• Multiple Interrupt Lines.  </a:t>
            </a:r>
          </a:p>
          <a:p>
            <a:r>
              <a:rPr lang="id-ID" sz="1800" dirty="0" smtClean="0"/>
              <a:t>• Software poll.  </a:t>
            </a:r>
          </a:p>
          <a:p>
            <a:r>
              <a:rPr lang="id-ID" sz="1800" dirty="0" smtClean="0"/>
              <a:t>• Daisy Chain.  </a:t>
            </a:r>
          </a:p>
          <a:p>
            <a:r>
              <a:rPr lang="id-ID" sz="1800" dirty="0" smtClean="0"/>
              <a:t>• Arbitrasi bus. </a:t>
            </a:r>
          </a:p>
          <a:p>
            <a:endParaRPr lang="id-ID" sz="1800" dirty="0"/>
          </a:p>
        </p:txBody>
      </p:sp>
    </p:spTree>
    <p:extLst>
      <p:ext uri="{BB962C8B-B14F-4D97-AF65-F5344CB8AC3E}">
        <p14:creationId xmlns:p14="http://schemas.microsoft.com/office/powerpoint/2010/main" val="29910163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algn="just"/>
            <a:r>
              <a:rPr lang="id-ID" dirty="0" smtClean="0"/>
              <a:t>Teknik yang dijelaskan sebelumnya yaitu I/O terprogram dan Interrupt-Driven I/O memiliki kelemahan, yaitu proses yang terjadi pada modul I/O masih melibatkan CPU secara </a:t>
            </a:r>
          </a:p>
          <a:p>
            <a:pPr algn="just"/>
            <a:r>
              <a:rPr lang="id-ID" dirty="0" smtClean="0"/>
              <a:t>langsung. Hal ini berimplikasi pada :  </a:t>
            </a:r>
          </a:p>
          <a:p>
            <a:pPr algn="just"/>
            <a:r>
              <a:rPr lang="id-ID" dirty="0" smtClean="0"/>
              <a:t>• Kelajuan transfer I/O yang tergantung pada kecepatan operasi CPU.  </a:t>
            </a:r>
          </a:p>
          <a:p>
            <a:pPr algn="just"/>
            <a:r>
              <a:rPr lang="id-ID" dirty="0" smtClean="0"/>
              <a:t>• Kerja CPU terganggu karena adanya interupsi secara langsung.  </a:t>
            </a:r>
          </a:p>
          <a:p>
            <a:endParaRPr lang="id-ID" dirty="0" smtClean="0"/>
          </a:p>
          <a:p>
            <a:r>
              <a:rPr lang="id-ID" dirty="0" smtClean="0"/>
              <a:t>Prinsip kerja DMA adalah CPU akan mendelegasikan kerja I/O kepada DMA, CPU hanya akan terlibat pada awal proses untuk memberikan instruksi lengkap pada DMA dan akhir proses saja. </a:t>
            </a:r>
          </a:p>
          <a:p>
            <a:endParaRPr lang="id-ID" dirty="0"/>
          </a:p>
        </p:txBody>
      </p:sp>
      <p:sp>
        <p:nvSpPr>
          <p:cNvPr id="2" name="Title 1"/>
          <p:cNvSpPr>
            <a:spLocks noGrp="1"/>
          </p:cNvSpPr>
          <p:nvPr>
            <p:ph type="title"/>
          </p:nvPr>
        </p:nvSpPr>
        <p:spPr/>
        <p:txBody>
          <a:bodyPr>
            <a:normAutofit/>
          </a:bodyPr>
          <a:lstStyle/>
          <a:p>
            <a:r>
              <a:rPr lang="id-ID" dirty="0" smtClean="0"/>
              <a:t>Direct Memory Access (DMA)</a:t>
            </a:r>
            <a:endParaRPr lang="id-ID" dirty="0"/>
          </a:p>
        </p:txBody>
      </p:sp>
    </p:spTree>
    <p:extLst>
      <p:ext uri="{BB962C8B-B14F-4D97-AF65-F5344CB8AC3E}">
        <p14:creationId xmlns:p14="http://schemas.microsoft.com/office/powerpoint/2010/main" val="33734849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id-ID" dirty="0" smtClean="0"/>
              <a:t> Secara umum perangkat eksternal diklasifikasikan menjadi 3 katagori:  </a:t>
            </a:r>
          </a:p>
          <a:p>
            <a:r>
              <a:rPr lang="id-ID" i="1" dirty="0" smtClean="0"/>
              <a:t>• Human Readable</a:t>
            </a:r>
            <a:r>
              <a:rPr lang="id-ID" dirty="0" smtClean="0"/>
              <a:t>, yaitu perangkat yang berhubungan dengan manusia sebagai pengguna komputer. </a:t>
            </a:r>
          </a:p>
          <a:p>
            <a:pPr algn="just"/>
            <a:r>
              <a:rPr lang="id-ID" dirty="0" smtClean="0"/>
              <a:t>• Machine readable, yaitu perangkat yang berhubungan dengan peralatan. Biasanya berupa modul sensor dan tranduser untuk monitoring dan kontrol suatu peralatan atau sistem.  </a:t>
            </a:r>
          </a:p>
          <a:p>
            <a:r>
              <a:rPr lang="id-ID" dirty="0" smtClean="0"/>
              <a:t>• Communication, yatu perangkat yang berhubungan dengan komunikasi jarak jauh. </a:t>
            </a:r>
          </a:p>
          <a:p>
            <a:endParaRPr lang="id-ID" dirty="0"/>
          </a:p>
        </p:txBody>
      </p:sp>
      <p:sp>
        <p:nvSpPr>
          <p:cNvPr id="2" name="Title 1"/>
          <p:cNvSpPr>
            <a:spLocks noGrp="1"/>
          </p:cNvSpPr>
          <p:nvPr>
            <p:ph type="title"/>
          </p:nvPr>
        </p:nvSpPr>
        <p:spPr/>
        <p:txBody>
          <a:bodyPr>
            <a:normAutofit fontScale="90000"/>
          </a:bodyPr>
          <a:lstStyle/>
          <a:p>
            <a:r>
              <a:rPr lang="id-ID" dirty="0" smtClean="0"/>
              <a:t>Perangkat Eksternal  </a:t>
            </a:r>
            <a:r>
              <a:rPr lang="id-ID" dirty="0" smtClean="0">
                <a:solidFill>
                  <a:schemeClr val="bg1"/>
                </a:solidFill>
              </a:rPr>
              <a:t/>
            </a:r>
            <a:br>
              <a:rPr lang="id-ID" dirty="0" smtClean="0">
                <a:solidFill>
                  <a:schemeClr val="bg1"/>
                </a:solidFill>
              </a:rPr>
            </a:br>
            <a:endParaRPr lang="id-ID" dirty="0"/>
          </a:p>
        </p:txBody>
      </p:sp>
    </p:spTree>
    <p:extLst>
      <p:ext uri="{BB962C8B-B14F-4D97-AF65-F5344CB8AC3E}">
        <p14:creationId xmlns:p14="http://schemas.microsoft.com/office/powerpoint/2010/main" val="3816324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id-ID" dirty="0" smtClean="0"/>
              <a:t>Sebagai piranti antarmuka ke CPU dan memori melalui bus     sistem.</a:t>
            </a:r>
          </a:p>
          <a:p>
            <a:pPr>
              <a:buFont typeface="Wingdings" pitchFamily="2" charset="2"/>
              <a:buChar char="Ø"/>
            </a:pPr>
            <a:r>
              <a:rPr lang="id-ID" dirty="0" smtClean="0"/>
              <a:t>Sebagai piranti antarmuka dengan peralatan peripheral lainnya dengan menggunakan link data tertentu. </a:t>
            </a:r>
          </a:p>
          <a:p>
            <a:endParaRPr lang="id-ID" dirty="0"/>
          </a:p>
        </p:txBody>
      </p:sp>
      <p:sp>
        <p:nvSpPr>
          <p:cNvPr id="2" name="Title 1"/>
          <p:cNvSpPr>
            <a:spLocks noGrp="1"/>
          </p:cNvSpPr>
          <p:nvPr>
            <p:ph type="title"/>
          </p:nvPr>
        </p:nvSpPr>
        <p:spPr/>
        <p:txBody>
          <a:bodyPr>
            <a:normAutofit fontScale="90000"/>
          </a:bodyPr>
          <a:lstStyle/>
          <a:p>
            <a:r>
              <a:rPr lang="id-ID" b="1" dirty="0" smtClean="0"/>
              <a:t>modul I/O memiliki dua buah fungsi utama, yaitu </a:t>
            </a:r>
            <a:r>
              <a:rPr lang="id-ID" sz="2400" dirty="0" smtClean="0"/>
              <a:t>:  </a:t>
            </a:r>
            <a:r>
              <a:rPr lang="id-ID" sz="2400" dirty="0" smtClean="0">
                <a:solidFill>
                  <a:schemeClr val="bg1"/>
                </a:solidFill>
              </a:rPr>
              <a:t/>
            </a:r>
            <a:br>
              <a:rPr lang="id-ID" sz="2400" dirty="0" smtClean="0">
                <a:solidFill>
                  <a:schemeClr val="bg1"/>
                </a:solidFill>
              </a:rPr>
            </a:br>
            <a:endParaRPr lang="id-ID" dirty="0"/>
          </a:p>
        </p:txBody>
      </p:sp>
    </p:spTree>
    <p:extLst>
      <p:ext uri="{BB962C8B-B14F-4D97-AF65-F5344CB8AC3E}">
        <p14:creationId xmlns:p14="http://schemas.microsoft.com/office/powerpoint/2010/main" val="26513080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6576" indent="0">
              <a:buNone/>
            </a:pPr>
            <a:r>
              <a:rPr lang="id-ID" dirty="0" smtClean="0"/>
              <a:t>Perhatikan gambar 6.1 yang menyajikan model generik modul I/O.</a:t>
            </a:r>
          </a:p>
          <a:p>
            <a:pPr marL="36576" indent="0">
              <a:buNone/>
            </a:pPr>
            <a:endParaRPr lang="id-ID" dirty="0" smtClean="0"/>
          </a:p>
        </p:txBody>
      </p:sp>
      <p:sp>
        <p:nvSpPr>
          <p:cNvPr id="2" name="Title 1"/>
          <p:cNvSpPr>
            <a:spLocks noGrp="1"/>
          </p:cNvSpPr>
          <p:nvPr>
            <p:ph type="title"/>
          </p:nvPr>
        </p:nvSpPr>
        <p:spPr/>
        <p:txBody>
          <a:bodyPr>
            <a:normAutofit fontScale="90000"/>
          </a:bodyPr>
          <a:lstStyle/>
          <a:p>
            <a:r>
              <a:rPr lang="id-ID" dirty="0" smtClean="0"/>
              <a:t>sistem masukan dan keluaran komputer</a:t>
            </a:r>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4150" y="3810000"/>
            <a:ext cx="5014399" cy="2789186"/>
          </a:xfrm>
          <a:prstGeom prst="rect">
            <a:avLst/>
          </a:prstGeom>
        </p:spPr>
      </p:pic>
    </p:spTree>
    <p:extLst>
      <p:ext uri="{BB962C8B-B14F-4D97-AF65-F5344CB8AC3E}">
        <p14:creationId xmlns:p14="http://schemas.microsoft.com/office/powerpoint/2010/main" val="409421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id-ID" dirty="0" smtClean="0"/>
              <a:t>Modul I/O adalah suatu komponen dalam sistem komputer yang bertanggung jawab atas pengontrolan sebuah perangkat luar atau lebih dan bertanggung jawab pula dalam pertukaran data antara perangkat luar tersebut dengan memori utama ataupun dengan register – register CPU. Dalam mewujudkan hal ini, diperlukan antarmuka internal dengan komputer (CPU dan memori utama) dan antarmuka dengan perangkat eksternalnya untuk menjalankan fungsi – fungsi pengontrolan. </a:t>
            </a:r>
          </a:p>
          <a:p>
            <a:endParaRPr lang="id-ID" dirty="0"/>
          </a:p>
        </p:txBody>
      </p:sp>
      <p:sp>
        <p:nvSpPr>
          <p:cNvPr id="2" name="Title 1"/>
          <p:cNvSpPr>
            <a:spLocks noGrp="1"/>
          </p:cNvSpPr>
          <p:nvPr>
            <p:ph type="title"/>
          </p:nvPr>
        </p:nvSpPr>
        <p:spPr/>
        <p:txBody>
          <a:bodyPr>
            <a:normAutofit/>
          </a:bodyPr>
          <a:lstStyle/>
          <a:p>
            <a:r>
              <a:rPr lang="id-ID" b="1" dirty="0" smtClean="0">
                <a:latin typeface="Arial Black" pitchFamily="34" charset="0"/>
              </a:rPr>
              <a:t>Fungsi Modul   I/O</a:t>
            </a:r>
            <a:endParaRPr lang="id-ID" dirty="0"/>
          </a:p>
        </p:txBody>
      </p:sp>
    </p:spTree>
    <p:extLst>
      <p:ext uri="{BB962C8B-B14F-4D97-AF65-F5344CB8AC3E}">
        <p14:creationId xmlns:p14="http://schemas.microsoft.com/office/powerpoint/2010/main" val="14839592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1" y="1752600"/>
            <a:ext cx="8305800" cy="4648200"/>
          </a:xfrm>
        </p:spPr>
        <p:txBody>
          <a:bodyPr>
            <a:normAutofit fontScale="55000" lnSpcReduction="20000"/>
          </a:bodyPr>
          <a:lstStyle/>
          <a:p>
            <a:pPr algn="just"/>
            <a:r>
              <a:rPr lang="id-ID" sz="3600" dirty="0" smtClean="0"/>
              <a:t>Fungsi dalam menjalankan tugas bagi modul I/O dapat dibagi menjadi beberapa katagori, yaitu:  </a:t>
            </a:r>
          </a:p>
          <a:p>
            <a:pPr algn="just"/>
            <a:r>
              <a:rPr lang="id-ID" sz="3600" dirty="0" smtClean="0"/>
              <a:t>• Kontrol dan pewaktuan.  </a:t>
            </a:r>
          </a:p>
          <a:p>
            <a:pPr algn="just"/>
            <a:r>
              <a:rPr lang="id-ID" sz="3600" dirty="0" smtClean="0"/>
              <a:t>• Komunikasi CPU.  </a:t>
            </a:r>
          </a:p>
          <a:p>
            <a:pPr algn="just"/>
            <a:r>
              <a:rPr lang="id-ID" sz="3600" dirty="0" smtClean="0"/>
              <a:t>• Komunikasi perangkat eksternal.  </a:t>
            </a:r>
          </a:p>
          <a:p>
            <a:pPr algn="just"/>
            <a:r>
              <a:rPr lang="id-ID" sz="3600" dirty="0" smtClean="0"/>
              <a:t>• Pem-buffer-an data.  </a:t>
            </a:r>
          </a:p>
          <a:p>
            <a:pPr algn="just"/>
            <a:r>
              <a:rPr lang="id-ID" sz="3600" dirty="0" smtClean="0"/>
              <a:t>• Deteksi kesalahan.  </a:t>
            </a:r>
          </a:p>
          <a:p>
            <a:pPr algn="just"/>
            <a:r>
              <a:rPr lang="id-ID" sz="3600" dirty="0" smtClean="0"/>
              <a:t>Fungsi kontrol dan pewaktuan (control &amp; timing) merupakan hal yang penting untuk</a:t>
            </a:r>
            <a:r>
              <a:rPr lang="en-US" sz="3600" dirty="0" smtClean="0"/>
              <a:t> </a:t>
            </a:r>
            <a:r>
              <a:rPr lang="id-ID" sz="3600" dirty="0" smtClean="0"/>
              <a:t>mensinkronkan kerja masing – masing komponen penyusun komputer. Dalam sekali waktu CPU berkomunikasi dengan satu atau lebih perangkat dengan pola tidak menentu dan kecepatan transfer komunikasi data yang beragam, baik dengan perangkat internal seperti register</a:t>
            </a:r>
            <a:r>
              <a:rPr lang="en-US" sz="3600" dirty="0" smtClean="0"/>
              <a:t>,</a:t>
            </a:r>
            <a:r>
              <a:rPr lang="id-ID" sz="3600" dirty="0" smtClean="0"/>
              <a:t>memori utama, memori sekunder, perangkat peripheral. Proses tersebut bisa berjalan apabila ada fungsi kontrol dan pewaktuan yang mengatur sistem secara keseluruhan.</a:t>
            </a:r>
          </a:p>
          <a:p>
            <a:endParaRPr lang="id-ID" dirty="0"/>
          </a:p>
        </p:txBody>
      </p:sp>
      <p:sp>
        <p:nvSpPr>
          <p:cNvPr id="2" name="Title 1"/>
          <p:cNvSpPr>
            <a:spLocks noGrp="1"/>
          </p:cNvSpPr>
          <p:nvPr>
            <p:ph type="title"/>
          </p:nvPr>
        </p:nvSpPr>
        <p:spPr/>
        <p:txBody>
          <a:bodyPr/>
          <a:lstStyle/>
          <a:p>
            <a:endParaRPr lang="id-ID" dirty="0"/>
          </a:p>
        </p:txBody>
      </p:sp>
    </p:spTree>
    <p:extLst>
      <p:ext uri="{BB962C8B-B14F-4D97-AF65-F5344CB8AC3E}">
        <p14:creationId xmlns:p14="http://schemas.microsoft.com/office/powerpoint/2010/main" val="1029467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752600"/>
            <a:ext cx="8305800" cy="4572000"/>
          </a:xfrm>
        </p:spPr>
        <p:txBody>
          <a:bodyPr>
            <a:noAutofit/>
          </a:bodyPr>
          <a:lstStyle/>
          <a:p>
            <a:pPr algn="just">
              <a:lnSpc>
                <a:spcPct val="150000"/>
              </a:lnSpc>
            </a:pPr>
            <a:r>
              <a:rPr lang="id-ID" sz="1600" dirty="0" smtClean="0">
                <a:latin typeface="Arial Black" pitchFamily="34" charset="0"/>
              </a:rPr>
              <a:t>Adapun fungsi komunikasi antara CPU dan modul I/O meliputi proses – proses berikut :</a:t>
            </a:r>
          </a:p>
          <a:p>
            <a:pPr marL="285750" indent="-285750" algn="just">
              <a:lnSpc>
                <a:spcPct val="150000"/>
              </a:lnSpc>
              <a:buFont typeface="Wingdings" pitchFamily="2" charset="2"/>
              <a:buChar char="Ø"/>
            </a:pPr>
            <a:r>
              <a:rPr lang="id-ID" sz="1600" dirty="0" smtClean="0">
                <a:latin typeface="Arial Black" pitchFamily="34" charset="0"/>
              </a:rPr>
              <a:t>Command Decoding, yaitu modul I/O menerima perintah – perintah dari CPU yang dikirimkan sebagai sinyal bagi bus kontrol. Data, pertukaran data antara CPU dan modul I/O melalui bus data. </a:t>
            </a:r>
          </a:p>
          <a:p>
            <a:pPr marL="285750" indent="-285750" algn="just">
              <a:lnSpc>
                <a:spcPct val="150000"/>
              </a:lnSpc>
              <a:buFont typeface="Wingdings" pitchFamily="2" charset="2"/>
              <a:buChar char="Ø"/>
            </a:pPr>
            <a:r>
              <a:rPr lang="id-ID" sz="1600" dirty="0" smtClean="0">
                <a:latin typeface="Arial Black" pitchFamily="34" charset="0"/>
              </a:rPr>
              <a:t>Status Reporting, yaitu pelaporan kondisi status modul I/O maupun perangkat peripheral, umumnya berupa status kondisi Busy atau Ready. Juga status bermacam – macam kondisi kesalahan (error).</a:t>
            </a:r>
          </a:p>
          <a:p>
            <a:pPr marL="285750" indent="-285750" algn="just">
              <a:lnSpc>
                <a:spcPct val="150000"/>
              </a:lnSpc>
              <a:buFont typeface="Wingdings" pitchFamily="2" charset="2"/>
              <a:buChar char="Ø"/>
            </a:pPr>
            <a:r>
              <a:rPr lang="id-ID" sz="1600" dirty="0" smtClean="0">
                <a:latin typeface="Arial Black" pitchFamily="34" charset="0"/>
              </a:rPr>
              <a:t>Address Recognition, bahwa peralatan atau komponen penyusun komputer dapat dihubungi atau dipanggil maka harus memiliki alamat yang unik, begitu pula pada perangkat peripheral, sehingga setiap modul I/O harus mengetahui alamat peripheral yang dikontrolnya. </a:t>
            </a:r>
          </a:p>
          <a:p>
            <a:endParaRPr lang="id-ID" sz="1600" dirty="0"/>
          </a:p>
        </p:txBody>
      </p:sp>
      <p:sp>
        <p:nvSpPr>
          <p:cNvPr id="2" name="Title 1"/>
          <p:cNvSpPr>
            <a:spLocks noGrp="1"/>
          </p:cNvSpPr>
          <p:nvPr>
            <p:ph type="title"/>
          </p:nvPr>
        </p:nvSpPr>
        <p:spPr/>
        <p:txBody>
          <a:bodyPr/>
          <a:lstStyle/>
          <a:p>
            <a:endParaRPr lang="id-ID" dirty="0"/>
          </a:p>
        </p:txBody>
      </p:sp>
    </p:spTree>
    <p:extLst>
      <p:ext uri="{BB962C8B-B14F-4D97-AF65-F5344CB8AC3E}">
        <p14:creationId xmlns:p14="http://schemas.microsoft.com/office/powerpoint/2010/main" val="2111895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1828800"/>
            <a:ext cx="7408333" cy="4297363"/>
          </a:xfrm>
        </p:spPr>
        <p:txBody>
          <a:bodyPr>
            <a:normAutofit/>
          </a:bodyPr>
          <a:lstStyle/>
          <a:p>
            <a:pPr algn="just"/>
            <a:r>
              <a:rPr lang="id-ID" dirty="0" smtClean="0">
                <a:latin typeface="Arial Rounded MT Bold" pitchFamily="34" charset="0"/>
              </a:rPr>
              <a:t>Fungsi selanjutnya adalah </a:t>
            </a:r>
            <a:r>
              <a:rPr lang="id-ID" i="1" dirty="0" smtClean="0">
                <a:latin typeface="Arial Rounded MT Bold" pitchFamily="34" charset="0"/>
              </a:rPr>
              <a:t>buffering</a:t>
            </a:r>
            <a:r>
              <a:rPr lang="id-ID" dirty="0" smtClean="0">
                <a:latin typeface="Arial Rounded MT Bold" pitchFamily="34" charset="0"/>
              </a:rPr>
              <a:t>. Tujuan utama buffering adalah mendapatkan penyesuaian data sehubungan perbedaan laju transfer data dari perangkat peripheral dengan kecepatan pengolahan pada CPU. </a:t>
            </a:r>
            <a:endParaRPr lang="en-US" dirty="0" smtClean="0">
              <a:latin typeface="Arial Rounded MT Bold" pitchFamily="34" charset="0"/>
            </a:endParaRPr>
          </a:p>
          <a:p>
            <a:pPr algn="just"/>
            <a:r>
              <a:rPr lang="id-ID" dirty="0" smtClean="0">
                <a:latin typeface="Arial Rounded MT Bold" pitchFamily="34" charset="0"/>
              </a:rPr>
              <a:t>Fungsi terakhir adalah </a:t>
            </a:r>
            <a:r>
              <a:rPr lang="id-ID" i="1" dirty="0" smtClean="0">
                <a:latin typeface="Arial Rounded MT Bold" pitchFamily="34" charset="0"/>
              </a:rPr>
              <a:t>deteksi kesalahan</a:t>
            </a:r>
            <a:r>
              <a:rPr lang="id-ID" dirty="0" smtClean="0">
                <a:latin typeface="Arial Rounded MT Bold" pitchFamily="34" charset="0"/>
              </a:rPr>
              <a:t>. Apabila pada perangkat peripheral terdapat masalah sehingga proses tidak dapat dijalankan, maka modul I/O akan melaporkan kesalahan tersebut. </a:t>
            </a:r>
          </a:p>
          <a:p>
            <a:endParaRPr lang="id-ID" dirty="0"/>
          </a:p>
        </p:txBody>
      </p:sp>
      <p:sp>
        <p:nvSpPr>
          <p:cNvPr id="2" name="Title 1"/>
          <p:cNvSpPr>
            <a:spLocks noGrp="1"/>
          </p:cNvSpPr>
          <p:nvPr>
            <p:ph type="title"/>
          </p:nvPr>
        </p:nvSpPr>
        <p:spPr/>
        <p:txBody>
          <a:bodyPr/>
          <a:lstStyle/>
          <a:p>
            <a:endParaRPr lang="id-ID"/>
          </a:p>
        </p:txBody>
      </p:sp>
    </p:spTree>
    <p:extLst>
      <p:ext uri="{BB962C8B-B14F-4D97-AF65-F5344CB8AC3E}">
        <p14:creationId xmlns:p14="http://schemas.microsoft.com/office/powerpoint/2010/main" val="446719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id-ID" sz="2800" dirty="0" smtClean="0"/>
              <a:t>Antarmuka modul I/O ke CPU melalui bus sistem komputer terdapat tiga saluran, yaitu saluran data, saluran alamat dan saluran kontrol. Bagian terpenting adalah blok logika I/O yang berhubungan dengan semua peralatan antarmuka peripheral</a:t>
            </a:r>
            <a:r>
              <a:rPr lang="en-US" sz="2800" dirty="0" smtClean="0"/>
              <a:t>.</a:t>
            </a:r>
            <a:endParaRPr lang="id-ID" sz="2800" dirty="0" smtClean="0"/>
          </a:p>
          <a:p>
            <a:endParaRPr lang="id-ID" sz="2800" dirty="0"/>
          </a:p>
        </p:txBody>
      </p:sp>
      <p:sp>
        <p:nvSpPr>
          <p:cNvPr id="2" name="Title 1"/>
          <p:cNvSpPr>
            <a:spLocks noGrp="1"/>
          </p:cNvSpPr>
          <p:nvPr>
            <p:ph type="title"/>
          </p:nvPr>
        </p:nvSpPr>
        <p:spPr/>
        <p:txBody>
          <a:bodyPr/>
          <a:lstStyle/>
          <a:p>
            <a:r>
              <a:rPr lang="id-ID" b="1" dirty="0" smtClean="0"/>
              <a:t>Struktur Modul I/O</a:t>
            </a:r>
            <a:endParaRPr lang="id-ID" dirty="0"/>
          </a:p>
        </p:txBody>
      </p:sp>
    </p:spTree>
    <p:extLst>
      <p:ext uri="{BB962C8B-B14F-4D97-AF65-F5344CB8AC3E}">
        <p14:creationId xmlns:p14="http://schemas.microsoft.com/office/powerpoint/2010/main" val="33186674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71600"/>
            <a:ext cx="7408333" cy="3450696"/>
          </a:xfrm>
        </p:spPr>
        <p:txBody>
          <a:bodyPr>
            <a:noAutofit/>
          </a:bodyPr>
          <a:lstStyle/>
          <a:p>
            <a:pPr>
              <a:buNone/>
            </a:pPr>
            <a:r>
              <a:rPr lang="id-ID" dirty="0" smtClean="0"/>
              <a:t>Teknik Masukan/Keluaran  </a:t>
            </a:r>
          </a:p>
          <a:p>
            <a:r>
              <a:rPr lang="id-ID" dirty="0" smtClean="0"/>
              <a:t>Terdapat tiga buah teknik dalam operasi I/O, yaitu: I/O terprogram, interrupt – driven I/O, dan DMA (Direct Memory Access). Ketiganya memiliki keunggulan maupun kelemahan, yang penggunaannya disesuaikan sesuai unjuk kerja masing – masing teknik. </a:t>
            </a:r>
          </a:p>
          <a:p>
            <a:pPr>
              <a:buNone/>
            </a:pPr>
            <a:r>
              <a:rPr lang="id-ID" dirty="0" smtClean="0"/>
              <a:t>I/O Terprogram  </a:t>
            </a:r>
          </a:p>
          <a:p>
            <a:r>
              <a:rPr lang="id-ID" dirty="0" smtClean="0"/>
              <a:t>Pada I/O terprogram, data saling dipertukarkan antara CPU dan modul I/O. CPU mengeksekusi program yang memberikan operasi I/O kepada CPU secara langsung, seperti </a:t>
            </a:r>
          </a:p>
          <a:p>
            <a:r>
              <a:rPr lang="id-ID" dirty="0" smtClean="0"/>
              <a:t>pemindahan data, pengiriman perintah baca maupun tulis, dan monitoring perangkat. </a:t>
            </a:r>
          </a:p>
          <a:p>
            <a:endParaRPr lang="id-ID" dirty="0" smtClean="0"/>
          </a:p>
          <a:p>
            <a:endParaRPr lang="id-ID" dirty="0"/>
          </a:p>
        </p:txBody>
      </p:sp>
      <p:sp>
        <p:nvSpPr>
          <p:cNvPr id="2" name="Title 1"/>
          <p:cNvSpPr>
            <a:spLocks noGrp="1"/>
          </p:cNvSpPr>
          <p:nvPr>
            <p:ph type="title"/>
          </p:nvPr>
        </p:nvSpPr>
        <p:spPr>
          <a:xfrm>
            <a:off x="457200" y="7374"/>
            <a:ext cx="8229600" cy="1252728"/>
          </a:xfrm>
        </p:spPr>
        <p:txBody>
          <a:bodyPr/>
          <a:lstStyle/>
          <a:p>
            <a:endParaRPr lang="id-ID"/>
          </a:p>
        </p:txBody>
      </p:sp>
    </p:spTree>
    <p:extLst>
      <p:ext uri="{BB962C8B-B14F-4D97-AF65-F5344CB8AC3E}">
        <p14:creationId xmlns:p14="http://schemas.microsoft.com/office/powerpoint/2010/main" val="14684052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61</TotalTime>
  <Words>1066</Words>
  <Application>Microsoft Office PowerPoint</Application>
  <PresentationFormat>On-screen Show (4:3)</PresentationFormat>
  <Paragraphs>69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Waveform</vt:lpstr>
      <vt:lpstr>Pertemuan 6  UNIT MASUKKAN DAN KELUARAN</vt:lpstr>
      <vt:lpstr>modul I/O memiliki dua buah fungsi utama, yaitu :   </vt:lpstr>
      <vt:lpstr>sistem masukan dan keluaran komputer</vt:lpstr>
      <vt:lpstr>Fungsi Modul   I/O</vt:lpstr>
      <vt:lpstr>PowerPoint Presentation</vt:lpstr>
      <vt:lpstr>PowerPoint Presentation</vt:lpstr>
      <vt:lpstr>PowerPoint Presentation</vt:lpstr>
      <vt:lpstr>Struktur Modul I/O</vt:lpstr>
      <vt:lpstr>PowerPoint Presentation</vt:lpstr>
      <vt:lpstr>Terdapat empat klasifikasi perintah I/O, yaitu: </vt:lpstr>
      <vt:lpstr>Interrupt – Driven I/O   </vt:lpstr>
      <vt:lpstr>PowerPoint Presentation</vt:lpstr>
      <vt:lpstr>Direct Memory Access (DMA)</vt:lpstr>
      <vt:lpstr>Perangkat Eksternal   </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Pertemuan 6  UNIT MASUKKAN DAN KELUARAN</dc:title>
  <dc:creator>User</dc:creator>
  <cp:lastModifiedBy>User</cp:lastModifiedBy>
  <cp:revision>3</cp:revision>
  <dcterms:created xsi:type="dcterms:W3CDTF">2020-08-21T02:24:25Z</dcterms:created>
  <dcterms:modified xsi:type="dcterms:W3CDTF">2020-11-29T18:26:30Z</dcterms:modified>
</cp:coreProperties>
</file>