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035D-50CA-407B-82A3-9C5AD5FD32C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ED6C3-9B64-4C59-9567-F8F3E3D33A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035D-50CA-407B-82A3-9C5AD5FD32C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ED6C3-9B64-4C59-9567-F8F3E3D33A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035D-50CA-407B-82A3-9C5AD5FD32C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ED6C3-9B64-4C59-9567-F8F3E3D33A93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035D-50CA-407B-82A3-9C5AD5FD32C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ED6C3-9B64-4C59-9567-F8F3E3D33A9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035D-50CA-407B-82A3-9C5AD5FD32C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ED6C3-9B64-4C59-9567-F8F3E3D33A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035D-50CA-407B-82A3-9C5AD5FD32C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ED6C3-9B64-4C59-9567-F8F3E3D33A9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035D-50CA-407B-82A3-9C5AD5FD32C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ED6C3-9B64-4C59-9567-F8F3E3D33A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035D-50CA-407B-82A3-9C5AD5FD32C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ED6C3-9B64-4C59-9567-F8F3E3D33A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035D-50CA-407B-82A3-9C5AD5FD32C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ED6C3-9B64-4C59-9567-F8F3E3D33A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035D-50CA-407B-82A3-9C5AD5FD32C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ED6C3-9B64-4C59-9567-F8F3E3D33A9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035D-50CA-407B-82A3-9C5AD5FD32C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ED6C3-9B64-4C59-9567-F8F3E3D33A9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4B2035D-50CA-407B-82A3-9C5AD5FD32C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5FED6C3-9B64-4C59-9567-F8F3E3D33A9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457201"/>
            <a:ext cx="6096000" cy="9906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Sistem</a:t>
            </a:r>
            <a:r>
              <a:rPr lang="en-US" b="1" dirty="0">
                <a:solidFill>
                  <a:schemeClr val="tx1"/>
                </a:solidFill>
              </a:rPr>
              <a:t> Bus 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066800"/>
            <a:ext cx="7772400" cy="457200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err="1">
                <a:solidFill>
                  <a:schemeClr val="tx1"/>
                </a:solidFill>
              </a:rPr>
              <a:t>Pengertian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Sistem</a:t>
            </a:r>
            <a:r>
              <a:rPr lang="en-US" sz="2400" b="1" dirty="0">
                <a:solidFill>
                  <a:schemeClr val="tx1"/>
                </a:solidFill>
              </a:rPr>
              <a:t> Bus </a:t>
            </a:r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b="1" dirty="0">
                <a:solidFill>
                  <a:schemeClr val="tx1"/>
                </a:solidFill>
                <a:effectLst/>
              </a:rPr>
              <a:t>Bus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adalah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Jalur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komunikasi</a:t>
            </a:r>
            <a:r>
              <a:rPr lang="en-US" sz="2400" dirty="0">
                <a:solidFill>
                  <a:schemeClr val="tx1"/>
                </a:solidFill>
                <a:effectLst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dibagi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dalam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Suatu</a:t>
            </a:r>
            <a:r>
              <a:rPr lang="en-US" sz="2400" dirty="0">
                <a:solidFill>
                  <a:schemeClr val="tx1"/>
                </a:solidFill>
                <a:effectLst/>
              </a:rPr>
              <a:t> set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kabel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tunggal</a:t>
            </a:r>
            <a:r>
              <a:rPr lang="en-US" sz="2400" dirty="0">
                <a:solidFill>
                  <a:schemeClr val="tx1"/>
                </a:solidFill>
                <a:effectLst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digunakan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untuk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menghubungkan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berbagai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subsistem</a:t>
            </a:r>
            <a:r>
              <a:rPr lang="en-US" sz="2400" dirty="0">
                <a:solidFill>
                  <a:schemeClr val="tx1"/>
                </a:solidFill>
                <a:effectLst/>
              </a:rPr>
              <a:t>.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Karakteristik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penting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sebuah</a:t>
            </a:r>
            <a:r>
              <a:rPr lang="en-US" sz="2400" dirty="0">
                <a:solidFill>
                  <a:schemeClr val="tx1"/>
                </a:solidFill>
                <a:effectLst/>
              </a:rPr>
              <a:t> bus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adalah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bahwa</a:t>
            </a:r>
            <a:r>
              <a:rPr lang="en-US" sz="2400" dirty="0">
                <a:solidFill>
                  <a:schemeClr val="tx1"/>
                </a:solidFill>
                <a:effectLst/>
              </a:rPr>
              <a:t> bus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merupakan</a:t>
            </a:r>
            <a:r>
              <a:rPr lang="en-US" sz="2400" dirty="0">
                <a:solidFill>
                  <a:schemeClr val="tx1"/>
                </a:solidFill>
                <a:effectLst/>
              </a:rPr>
              <a:t> media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transmisi</a:t>
            </a:r>
            <a:r>
              <a:rPr lang="en-US" sz="2400" dirty="0">
                <a:solidFill>
                  <a:schemeClr val="tx1"/>
                </a:solidFill>
                <a:effectLst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dapat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digunakan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bersama</a:t>
            </a:r>
            <a:r>
              <a:rPr lang="en-US" sz="2400" dirty="0">
                <a:solidFill>
                  <a:schemeClr val="tx1"/>
                </a:solidFill>
                <a:effectLst/>
              </a:rPr>
              <a:t>.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Sistem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komputer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terdiri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dari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sejumlah</a:t>
            </a:r>
            <a:r>
              <a:rPr lang="en-US" sz="2400" dirty="0">
                <a:solidFill>
                  <a:schemeClr val="tx1"/>
                </a:solidFill>
                <a:effectLst/>
              </a:rPr>
              <a:t> bus yang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berlainan</a:t>
            </a:r>
            <a:r>
              <a:rPr lang="en-US" sz="2400" dirty="0">
                <a:solidFill>
                  <a:schemeClr val="tx1"/>
                </a:solidFill>
                <a:effectLst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menyediakan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jalan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antara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dua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buah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komponen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pada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bermacam-macam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tingkatan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hirarki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sistem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komputer</a:t>
            </a:r>
            <a:r>
              <a:rPr lang="en-US" sz="2400" dirty="0">
                <a:solidFill>
                  <a:schemeClr val="tx1"/>
                </a:solidFill>
                <a:effectLst/>
              </a:rPr>
              <a:t>.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410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457201"/>
            <a:ext cx="6096000" cy="9906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Sistem</a:t>
            </a:r>
            <a:r>
              <a:rPr lang="en-US" b="1" dirty="0">
                <a:solidFill>
                  <a:schemeClr val="tx1"/>
                </a:solidFill>
              </a:rPr>
              <a:t> Bus 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066800"/>
            <a:ext cx="7772400" cy="457200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chemeClr val="tx1"/>
                </a:solidFill>
              </a:rPr>
              <a:t>Bus ISA</a:t>
            </a:r>
            <a:r>
              <a:rPr lang="en-US" sz="2400" dirty="0">
                <a:solidFill>
                  <a:schemeClr val="tx1"/>
                </a:solidFill>
              </a:rPr>
              <a:t> : </a:t>
            </a:r>
            <a:r>
              <a:rPr lang="en-US" sz="2400" dirty="0" err="1">
                <a:solidFill>
                  <a:schemeClr val="tx1"/>
                </a:solidFill>
              </a:rPr>
              <a:t>Industri</a:t>
            </a:r>
            <a:r>
              <a:rPr lang="en-US" sz="2400" dirty="0">
                <a:solidFill>
                  <a:schemeClr val="tx1"/>
                </a:solidFill>
              </a:rPr>
              <a:t> computer personal </a:t>
            </a:r>
            <a:r>
              <a:rPr lang="en-US" sz="2400" dirty="0" err="1">
                <a:solidFill>
                  <a:schemeClr val="tx1"/>
                </a:solidFill>
              </a:rPr>
              <a:t>lainnya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merespon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perkembangan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ini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mengadopsi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standarnya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sendiri</a:t>
            </a:r>
            <a:r>
              <a:rPr lang="en-US" sz="2400" dirty="0">
                <a:solidFill>
                  <a:schemeClr val="tx1"/>
                </a:solidFill>
              </a:rPr>
              <a:t>, bus ISA (Industry </a:t>
            </a:r>
            <a:r>
              <a:rPr lang="en-US" sz="2400" dirty="0" err="1">
                <a:solidFill>
                  <a:schemeClr val="tx1"/>
                </a:solidFill>
              </a:rPr>
              <a:t>Standar</a:t>
            </a:r>
            <a:r>
              <a:rPr lang="en-US" sz="2400" dirty="0">
                <a:solidFill>
                  <a:schemeClr val="tx1"/>
                </a:solidFill>
              </a:rPr>
              <a:t> Architecture), yang </a:t>
            </a:r>
            <a:r>
              <a:rPr lang="en-US" sz="2400" dirty="0" err="1">
                <a:solidFill>
                  <a:schemeClr val="tx1"/>
                </a:solidFill>
              </a:rPr>
              <a:t>pada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dasarnya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adalah</a:t>
            </a:r>
            <a:r>
              <a:rPr lang="en-US" sz="2400" dirty="0">
                <a:solidFill>
                  <a:schemeClr val="tx1"/>
                </a:solidFill>
              </a:rPr>
              <a:t> bus PC/AT yang </a:t>
            </a:r>
            <a:r>
              <a:rPr lang="en-US" sz="2400" dirty="0" err="1">
                <a:solidFill>
                  <a:schemeClr val="tx1"/>
                </a:solidFill>
              </a:rPr>
              <a:t>beroperasi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pada</a:t>
            </a:r>
            <a:r>
              <a:rPr lang="en-US" sz="2400" dirty="0">
                <a:solidFill>
                  <a:schemeClr val="tx1"/>
                </a:solidFill>
              </a:rPr>
              <a:t> 8,33 </a:t>
            </a:r>
            <a:r>
              <a:rPr lang="en-US" sz="2400" dirty="0" err="1">
                <a:solidFill>
                  <a:schemeClr val="tx1"/>
                </a:solidFill>
              </a:rPr>
              <a:t>MHz.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Keuntungannya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adalah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bahwa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pendekatan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ini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tetap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mempertahankan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kompatibilitas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mesin-mesin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kartu-kartu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ada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810000"/>
            <a:ext cx="56388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23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457201"/>
            <a:ext cx="6096000" cy="9906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Sistem</a:t>
            </a:r>
            <a:r>
              <a:rPr lang="en-US" b="1" dirty="0">
                <a:solidFill>
                  <a:schemeClr val="tx1"/>
                </a:solidFill>
              </a:rPr>
              <a:t> Bus 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066800"/>
            <a:ext cx="7772400" cy="457200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chemeClr val="tx1"/>
                </a:solidFill>
              </a:rPr>
              <a:t>Bus PCI</a:t>
            </a:r>
            <a:r>
              <a:rPr lang="en-US" sz="2400" dirty="0">
                <a:solidFill>
                  <a:schemeClr val="tx1"/>
                </a:solidFill>
              </a:rPr>
              <a:t> : Peripheral Component </a:t>
            </a:r>
            <a:r>
              <a:rPr lang="en-US" sz="2400" dirty="0" err="1">
                <a:solidFill>
                  <a:schemeClr val="tx1"/>
                </a:solidFill>
              </a:rPr>
              <a:t>Interconect</a:t>
            </a:r>
            <a:r>
              <a:rPr lang="en-US" sz="2400" dirty="0">
                <a:solidFill>
                  <a:schemeClr val="tx1"/>
                </a:solidFill>
              </a:rPr>
              <a:t> (PCI) </a:t>
            </a:r>
            <a:r>
              <a:rPr lang="en-US" sz="2400" dirty="0" err="1">
                <a:solidFill>
                  <a:schemeClr val="tx1"/>
                </a:solidFill>
              </a:rPr>
              <a:t>adalah</a:t>
            </a:r>
            <a:r>
              <a:rPr lang="en-US" sz="2400" dirty="0">
                <a:solidFill>
                  <a:schemeClr val="tx1"/>
                </a:solidFill>
              </a:rPr>
              <a:t> bus yang </a:t>
            </a:r>
            <a:r>
              <a:rPr lang="en-US" sz="2400" dirty="0" err="1">
                <a:solidFill>
                  <a:schemeClr val="tx1"/>
                </a:solidFill>
              </a:rPr>
              <a:t>tidak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tergantung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prosesor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berfungsi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sebagai</a:t>
            </a:r>
            <a:r>
              <a:rPr lang="en-US" sz="2400" dirty="0">
                <a:solidFill>
                  <a:schemeClr val="tx1"/>
                </a:solidFill>
              </a:rPr>
              <a:t> bus mezzanine </a:t>
            </a:r>
            <a:r>
              <a:rPr lang="en-US" sz="2400" dirty="0" err="1">
                <a:solidFill>
                  <a:schemeClr val="tx1"/>
                </a:solidFill>
              </a:rPr>
              <a:t>atau</a:t>
            </a:r>
            <a:r>
              <a:rPr lang="en-US" sz="2400" dirty="0">
                <a:solidFill>
                  <a:schemeClr val="tx1"/>
                </a:solidFill>
              </a:rPr>
              <a:t> bus peripheral. </a:t>
            </a:r>
            <a:r>
              <a:rPr lang="en-US" sz="2400" dirty="0" err="1">
                <a:solidFill>
                  <a:schemeClr val="tx1"/>
                </a:solidFill>
              </a:rPr>
              <a:t>Standar</a:t>
            </a:r>
            <a:r>
              <a:rPr lang="en-US" sz="2400" dirty="0">
                <a:solidFill>
                  <a:schemeClr val="tx1"/>
                </a:solidFill>
              </a:rPr>
              <a:t> PCI </a:t>
            </a:r>
            <a:r>
              <a:rPr lang="en-US" sz="2400" dirty="0" err="1">
                <a:solidFill>
                  <a:schemeClr val="tx1"/>
                </a:solidFill>
              </a:rPr>
              <a:t>adalah</a:t>
            </a:r>
            <a:r>
              <a:rPr lang="en-US" sz="2400" dirty="0">
                <a:solidFill>
                  <a:schemeClr val="tx1"/>
                </a:solidFill>
              </a:rPr>
              <a:t> 64 </a:t>
            </a:r>
            <a:r>
              <a:rPr lang="en-US" sz="2400" dirty="0" err="1">
                <a:solidFill>
                  <a:schemeClr val="tx1"/>
                </a:solidFill>
              </a:rPr>
              <a:t>saluran</a:t>
            </a:r>
            <a:r>
              <a:rPr lang="en-US" sz="2400" dirty="0">
                <a:solidFill>
                  <a:schemeClr val="tx1"/>
                </a:solidFill>
              </a:rPr>
              <a:t> data </a:t>
            </a:r>
            <a:r>
              <a:rPr lang="en-US" sz="2400" dirty="0" err="1">
                <a:solidFill>
                  <a:schemeClr val="tx1"/>
                </a:solidFill>
              </a:rPr>
              <a:t>pada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kecepatan</a:t>
            </a:r>
            <a:r>
              <a:rPr lang="en-US" sz="2400" dirty="0">
                <a:solidFill>
                  <a:schemeClr val="tx1"/>
                </a:solidFill>
              </a:rPr>
              <a:t> 33MHz, </a:t>
            </a:r>
            <a:r>
              <a:rPr lang="en-US" sz="2400" dirty="0" err="1">
                <a:solidFill>
                  <a:schemeClr val="tx1"/>
                </a:solidFill>
              </a:rPr>
              <a:t>laju</a:t>
            </a:r>
            <a:r>
              <a:rPr lang="en-US" sz="2400" dirty="0">
                <a:solidFill>
                  <a:schemeClr val="tx1"/>
                </a:solidFill>
              </a:rPr>
              <a:t> transfer data 263 MB per </a:t>
            </a:r>
            <a:r>
              <a:rPr lang="en-US" sz="2400" dirty="0" err="1">
                <a:solidFill>
                  <a:schemeClr val="tx1"/>
                </a:solidFill>
              </a:rPr>
              <a:t>detik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atau</a:t>
            </a:r>
            <a:r>
              <a:rPr lang="en-US" sz="2400" dirty="0">
                <a:solidFill>
                  <a:schemeClr val="tx1"/>
                </a:solidFill>
              </a:rPr>
              <a:t> 2,112 </a:t>
            </a:r>
            <a:r>
              <a:rPr lang="en-US" sz="2400" dirty="0" err="1">
                <a:solidFill>
                  <a:schemeClr val="tx1"/>
                </a:solidFill>
              </a:rPr>
              <a:t>Gbps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 err="1">
                <a:solidFill>
                  <a:schemeClr val="tx1"/>
                </a:solidFill>
              </a:rPr>
              <a:t>Keunggulan</a:t>
            </a:r>
            <a:r>
              <a:rPr lang="en-US" sz="2400" dirty="0">
                <a:solidFill>
                  <a:schemeClr val="tx1"/>
                </a:solidFill>
              </a:rPr>
              <a:t> PCI </a:t>
            </a:r>
            <a:r>
              <a:rPr lang="en-US" sz="2400" dirty="0" err="1">
                <a:solidFill>
                  <a:schemeClr val="tx1"/>
                </a:solidFill>
              </a:rPr>
              <a:t>tidak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hanya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pada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kecepatannya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saja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tetapi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murah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keping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sedikit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463413"/>
            <a:ext cx="54864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04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457201"/>
            <a:ext cx="6096000" cy="9906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Sistem</a:t>
            </a:r>
            <a:r>
              <a:rPr lang="en-US" b="1" dirty="0">
                <a:solidFill>
                  <a:schemeClr val="tx1"/>
                </a:solidFill>
              </a:rPr>
              <a:t> Bus 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066800"/>
            <a:ext cx="7772400" cy="457200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chemeClr val="tx1"/>
                </a:solidFill>
              </a:rPr>
              <a:t>Bus USB</a:t>
            </a:r>
            <a:r>
              <a:rPr lang="en-US" sz="2400" dirty="0">
                <a:solidFill>
                  <a:schemeClr val="tx1"/>
                </a:solidFill>
              </a:rPr>
              <a:t> : </a:t>
            </a:r>
            <a:r>
              <a:rPr lang="en-US" sz="2400" dirty="0" err="1">
                <a:solidFill>
                  <a:schemeClr val="tx1"/>
                </a:solidFill>
              </a:rPr>
              <a:t>Semua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perangkat</a:t>
            </a:r>
            <a:r>
              <a:rPr lang="en-US" sz="2400" dirty="0">
                <a:solidFill>
                  <a:schemeClr val="tx1"/>
                </a:solidFill>
              </a:rPr>
              <a:t> peripheral </a:t>
            </a:r>
            <a:r>
              <a:rPr lang="en-US" sz="2400" dirty="0" err="1">
                <a:solidFill>
                  <a:schemeClr val="tx1"/>
                </a:solidFill>
              </a:rPr>
              <a:t>tidak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efektif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apabila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dipasang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pada</a:t>
            </a:r>
            <a:r>
              <a:rPr lang="en-US" sz="2400" dirty="0">
                <a:solidFill>
                  <a:schemeClr val="tx1"/>
                </a:solidFill>
              </a:rPr>
              <a:t> bus </a:t>
            </a:r>
            <a:r>
              <a:rPr lang="en-US" sz="2400" dirty="0" err="1">
                <a:solidFill>
                  <a:schemeClr val="tx1"/>
                </a:solidFill>
              </a:rPr>
              <a:t>kecepatan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tinggi</a:t>
            </a:r>
            <a:r>
              <a:rPr lang="en-US" sz="2400" dirty="0">
                <a:solidFill>
                  <a:schemeClr val="tx1"/>
                </a:solidFill>
              </a:rPr>
              <a:t> PCI, </a:t>
            </a:r>
            <a:r>
              <a:rPr lang="en-US" sz="2400" dirty="0" err="1">
                <a:solidFill>
                  <a:schemeClr val="tx1"/>
                </a:solidFill>
              </a:rPr>
              <a:t>sedangkan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banyak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peralatan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memiliki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kecepatan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rendah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seperti</a:t>
            </a:r>
            <a:r>
              <a:rPr lang="en-US" sz="2400" dirty="0">
                <a:solidFill>
                  <a:schemeClr val="tx1"/>
                </a:solidFill>
              </a:rPr>
              <a:t> keyboard, mouse, </a:t>
            </a:r>
            <a:r>
              <a:rPr lang="en-US" sz="2400" dirty="0" err="1">
                <a:solidFill>
                  <a:schemeClr val="tx1"/>
                </a:solidFill>
              </a:rPr>
              <a:t>dan</a:t>
            </a:r>
            <a:r>
              <a:rPr lang="en-US" sz="2400" dirty="0">
                <a:solidFill>
                  <a:schemeClr val="tx1"/>
                </a:solidFill>
              </a:rPr>
              <a:t> printer. </a:t>
            </a:r>
            <a:r>
              <a:rPr lang="en-US" sz="2400" dirty="0" err="1">
                <a:solidFill>
                  <a:schemeClr val="tx1"/>
                </a:solidFill>
              </a:rPr>
              <a:t>Sebagai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solusinya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tujuh</a:t>
            </a:r>
            <a:r>
              <a:rPr lang="en-US" sz="2400" dirty="0">
                <a:solidFill>
                  <a:schemeClr val="tx1"/>
                </a:solidFill>
              </a:rPr>
              <a:t> vendor computer (Compaq, DEC, IBM, Intel, Microsoft, NEC, </a:t>
            </a:r>
            <a:r>
              <a:rPr lang="en-US" sz="2400" dirty="0" err="1">
                <a:solidFill>
                  <a:schemeClr val="tx1"/>
                </a:solidFill>
              </a:rPr>
              <a:t>dan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Northen</a:t>
            </a:r>
            <a:r>
              <a:rPr lang="en-US" sz="2400" dirty="0">
                <a:solidFill>
                  <a:schemeClr val="tx1"/>
                </a:solidFill>
              </a:rPr>
              <a:t> Telecom) </a:t>
            </a:r>
            <a:r>
              <a:rPr lang="en-US" sz="2400" dirty="0" err="1">
                <a:solidFill>
                  <a:schemeClr val="tx1"/>
                </a:solidFill>
              </a:rPr>
              <a:t>bersama-sama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meranccang</a:t>
            </a:r>
            <a:r>
              <a:rPr lang="en-US" sz="2400" dirty="0">
                <a:solidFill>
                  <a:schemeClr val="tx1"/>
                </a:solidFill>
              </a:rPr>
              <a:t> bus </a:t>
            </a:r>
            <a:r>
              <a:rPr lang="en-US" sz="2400" dirty="0" err="1">
                <a:solidFill>
                  <a:schemeClr val="tx1"/>
                </a:solidFill>
              </a:rPr>
              <a:t>untuk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peralatan</a:t>
            </a:r>
            <a:r>
              <a:rPr lang="en-US" sz="2400" dirty="0">
                <a:solidFill>
                  <a:schemeClr val="tx1"/>
                </a:solidFill>
              </a:rPr>
              <a:t> I/O </a:t>
            </a:r>
            <a:r>
              <a:rPr lang="en-US" sz="2400" dirty="0" err="1">
                <a:solidFill>
                  <a:schemeClr val="tx1"/>
                </a:solidFill>
              </a:rPr>
              <a:t>berkecepatan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rendah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 err="1">
                <a:solidFill>
                  <a:schemeClr val="tx1"/>
                </a:solidFill>
              </a:rPr>
              <a:t>Standar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dihasilakan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dinamakan</a:t>
            </a:r>
            <a:r>
              <a:rPr lang="en-US" sz="2400" dirty="0">
                <a:solidFill>
                  <a:schemeClr val="tx1"/>
                </a:solidFill>
              </a:rPr>
              <a:t> Universal Standard Bus (USB).</a:t>
            </a:r>
            <a:endParaRPr lang="en-US" sz="2400" dirty="0">
              <a:solidFill>
                <a:schemeClr val="tx1"/>
              </a:soli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267200"/>
            <a:ext cx="5410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50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457201"/>
            <a:ext cx="6096000" cy="9906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Sistem</a:t>
            </a:r>
            <a:r>
              <a:rPr lang="en-US" b="1" dirty="0">
                <a:solidFill>
                  <a:schemeClr val="tx1"/>
                </a:solidFill>
              </a:rPr>
              <a:t> Bus 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066800"/>
            <a:ext cx="7772400" cy="457200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chemeClr val="tx1"/>
                </a:solidFill>
              </a:rPr>
              <a:t>Bus SCSI</a:t>
            </a:r>
            <a:r>
              <a:rPr lang="en-US" sz="2400" dirty="0">
                <a:solidFill>
                  <a:schemeClr val="tx1"/>
                </a:solidFill>
              </a:rPr>
              <a:t> : Small Computer System Interface (SCSI) </a:t>
            </a:r>
            <a:r>
              <a:rPr lang="en-US" sz="2400" dirty="0" err="1">
                <a:solidFill>
                  <a:schemeClr val="tx1"/>
                </a:solidFill>
              </a:rPr>
              <a:t>adalah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perangkat</a:t>
            </a:r>
            <a:r>
              <a:rPr lang="en-US" sz="2400" dirty="0">
                <a:solidFill>
                  <a:schemeClr val="tx1"/>
                </a:solidFill>
              </a:rPr>
              <a:t> peripheral </a:t>
            </a:r>
            <a:r>
              <a:rPr lang="en-US" sz="2400" dirty="0" err="1">
                <a:solidFill>
                  <a:schemeClr val="tx1"/>
                </a:solidFill>
              </a:rPr>
              <a:t>eksternal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dipopulerkan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oleh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macintosh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pada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tahun</a:t>
            </a:r>
            <a:r>
              <a:rPr lang="en-US" sz="2400" dirty="0">
                <a:solidFill>
                  <a:schemeClr val="tx1"/>
                </a:solidFill>
              </a:rPr>
              <a:t> 1984. SCSI </a:t>
            </a:r>
            <a:r>
              <a:rPr lang="en-US" sz="2400" dirty="0" err="1">
                <a:solidFill>
                  <a:schemeClr val="tx1"/>
                </a:solidFill>
              </a:rPr>
              <a:t>merupakan</a:t>
            </a:r>
            <a:r>
              <a:rPr lang="en-US" sz="2400" dirty="0">
                <a:solidFill>
                  <a:schemeClr val="tx1"/>
                </a:solidFill>
              </a:rPr>
              <a:t> interface </a:t>
            </a:r>
            <a:r>
              <a:rPr lang="en-US" sz="2400" dirty="0" err="1">
                <a:solidFill>
                  <a:schemeClr val="tx1"/>
                </a:solidFill>
              </a:rPr>
              <a:t>standar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untuk</a:t>
            </a:r>
            <a:r>
              <a:rPr lang="en-US" sz="2400" dirty="0">
                <a:solidFill>
                  <a:schemeClr val="tx1"/>
                </a:solidFill>
              </a:rPr>
              <a:t> drive CD-ROM, </a:t>
            </a:r>
            <a:r>
              <a:rPr lang="en-US" sz="2400" dirty="0" err="1">
                <a:solidFill>
                  <a:schemeClr val="tx1"/>
                </a:solidFill>
              </a:rPr>
              <a:t>peralatan</a:t>
            </a:r>
            <a:r>
              <a:rPr lang="en-US" sz="2400" dirty="0">
                <a:solidFill>
                  <a:schemeClr val="tx1"/>
                </a:solidFill>
              </a:rPr>
              <a:t> audio, hard disk, </a:t>
            </a:r>
            <a:r>
              <a:rPr lang="en-US" sz="2400" dirty="0" err="1">
                <a:solidFill>
                  <a:schemeClr val="tx1"/>
                </a:solidFill>
              </a:rPr>
              <a:t>dan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perangkat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penyimpanan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eksternal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berukuan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besar</a:t>
            </a:r>
            <a:r>
              <a:rPr lang="en-US" sz="2400" dirty="0">
                <a:solidFill>
                  <a:schemeClr val="tx1"/>
                </a:solidFill>
              </a:rPr>
              <a:t>. SCSI </a:t>
            </a:r>
            <a:r>
              <a:rPr lang="en-US" sz="2400" dirty="0" err="1">
                <a:solidFill>
                  <a:schemeClr val="tx1"/>
                </a:solidFill>
              </a:rPr>
              <a:t>menggunakan</a:t>
            </a:r>
            <a:r>
              <a:rPr lang="en-US" sz="2400" dirty="0">
                <a:solidFill>
                  <a:schemeClr val="tx1"/>
                </a:solidFill>
              </a:rPr>
              <a:t> interface </a:t>
            </a:r>
            <a:r>
              <a:rPr lang="en-US" sz="2400" dirty="0" err="1">
                <a:solidFill>
                  <a:schemeClr val="tx1"/>
                </a:solidFill>
              </a:rPr>
              <a:t>paralel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8,16, </a:t>
            </a:r>
            <a:r>
              <a:rPr lang="en-US" sz="2400" dirty="0" err="1">
                <a:solidFill>
                  <a:schemeClr val="tx1"/>
                </a:solidFill>
              </a:rPr>
              <a:t>atau</a:t>
            </a:r>
            <a:r>
              <a:rPr lang="en-US" sz="2400" dirty="0">
                <a:solidFill>
                  <a:schemeClr val="tx1"/>
                </a:solidFill>
              </a:rPr>
              <a:t> 32 </a:t>
            </a:r>
            <a:r>
              <a:rPr lang="en-US" sz="2400" dirty="0" err="1">
                <a:solidFill>
                  <a:schemeClr val="tx1"/>
                </a:solidFill>
              </a:rPr>
              <a:t>saluran</a:t>
            </a:r>
            <a:r>
              <a:rPr lang="en-US" sz="2400" dirty="0">
                <a:solidFill>
                  <a:schemeClr val="tx1"/>
                </a:solidFill>
              </a:rPr>
              <a:t> data.</a:t>
            </a:r>
            <a:endParaRPr lang="en-US" sz="2400" dirty="0">
              <a:solidFill>
                <a:schemeClr val="tx1"/>
              </a:soli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657600"/>
            <a:ext cx="5715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30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457201"/>
            <a:ext cx="6096000" cy="9906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Sistem</a:t>
            </a:r>
            <a:r>
              <a:rPr lang="en-US" b="1" dirty="0">
                <a:solidFill>
                  <a:schemeClr val="tx1"/>
                </a:solidFill>
              </a:rPr>
              <a:t> Bus 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63000" cy="4572000"/>
          </a:xfrm>
        </p:spPr>
        <p:txBody>
          <a:bodyPr>
            <a:noAutofit/>
          </a:bodyPr>
          <a:lstStyle/>
          <a:p>
            <a:pPr algn="just"/>
            <a:r>
              <a:rPr lang="en-US" sz="2300" b="1" dirty="0">
                <a:solidFill>
                  <a:schemeClr val="tx1"/>
                </a:solidFill>
              </a:rPr>
              <a:t>Bus P1394 / Fire Wire</a:t>
            </a:r>
            <a:r>
              <a:rPr lang="en-US" sz="2300" dirty="0">
                <a:solidFill>
                  <a:schemeClr val="tx1"/>
                </a:solidFill>
              </a:rPr>
              <a:t> : </a:t>
            </a:r>
            <a:r>
              <a:rPr lang="en-US" sz="2300" dirty="0" err="1">
                <a:solidFill>
                  <a:schemeClr val="tx1"/>
                </a:solidFill>
              </a:rPr>
              <a:t>Semakin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pesatnya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kebutuhan</a:t>
            </a:r>
            <a:r>
              <a:rPr lang="en-US" sz="2300" dirty="0">
                <a:solidFill>
                  <a:schemeClr val="tx1"/>
                </a:solidFill>
              </a:rPr>
              <a:t> bus I/O </a:t>
            </a:r>
            <a:r>
              <a:rPr lang="en-US" sz="2300" dirty="0" err="1">
                <a:solidFill>
                  <a:schemeClr val="tx1"/>
                </a:solidFill>
              </a:rPr>
              <a:t>berkecepatan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tinggi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dan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semakin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cepatnya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prosesor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saat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ini</a:t>
            </a:r>
            <a:r>
              <a:rPr lang="en-US" sz="2300" dirty="0">
                <a:solidFill>
                  <a:schemeClr val="tx1"/>
                </a:solidFill>
              </a:rPr>
              <a:t> yang </a:t>
            </a:r>
            <a:r>
              <a:rPr lang="en-US" sz="2300" dirty="0" err="1">
                <a:solidFill>
                  <a:schemeClr val="tx1"/>
                </a:solidFill>
              </a:rPr>
              <a:t>mencapai</a:t>
            </a:r>
            <a:r>
              <a:rPr lang="en-US" sz="2300" dirty="0">
                <a:solidFill>
                  <a:schemeClr val="tx1"/>
                </a:solidFill>
              </a:rPr>
              <a:t> 1 GHz, </a:t>
            </a:r>
            <a:r>
              <a:rPr lang="en-US" sz="2300" dirty="0" err="1">
                <a:solidFill>
                  <a:schemeClr val="tx1"/>
                </a:solidFill>
              </a:rPr>
              <a:t>maka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perlu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diimbangi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dengan</a:t>
            </a:r>
            <a:r>
              <a:rPr lang="en-US" sz="2300" dirty="0">
                <a:solidFill>
                  <a:schemeClr val="tx1"/>
                </a:solidFill>
              </a:rPr>
              <a:t> bus </a:t>
            </a:r>
            <a:r>
              <a:rPr lang="en-US" sz="2300" dirty="0" err="1">
                <a:solidFill>
                  <a:schemeClr val="tx1"/>
                </a:solidFill>
              </a:rPr>
              <a:t>berkecepatan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tinggi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juga</a:t>
            </a:r>
            <a:r>
              <a:rPr lang="en-US" sz="2300" dirty="0">
                <a:solidFill>
                  <a:schemeClr val="tx1"/>
                </a:solidFill>
              </a:rPr>
              <a:t>. Bus SCSI </a:t>
            </a:r>
            <a:r>
              <a:rPr lang="en-US" sz="2300" dirty="0" err="1">
                <a:solidFill>
                  <a:schemeClr val="tx1"/>
                </a:solidFill>
              </a:rPr>
              <a:t>dan</a:t>
            </a:r>
            <a:r>
              <a:rPr lang="en-US" sz="2300" dirty="0">
                <a:solidFill>
                  <a:schemeClr val="tx1"/>
                </a:solidFill>
              </a:rPr>
              <a:t> PCI </a:t>
            </a:r>
            <a:r>
              <a:rPr lang="en-US" sz="2300" dirty="0" err="1">
                <a:solidFill>
                  <a:schemeClr val="tx1"/>
                </a:solidFill>
              </a:rPr>
              <a:t>tidak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dapat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mencukupi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kebutuhan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saat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ini</a:t>
            </a:r>
            <a:r>
              <a:rPr lang="en-US" sz="2300" dirty="0">
                <a:solidFill>
                  <a:schemeClr val="tx1"/>
                </a:solidFill>
              </a:rPr>
              <a:t>. </a:t>
            </a:r>
            <a:r>
              <a:rPr lang="en-US" sz="2300" dirty="0" err="1">
                <a:solidFill>
                  <a:schemeClr val="tx1"/>
                </a:solidFill>
              </a:rPr>
              <a:t>Sehingga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dikembangkan</a:t>
            </a:r>
            <a:r>
              <a:rPr lang="en-US" sz="2300" dirty="0">
                <a:solidFill>
                  <a:schemeClr val="tx1"/>
                </a:solidFill>
              </a:rPr>
              <a:t> bus performance </a:t>
            </a:r>
            <a:r>
              <a:rPr lang="en-US" sz="2300" dirty="0" err="1">
                <a:solidFill>
                  <a:schemeClr val="tx1"/>
                </a:solidFill>
              </a:rPr>
              <a:t>tinggi</a:t>
            </a:r>
            <a:r>
              <a:rPr lang="en-US" sz="2300" dirty="0">
                <a:solidFill>
                  <a:schemeClr val="tx1"/>
                </a:solidFill>
              </a:rPr>
              <a:t> yang </a:t>
            </a:r>
            <a:r>
              <a:rPr lang="en-US" sz="2300" dirty="0" err="1">
                <a:solidFill>
                  <a:schemeClr val="tx1"/>
                </a:solidFill>
              </a:rPr>
              <a:t>dikenal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dengan</a:t>
            </a:r>
            <a:r>
              <a:rPr lang="en-US" sz="2300" dirty="0">
                <a:solidFill>
                  <a:schemeClr val="tx1"/>
                </a:solidFill>
              </a:rPr>
              <a:t> FireWire (P1393 standard IEEE). P1394 </a:t>
            </a:r>
            <a:r>
              <a:rPr lang="en-US" sz="2300" dirty="0" err="1">
                <a:solidFill>
                  <a:schemeClr val="tx1"/>
                </a:solidFill>
              </a:rPr>
              <a:t>memiliki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kelebihan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dibandingkan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dengan</a:t>
            </a:r>
            <a:r>
              <a:rPr lang="en-US" sz="2300" dirty="0">
                <a:solidFill>
                  <a:schemeClr val="tx1"/>
                </a:solidFill>
              </a:rPr>
              <a:t> interface I/O </a:t>
            </a:r>
            <a:r>
              <a:rPr lang="en-US" sz="2300" dirty="0" err="1">
                <a:solidFill>
                  <a:schemeClr val="tx1"/>
                </a:solidFill>
              </a:rPr>
              <a:t>lainnya</a:t>
            </a:r>
            <a:r>
              <a:rPr lang="en-US" sz="2300" dirty="0">
                <a:solidFill>
                  <a:schemeClr val="tx1"/>
                </a:solidFill>
              </a:rPr>
              <a:t>, </a:t>
            </a:r>
            <a:r>
              <a:rPr lang="en-US" sz="2300" dirty="0" err="1">
                <a:solidFill>
                  <a:schemeClr val="tx1"/>
                </a:solidFill>
              </a:rPr>
              <a:t>yaitu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sangat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cepat</a:t>
            </a:r>
            <a:r>
              <a:rPr lang="en-US" sz="2300" dirty="0">
                <a:solidFill>
                  <a:schemeClr val="tx1"/>
                </a:solidFill>
              </a:rPr>
              <a:t>, </a:t>
            </a:r>
            <a:r>
              <a:rPr lang="en-US" sz="2300" dirty="0" err="1">
                <a:solidFill>
                  <a:schemeClr val="tx1"/>
                </a:solidFill>
              </a:rPr>
              <a:t>murah</a:t>
            </a:r>
            <a:r>
              <a:rPr lang="en-US" sz="2300" dirty="0">
                <a:solidFill>
                  <a:schemeClr val="tx1"/>
                </a:solidFill>
              </a:rPr>
              <a:t>, </a:t>
            </a:r>
            <a:r>
              <a:rPr lang="en-US" sz="2300" dirty="0" err="1">
                <a:solidFill>
                  <a:schemeClr val="tx1"/>
                </a:solidFill>
              </a:rPr>
              <a:t>dan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mudah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untuk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diimplementasikan</a:t>
            </a:r>
            <a:r>
              <a:rPr lang="en-US" sz="2300" dirty="0">
                <a:solidFill>
                  <a:schemeClr val="tx1"/>
                </a:solidFill>
              </a:rPr>
              <a:t>. Pada </a:t>
            </a:r>
            <a:r>
              <a:rPr lang="en-US" sz="2300" dirty="0" err="1">
                <a:solidFill>
                  <a:schemeClr val="tx1"/>
                </a:solidFill>
              </a:rPr>
              <a:t>kenyataan</a:t>
            </a:r>
            <a:r>
              <a:rPr lang="en-US" sz="2300" dirty="0">
                <a:solidFill>
                  <a:schemeClr val="tx1"/>
                </a:solidFill>
              </a:rPr>
              <a:t> P1394 </a:t>
            </a:r>
            <a:r>
              <a:rPr lang="en-US" sz="2300" dirty="0" err="1">
                <a:solidFill>
                  <a:schemeClr val="tx1"/>
                </a:solidFill>
              </a:rPr>
              <a:t>tidak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hanya</a:t>
            </a:r>
            <a:r>
              <a:rPr lang="en-US" sz="2300" dirty="0">
                <a:solidFill>
                  <a:schemeClr val="tx1"/>
                </a:solidFill>
              </a:rPr>
              <a:t> popular pada system computer, </a:t>
            </a:r>
            <a:r>
              <a:rPr lang="en-US" sz="2300" dirty="0" err="1">
                <a:solidFill>
                  <a:schemeClr val="tx1"/>
                </a:solidFill>
              </a:rPr>
              <a:t>namun</a:t>
            </a:r>
            <a:r>
              <a:rPr lang="en-US" sz="2300" dirty="0">
                <a:solidFill>
                  <a:schemeClr val="tx1"/>
                </a:solidFill>
              </a:rPr>
              <a:t> juga pada </a:t>
            </a:r>
            <a:r>
              <a:rPr lang="en-US" sz="2300" dirty="0" err="1">
                <a:solidFill>
                  <a:schemeClr val="tx1"/>
                </a:solidFill>
              </a:rPr>
              <a:t>peralatan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elektronik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seperti</a:t>
            </a:r>
            <a:r>
              <a:rPr lang="en-US" sz="2300" dirty="0">
                <a:solidFill>
                  <a:schemeClr val="tx1"/>
                </a:solidFill>
              </a:rPr>
              <a:t> pada </a:t>
            </a:r>
            <a:r>
              <a:rPr lang="en-US" sz="2300" dirty="0" err="1">
                <a:solidFill>
                  <a:schemeClr val="tx1"/>
                </a:solidFill>
              </a:rPr>
              <a:t>kamera</a:t>
            </a:r>
            <a:r>
              <a:rPr lang="en-US" sz="2300" dirty="0">
                <a:solidFill>
                  <a:schemeClr val="tx1"/>
                </a:solidFill>
              </a:rPr>
              <a:t> digital, VCR, dan </a:t>
            </a:r>
            <a:r>
              <a:rPr lang="en-US" sz="2300" dirty="0" err="1">
                <a:solidFill>
                  <a:schemeClr val="tx1"/>
                </a:solidFill>
              </a:rPr>
              <a:t>televisi</a:t>
            </a:r>
            <a:r>
              <a:rPr lang="en-US" sz="2300" dirty="0">
                <a:solidFill>
                  <a:schemeClr val="tx1"/>
                </a:solidFill>
              </a:rPr>
              <a:t>. </a:t>
            </a:r>
            <a:r>
              <a:rPr lang="en-US" sz="2300" dirty="0" err="1">
                <a:solidFill>
                  <a:schemeClr val="tx1"/>
                </a:solidFill>
              </a:rPr>
              <a:t>Kelebihan</a:t>
            </a:r>
            <a:r>
              <a:rPr lang="en-US" sz="2300" dirty="0">
                <a:solidFill>
                  <a:schemeClr val="tx1"/>
                </a:solidFill>
              </a:rPr>
              <a:t> lain </a:t>
            </a:r>
            <a:r>
              <a:rPr lang="en-US" sz="2300" dirty="0" err="1">
                <a:solidFill>
                  <a:schemeClr val="tx1"/>
                </a:solidFill>
              </a:rPr>
              <a:t>adalah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penggunaan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transmisi</a:t>
            </a:r>
            <a:r>
              <a:rPr lang="en-US" sz="2300" dirty="0">
                <a:solidFill>
                  <a:schemeClr val="tx1"/>
                </a:solidFill>
              </a:rPr>
              <a:t> serial </a:t>
            </a:r>
            <a:r>
              <a:rPr lang="en-US" sz="2300" dirty="0" err="1">
                <a:solidFill>
                  <a:schemeClr val="tx1"/>
                </a:solidFill>
              </a:rPr>
              <a:t>sehingga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tidak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memerlukan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banyak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kabel</a:t>
            </a:r>
            <a:r>
              <a:rPr lang="en-US" sz="2300" dirty="0">
                <a:solidFill>
                  <a:schemeClr val="tx1"/>
                </a:solidFill>
              </a:rPr>
              <a:t>.</a:t>
            </a:r>
            <a:endParaRPr lang="en-US" sz="23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695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457201"/>
            <a:ext cx="6096000" cy="9906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Sistem</a:t>
            </a:r>
            <a:r>
              <a:rPr lang="en-US" b="1" dirty="0">
                <a:solidFill>
                  <a:schemeClr val="tx1"/>
                </a:solidFill>
              </a:rPr>
              <a:t> Bus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066800"/>
            <a:ext cx="7772400" cy="5486400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solidFill>
                  <a:schemeClr val="tx1"/>
                </a:solidFill>
              </a:rPr>
              <a:t>Suatu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Komputer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tersusun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beberapa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komponen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penting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seperti</a:t>
            </a:r>
            <a:r>
              <a:rPr lang="en-US" dirty="0">
                <a:solidFill>
                  <a:schemeClr val="tx1"/>
                </a:solidFill>
              </a:rPr>
              <a:t> CPU, </a:t>
            </a:r>
            <a:r>
              <a:rPr lang="en-US" dirty="0" err="1">
                <a:solidFill>
                  <a:schemeClr val="tx1"/>
                </a:solidFill>
              </a:rPr>
              <a:t>memori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perangkat</a:t>
            </a:r>
            <a:r>
              <a:rPr lang="en-US" dirty="0">
                <a:solidFill>
                  <a:schemeClr val="tx1"/>
                </a:solidFill>
              </a:rPr>
              <a:t> Input/Output. </a:t>
            </a:r>
            <a:r>
              <a:rPr lang="en-US" dirty="0" err="1">
                <a:solidFill>
                  <a:schemeClr val="tx1"/>
                </a:solidFill>
              </a:rPr>
              <a:t>setiap</a:t>
            </a:r>
            <a:r>
              <a:rPr lang="en-US" dirty="0">
                <a:solidFill>
                  <a:schemeClr val="tx1"/>
                </a:solidFill>
              </a:rPr>
              <a:t> computer </a:t>
            </a:r>
            <a:r>
              <a:rPr lang="en-US" dirty="0" err="1">
                <a:solidFill>
                  <a:schemeClr val="tx1"/>
                </a:solidFill>
              </a:rPr>
              <a:t>saling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berhubungan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membentuk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kesatuan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fungsi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b="1" dirty="0" err="1">
                <a:solidFill>
                  <a:schemeClr val="tx1"/>
                </a:solidFill>
              </a:rPr>
              <a:t>Sistem</a:t>
            </a:r>
            <a:r>
              <a:rPr lang="en-US" b="1" dirty="0">
                <a:solidFill>
                  <a:schemeClr val="tx1"/>
                </a:solidFill>
              </a:rPr>
              <a:t> bus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penghubung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keseluruhan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komponen</a:t>
            </a:r>
            <a:r>
              <a:rPr lang="en-US" dirty="0">
                <a:solidFill>
                  <a:schemeClr val="tx1"/>
                </a:solidFill>
              </a:rPr>
              <a:t> computer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menjalankan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tugasnya</a:t>
            </a:r>
            <a:r>
              <a:rPr lang="en-US" dirty="0">
                <a:solidFill>
                  <a:schemeClr val="tx1"/>
                </a:solidFill>
              </a:rPr>
              <a:t>. Transfer data </a:t>
            </a:r>
            <a:r>
              <a:rPr lang="en-US" dirty="0" err="1">
                <a:solidFill>
                  <a:schemeClr val="tx1"/>
                </a:solidFill>
              </a:rPr>
              <a:t>antar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komponen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komputer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sangatlah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mendominasi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kerja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suatu</a:t>
            </a:r>
            <a:r>
              <a:rPr lang="en-US" dirty="0">
                <a:solidFill>
                  <a:schemeClr val="tx1"/>
                </a:solidFill>
              </a:rPr>
              <a:t> computer. Data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program yang </a:t>
            </a:r>
            <a:r>
              <a:rPr lang="en-US" dirty="0" err="1">
                <a:solidFill>
                  <a:schemeClr val="tx1"/>
                </a:solidFill>
              </a:rPr>
              <a:t>tersimpan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memori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diakses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dieksekusi</a:t>
            </a:r>
            <a:r>
              <a:rPr lang="en-US" dirty="0">
                <a:solidFill>
                  <a:schemeClr val="tx1"/>
                </a:solidFill>
              </a:rPr>
              <a:t> CPU </a:t>
            </a:r>
            <a:r>
              <a:rPr lang="en-US" dirty="0" err="1">
                <a:solidFill>
                  <a:schemeClr val="tx1"/>
                </a:solidFill>
              </a:rPr>
              <a:t>melalui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perantara</a:t>
            </a:r>
            <a:r>
              <a:rPr lang="en-US" dirty="0">
                <a:solidFill>
                  <a:schemeClr val="tx1"/>
                </a:solidFill>
              </a:rPr>
              <a:t> bus, </a:t>
            </a:r>
            <a:r>
              <a:rPr lang="en-US" dirty="0" err="1">
                <a:solidFill>
                  <a:schemeClr val="tx1"/>
                </a:solidFill>
              </a:rPr>
              <a:t>begitu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melihat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hasil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eksekusi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melalui</a:t>
            </a:r>
            <a:r>
              <a:rPr lang="en-US" dirty="0">
                <a:solidFill>
                  <a:schemeClr val="tx1"/>
                </a:solidFill>
              </a:rPr>
              <a:t> monitor </a:t>
            </a:r>
            <a:r>
              <a:rPr lang="en-US" dirty="0" err="1">
                <a:solidFill>
                  <a:schemeClr val="tx1"/>
                </a:solidFill>
              </a:rPr>
              <a:t>juga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menggunakan</a:t>
            </a:r>
            <a:r>
              <a:rPr lang="en-US" dirty="0">
                <a:solidFill>
                  <a:schemeClr val="tx1"/>
                </a:solidFill>
              </a:rPr>
              <a:t> system bus.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038600"/>
            <a:ext cx="4191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462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457201"/>
            <a:ext cx="6096000" cy="9906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Sistem</a:t>
            </a:r>
            <a:r>
              <a:rPr lang="en-US" b="1" dirty="0">
                <a:solidFill>
                  <a:schemeClr val="tx1"/>
                </a:solidFill>
              </a:rPr>
              <a:t> Bus 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838200"/>
            <a:ext cx="7772400" cy="457200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solidFill>
                  <a:schemeClr val="tx1"/>
                </a:solidFill>
                <a:effectLst/>
              </a:rPr>
              <a:t>Cara </a:t>
            </a:r>
            <a:r>
              <a:rPr lang="en-US" sz="2400" b="1" dirty="0" err="1">
                <a:solidFill>
                  <a:schemeClr val="tx1"/>
                </a:solidFill>
                <a:effectLst/>
              </a:rPr>
              <a:t>Kerja</a:t>
            </a:r>
            <a:r>
              <a:rPr lang="en-US" sz="2400" b="1" dirty="0">
                <a:solidFill>
                  <a:schemeClr val="tx1"/>
                </a:solidFill>
                <a:effectLst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/>
              </a:rPr>
              <a:t>Sistem</a:t>
            </a:r>
            <a:r>
              <a:rPr lang="en-US" sz="2400" b="1" dirty="0">
                <a:solidFill>
                  <a:schemeClr val="tx1"/>
                </a:solidFill>
                <a:effectLst/>
              </a:rPr>
              <a:t> Bus 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 algn="just"/>
            <a:r>
              <a:rPr lang="en-US" sz="2400" dirty="0" err="1">
                <a:solidFill>
                  <a:schemeClr val="tx1"/>
                </a:solidFill>
                <a:effectLst/>
              </a:rPr>
              <a:t>Pada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sistem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komputer</a:t>
            </a:r>
            <a:r>
              <a:rPr lang="en-US" sz="2400" dirty="0">
                <a:solidFill>
                  <a:schemeClr val="tx1"/>
                </a:solidFill>
                <a:effectLst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lebih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maju</a:t>
            </a:r>
            <a:r>
              <a:rPr lang="en-US" sz="2400" dirty="0">
                <a:solidFill>
                  <a:schemeClr val="tx1"/>
                </a:solidFill>
                <a:effectLst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arsitektur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komputernya</a:t>
            </a:r>
            <a:r>
              <a:rPr lang="en-US" sz="2400" dirty="0">
                <a:solidFill>
                  <a:schemeClr val="tx1"/>
                </a:solidFill>
                <a:effectLst/>
              </a:rPr>
              <a:t> 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akan</a:t>
            </a:r>
            <a:r>
              <a:rPr lang="en-US" sz="2400" dirty="0">
                <a:solidFill>
                  <a:schemeClr val="tx1"/>
                </a:solidFill>
                <a:effectLst/>
              </a:rPr>
              <a:t> 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lebih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kompleks</a:t>
            </a:r>
            <a:r>
              <a:rPr lang="en-US" sz="2400" dirty="0">
                <a:solidFill>
                  <a:schemeClr val="tx1"/>
                </a:solidFill>
                <a:effectLst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sehingga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untuk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meningkatkan</a:t>
            </a:r>
            <a:r>
              <a:rPr lang="en-US" sz="2400" dirty="0">
                <a:solidFill>
                  <a:schemeClr val="tx1"/>
                </a:solidFill>
                <a:effectLst/>
              </a:rPr>
              <a:t> 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performa</a:t>
            </a:r>
            <a:r>
              <a:rPr lang="en-US" sz="2400" dirty="0">
                <a:solidFill>
                  <a:schemeClr val="tx1"/>
                </a:solidFill>
                <a:effectLst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digunakan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beberapa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buah</a:t>
            </a:r>
            <a:r>
              <a:rPr lang="en-US" sz="2400" dirty="0">
                <a:solidFill>
                  <a:schemeClr val="tx1"/>
                </a:solidFill>
                <a:effectLst/>
              </a:rPr>
              <a:t> bus.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Tiap</a:t>
            </a:r>
            <a:r>
              <a:rPr lang="en-US" sz="2400" dirty="0">
                <a:solidFill>
                  <a:schemeClr val="tx1"/>
                </a:solidFill>
                <a:effectLst/>
              </a:rPr>
              <a:t> bus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merupakan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jalur</a:t>
            </a:r>
            <a:r>
              <a:rPr lang="en-US" sz="2400" dirty="0">
                <a:solidFill>
                  <a:schemeClr val="tx1"/>
                </a:solidFill>
                <a:effectLst/>
              </a:rPr>
              <a:t> data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antara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beberapa</a:t>
            </a:r>
            <a:r>
              <a:rPr lang="en-US" sz="2400" dirty="0">
                <a:solidFill>
                  <a:schemeClr val="tx1"/>
                </a:solidFill>
                <a:effectLst/>
              </a:rPr>
              <a:t> device yang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berbeda</a:t>
            </a:r>
            <a:r>
              <a:rPr lang="en-US" sz="2400" dirty="0">
                <a:solidFill>
                  <a:schemeClr val="tx1"/>
                </a:solidFill>
                <a:effectLst/>
              </a:rPr>
              <a:t>.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Dengan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cara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ini</a:t>
            </a:r>
            <a:r>
              <a:rPr lang="en-US" sz="2400" dirty="0">
                <a:solidFill>
                  <a:schemeClr val="tx1"/>
                </a:solidFill>
                <a:effectLst/>
              </a:rPr>
              <a:t> RAM,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Prosesor</a:t>
            </a:r>
            <a:r>
              <a:rPr lang="en-US" sz="2400" dirty="0">
                <a:solidFill>
                  <a:schemeClr val="tx1"/>
                </a:solidFill>
                <a:effectLst/>
              </a:rPr>
              <a:t>, GPU (VGA AGP)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dihubungkan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oleh</a:t>
            </a:r>
            <a:r>
              <a:rPr lang="en-US" sz="2400" dirty="0">
                <a:solidFill>
                  <a:schemeClr val="tx1"/>
                </a:solidFill>
                <a:effectLst/>
              </a:rPr>
              <a:t> bus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utama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berkecepatan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tinggi</a:t>
            </a:r>
            <a:r>
              <a:rPr lang="en-US" sz="2400" dirty="0">
                <a:solidFill>
                  <a:schemeClr val="tx1"/>
                </a:solidFill>
                <a:effectLst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lebih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dikenal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dengan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nama</a:t>
            </a:r>
            <a:r>
              <a:rPr lang="en-US" sz="2400" dirty="0">
                <a:solidFill>
                  <a:schemeClr val="tx1"/>
                </a:solidFill>
                <a:effectLst/>
              </a:rPr>
              <a:t> FSB (Front Side Bus) .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Sementara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perangkat</a:t>
            </a:r>
            <a:r>
              <a:rPr lang="en-US" sz="2400" dirty="0">
                <a:solidFill>
                  <a:schemeClr val="tx1"/>
                </a:solidFill>
                <a:effectLst/>
              </a:rPr>
              <a:t> lain yang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lebih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lambat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dihubungkan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oleh</a:t>
            </a:r>
            <a:r>
              <a:rPr lang="en-US" sz="2400" dirty="0">
                <a:solidFill>
                  <a:schemeClr val="tx1"/>
                </a:solidFill>
                <a:effectLst/>
              </a:rPr>
              <a:t> bus yang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berkecepatan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lebih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rendah</a:t>
            </a:r>
            <a:r>
              <a:rPr lang="en-US" sz="2400" dirty="0">
                <a:solidFill>
                  <a:schemeClr val="tx1"/>
                </a:solidFill>
                <a:effectLst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terhubung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dengan</a:t>
            </a:r>
            <a:r>
              <a:rPr lang="en-US" sz="2400" dirty="0">
                <a:solidFill>
                  <a:schemeClr val="tx1"/>
                </a:solidFill>
                <a:effectLst/>
              </a:rPr>
              <a:t> bus lain yang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lebih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cepat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sampai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ke</a:t>
            </a:r>
            <a:r>
              <a:rPr lang="en-US" sz="2400" dirty="0">
                <a:solidFill>
                  <a:schemeClr val="tx1"/>
                </a:solidFill>
                <a:effectLst/>
              </a:rPr>
              <a:t> bus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utama</a:t>
            </a:r>
            <a:r>
              <a:rPr lang="en-US" sz="2400" dirty="0">
                <a:solidFill>
                  <a:schemeClr val="tx1"/>
                </a:solidFill>
                <a:effectLst/>
              </a:rPr>
              <a:t>.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Untuk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komunikasi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antar</a:t>
            </a:r>
            <a:r>
              <a:rPr lang="en-US" sz="2400" dirty="0">
                <a:solidFill>
                  <a:schemeClr val="tx1"/>
                </a:solidFill>
                <a:effectLst/>
              </a:rPr>
              <a:t> bus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ini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digunakan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sebuah</a:t>
            </a:r>
            <a:r>
              <a:rPr lang="en-US" sz="2400" dirty="0">
                <a:solidFill>
                  <a:schemeClr val="tx1"/>
                </a:solidFill>
                <a:effectLst/>
              </a:rPr>
              <a:t> bridge.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249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457201"/>
            <a:ext cx="6096000" cy="9906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Sistem</a:t>
            </a:r>
            <a:r>
              <a:rPr lang="en-US" b="1" dirty="0">
                <a:solidFill>
                  <a:schemeClr val="tx1"/>
                </a:solidFill>
              </a:rPr>
              <a:t> Bus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762000"/>
            <a:ext cx="8229600" cy="457200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err="1">
                <a:solidFill>
                  <a:schemeClr val="tx1"/>
                </a:solidFill>
              </a:rPr>
              <a:t>Jenis</a:t>
            </a:r>
            <a:r>
              <a:rPr lang="en-US" sz="2400" b="1" dirty="0">
                <a:solidFill>
                  <a:schemeClr val="tx1"/>
                </a:solidFill>
              </a:rPr>
              <a:t> - </a:t>
            </a:r>
            <a:r>
              <a:rPr lang="en-US" sz="2400" b="1" dirty="0" err="1">
                <a:solidFill>
                  <a:schemeClr val="tx1"/>
                </a:solidFill>
              </a:rPr>
              <a:t>Jenis</a:t>
            </a:r>
            <a:r>
              <a:rPr lang="en-US" sz="2400" b="1" dirty="0">
                <a:solidFill>
                  <a:schemeClr val="tx1"/>
                </a:solidFill>
              </a:rPr>
              <a:t> Bus</a:t>
            </a:r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dirty="0" err="1">
                <a:solidFill>
                  <a:schemeClr val="tx1"/>
                </a:solidFill>
                <a:effectLst/>
              </a:rPr>
              <a:t>Berdasar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jenis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busnya</a:t>
            </a:r>
            <a:r>
              <a:rPr lang="en-US" sz="2400" dirty="0">
                <a:solidFill>
                  <a:schemeClr val="tx1"/>
                </a:solidFill>
                <a:effectLst/>
              </a:rPr>
              <a:t>, bus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dapat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dibedakan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menjadi</a:t>
            </a:r>
            <a:r>
              <a:rPr lang="en-US" sz="2400" dirty="0">
                <a:solidFill>
                  <a:schemeClr val="tx1"/>
                </a:solidFill>
                <a:effectLst/>
              </a:rPr>
              <a:t> bus yang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khusus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menyalurkan</a:t>
            </a:r>
            <a:r>
              <a:rPr lang="en-US" sz="2400" dirty="0">
                <a:solidFill>
                  <a:schemeClr val="tx1"/>
                </a:solidFill>
                <a:effectLst/>
              </a:rPr>
              <a:t> data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tertentu</a:t>
            </a:r>
            <a:r>
              <a:rPr lang="en-US" sz="2400" dirty="0">
                <a:solidFill>
                  <a:schemeClr val="tx1"/>
                </a:solidFill>
                <a:effectLst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contohnya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paket</a:t>
            </a:r>
            <a:r>
              <a:rPr lang="en-US" sz="2400" dirty="0">
                <a:solidFill>
                  <a:schemeClr val="tx1"/>
                </a:solidFill>
                <a:effectLst/>
              </a:rPr>
              <a:t> data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saja</a:t>
            </a:r>
            <a:r>
              <a:rPr lang="en-US" sz="2400" dirty="0">
                <a:solidFill>
                  <a:schemeClr val="tx1"/>
                </a:solidFill>
                <a:effectLst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atau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alamat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saja</a:t>
            </a:r>
            <a:r>
              <a:rPr lang="en-US" sz="2400" dirty="0">
                <a:solidFill>
                  <a:schemeClr val="tx1"/>
                </a:solidFill>
                <a:effectLst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jenis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ini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disebut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b="1" dirty="0">
                <a:solidFill>
                  <a:schemeClr val="tx1"/>
                </a:solidFill>
                <a:effectLst/>
              </a:rPr>
              <a:t>Dedicated Bus</a:t>
            </a:r>
            <a:r>
              <a:rPr lang="en-US" sz="2400" dirty="0">
                <a:solidFill>
                  <a:schemeClr val="tx1"/>
                </a:solidFill>
                <a:effectLst/>
              </a:rPr>
              <a:t>.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Namun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apabila</a:t>
            </a:r>
            <a:r>
              <a:rPr lang="en-US" sz="2400" dirty="0">
                <a:solidFill>
                  <a:schemeClr val="tx1"/>
                </a:solidFill>
                <a:effectLst/>
              </a:rPr>
              <a:t> bus yang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dilalui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informasi</a:t>
            </a:r>
            <a:r>
              <a:rPr lang="en-US" sz="2400" dirty="0">
                <a:solidFill>
                  <a:schemeClr val="tx1"/>
                </a:solidFill>
                <a:effectLst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berbeda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baik</a:t>
            </a:r>
            <a:r>
              <a:rPr lang="en-US" sz="2400" dirty="0">
                <a:solidFill>
                  <a:schemeClr val="tx1"/>
                </a:solidFill>
                <a:effectLst/>
              </a:rPr>
              <a:t> data,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alamat</a:t>
            </a:r>
            <a:r>
              <a:rPr lang="en-US" sz="2400" dirty="0">
                <a:solidFill>
                  <a:schemeClr val="tx1"/>
                </a:solidFill>
                <a:effectLst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dan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sinyal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kontrol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dengan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metode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multipleks</a:t>
            </a:r>
            <a:r>
              <a:rPr lang="en-US" sz="2400" dirty="0">
                <a:solidFill>
                  <a:schemeClr val="tx1"/>
                </a:solidFill>
                <a:effectLst/>
              </a:rPr>
              <a:t> data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maka</a:t>
            </a:r>
            <a:r>
              <a:rPr lang="en-US" sz="2400" dirty="0">
                <a:solidFill>
                  <a:schemeClr val="tx1"/>
                </a:solidFill>
                <a:effectLst/>
              </a:rPr>
              <a:t> bus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ini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disebut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b="1" dirty="0">
                <a:solidFill>
                  <a:schemeClr val="tx1"/>
                </a:solidFill>
                <a:effectLst/>
              </a:rPr>
              <a:t>Multiplexed Bus</a:t>
            </a:r>
            <a:r>
              <a:rPr lang="en-US" sz="2400" dirty="0">
                <a:solidFill>
                  <a:schemeClr val="tx1"/>
                </a:solidFill>
                <a:effectLst/>
              </a:rPr>
              <a:t>.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Kekurangan</a:t>
            </a:r>
            <a:r>
              <a:rPr lang="en-US" sz="2400" dirty="0">
                <a:solidFill>
                  <a:schemeClr val="tx1"/>
                </a:solidFill>
                <a:effectLst/>
              </a:rPr>
              <a:t> multiplexed bus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adalah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hanya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memerlukan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saluran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sedikit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sehingga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menghemat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tempat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tapi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kecepatan</a:t>
            </a:r>
            <a:r>
              <a:rPr lang="en-US" sz="2400" dirty="0">
                <a:solidFill>
                  <a:schemeClr val="tx1"/>
                </a:solidFill>
                <a:effectLst/>
              </a:rPr>
              <a:t> transfer data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menurun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dan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diperlukan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mekanisme</a:t>
            </a:r>
            <a:r>
              <a:rPr lang="en-US" sz="2400" dirty="0">
                <a:solidFill>
                  <a:schemeClr val="tx1"/>
                </a:solidFill>
                <a:effectLst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komplek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untuk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mengurai</a:t>
            </a:r>
            <a:r>
              <a:rPr lang="en-US" sz="2400" dirty="0">
                <a:solidFill>
                  <a:schemeClr val="tx1"/>
                </a:solidFill>
                <a:effectLst/>
              </a:rPr>
              <a:t> data yang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telah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dimultipleks</a:t>
            </a:r>
            <a:r>
              <a:rPr lang="en-US" sz="2400" dirty="0">
                <a:solidFill>
                  <a:schemeClr val="tx1"/>
                </a:solidFill>
                <a:effectLst/>
              </a:rPr>
              <a:t>.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Sedangkan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untuk</a:t>
            </a:r>
            <a:r>
              <a:rPr lang="en-US" sz="2400" dirty="0">
                <a:solidFill>
                  <a:schemeClr val="tx1"/>
                </a:solidFill>
                <a:effectLst/>
              </a:rPr>
              <a:t> dedicated bus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merupakan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kebalikan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dari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multipexed</a:t>
            </a:r>
            <a:r>
              <a:rPr lang="en-US" sz="2400" dirty="0">
                <a:solidFill>
                  <a:schemeClr val="tx1"/>
                </a:solidFill>
                <a:effectLst/>
              </a:rPr>
              <a:t> bus. </a:t>
            </a:r>
          </a:p>
        </p:txBody>
      </p:sp>
    </p:spTree>
    <p:extLst>
      <p:ext uri="{BB962C8B-B14F-4D97-AF65-F5344CB8AC3E}">
        <p14:creationId xmlns:p14="http://schemas.microsoft.com/office/powerpoint/2010/main" val="548504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457201"/>
            <a:ext cx="6096000" cy="9906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Sistem</a:t>
            </a:r>
            <a:r>
              <a:rPr lang="en-US" b="1" dirty="0">
                <a:solidFill>
                  <a:schemeClr val="tx1"/>
                </a:solidFill>
              </a:rPr>
              <a:t> Bus 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066800"/>
            <a:ext cx="7772400" cy="457200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err="1">
                <a:solidFill>
                  <a:schemeClr val="tx1"/>
                </a:solidFill>
                <a:effectLst/>
              </a:rPr>
              <a:t>Struktur</a:t>
            </a:r>
            <a:r>
              <a:rPr lang="en-US" sz="2400" b="1" dirty="0">
                <a:solidFill>
                  <a:schemeClr val="tx1"/>
                </a:solidFill>
                <a:effectLst/>
              </a:rPr>
              <a:t> Bus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 algn="just"/>
            <a:r>
              <a:rPr lang="en-US" sz="2400" dirty="0" err="1">
                <a:solidFill>
                  <a:schemeClr val="tx1"/>
                </a:solidFill>
                <a:effectLst/>
              </a:rPr>
              <a:t>Sebuah</a:t>
            </a:r>
            <a:r>
              <a:rPr lang="en-US" sz="2400" dirty="0">
                <a:solidFill>
                  <a:schemeClr val="tx1"/>
                </a:solidFill>
                <a:effectLst/>
              </a:rPr>
              <a:t> bus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sistem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terdiri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dari</a:t>
            </a:r>
            <a:r>
              <a:rPr lang="en-US" sz="2400" dirty="0">
                <a:solidFill>
                  <a:schemeClr val="tx1"/>
                </a:solidFill>
                <a:effectLst/>
              </a:rPr>
              <a:t> 50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hingga</a:t>
            </a:r>
            <a:r>
              <a:rPr lang="en-US" sz="2400" dirty="0">
                <a:solidFill>
                  <a:schemeClr val="tx1"/>
                </a:solidFill>
                <a:effectLst/>
              </a:rPr>
              <a:t> 100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saluran</a:t>
            </a:r>
            <a:r>
              <a:rPr lang="en-US" sz="2400" dirty="0">
                <a:solidFill>
                  <a:schemeClr val="tx1"/>
                </a:solidFill>
                <a:effectLst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terpisah</a:t>
            </a:r>
            <a:r>
              <a:rPr lang="en-US" sz="2400" dirty="0">
                <a:solidFill>
                  <a:schemeClr val="tx1"/>
                </a:solidFill>
                <a:effectLst/>
              </a:rPr>
              <a:t>.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Masing-masing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saluran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ditandai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dengan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arti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dan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fungsi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khusus</a:t>
            </a:r>
            <a:r>
              <a:rPr lang="en-US" sz="2400" dirty="0">
                <a:solidFill>
                  <a:schemeClr val="tx1"/>
                </a:solidFill>
                <a:effectLst/>
              </a:rPr>
              <a:t>.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Walaupun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terdapat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sejumlah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rancangan</a:t>
            </a:r>
            <a:r>
              <a:rPr lang="en-US" sz="2400" dirty="0">
                <a:solidFill>
                  <a:schemeClr val="tx1"/>
                </a:solidFill>
                <a:effectLst/>
              </a:rPr>
              <a:t> bus yang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berlainan</a:t>
            </a:r>
            <a:r>
              <a:rPr lang="en-US" sz="2400" dirty="0">
                <a:solidFill>
                  <a:schemeClr val="tx1"/>
                </a:solidFill>
                <a:effectLst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fungsi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saluran</a:t>
            </a:r>
            <a:r>
              <a:rPr lang="en-US" sz="2400" dirty="0">
                <a:solidFill>
                  <a:schemeClr val="tx1"/>
                </a:solidFill>
                <a:effectLst/>
              </a:rPr>
              <a:t> bus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dapat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diklasifikasikan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menjadi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tiga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kelompok</a:t>
            </a:r>
            <a:r>
              <a:rPr lang="en-US" sz="2400" dirty="0">
                <a:solidFill>
                  <a:schemeClr val="tx1"/>
                </a:solidFill>
                <a:effectLst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yaitu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saluran</a:t>
            </a:r>
            <a:r>
              <a:rPr lang="en-US" sz="2400" dirty="0">
                <a:solidFill>
                  <a:schemeClr val="tx1"/>
                </a:solidFill>
                <a:effectLst/>
              </a:rPr>
              <a:t> data,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saluran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alamat</a:t>
            </a:r>
            <a:r>
              <a:rPr lang="en-US" sz="2400" dirty="0">
                <a:solidFill>
                  <a:schemeClr val="tx1"/>
                </a:solidFill>
                <a:effectLst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dan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saluran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kontrol</a:t>
            </a:r>
            <a:r>
              <a:rPr lang="en-US" sz="2400" dirty="0">
                <a:solidFill>
                  <a:schemeClr val="tx1"/>
                </a:solidFill>
                <a:effectLst/>
              </a:rPr>
              <a:t>.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Selain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itu</a:t>
            </a:r>
            <a:r>
              <a:rPr lang="en-US" sz="2400" dirty="0">
                <a:solidFill>
                  <a:schemeClr val="tx1"/>
                </a:solidFill>
                <a:effectLst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terdapat</a:t>
            </a:r>
            <a:r>
              <a:rPr lang="en-US" sz="2400" dirty="0">
                <a:solidFill>
                  <a:schemeClr val="tx1"/>
                </a:solidFill>
                <a:effectLst/>
              </a:rPr>
              <a:t> pula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saluran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distribusi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daya</a:t>
            </a:r>
            <a:r>
              <a:rPr lang="en-US" sz="2400" dirty="0">
                <a:solidFill>
                  <a:schemeClr val="tx1"/>
                </a:solidFill>
                <a:effectLst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memberikan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kebutuhan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daya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bagi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modul</a:t>
            </a:r>
            <a:r>
              <a:rPr lang="en-US" sz="2400" dirty="0">
                <a:solidFill>
                  <a:schemeClr val="tx1"/>
                </a:solidFill>
                <a:effectLst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terhubung</a:t>
            </a:r>
            <a:r>
              <a:rPr lang="en-US" sz="2400" dirty="0">
                <a:solidFill>
                  <a:schemeClr val="tx1"/>
                </a:solidFill>
                <a:effectLst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457700"/>
            <a:ext cx="64008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1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457201"/>
            <a:ext cx="6096000" cy="9906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Sistem</a:t>
            </a:r>
            <a:r>
              <a:rPr lang="en-US" b="1" dirty="0">
                <a:solidFill>
                  <a:schemeClr val="tx1"/>
                </a:solidFill>
              </a:rPr>
              <a:t> Bus 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762000"/>
            <a:ext cx="8458200" cy="4572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dirty="0">
                <a:solidFill>
                  <a:schemeClr val="tx1"/>
                </a:solidFill>
              </a:rPr>
              <a:t>1. </a:t>
            </a:r>
            <a:r>
              <a:rPr lang="en-US" sz="2400" b="1" dirty="0" err="1">
                <a:solidFill>
                  <a:schemeClr val="tx1"/>
                </a:solidFill>
              </a:rPr>
              <a:t>Saluran</a:t>
            </a:r>
            <a:r>
              <a:rPr lang="en-US" sz="2400" b="1" dirty="0">
                <a:solidFill>
                  <a:schemeClr val="tx1"/>
                </a:solidFill>
              </a:rPr>
              <a:t> Data</a:t>
            </a:r>
            <a:endParaRPr lang="en-US" sz="2400" dirty="0">
              <a:solidFill>
                <a:schemeClr val="tx1"/>
              </a:solidFill>
            </a:endParaRPr>
          </a:p>
          <a:p>
            <a:pPr algn="just"/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 err="1">
                <a:solidFill>
                  <a:schemeClr val="tx1"/>
                </a:solidFill>
              </a:rPr>
              <a:t>Saluran</a:t>
            </a:r>
            <a:r>
              <a:rPr lang="en-US" sz="2400" dirty="0">
                <a:solidFill>
                  <a:schemeClr val="tx1"/>
                </a:solidFill>
              </a:rPr>
              <a:t> data </a:t>
            </a:r>
            <a:r>
              <a:rPr lang="en-US" sz="2400" dirty="0" err="1">
                <a:solidFill>
                  <a:schemeClr val="tx1"/>
                </a:solidFill>
              </a:rPr>
              <a:t>memberikan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lintasan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bagi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perpindahan</a:t>
            </a:r>
            <a:r>
              <a:rPr lang="en-US" sz="2400" dirty="0">
                <a:solidFill>
                  <a:schemeClr val="tx1"/>
                </a:solidFill>
              </a:rPr>
              <a:t> data </a:t>
            </a:r>
            <a:r>
              <a:rPr lang="en-US" sz="2400" dirty="0" err="1">
                <a:solidFill>
                  <a:schemeClr val="tx1"/>
                </a:solidFill>
              </a:rPr>
              <a:t>antara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dua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modul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sistem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 err="1">
                <a:solidFill>
                  <a:schemeClr val="tx1"/>
                </a:solidFill>
              </a:rPr>
              <a:t>Saluran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ini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secara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kolektif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disebut</a:t>
            </a:r>
            <a:r>
              <a:rPr lang="en-US" sz="2400" dirty="0">
                <a:solidFill>
                  <a:schemeClr val="tx1"/>
                </a:solidFill>
              </a:rPr>
              <a:t> bus data. </a:t>
            </a:r>
            <a:r>
              <a:rPr lang="en-US" sz="2400" dirty="0" err="1">
                <a:solidFill>
                  <a:schemeClr val="tx1"/>
                </a:solidFill>
              </a:rPr>
              <a:t>Umumnya</a:t>
            </a:r>
            <a:r>
              <a:rPr lang="en-US" sz="2400" dirty="0">
                <a:solidFill>
                  <a:schemeClr val="tx1"/>
                </a:solidFill>
              </a:rPr>
              <a:t> bus data </a:t>
            </a:r>
            <a:r>
              <a:rPr lang="en-US" sz="2400" dirty="0" err="1">
                <a:solidFill>
                  <a:schemeClr val="tx1"/>
                </a:solidFill>
              </a:rPr>
              <a:t>terdiri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dari</a:t>
            </a:r>
            <a:r>
              <a:rPr lang="en-US" sz="2400" dirty="0">
                <a:solidFill>
                  <a:schemeClr val="tx1"/>
                </a:solidFill>
              </a:rPr>
              <a:t> 8, 16, 32, 64 </a:t>
            </a:r>
            <a:r>
              <a:rPr lang="en-US" sz="2400" dirty="0" err="1">
                <a:solidFill>
                  <a:schemeClr val="tx1"/>
                </a:solidFill>
              </a:rPr>
              <a:t>saluran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jumlah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saluran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dikaitakan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lebar</a:t>
            </a:r>
            <a:r>
              <a:rPr lang="en-US" sz="2400" dirty="0">
                <a:solidFill>
                  <a:schemeClr val="tx1"/>
                </a:solidFill>
              </a:rPr>
              <a:t> bus data. </a:t>
            </a:r>
            <a:r>
              <a:rPr lang="en-US" sz="2400" dirty="0" err="1">
                <a:solidFill>
                  <a:schemeClr val="tx1"/>
                </a:solidFill>
              </a:rPr>
              <a:t>Karena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pada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suatu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saat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tertentu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masing-masing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saluran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hanya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dapat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membawa</a:t>
            </a:r>
            <a:r>
              <a:rPr lang="en-US" sz="2400" dirty="0">
                <a:solidFill>
                  <a:schemeClr val="tx1"/>
                </a:solidFill>
              </a:rPr>
              <a:t> 1 bit, </a:t>
            </a:r>
            <a:r>
              <a:rPr lang="en-US" sz="2400" dirty="0" err="1">
                <a:solidFill>
                  <a:schemeClr val="tx1"/>
                </a:solidFill>
              </a:rPr>
              <a:t>maka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jumlah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saluran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menentukan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jumlah</a:t>
            </a:r>
            <a:r>
              <a:rPr lang="en-US" sz="2400" dirty="0">
                <a:solidFill>
                  <a:schemeClr val="tx1"/>
                </a:solidFill>
              </a:rPr>
              <a:t> bit yang </a:t>
            </a:r>
            <a:r>
              <a:rPr lang="en-US" sz="2400" dirty="0" err="1">
                <a:solidFill>
                  <a:schemeClr val="tx1"/>
                </a:solidFill>
              </a:rPr>
              <a:t>dapat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dipindahkan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pada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suatu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saat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 err="1">
                <a:solidFill>
                  <a:schemeClr val="tx1"/>
                </a:solidFill>
              </a:rPr>
              <a:t>Lebar</a:t>
            </a:r>
            <a:r>
              <a:rPr lang="en-US" sz="2400" dirty="0">
                <a:solidFill>
                  <a:schemeClr val="tx1"/>
                </a:solidFill>
              </a:rPr>
              <a:t> bus data </a:t>
            </a:r>
            <a:r>
              <a:rPr lang="en-US" sz="2400" dirty="0" err="1">
                <a:solidFill>
                  <a:schemeClr val="tx1"/>
                </a:solidFill>
              </a:rPr>
              <a:t>merupakan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faktor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penting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dalam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menentukan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kinerja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sistem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secara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keseluruhan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 err="1">
                <a:solidFill>
                  <a:schemeClr val="tx1"/>
                </a:solidFill>
              </a:rPr>
              <a:t>Misalnya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bila</a:t>
            </a:r>
            <a:r>
              <a:rPr lang="en-US" sz="2400" dirty="0">
                <a:solidFill>
                  <a:schemeClr val="tx1"/>
                </a:solidFill>
              </a:rPr>
              <a:t> bus data </a:t>
            </a:r>
            <a:r>
              <a:rPr lang="en-US" sz="2400" dirty="0" err="1">
                <a:solidFill>
                  <a:schemeClr val="tx1"/>
                </a:solidFill>
              </a:rPr>
              <a:t>lebarnya</a:t>
            </a:r>
            <a:r>
              <a:rPr lang="en-US" sz="2400" dirty="0">
                <a:solidFill>
                  <a:schemeClr val="tx1"/>
                </a:solidFill>
              </a:rPr>
              <a:t> 8 bit, </a:t>
            </a:r>
            <a:r>
              <a:rPr lang="en-US" sz="2400" dirty="0" err="1">
                <a:solidFill>
                  <a:schemeClr val="tx1"/>
                </a:solidFill>
              </a:rPr>
              <a:t>dan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setiap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instruksi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panjangnya</a:t>
            </a:r>
            <a:r>
              <a:rPr lang="en-US" sz="2400" dirty="0">
                <a:solidFill>
                  <a:schemeClr val="tx1"/>
                </a:solidFill>
              </a:rPr>
              <a:t> 16 bit, </a:t>
            </a:r>
            <a:r>
              <a:rPr lang="en-US" sz="2400" dirty="0" err="1">
                <a:solidFill>
                  <a:schemeClr val="tx1"/>
                </a:solidFill>
              </a:rPr>
              <a:t>maka</a:t>
            </a:r>
            <a:r>
              <a:rPr lang="en-US" sz="2400" dirty="0">
                <a:solidFill>
                  <a:schemeClr val="tx1"/>
                </a:solidFill>
              </a:rPr>
              <a:t> CPU </a:t>
            </a:r>
            <a:r>
              <a:rPr lang="en-US" sz="2400" dirty="0" err="1">
                <a:solidFill>
                  <a:schemeClr val="tx1"/>
                </a:solidFill>
              </a:rPr>
              <a:t>harus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dua</a:t>
            </a:r>
            <a:r>
              <a:rPr lang="en-US" sz="2400" dirty="0">
                <a:solidFill>
                  <a:schemeClr val="tx1"/>
                </a:solidFill>
              </a:rPr>
              <a:t> kali </a:t>
            </a:r>
            <a:r>
              <a:rPr lang="en-US" sz="2400" dirty="0" err="1">
                <a:solidFill>
                  <a:schemeClr val="tx1"/>
                </a:solidFill>
              </a:rPr>
              <a:t>mengakses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modul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memori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dalam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setiap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siklus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instruksinya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61298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457201"/>
            <a:ext cx="6096000" cy="9906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Sistem</a:t>
            </a:r>
            <a:r>
              <a:rPr lang="en-US" b="1" dirty="0">
                <a:solidFill>
                  <a:schemeClr val="tx1"/>
                </a:solidFill>
              </a:rPr>
              <a:t> Bus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066800"/>
            <a:ext cx="7772400" cy="457200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chemeClr val="tx1"/>
                </a:solidFill>
              </a:rPr>
              <a:t>2</a:t>
            </a:r>
            <a:r>
              <a:rPr lang="en-US" sz="2400" b="1" dirty="0">
                <a:solidFill>
                  <a:schemeClr val="tx1"/>
                </a:solidFill>
                <a:effectLst/>
              </a:rPr>
              <a:t>. </a:t>
            </a:r>
            <a:r>
              <a:rPr lang="en-US" sz="2400" b="1" dirty="0" err="1">
                <a:solidFill>
                  <a:schemeClr val="tx1"/>
                </a:solidFill>
                <a:effectLst/>
              </a:rPr>
              <a:t>Saluran</a:t>
            </a:r>
            <a:r>
              <a:rPr lang="en-US" sz="2400" b="1" dirty="0">
                <a:solidFill>
                  <a:schemeClr val="tx1"/>
                </a:solidFill>
                <a:effectLst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/>
              </a:rPr>
              <a:t>Alamat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 algn="just"/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 err="1">
                <a:solidFill>
                  <a:schemeClr val="tx1"/>
                </a:solidFill>
                <a:effectLst/>
              </a:rPr>
              <a:t>Saluran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alamat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digunakan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untuk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menandakan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sumber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atau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tujuan</a:t>
            </a:r>
            <a:r>
              <a:rPr lang="en-US" sz="2400" dirty="0">
                <a:solidFill>
                  <a:schemeClr val="tx1"/>
                </a:solidFill>
                <a:effectLst/>
              </a:rPr>
              <a:t> data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pada</a:t>
            </a:r>
            <a:r>
              <a:rPr lang="en-US" sz="2400" dirty="0">
                <a:solidFill>
                  <a:schemeClr val="tx1"/>
                </a:solidFill>
                <a:effectLst/>
              </a:rPr>
              <a:t> bus data.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Misalnya</a:t>
            </a:r>
            <a:r>
              <a:rPr lang="en-US" sz="2400" dirty="0">
                <a:solidFill>
                  <a:schemeClr val="tx1"/>
                </a:solidFill>
                <a:effectLst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bila</a:t>
            </a:r>
            <a:r>
              <a:rPr lang="en-US" sz="2400" dirty="0">
                <a:solidFill>
                  <a:schemeClr val="tx1"/>
                </a:solidFill>
                <a:effectLst/>
              </a:rPr>
              <a:t> CPU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akan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membaca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sebuah</a:t>
            </a:r>
            <a:r>
              <a:rPr lang="en-US" sz="2400" dirty="0">
                <a:solidFill>
                  <a:schemeClr val="tx1"/>
                </a:solidFill>
                <a:effectLst/>
              </a:rPr>
              <a:t> word data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dari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memori</a:t>
            </a:r>
            <a:r>
              <a:rPr lang="en-US" sz="2400" dirty="0">
                <a:solidFill>
                  <a:schemeClr val="tx1"/>
                </a:solidFill>
                <a:effectLst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maka</a:t>
            </a:r>
            <a:r>
              <a:rPr lang="en-US" sz="2400" dirty="0">
                <a:solidFill>
                  <a:schemeClr val="tx1"/>
                </a:solidFill>
                <a:effectLst/>
              </a:rPr>
              <a:t> CPU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akan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menaruh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alamat</a:t>
            </a:r>
            <a:r>
              <a:rPr lang="en-US" sz="2400" dirty="0">
                <a:solidFill>
                  <a:schemeClr val="tx1"/>
                </a:solidFill>
                <a:effectLst/>
              </a:rPr>
              <a:t> word yang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dimaksud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pada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saluran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alamat</a:t>
            </a:r>
            <a:r>
              <a:rPr lang="en-US" sz="2400" dirty="0">
                <a:solidFill>
                  <a:schemeClr val="tx1"/>
                </a:solidFill>
                <a:effectLst/>
              </a:rPr>
              <a:t>.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Lebar</a:t>
            </a:r>
            <a:r>
              <a:rPr lang="en-US" sz="2400" dirty="0">
                <a:solidFill>
                  <a:schemeClr val="tx1"/>
                </a:solidFill>
                <a:effectLst/>
              </a:rPr>
              <a:t> bus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alamat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akan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menentukan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kapasitas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memori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maksimum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sistem</a:t>
            </a:r>
            <a:r>
              <a:rPr lang="en-US" sz="2400" dirty="0">
                <a:solidFill>
                  <a:schemeClr val="tx1"/>
                </a:solidFill>
                <a:effectLst/>
              </a:rPr>
              <a:t>.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Selain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itu</a:t>
            </a:r>
            <a:r>
              <a:rPr lang="en-US" sz="2400" dirty="0">
                <a:solidFill>
                  <a:schemeClr val="tx1"/>
                </a:solidFill>
                <a:effectLst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umumnya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saluran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alamat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juga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dipakai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untuk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mengalamati</a:t>
            </a:r>
            <a:r>
              <a:rPr lang="en-US" sz="2400" dirty="0">
                <a:solidFill>
                  <a:schemeClr val="tx1"/>
                </a:solidFill>
                <a:effectLst/>
              </a:rPr>
              <a:t> port-port input/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outoput</a:t>
            </a:r>
            <a:r>
              <a:rPr lang="en-US" sz="2400" dirty="0">
                <a:solidFill>
                  <a:schemeClr val="tx1"/>
                </a:solidFill>
                <a:effectLst/>
              </a:rPr>
              <a:t>.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Biasanya</a:t>
            </a:r>
            <a:r>
              <a:rPr lang="en-US" sz="2400" dirty="0">
                <a:solidFill>
                  <a:schemeClr val="tx1"/>
                </a:solidFill>
                <a:effectLst/>
              </a:rPr>
              <a:t>, bit-bit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berorde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lebih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tinggi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dipakai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untuk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memilih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lokasi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memori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atau</a:t>
            </a:r>
            <a:r>
              <a:rPr lang="en-US" sz="2400" dirty="0">
                <a:solidFill>
                  <a:schemeClr val="tx1"/>
                </a:solidFill>
                <a:effectLst/>
              </a:rPr>
              <a:t> port I/O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pada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modul</a:t>
            </a:r>
            <a:r>
              <a:rPr lang="en-US" sz="2400" dirty="0">
                <a:solidFill>
                  <a:schemeClr val="tx1"/>
                </a:solidFill>
                <a:effectLst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8583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457201"/>
            <a:ext cx="6096000" cy="9906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Sistem</a:t>
            </a:r>
            <a:r>
              <a:rPr lang="en-US" b="1" dirty="0">
                <a:solidFill>
                  <a:schemeClr val="tx1"/>
                </a:solidFill>
              </a:rPr>
              <a:t> Bus 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762000"/>
            <a:ext cx="8534400" cy="4572000"/>
          </a:xfrm>
        </p:spPr>
        <p:txBody>
          <a:bodyPr>
            <a:noAutofit/>
          </a:bodyPr>
          <a:lstStyle/>
          <a:p>
            <a:pPr algn="just"/>
            <a:r>
              <a:rPr lang="en-US" sz="2300" b="1" dirty="0">
                <a:solidFill>
                  <a:schemeClr val="tx1"/>
                </a:solidFill>
              </a:rPr>
              <a:t>3</a:t>
            </a:r>
            <a:r>
              <a:rPr lang="en-US" sz="2300" b="1" dirty="0">
                <a:solidFill>
                  <a:schemeClr val="tx1"/>
                </a:solidFill>
                <a:effectLst/>
              </a:rPr>
              <a:t>. </a:t>
            </a:r>
            <a:r>
              <a:rPr lang="en-US" sz="2300" b="1" dirty="0" err="1">
                <a:solidFill>
                  <a:schemeClr val="tx1"/>
                </a:solidFill>
                <a:effectLst/>
              </a:rPr>
              <a:t>Saluran</a:t>
            </a:r>
            <a:r>
              <a:rPr lang="en-US" sz="2300" b="1" dirty="0">
                <a:solidFill>
                  <a:schemeClr val="tx1"/>
                </a:solidFill>
                <a:effectLst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effectLst/>
              </a:rPr>
              <a:t>Kontrol</a:t>
            </a:r>
            <a:endParaRPr lang="en-US" sz="2300" dirty="0">
              <a:solidFill>
                <a:schemeClr val="tx1"/>
              </a:solidFill>
            </a:endParaRPr>
          </a:p>
          <a:p>
            <a:pPr algn="just"/>
            <a:br>
              <a:rPr lang="en-US" sz="2300" dirty="0">
                <a:solidFill>
                  <a:schemeClr val="tx1"/>
                </a:solidFill>
              </a:rPr>
            </a:br>
            <a:r>
              <a:rPr lang="en-US" sz="2300" dirty="0" err="1">
                <a:solidFill>
                  <a:schemeClr val="tx1"/>
                </a:solidFill>
              </a:rPr>
              <a:t>Saluran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kontrol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digunakan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untuk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mengntrol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akses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ke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saluran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alamat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dan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penggunaan</a:t>
            </a:r>
            <a:r>
              <a:rPr lang="en-US" sz="2300" dirty="0">
                <a:solidFill>
                  <a:schemeClr val="tx1"/>
                </a:solidFill>
              </a:rPr>
              <a:t> data </a:t>
            </a:r>
            <a:r>
              <a:rPr lang="en-US" sz="2300" dirty="0" err="1">
                <a:solidFill>
                  <a:schemeClr val="tx1"/>
                </a:solidFill>
              </a:rPr>
              <a:t>dan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saluran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alamat</a:t>
            </a:r>
            <a:r>
              <a:rPr lang="en-US" sz="2300" dirty="0">
                <a:solidFill>
                  <a:schemeClr val="tx1"/>
                </a:solidFill>
              </a:rPr>
              <a:t>. </a:t>
            </a:r>
            <a:r>
              <a:rPr lang="en-US" sz="2300" dirty="0" err="1">
                <a:solidFill>
                  <a:schemeClr val="tx1"/>
                </a:solidFill>
              </a:rPr>
              <a:t>Karena</a:t>
            </a:r>
            <a:r>
              <a:rPr lang="en-US" sz="2300" dirty="0">
                <a:solidFill>
                  <a:schemeClr val="tx1"/>
                </a:solidFill>
              </a:rPr>
              <a:t> data </a:t>
            </a:r>
            <a:r>
              <a:rPr lang="en-US" sz="2300" dirty="0" err="1">
                <a:solidFill>
                  <a:schemeClr val="tx1"/>
                </a:solidFill>
              </a:rPr>
              <a:t>dan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saluran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alamat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dipakai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bersama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oleh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seluruh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komponen</a:t>
            </a:r>
            <a:r>
              <a:rPr lang="en-US" sz="2300" dirty="0">
                <a:solidFill>
                  <a:schemeClr val="tx1"/>
                </a:solidFill>
              </a:rPr>
              <a:t>, </a:t>
            </a:r>
            <a:r>
              <a:rPr lang="en-US" sz="2300" dirty="0" err="1">
                <a:solidFill>
                  <a:schemeClr val="tx1"/>
                </a:solidFill>
              </a:rPr>
              <a:t>maka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harus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ada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alat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untuk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mengontrol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penggunaannya</a:t>
            </a:r>
            <a:r>
              <a:rPr lang="en-US" sz="2300" dirty="0">
                <a:solidFill>
                  <a:schemeClr val="tx1"/>
                </a:solidFill>
              </a:rPr>
              <a:t>. </a:t>
            </a:r>
            <a:r>
              <a:rPr lang="en-US" sz="2300" dirty="0" err="1">
                <a:solidFill>
                  <a:schemeClr val="tx1"/>
                </a:solidFill>
              </a:rPr>
              <a:t>Sinyal-sinyal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kontrol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melakukan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transmisi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baik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perintah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maupun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informasi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pewaktuan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diantara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modul-modul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sistem</a:t>
            </a:r>
            <a:r>
              <a:rPr lang="en-US" sz="2300" dirty="0">
                <a:solidFill>
                  <a:schemeClr val="tx1"/>
                </a:solidFill>
              </a:rPr>
              <a:t>. </a:t>
            </a:r>
            <a:r>
              <a:rPr lang="en-US" sz="2300" dirty="0" err="1">
                <a:solidFill>
                  <a:schemeClr val="tx1"/>
                </a:solidFill>
              </a:rPr>
              <a:t>Sinyal-sinyal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pewaktuan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menunjukkan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validitas</a:t>
            </a:r>
            <a:r>
              <a:rPr lang="en-US" sz="2300" dirty="0">
                <a:solidFill>
                  <a:schemeClr val="tx1"/>
                </a:solidFill>
              </a:rPr>
              <a:t> data </a:t>
            </a:r>
            <a:r>
              <a:rPr lang="en-US" sz="2300" dirty="0" err="1">
                <a:solidFill>
                  <a:schemeClr val="tx1"/>
                </a:solidFill>
              </a:rPr>
              <a:t>dan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informasi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alamat</a:t>
            </a:r>
            <a:r>
              <a:rPr lang="en-US" sz="2300" dirty="0">
                <a:solidFill>
                  <a:schemeClr val="tx1"/>
                </a:solidFill>
              </a:rPr>
              <a:t>. </a:t>
            </a:r>
            <a:r>
              <a:rPr lang="en-US" sz="2300" dirty="0" err="1">
                <a:solidFill>
                  <a:schemeClr val="tx1"/>
                </a:solidFill>
              </a:rPr>
              <a:t>Sinyal-sinyal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perintah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mespesifikasikan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operasi-operasi</a:t>
            </a:r>
            <a:r>
              <a:rPr lang="en-US" sz="2300" dirty="0">
                <a:solidFill>
                  <a:schemeClr val="tx1"/>
                </a:solidFill>
              </a:rPr>
              <a:t> yang </a:t>
            </a:r>
            <a:r>
              <a:rPr lang="en-US" sz="2300" dirty="0" err="1">
                <a:solidFill>
                  <a:schemeClr val="tx1"/>
                </a:solidFill>
              </a:rPr>
              <a:t>akan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dibentuk</a:t>
            </a:r>
            <a:r>
              <a:rPr lang="en-US" sz="2300" dirty="0">
                <a:solidFill>
                  <a:schemeClr val="tx1"/>
                </a:solidFill>
              </a:rPr>
              <a:t>. </a:t>
            </a:r>
            <a:r>
              <a:rPr lang="en-US" sz="2300" dirty="0" err="1">
                <a:solidFill>
                  <a:schemeClr val="tx1"/>
                </a:solidFill>
              </a:rPr>
              <a:t>Umumnya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saluran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kontrol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meliputi</a:t>
            </a:r>
            <a:r>
              <a:rPr lang="en-US" sz="2300" dirty="0">
                <a:solidFill>
                  <a:schemeClr val="tx1"/>
                </a:solidFill>
              </a:rPr>
              <a:t> : memory write, memory read, I/O write, I/O read, transfer ACK, bus request, bus grant, interrupt request, interrupt ACK, clock, reset.</a:t>
            </a:r>
            <a:endParaRPr lang="en-US" sz="23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64061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457201"/>
            <a:ext cx="6096000" cy="9906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Sistem</a:t>
            </a:r>
            <a:r>
              <a:rPr lang="en-US" b="1" dirty="0">
                <a:solidFill>
                  <a:schemeClr val="tx1"/>
                </a:solidFill>
              </a:rPr>
              <a:t> Bus 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066800"/>
            <a:ext cx="7772400" cy="4572000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 err="1">
                <a:solidFill>
                  <a:schemeClr val="tx1"/>
                </a:solidFill>
              </a:rPr>
              <a:t>Contoh</a:t>
            </a:r>
            <a:r>
              <a:rPr lang="en-US" sz="2800" b="1" dirty="0">
                <a:solidFill>
                  <a:schemeClr val="tx1"/>
                </a:solidFill>
              </a:rPr>
              <a:t> - </a:t>
            </a:r>
            <a:r>
              <a:rPr lang="en-US" sz="2800" b="1" dirty="0" err="1">
                <a:solidFill>
                  <a:schemeClr val="tx1"/>
                </a:solidFill>
              </a:rPr>
              <a:t>Contoh</a:t>
            </a:r>
            <a:r>
              <a:rPr lang="en-US" sz="2800" b="1" dirty="0">
                <a:solidFill>
                  <a:schemeClr val="tx1"/>
                </a:solidFill>
              </a:rPr>
              <a:t> Bus</a:t>
            </a:r>
            <a:endParaRPr lang="en-US" sz="2800" dirty="0">
              <a:solidFill>
                <a:schemeClr val="tx1"/>
              </a:solidFill>
            </a:endParaRPr>
          </a:p>
          <a:p>
            <a:pPr algn="just"/>
            <a:r>
              <a:rPr lang="en-US" sz="2800" dirty="0" err="1">
                <a:solidFill>
                  <a:schemeClr val="tx1"/>
                </a:solidFill>
              </a:rPr>
              <a:t>Banyak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perusahaan</a:t>
            </a:r>
            <a:r>
              <a:rPr lang="en-US" sz="2800" dirty="0">
                <a:solidFill>
                  <a:schemeClr val="tx1"/>
                </a:solidFill>
              </a:rPr>
              <a:t> yang </a:t>
            </a:r>
            <a:r>
              <a:rPr lang="en-US" sz="2800" dirty="0" err="1">
                <a:solidFill>
                  <a:schemeClr val="tx1"/>
                </a:solidFill>
              </a:rPr>
              <a:t>mengembangakan</a:t>
            </a:r>
            <a:r>
              <a:rPr lang="en-US" sz="2800" dirty="0">
                <a:solidFill>
                  <a:schemeClr val="tx1"/>
                </a:solidFill>
              </a:rPr>
              <a:t> bus-bus </a:t>
            </a:r>
            <a:r>
              <a:rPr lang="en-US" sz="2800" dirty="0" err="1">
                <a:solidFill>
                  <a:schemeClr val="tx1"/>
                </a:solidFill>
              </a:rPr>
              <a:t>antarmuka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terutama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untuk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perangkat</a:t>
            </a:r>
            <a:r>
              <a:rPr lang="en-US" sz="2800" dirty="0">
                <a:solidFill>
                  <a:schemeClr val="tx1"/>
                </a:solidFill>
              </a:rPr>
              <a:t> peripheral. </a:t>
            </a:r>
            <a:r>
              <a:rPr lang="en-US" sz="2800" dirty="0" err="1">
                <a:solidFill>
                  <a:schemeClr val="tx1"/>
                </a:solidFill>
              </a:rPr>
              <a:t>Diantara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jenis</a:t>
            </a:r>
            <a:r>
              <a:rPr lang="en-US" sz="2800" dirty="0">
                <a:solidFill>
                  <a:schemeClr val="tx1"/>
                </a:solidFill>
              </a:rPr>
              <a:t> bus yang </a:t>
            </a:r>
            <a:r>
              <a:rPr lang="en-US" sz="2800" dirty="0" err="1">
                <a:solidFill>
                  <a:schemeClr val="tx1"/>
                </a:solidFill>
              </a:rPr>
              <a:t>beredar</a:t>
            </a:r>
            <a:r>
              <a:rPr lang="en-US" sz="2800" dirty="0">
                <a:solidFill>
                  <a:schemeClr val="tx1"/>
                </a:solidFill>
              </a:rPr>
              <a:t> di </a:t>
            </a:r>
            <a:r>
              <a:rPr lang="en-US" sz="2800" dirty="0" err="1">
                <a:solidFill>
                  <a:schemeClr val="tx1"/>
                </a:solidFill>
              </a:rPr>
              <a:t>pasaran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saat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ini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adalah</a:t>
            </a:r>
            <a:r>
              <a:rPr lang="en-US" sz="2800" dirty="0">
                <a:solidFill>
                  <a:schemeClr val="tx1"/>
                </a:solidFill>
              </a:rPr>
              <a:t>, PCI, ISA, USB, SCSI, </a:t>
            </a:r>
            <a:r>
              <a:rPr lang="en-US" sz="2800" dirty="0" err="1">
                <a:solidFill>
                  <a:schemeClr val="tx1"/>
                </a:solidFill>
              </a:rPr>
              <a:t>FuturaBus</a:t>
            </a:r>
            <a:r>
              <a:rPr lang="en-US" sz="2800" dirty="0">
                <a:solidFill>
                  <a:schemeClr val="tx1"/>
                </a:solidFill>
              </a:rPr>
              <a:t>+, FireWire, </a:t>
            </a:r>
            <a:r>
              <a:rPr lang="en-US" sz="2800" dirty="0" err="1">
                <a:solidFill>
                  <a:schemeClr val="tx1"/>
                </a:solidFill>
              </a:rPr>
              <a:t>dan</a:t>
            </a:r>
            <a:r>
              <a:rPr lang="en-US" sz="2800" dirty="0">
                <a:solidFill>
                  <a:schemeClr val="tx1"/>
                </a:solidFill>
              </a:rPr>
              <a:t> lain-lain. </a:t>
            </a:r>
            <a:r>
              <a:rPr lang="en-US" sz="2800" dirty="0" err="1">
                <a:solidFill>
                  <a:schemeClr val="tx1"/>
                </a:solidFill>
              </a:rPr>
              <a:t>Semua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memiliki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keunggulan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kelemahan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harga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dan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teknologi</a:t>
            </a:r>
            <a:r>
              <a:rPr lang="en-US" sz="2800" dirty="0">
                <a:solidFill>
                  <a:schemeClr val="tx1"/>
                </a:solidFill>
              </a:rPr>
              <a:t> yang </a:t>
            </a:r>
            <a:r>
              <a:rPr lang="en-US" sz="2800" dirty="0" err="1">
                <a:solidFill>
                  <a:schemeClr val="tx1"/>
                </a:solidFill>
              </a:rPr>
              <a:t>berbeda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sehingga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akan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mempengaruhi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jenis-jenis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penggunaannya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  <a:endParaRPr lang="en-US" sz="28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48147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257</TotalTime>
  <Words>1177</Words>
  <Application>Microsoft Office PowerPoint</Application>
  <PresentationFormat>On-screen Show (4:3)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Candara</vt:lpstr>
      <vt:lpstr>Symbol</vt:lpstr>
      <vt:lpstr>Waveform</vt:lpstr>
      <vt:lpstr>Sistem Bus  </vt:lpstr>
      <vt:lpstr>Sistem Bus  </vt:lpstr>
      <vt:lpstr>Sistem Bus  </vt:lpstr>
      <vt:lpstr>Sistem Bus  </vt:lpstr>
      <vt:lpstr>Sistem Bus  </vt:lpstr>
      <vt:lpstr>Sistem Bus  </vt:lpstr>
      <vt:lpstr>Sistem Bus  </vt:lpstr>
      <vt:lpstr>Sistem Bus  </vt:lpstr>
      <vt:lpstr>Sistem Bus  </vt:lpstr>
      <vt:lpstr>Sistem Bus  </vt:lpstr>
      <vt:lpstr>Sistem Bus  </vt:lpstr>
      <vt:lpstr>Sistem Bus  </vt:lpstr>
      <vt:lpstr>Sistem Bus  </vt:lpstr>
      <vt:lpstr>Sistem Bus  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Bus</dc:title>
  <dc:creator>User</dc:creator>
  <cp:lastModifiedBy>Agus Alim</cp:lastModifiedBy>
  <cp:revision>13</cp:revision>
  <dcterms:created xsi:type="dcterms:W3CDTF">2020-08-23T14:57:40Z</dcterms:created>
  <dcterms:modified xsi:type="dcterms:W3CDTF">2022-11-27T21:47:17Z</dcterms:modified>
</cp:coreProperties>
</file>