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FD1-4C8B-4972-8BC3-B254294C253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E77-1419-45CD-89ED-84A0967E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30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FD1-4C8B-4972-8BC3-B254294C253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E77-1419-45CD-89ED-84A0967E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9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FD1-4C8B-4972-8BC3-B254294C253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E77-1419-45CD-89ED-84A0967E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0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FD1-4C8B-4972-8BC3-B254294C253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E77-1419-45CD-89ED-84A0967E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FD1-4C8B-4972-8BC3-B254294C253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E77-1419-45CD-89ED-84A0967E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6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FD1-4C8B-4972-8BC3-B254294C253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E77-1419-45CD-89ED-84A0967E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FD1-4C8B-4972-8BC3-B254294C253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E77-1419-45CD-89ED-84A0967E66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3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FD1-4C8B-4972-8BC3-B254294C253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E77-1419-45CD-89ED-84A0967E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FD1-4C8B-4972-8BC3-B254294C253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E77-1419-45CD-89ED-84A0967E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FD1-4C8B-4972-8BC3-B254294C253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E77-1419-45CD-89ED-84A0967E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9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563FD1-4C8B-4972-8BC3-B254294C253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E77-1419-45CD-89ED-84A0967E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9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563FD1-4C8B-4972-8BC3-B254294C253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DD2CE77-1419-45CD-89ED-84A0967E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2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"/>
            <a:ext cx="7772400" cy="990600"/>
          </a:xfrm>
        </p:spPr>
        <p:txBody>
          <a:bodyPr/>
          <a:lstStyle/>
          <a:p>
            <a:pPr algn="ctr"/>
            <a:r>
              <a:rPr lang="en-US" sz="2400" b="1" dirty="0"/>
              <a:t>SISTEM BILANGAN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49767"/>
            <a:ext cx="8534400" cy="3733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menerangkan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detail.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set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simbul-simbul</a:t>
            </a:r>
            <a:r>
              <a:rPr lang="en-US" sz="2400" dirty="0"/>
              <a:t> yang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batasan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aritmatika</a:t>
            </a:r>
            <a:r>
              <a:rPr lang="en-US" sz="2400" dirty="0"/>
              <a:t> </a:t>
            </a:r>
            <a:r>
              <a:rPr lang="en-US" sz="2400" dirty="0" err="1"/>
              <a:t>penjumlahan</a:t>
            </a:r>
            <a:r>
              <a:rPr lang="en-US" sz="2400" dirty="0"/>
              <a:t>, </a:t>
            </a:r>
            <a:r>
              <a:rPr lang="en-US" sz="2400" dirty="0" err="1"/>
              <a:t>perkalian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yang </a:t>
            </a:r>
            <a:r>
              <a:rPr lang="en-US" sz="2400" dirty="0" err="1"/>
              <a:t>lainnya</a:t>
            </a:r>
            <a:r>
              <a:rPr lang="en-US" sz="2400" dirty="0"/>
              <a:t>.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integer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pecahan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radix “.”.</a:t>
            </a:r>
          </a:p>
        </p:txBody>
      </p:sp>
    </p:spTree>
    <p:extLst>
      <p:ext uri="{BB962C8B-B14F-4D97-AF65-F5344CB8AC3E}">
        <p14:creationId xmlns:p14="http://schemas.microsoft.com/office/powerpoint/2010/main" val="4439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1447800"/>
            <a:ext cx="8153400" cy="4267200"/>
          </a:xfrm>
        </p:spPr>
        <p:txBody>
          <a:bodyPr>
            <a:noAutofit/>
          </a:bodyPr>
          <a:lstStyle/>
          <a:p>
            <a:pPr algn="just"/>
            <a:endParaRPr lang="en-US" sz="1800" b="1" dirty="0"/>
          </a:p>
          <a:p>
            <a:pPr algn="just"/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biner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dikonversikan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desimal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menjumlahkan</a:t>
            </a:r>
            <a:r>
              <a:rPr lang="en-US" sz="1800" dirty="0"/>
              <a:t> </a:t>
            </a:r>
            <a:r>
              <a:rPr lang="en-US" sz="1800" dirty="0" err="1"/>
              <a:t>bobot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 </a:t>
            </a:r>
            <a:r>
              <a:rPr lang="en-US" sz="1800" dirty="0" err="1"/>
              <a:t>posisinya</a:t>
            </a:r>
            <a:r>
              <a:rPr lang="en-US" sz="1800" dirty="0"/>
              <a:t> yang </a:t>
            </a:r>
            <a:r>
              <a:rPr lang="en-US" sz="1800" dirty="0" err="1"/>
              <a:t>bernilai</a:t>
            </a:r>
            <a:r>
              <a:rPr lang="en-US" sz="1800" dirty="0"/>
              <a:t> 1. </a:t>
            </a:r>
            <a:endParaRPr lang="en-US" sz="1800" dirty="0">
              <a:effectLst/>
            </a:endParaRPr>
          </a:p>
          <a:p>
            <a:pPr algn="just"/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,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mengubah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biner</a:t>
            </a:r>
            <a:r>
              <a:rPr lang="en-US" sz="1800" dirty="0"/>
              <a:t> 110011</a:t>
            </a:r>
            <a:r>
              <a:rPr lang="en-US" sz="1800" baseline="-25000" dirty="0"/>
              <a:t>2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desimal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  <a:endParaRPr lang="en-US" sz="1800" dirty="0">
              <a:effectLst/>
            </a:endParaRPr>
          </a:p>
          <a:p>
            <a:pPr algn="just"/>
            <a:br>
              <a:rPr lang="en-US" sz="1800" dirty="0"/>
            </a:br>
            <a:endParaRPr lang="en-US" sz="1800" dirty="0">
              <a:effectLst/>
            </a:endParaRPr>
          </a:p>
          <a:p>
            <a:pPr algn="just"/>
            <a:r>
              <a:rPr lang="en-US" sz="1800" dirty="0"/>
              <a:t>1        1      0     0     1       1                             </a:t>
            </a:r>
            <a:r>
              <a:rPr lang="en-US" sz="1800" dirty="0" err="1"/>
              <a:t>Biner</a:t>
            </a:r>
            <a:endParaRPr lang="en-US" sz="1800" dirty="0">
              <a:effectLst/>
            </a:endParaRPr>
          </a:p>
          <a:p>
            <a:pPr algn="just"/>
            <a:r>
              <a:rPr lang="en-US" sz="1800" dirty="0"/>
              <a:t>2</a:t>
            </a:r>
            <a:r>
              <a:rPr lang="en-US" sz="1800" baseline="30000" dirty="0"/>
              <a:t>5   </a:t>
            </a:r>
            <a:r>
              <a:rPr lang="en-US" sz="1800" dirty="0"/>
              <a:t>+  2</a:t>
            </a:r>
            <a:r>
              <a:rPr lang="en-US" sz="1800" baseline="30000" dirty="0"/>
              <a:t>4  </a:t>
            </a:r>
            <a:r>
              <a:rPr lang="en-US" sz="1800" dirty="0"/>
              <a:t>+                2</a:t>
            </a:r>
            <a:r>
              <a:rPr lang="en-US" sz="1800" baseline="30000" dirty="0"/>
              <a:t>1  </a:t>
            </a:r>
            <a:r>
              <a:rPr lang="en-US" sz="1800" dirty="0"/>
              <a:t>+  2</a:t>
            </a:r>
            <a:r>
              <a:rPr lang="en-US" sz="1800" baseline="30000" dirty="0"/>
              <a:t>0</a:t>
            </a:r>
            <a:endParaRPr lang="en-US" sz="1800" dirty="0">
              <a:effectLst/>
            </a:endParaRPr>
          </a:p>
          <a:p>
            <a:pPr algn="just"/>
            <a:r>
              <a:rPr lang="en-US" sz="1800" dirty="0"/>
              <a:t>32 +  16 +                2   + 1 = 51                      </a:t>
            </a:r>
            <a:r>
              <a:rPr lang="en-US" sz="1800" dirty="0" err="1"/>
              <a:t>Desimal</a:t>
            </a:r>
            <a:endParaRPr lang="en-US" sz="1800" dirty="0">
              <a:effectLst/>
            </a:endParaRPr>
          </a:p>
          <a:p>
            <a:pPr algn="just"/>
            <a:br>
              <a:rPr lang="en-US" sz="1800" dirty="0"/>
            </a:br>
            <a:endParaRPr lang="en-US" sz="1800" dirty="0">
              <a:effectLst/>
            </a:endParaRPr>
          </a:p>
          <a:p>
            <a:pPr algn="just"/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biner</a:t>
            </a:r>
            <a:r>
              <a:rPr lang="en-US" sz="1800" dirty="0"/>
              <a:t> 110011</a:t>
            </a:r>
            <a:r>
              <a:rPr lang="en-US" sz="1800" baseline="-25000" dirty="0"/>
              <a:t>2</a:t>
            </a:r>
            <a:r>
              <a:rPr lang="en-US" sz="1800" dirty="0"/>
              <a:t> </a:t>
            </a:r>
            <a:r>
              <a:rPr lang="en-US" sz="1800" dirty="0" err="1"/>
              <a:t>berubah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desimal</a:t>
            </a:r>
            <a:r>
              <a:rPr lang="en-US" sz="1800" dirty="0"/>
              <a:t> 51</a:t>
            </a:r>
            <a:r>
              <a:rPr lang="en-US" sz="1800" baseline="-25000" dirty="0"/>
              <a:t>10. </a:t>
            </a:r>
            <a:endParaRPr lang="en-US" sz="1800" dirty="0">
              <a:effectLst/>
            </a:endParaRPr>
          </a:p>
          <a:p>
            <a:pPr algn="just"/>
            <a:r>
              <a:rPr lang="en-US" sz="1800" dirty="0" err="1"/>
              <a:t>Tabel</a:t>
            </a:r>
            <a:r>
              <a:rPr lang="en-US" sz="1800" dirty="0"/>
              <a:t> 2.4.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biner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desimal</a:t>
            </a:r>
            <a:r>
              <a:rPr lang="en-US" sz="1800" dirty="0"/>
              <a:t>.</a:t>
            </a:r>
            <a:endParaRPr lang="en-US" sz="1800" dirty="0">
              <a:effectLst/>
            </a:endParaRP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772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Cara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mengkonversikan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menjumlahkan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2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pangkat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yang </a:t>
            </a:r>
            <a:r>
              <a:rPr lang="en-US" dirty="0" err="1"/>
              <a:t>berharga</a:t>
            </a:r>
            <a:r>
              <a:rPr lang="en-US" dirty="0"/>
              <a:t> 1.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10111</a:t>
            </a:r>
            <a:r>
              <a:rPr lang="en-US" baseline="-25000" dirty="0"/>
              <a:t>2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,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10111</a:t>
            </a:r>
            <a:r>
              <a:rPr lang="en-US" baseline="-25000" dirty="0"/>
              <a:t>2</a:t>
            </a:r>
            <a:r>
              <a:rPr lang="en-US" dirty="0"/>
              <a:t> = 1x 2</a:t>
            </a:r>
            <a:r>
              <a:rPr lang="en-US" baseline="30000" dirty="0"/>
              <a:t>4 </a:t>
            </a:r>
            <a:r>
              <a:rPr lang="en-US" dirty="0"/>
              <a:t>+ 0x 2</a:t>
            </a:r>
            <a:r>
              <a:rPr lang="en-US" baseline="30000" dirty="0"/>
              <a:t>3 </a:t>
            </a:r>
            <a:r>
              <a:rPr lang="en-US" dirty="0"/>
              <a:t>+ 1x 2</a:t>
            </a:r>
            <a:r>
              <a:rPr lang="en-US" baseline="30000" dirty="0"/>
              <a:t>2 </a:t>
            </a:r>
            <a:r>
              <a:rPr lang="en-US" dirty="0"/>
              <a:t>+ 1x 2</a:t>
            </a:r>
            <a:r>
              <a:rPr lang="en-US" baseline="30000" dirty="0"/>
              <a:t>1 </a:t>
            </a:r>
            <a:r>
              <a:rPr lang="en-US" dirty="0"/>
              <a:t>+ 1x 2</a:t>
            </a:r>
            <a:r>
              <a:rPr lang="en-US" baseline="30000" dirty="0"/>
              <a:t>0 </a:t>
            </a:r>
            <a:r>
              <a:rPr lang="en-US" dirty="0"/>
              <a:t>= 23</a:t>
            </a:r>
            <a:r>
              <a:rPr lang="en-US" baseline="-25000" dirty="0"/>
              <a:t>10</a:t>
            </a:r>
            <a:endParaRPr lang="en-US" dirty="0">
              <a:effectLst/>
            </a:endParaRP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10000"/>
            <a:ext cx="5601482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3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981200"/>
            <a:ext cx="8458200" cy="4343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  </a:t>
            </a:r>
            <a:r>
              <a:rPr lang="en-US" b="1" dirty="0" err="1"/>
              <a:t>Konversi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biner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oktal</a:t>
            </a:r>
            <a:r>
              <a:rPr lang="en-US" b="1" dirty="0"/>
              <a:t>.</a:t>
            </a:r>
            <a:endParaRPr lang="en-US" b="1" dirty="0">
              <a:effectLst/>
            </a:endParaRPr>
          </a:p>
          <a:p>
            <a:pPr algn="just"/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digit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digit paling </a:t>
            </a:r>
            <a:r>
              <a:rPr lang="en-US" dirty="0" err="1"/>
              <a:t>kanan</a:t>
            </a:r>
            <a:r>
              <a:rPr lang="en-US" dirty="0"/>
              <a:t>(LSB).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. 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bilangan</a:t>
            </a:r>
            <a:r>
              <a:rPr lang="en-US" dirty="0"/>
              <a:t> 11110011001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: 11   110   011   001, </a:t>
            </a:r>
            <a:r>
              <a:rPr lang="en-US" dirty="0" err="1"/>
              <a:t>sehingga</a:t>
            </a:r>
            <a:r>
              <a:rPr lang="en-US" dirty="0"/>
              <a:t>: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11</a:t>
            </a:r>
            <a:r>
              <a:rPr lang="en-US" baseline="-25000" dirty="0"/>
              <a:t>2</a:t>
            </a:r>
            <a:r>
              <a:rPr lang="en-US" dirty="0"/>
              <a:t> 	= 	3</a:t>
            </a:r>
            <a:r>
              <a:rPr lang="en-US" baseline="-25000" dirty="0"/>
              <a:t>8</a:t>
            </a:r>
            <a:r>
              <a:rPr lang="en-US" dirty="0"/>
              <a:t>, MSB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110</a:t>
            </a:r>
            <a:r>
              <a:rPr lang="en-US" baseline="-25000" dirty="0"/>
              <a:t>2</a:t>
            </a:r>
            <a:r>
              <a:rPr lang="en-US" dirty="0"/>
              <a:t> 	= 	6</a:t>
            </a:r>
            <a:r>
              <a:rPr lang="en-US" baseline="-25000" dirty="0"/>
              <a:t>8 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011</a:t>
            </a:r>
            <a:r>
              <a:rPr lang="en-US" baseline="-25000" dirty="0"/>
              <a:t>2</a:t>
            </a:r>
            <a:r>
              <a:rPr lang="en-US" dirty="0"/>
              <a:t>	=	3</a:t>
            </a:r>
            <a:r>
              <a:rPr lang="en-US" baseline="-25000" dirty="0"/>
              <a:t>8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	=	1</a:t>
            </a:r>
            <a:r>
              <a:rPr lang="en-US" baseline="-25000" dirty="0"/>
              <a:t>8­</a:t>
            </a:r>
            <a:r>
              <a:rPr lang="en-US" dirty="0"/>
              <a:t>, LSB </a:t>
            </a:r>
          </a:p>
          <a:p>
            <a:pPr algn="just"/>
            <a:r>
              <a:rPr lang="en-US" sz="1900" dirty="0" err="1"/>
              <a:t>Jadi</a:t>
            </a:r>
            <a:r>
              <a:rPr lang="en-US" sz="1900" dirty="0"/>
              <a:t>, </a:t>
            </a:r>
            <a:r>
              <a:rPr lang="en-US" sz="1900" dirty="0" err="1"/>
              <a:t>bilangan</a:t>
            </a:r>
            <a:r>
              <a:rPr lang="en-US" sz="1900" dirty="0"/>
              <a:t> </a:t>
            </a:r>
            <a:r>
              <a:rPr lang="en-US" sz="1900" dirty="0" err="1"/>
              <a:t>biner</a:t>
            </a:r>
            <a:r>
              <a:rPr lang="en-US" sz="1900" dirty="0"/>
              <a:t> 11110011001</a:t>
            </a:r>
            <a:r>
              <a:rPr lang="en-US" sz="1900" baseline="-25000" dirty="0"/>
              <a:t>2</a:t>
            </a:r>
            <a:r>
              <a:rPr lang="en-US" sz="1900" dirty="0"/>
              <a:t> </a:t>
            </a:r>
            <a:r>
              <a:rPr lang="en-US" sz="1900" dirty="0" err="1"/>
              <a:t>apabila</a:t>
            </a:r>
            <a:r>
              <a:rPr lang="en-US" sz="1900" dirty="0"/>
              <a:t> </a:t>
            </a:r>
            <a:r>
              <a:rPr lang="en-US" sz="1900" dirty="0" err="1"/>
              <a:t>diubah</a:t>
            </a:r>
            <a:r>
              <a:rPr lang="en-US" sz="1900" dirty="0"/>
              <a:t> </a:t>
            </a:r>
            <a:r>
              <a:rPr lang="en-US" sz="1900" dirty="0" err="1"/>
              <a:t>menjadi</a:t>
            </a:r>
            <a:r>
              <a:rPr lang="en-US" sz="1900" dirty="0"/>
              <a:t> </a:t>
            </a:r>
            <a:r>
              <a:rPr lang="en-US" sz="1900" dirty="0" err="1"/>
              <a:t>bilangan</a:t>
            </a:r>
            <a:r>
              <a:rPr lang="en-US" sz="1900" dirty="0"/>
              <a:t> </a:t>
            </a:r>
            <a:r>
              <a:rPr lang="en-US" sz="1900" dirty="0" err="1"/>
              <a:t>oktal</a:t>
            </a:r>
            <a:r>
              <a:rPr lang="en-US" sz="1900" dirty="0"/>
              <a:t> = 3631</a:t>
            </a:r>
            <a:r>
              <a:rPr lang="en-US" sz="1900" baseline="-25000" dirty="0"/>
              <a:t>8</a:t>
            </a:r>
            <a:r>
              <a:rPr lang="en-US" sz="1900" dirty="0"/>
              <a:t>.</a:t>
            </a:r>
            <a:endParaRPr lang="en-US" sz="1900" dirty="0">
              <a:effectLst/>
            </a:endParaRPr>
          </a:p>
          <a:p>
            <a:pPr algn="just"/>
            <a:endParaRPr lang="en-US" sz="1900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3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905000"/>
            <a:ext cx="8534400" cy="49530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Konversi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biner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heksadesimal</a:t>
            </a:r>
            <a:r>
              <a:rPr lang="en-US" b="1" dirty="0"/>
              <a:t>.</a:t>
            </a:r>
          </a:p>
          <a:p>
            <a:pPr algn="just"/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digit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digit paling </a:t>
            </a:r>
            <a:r>
              <a:rPr lang="en-US" dirty="0" err="1"/>
              <a:t>kanan</a:t>
            </a:r>
            <a:r>
              <a:rPr lang="en-US" dirty="0"/>
              <a:t> (LSB).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. 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0100111101011110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: 0100    1111    0101    1110. </a:t>
            </a:r>
            <a:r>
              <a:rPr lang="en-US" dirty="0" err="1"/>
              <a:t>Sehingga</a:t>
            </a:r>
            <a:r>
              <a:rPr lang="en-US" dirty="0"/>
              <a:t>: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0100</a:t>
            </a:r>
            <a:r>
              <a:rPr lang="en-US" baseline="-25000" dirty="0"/>
              <a:t>2</a:t>
            </a:r>
            <a:r>
              <a:rPr lang="en-US" dirty="0"/>
              <a:t>	=	4</a:t>
            </a:r>
            <a:r>
              <a:rPr lang="en-US" baseline="-25000" dirty="0"/>
              <a:t>16</a:t>
            </a:r>
            <a:r>
              <a:rPr lang="en-US" dirty="0"/>
              <a:t>, MSB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1111</a:t>
            </a:r>
            <a:r>
              <a:rPr lang="en-US" baseline="-25000" dirty="0"/>
              <a:t>2</a:t>
            </a:r>
            <a:r>
              <a:rPr lang="en-US" dirty="0"/>
              <a:t>	=	F</a:t>
            </a:r>
            <a:r>
              <a:rPr lang="en-US" baseline="-25000" dirty="0"/>
              <a:t>16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0101</a:t>
            </a:r>
            <a:r>
              <a:rPr lang="en-US" baseline="-25000" dirty="0"/>
              <a:t>2</a:t>
            </a:r>
            <a:r>
              <a:rPr lang="en-US" dirty="0"/>
              <a:t>	=	5</a:t>
            </a:r>
            <a:r>
              <a:rPr lang="en-US" baseline="-25000" dirty="0"/>
              <a:t>16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1110</a:t>
            </a:r>
            <a:r>
              <a:rPr lang="en-US" baseline="-25000" dirty="0"/>
              <a:t>2</a:t>
            </a:r>
            <a:r>
              <a:rPr lang="en-US" dirty="0"/>
              <a:t>	=	E</a:t>
            </a:r>
            <a:r>
              <a:rPr lang="en-US" baseline="-25000" dirty="0"/>
              <a:t>16</a:t>
            </a:r>
            <a:r>
              <a:rPr lang="en-US" dirty="0"/>
              <a:t>, LSB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bilangan</a:t>
            </a:r>
            <a:r>
              <a:rPr lang="en-US" dirty="0"/>
              <a:t> 0100111101011110</a:t>
            </a:r>
            <a:r>
              <a:rPr lang="en-US" baseline="-25000" dirty="0"/>
              <a:t>2</a:t>
            </a:r>
            <a:r>
              <a:rPr lang="en-US" dirty="0"/>
              <a:t> = 4F5E</a:t>
            </a:r>
            <a:r>
              <a:rPr lang="en-US" baseline="-25000" dirty="0"/>
              <a:t>16.</a:t>
            </a:r>
            <a:endParaRPr lang="en-US" dirty="0">
              <a:effectLst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7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59012"/>
            <a:ext cx="8382000" cy="16764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Konversi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oktal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desimal</a:t>
            </a:r>
            <a:r>
              <a:rPr lang="en-US" b="1" dirty="0"/>
              <a:t>.</a:t>
            </a:r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posisional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digit </a:t>
            </a:r>
            <a:r>
              <a:rPr lang="en-US" dirty="0" err="1"/>
              <a:t>oktal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posisinya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2.5.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419600"/>
            <a:ext cx="8763001" cy="16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1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600"/>
            <a:ext cx="8382000" cy="457200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dikonversikan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menjumlahkan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kali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posisinya</a:t>
            </a:r>
            <a:r>
              <a:rPr lang="en-US" dirty="0"/>
              <a:t>.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 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372</a:t>
            </a:r>
            <a:r>
              <a:rPr lang="en-US" baseline="-25000" dirty="0"/>
              <a:t>8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 3            7          2                                                </a:t>
            </a:r>
            <a:r>
              <a:rPr lang="en-US" dirty="0" err="1"/>
              <a:t>Oktal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3x8</a:t>
            </a:r>
            <a:r>
              <a:rPr lang="en-US" baseline="30000" dirty="0"/>
              <a:t>2  </a:t>
            </a:r>
            <a:r>
              <a:rPr lang="en-US" dirty="0"/>
              <a:t>+   7x8</a:t>
            </a:r>
            <a:r>
              <a:rPr lang="en-US" baseline="30000" dirty="0"/>
              <a:t>1  </a:t>
            </a:r>
            <a:r>
              <a:rPr lang="en-US" dirty="0"/>
              <a:t>+  2x8</a:t>
            </a:r>
            <a:r>
              <a:rPr lang="en-US" baseline="30000" dirty="0"/>
              <a:t>0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192   +  56     +   2       = 250                              </a:t>
            </a:r>
            <a:r>
              <a:rPr lang="en-US" dirty="0" err="1"/>
              <a:t>Desimal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372</a:t>
            </a:r>
            <a:r>
              <a:rPr lang="en-US" baseline="-25000" dirty="0"/>
              <a:t>8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250</a:t>
            </a:r>
            <a:r>
              <a:rPr lang="en-US" baseline="-25000" dirty="0"/>
              <a:t>10. </a:t>
            </a:r>
            <a:endParaRPr lang="en-US" dirty="0">
              <a:effectLst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2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20311"/>
            <a:ext cx="8229600" cy="19050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Konversi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oktal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biner</a:t>
            </a:r>
            <a:r>
              <a:rPr lang="en-US" b="1" dirty="0"/>
              <a:t>.</a:t>
            </a:r>
          </a:p>
          <a:p>
            <a:pPr algn="just"/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digit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ekivalen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 3 digit,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2.6.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70798"/>
            <a:ext cx="7010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2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2209800"/>
            <a:ext cx="8458200" cy="373380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3527</a:t>
            </a:r>
            <a:r>
              <a:rPr lang="en-US" baseline="-25000" dirty="0"/>
              <a:t>8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3</a:t>
            </a:r>
            <a:r>
              <a:rPr lang="en-US" baseline="-25000" dirty="0"/>
              <a:t>8</a:t>
            </a:r>
            <a:r>
              <a:rPr lang="en-US" dirty="0"/>
              <a:t> = 011</a:t>
            </a:r>
            <a:r>
              <a:rPr lang="en-US" baseline="-25000" dirty="0"/>
              <a:t>2</a:t>
            </a:r>
            <a:r>
              <a:rPr lang="en-US" dirty="0"/>
              <a:t>, MSB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5</a:t>
            </a:r>
            <a:r>
              <a:rPr lang="en-US" baseline="-25000" dirty="0"/>
              <a:t>8</a:t>
            </a:r>
            <a:r>
              <a:rPr lang="en-US" dirty="0"/>
              <a:t> = 101</a:t>
            </a:r>
            <a:r>
              <a:rPr lang="en-US" baseline="-25000" dirty="0"/>
              <a:t>2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2</a:t>
            </a:r>
            <a:r>
              <a:rPr lang="en-US" baseline="-25000" dirty="0"/>
              <a:t>8</a:t>
            </a:r>
            <a:r>
              <a:rPr lang="en-US" dirty="0"/>
              <a:t> = 010</a:t>
            </a:r>
            <a:r>
              <a:rPr lang="en-US" baseline="-25000" dirty="0"/>
              <a:t>2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7</a:t>
            </a:r>
            <a:r>
              <a:rPr lang="en-US" baseline="-25000" dirty="0"/>
              <a:t>8</a:t>
            </a:r>
            <a:r>
              <a:rPr lang="en-US" dirty="0"/>
              <a:t> = 111</a:t>
            </a:r>
            <a:r>
              <a:rPr lang="en-US" baseline="-25000" dirty="0"/>
              <a:t>2</a:t>
            </a:r>
            <a:r>
              <a:rPr lang="en-US" dirty="0"/>
              <a:t>, LSB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3527</a:t>
            </a:r>
            <a:r>
              <a:rPr lang="en-US" baseline="-25000" dirty="0"/>
              <a:t>8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011 101 010 111</a:t>
            </a:r>
            <a:r>
              <a:rPr lang="en-US" baseline="-25000" dirty="0"/>
              <a:t>2</a:t>
            </a:r>
            <a:r>
              <a:rPr lang="en-US" dirty="0"/>
              <a:t>.</a:t>
            </a:r>
            <a:endParaRPr lang="en-US" dirty="0">
              <a:effectLst/>
            </a:endParaRPr>
          </a:p>
          <a:p>
            <a:pPr algn="just"/>
            <a:r>
              <a:rPr lang="en-US" b="1" dirty="0"/>
              <a:t>          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5159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077200" cy="6172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/>
              <a:t>Konversi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oktal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heksadesimal</a:t>
            </a:r>
            <a:r>
              <a:rPr lang="en-US" b="1" dirty="0"/>
              <a:t>.</a:t>
            </a:r>
          </a:p>
          <a:p>
            <a:pPr algn="just"/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  </a:t>
            </a:r>
            <a:r>
              <a:rPr lang="en-US" dirty="0" err="1"/>
              <a:t>dapat</a:t>
            </a:r>
            <a:r>
              <a:rPr lang="en-US" dirty="0"/>
              <a:t>  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327</a:t>
            </a:r>
            <a:r>
              <a:rPr lang="en-US" baseline="-25000" dirty="0"/>
              <a:t>8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  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Oktal</a:t>
            </a:r>
            <a:r>
              <a:rPr lang="en-US" dirty="0"/>
              <a:t>                        3                  2                7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Desimal</a:t>
            </a:r>
            <a:r>
              <a:rPr lang="en-US" dirty="0"/>
              <a:t>                 3x8</a:t>
            </a:r>
            <a:r>
              <a:rPr lang="en-US" baseline="30000" dirty="0"/>
              <a:t>2</a:t>
            </a:r>
            <a:r>
              <a:rPr lang="en-US" dirty="0"/>
              <a:t>      +     2x8</a:t>
            </a:r>
            <a:r>
              <a:rPr lang="en-US" baseline="30000" dirty="0"/>
              <a:t>1         </a:t>
            </a:r>
            <a:r>
              <a:rPr lang="en-US" dirty="0"/>
              <a:t>+   7x8</a:t>
            </a:r>
            <a:r>
              <a:rPr lang="en-US" baseline="30000" dirty="0"/>
              <a:t>0</a:t>
            </a:r>
            <a:r>
              <a:rPr lang="en-US" dirty="0"/>
              <a:t> = 215</a:t>
            </a:r>
            <a:br>
              <a:rPr lang="en-US" dirty="0"/>
            </a:b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215/16      =  13, </a:t>
            </a:r>
            <a:r>
              <a:rPr lang="en-US" dirty="0" err="1"/>
              <a:t>sisa</a:t>
            </a:r>
            <a:r>
              <a:rPr lang="en-US" dirty="0"/>
              <a:t>   7</a:t>
            </a:r>
            <a:r>
              <a:rPr lang="en-US" baseline="-25000" dirty="0"/>
              <a:t>10</a:t>
            </a:r>
            <a:r>
              <a:rPr lang="en-US" dirty="0"/>
              <a:t> =   7</a:t>
            </a:r>
            <a:r>
              <a:rPr lang="en-US" baseline="-25000" dirty="0"/>
              <a:t>16</a:t>
            </a:r>
            <a:r>
              <a:rPr lang="en-US" dirty="0"/>
              <a:t>, LSB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13/16        =    0, </a:t>
            </a:r>
            <a:r>
              <a:rPr lang="en-US" dirty="0" err="1"/>
              <a:t>sisa</a:t>
            </a:r>
            <a:r>
              <a:rPr lang="en-US" dirty="0"/>
              <a:t> 13</a:t>
            </a:r>
            <a:r>
              <a:rPr lang="en-US" baseline="-25000" dirty="0"/>
              <a:t>10</a:t>
            </a:r>
            <a:r>
              <a:rPr lang="en-US" dirty="0"/>
              <a:t> =   D</a:t>
            </a:r>
            <a:r>
              <a:rPr lang="en-US" baseline="-25000" dirty="0"/>
              <a:t>16</a:t>
            </a:r>
            <a:r>
              <a:rPr lang="en-US" dirty="0"/>
              <a:t>, MSB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Sehingga</a:t>
            </a:r>
            <a:r>
              <a:rPr lang="en-US" dirty="0"/>
              <a:t>, 327</a:t>
            </a:r>
            <a:r>
              <a:rPr lang="en-US" baseline="-25000" dirty="0"/>
              <a:t>8</a:t>
            </a:r>
            <a:r>
              <a:rPr lang="en-US" dirty="0"/>
              <a:t>  =  215 </a:t>
            </a:r>
            <a:r>
              <a:rPr lang="en-US" baseline="-25000" dirty="0"/>
              <a:t>10</a:t>
            </a:r>
            <a:r>
              <a:rPr lang="en-US" dirty="0"/>
              <a:t> = D7</a:t>
            </a:r>
            <a:r>
              <a:rPr lang="en-US" baseline="-25000" dirty="0"/>
              <a:t>16</a:t>
            </a:r>
            <a:r>
              <a:rPr lang="en-US" dirty="0"/>
              <a:t>.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Cara lain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          </a:t>
            </a:r>
            <a:r>
              <a:rPr lang="en-US" dirty="0" err="1"/>
              <a:t>Oktal</a:t>
            </a:r>
            <a:r>
              <a:rPr lang="en-US" dirty="0"/>
              <a:t>                        3                  2                7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Biner                      011              010           111 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bit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digit paling </a:t>
            </a:r>
            <a:r>
              <a:rPr lang="en-US" dirty="0" err="1"/>
              <a:t>kanan</a:t>
            </a:r>
            <a:r>
              <a:rPr lang="en-US" dirty="0"/>
              <a:t> (LSB).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. 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Biner</a:t>
            </a:r>
            <a:r>
              <a:rPr lang="en-US" dirty="0"/>
              <a:t>                         0               1101          0111 </a:t>
            </a:r>
            <a:endParaRPr lang="en-US" dirty="0">
              <a:effectLst/>
            </a:endParaRPr>
          </a:p>
          <a:p>
            <a:pPr algn="just"/>
            <a:r>
              <a:rPr lang="en-US" b="1" dirty="0"/>
              <a:t>           </a:t>
            </a:r>
            <a:r>
              <a:rPr lang="en-US" dirty="0" err="1"/>
              <a:t>Heksadesimal</a:t>
            </a:r>
            <a:r>
              <a:rPr lang="en-US" dirty="0"/>
              <a:t>          0                  D                7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Sehingga</a:t>
            </a:r>
            <a:r>
              <a:rPr lang="en-US" dirty="0"/>
              <a:t>, 327</a:t>
            </a:r>
            <a:r>
              <a:rPr lang="en-US" baseline="-25000" dirty="0"/>
              <a:t>8</a:t>
            </a:r>
            <a:r>
              <a:rPr lang="en-US" dirty="0"/>
              <a:t>  =  11010111</a:t>
            </a:r>
            <a:r>
              <a:rPr lang="en-US" baseline="-25000" dirty="0"/>
              <a:t>2</a:t>
            </a:r>
            <a:r>
              <a:rPr lang="en-US" dirty="0"/>
              <a:t> = D7</a:t>
            </a:r>
            <a:r>
              <a:rPr lang="en-US" baseline="-25000" dirty="0"/>
              <a:t>16</a:t>
            </a:r>
            <a:r>
              <a:rPr lang="en-US" dirty="0"/>
              <a:t>.</a:t>
            </a:r>
            <a:endParaRPr lang="en-US" dirty="0">
              <a:effectLst/>
            </a:endParaRPr>
          </a:p>
          <a:p>
            <a:pPr algn="just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1936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8001000" cy="27432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Konversi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heksadesimal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desimal</a:t>
            </a:r>
            <a:r>
              <a:rPr lang="en-US" b="1" dirty="0"/>
              <a:t>.</a:t>
            </a:r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posisional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digit </a:t>
            </a:r>
            <a:r>
              <a:rPr lang="en-US" dirty="0" err="1"/>
              <a:t>heksadesimal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posisinya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2.7.</a:t>
            </a:r>
            <a:endParaRPr lang="en-US" b="1" dirty="0"/>
          </a:p>
          <a:p>
            <a:pPr algn="just"/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14800"/>
            <a:ext cx="560148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3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762000"/>
          </a:xfrm>
        </p:spPr>
        <p:txBody>
          <a:bodyPr/>
          <a:lstStyle/>
          <a:p>
            <a:pPr algn="ctr"/>
            <a:r>
              <a:rPr lang="en-US" sz="2400" b="1" dirty="0"/>
              <a:t>SISTEM BILANGAN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229600" cy="44196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Biner</a:t>
            </a:r>
            <a:endParaRPr lang="en-US" b="1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‘0’ </a:t>
            </a:r>
            <a:r>
              <a:rPr lang="en-US" dirty="0" err="1"/>
              <a:t>dan</a:t>
            </a:r>
            <a:r>
              <a:rPr lang="en-US" dirty="0"/>
              <a:t> ‘1’,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radix 2 .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mempresentasikan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dioperasikan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ekstrim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switch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,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pijar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terang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gelap</a:t>
            </a:r>
            <a:r>
              <a:rPr lang="en-US" dirty="0"/>
              <a:t>, </a:t>
            </a:r>
            <a:r>
              <a:rPr lang="en-US" dirty="0" err="1"/>
              <a:t>dioda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menghantar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menghantar</a:t>
            </a:r>
            <a:r>
              <a:rPr lang="en-US" dirty="0"/>
              <a:t>, transistor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cut off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saturasi</a:t>
            </a:r>
            <a:r>
              <a:rPr lang="en-US" dirty="0"/>
              <a:t>, </a:t>
            </a:r>
            <a:r>
              <a:rPr lang="en-US" dirty="0" err="1"/>
              <a:t>fotosel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terang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gelap</a:t>
            </a:r>
            <a:r>
              <a:rPr lang="en-US" dirty="0"/>
              <a:t>, thermostat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, Pita </a:t>
            </a:r>
            <a:r>
              <a:rPr lang="en-US" dirty="0" err="1"/>
              <a:t>magnetik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magnet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demagnet</a:t>
            </a:r>
            <a:r>
              <a:rPr lang="en-US" dirty="0"/>
              <a:t>.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4561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04791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dikonversikan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menjumlahkan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kali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posisinya</a:t>
            </a:r>
            <a:r>
              <a:rPr lang="en-US" dirty="0"/>
              <a:t>.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 152B</a:t>
            </a:r>
            <a:r>
              <a:rPr lang="en-US" baseline="-25000" dirty="0"/>
              <a:t>16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 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152B</a:t>
            </a:r>
            <a:r>
              <a:rPr lang="en-US" baseline="-25000" dirty="0"/>
              <a:t>16</a:t>
            </a:r>
            <a:r>
              <a:rPr lang="en-US" dirty="0"/>
              <a:t>  =   (1 x 16</a:t>
            </a:r>
            <a:r>
              <a:rPr lang="en-US" baseline="30000" dirty="0"/>
              <a:t>3</a:t>
            </a:r>
            <a:r>
              <a:rPr lang="en-US" dirty="0"/>
              <a:t>) + (5 x 16</a:t>
            </a:r>
            <a:r>
              <a:rPr lang="en-US" baseline="30000" dirty="0"/>
              <a:t>2</a:t>
            </a:r>
            <a:r>
              <a:rPr lang="en-US" dirty="0"/>
              <a:t>) + (2 x 16</a:t>
            </a:r>
            <a:r>
              <a:rPr lang="en-US" baseline="30000" dirty="0"/>
              <a:t>1</a:t>
            </a:r>
            <a:r>
              <a:rPr lang="en-US" dirty="0"/>
              <a:t>) + (11 x 16</a:t>
            </a:r>
            <a:r>
              <a:rPr lang="en-US" baseline="30000" dirty="0"/>
              <a:t>0</a:t>
            </a:r>
            <a:r>
              <a:rPr lang="en-US" dirty="0"/>
              <a:t>)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              =   1 x 4096 + 5 x 256   + 2 x 16    + 11 x 1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              =   4096       + 1280       + 32          + 11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              =   5419</a:t>
            </a:r>
            <a:r>
              <a:rPr lang="en-US" baseline="-25000" dirty="0"/>
              <a:t>10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Sehingga</a:t>
            </a:r>
            <a:r>
              <a:rPr lang="en-US" dirty="0"/>
              <a:t>, 152B</a:t>
            </a:r>
            <a:r>
              <a:rPr lang="en-US" baseline="-25000" dirty="0"/>
              <a:t>16</a:t>
            </a:r>
            <a:r>
              <a:rPr lang="en-US" dirty="0"/>
              <a:t>  =  5419</a:t>
            </a:r>
            <a:r>
              <a:rPr lang="en-US" baseline="-25000" dirty="0"/>
              <a:t>10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975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8001000" cy="21336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Konversi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heksadesimal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biner</a:t>
            </a:r>
            <a:r>
              <a:rPr lang="en-US" b="1" dirty="0"/>
              <a:t>.</a:t>
            </a:r>
          </a:p>
          <a:p>
            <a:pPr algn="just"/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digit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ekivalen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 4 bit,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2.8.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6842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-1966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010400" cy="502920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 2A5C</a:t>
            </a:r>
            <a:r>
              <a:rPr lang="en-US" baseline="-25000" dirty="0"/>
              <a:t>16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2</a:t>
            </a:r>
            <a:r>
              <a:rPr lang="en-US" baseline="-25000" dirty="0"/>
              <a:t>16</a:t>
            </a:r>
            <a:r>
              <a:rPr lang="en-US" dirty="0"/>
              <a:t>  =   0010, MSB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A</a:t>
            </a:r>
            <a:r>
              <a:rPr lang="en-US" baseline="-25000" dirty="0"/>
              <a:t>16</a:t>
            </a:r>
            <a:r>
              <a:rPr lang="en-US" dirty="0"/>
              <a:t>  =   1010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5</a:t>
            </a:r>
            <a:r>
              <a:rPr lang="en-US" baseline="-25000" dirty="0"/>
              <a:t>16</a:t>
            </a:r>
            <a:r>
              <a:rPr lang="en-US" dirty="0"/>
              <a:t>  =   0101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C</a:t>
            </a:r>
            <a:r>
              <a:rPr lang="en-US" baseline="-25000" dirty="0"/>
              <a:t>16</a:t>
            </a:r>
            <a:r>
              <a:rPr lang="en-US" dirty="0"/>
              <a:t> =   1100, LSB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Sehingga</a:t>
            </a:r>
            <a:r>
              <a:rPr lang="en-US" dirty="0"/>
              <a:t>,   </a:t>
            </a:r>
            <a:r>
              <a:rPr lang="en-US" dirty="0" err="1"/>
              <a:t>bilangan</a:t>
            </a:r>
            <a:r>
              <a:rPr lang="en-US" dirty="0"/>
              <a:t>  </a:t>
            </a:r>
            <a:r>
              <a:rPr lang="en-US" dirty="0" err="1"/>
              <a:t>heksadesimal</a:t>
            </a:r>
            <a:r>
              <a:rPr lang="en-US" dirty="0"/>
              <a:t>  2A5C</a:t>
            </a:r>
            <a:r>
              <a:rPr lang="en-US" baseline="-25000" dirty="0"/>
              <a:t>16 </a:t>
            </a:r>
            <a:r>
              <a:rPr lang="en-US" dirty="0"/>
              <a:t> </a:t>
            </a:r>
            <a:r>
              <a:rPr lang="en-US" dirty="0" err="1"/>
              <a:t>dapat</a:t>
            </a:r>
            <a:r>
              <a:rPr lang="en-US" dirty="0"/>
              <a:t>  </a:t>
            </a:r>
            <a:r>
              <a:rPr lang="en-US" dirty="0" err="1"/>
              <a:t>diubah</a:t>
            </a:r>
            <a:r>
              <a:rPr lang="en-US" dirty="0"/>
              <a:t>  </a:t>
            </a:r>
            <a:r>
              <a:rPr lang="en-US" dirty="0" err="1"/>
              <a:t>menjaid</a:t>
            </a:r>
            <a:r>
              <a:rPr lang="en-US" dirty="0"/>
              <a:t>  </a:t>
            </a:r>
            <a:r>
              <a:rPr lang="en-US" dirty="0" err="1"/>
              <a:t>bilngan</a:t>
            </a:r>
            <a:r>
              <a:rPr lang="en-US" dirty="0"/>
              <a:t>  </a:t>
            </a:r>
            <a:r>
              <a:rPr lang="en-US" dirty="0" err="1"/>
              <a:t>biner</a:t>
            </a:r>
            <a:r>
              <a:rPr lang="en-US" dirty="0"/>
              <a:t> 0010 1010 0101 1100</a:t>
            </a:r>
            <a:r>
              <a:rPr lang="en-US" baseline="-25000" dirty="0"/>
              <a:t>2</a:t>
            </a:r>
            <a:r>
              <a:rPr lang="en-US" dirty="0"/>
              <a:t>.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43" y="1600200"/>
            <a:ext cx="4610743" cy="29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72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09" y="1524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17" y="990600"/>
            <a:ext cx="8458200" cy="5638800"/>
          </a:xfrm>
        </p:spPr>
        <p:txBody>
          <a:bodyPr>
            <a:normAutofit fontScale="55000" lnSpcReduction="20000"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sz="2500" dirty="0"/>
          </a:p>
          <a:p>
            <a:pPr algn="just"/>
            <a:r>
              <a:rPr lang="en-US" sz="2500" b="1" dirty="0" err="1"/>
              <a:t>Konversi</a:t>
            </a:r>
            <a:r>
              <a:rPr lang="en-US" sz="2500" b="1" dirty="0"/>
              <a:t> </a:t>
            </a:r>
            <a:r>
              <a:rPr lang="en-US" sz="2500" b="1" dirty="0" err="1"/>
              <a:t>bilangan</a:t>
            </a:r>
            <a:r>
              <a:rPr lang="en-US" sz="2500" b="1" dirty="0"/>
              <a:t> </a:t>
            </a:r>
            <a:r>
              <a:rPr lang="en-US" sz="2500" b="1" dirty="0" err="1"/>
              <a:t>heksadesimal</a:t>
            </a:r>
            <a:r>
              <a:rPr lang="en-US" sz="2500" b="1" dirty="0"/>
              <a:t> </a:t>
            </a:r>
            <a:r>
              <a:rPr lang="en-US" sz="2500" b="1" dirty="0" err="1"/>
              <a:t>ke</a:t>
            </a:r>
            <a:r>
              <a:rPr lang="en-US" sz="2500" b="1" dirty="0"/>
              <a:t> </a:t>
            </a:r>
            <a:r>
              <a:rPr lang="en-US" sz="2500" b="1" dirty="0" err="1"/>
              <a:t>oktal</a:t>
            </a:r>
            <a:r>
              <a:rPr lang="en-US" sz="2500" b="1" dirty="0"/>
              <a:t>.</a:t>
            </a:r>
          </a:p>
          <a:p>
            <a:pPr algn="just"/>
            <a:r>
              <a:rPr lang="en-US" sz="2500" dirty="0" err="1"/>
              <a:t>Konversi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bilangan</a:t>
            </a:r>
            <a:r>
              <a:rPr lang="en-US" sz="2500" dirty="0"/>
              <a:t> </a:t>
            </a:r>
            <a:r>
              <a:rPr lang="en-US" sz="2500" dirty="0" err="1"/>
              <a:t>heksadesimal</a:t>
            </a:r>
            <a:r>
              <a:rPr lang="en-US" sz="2500" dirty="0"/>
              <a:t> </a:t>
            </a:r>
            <a:r>
              <a:rPr lang="en-US" sz="2500" dirty="0" err="1"/>
              <a:t>ke</a:t>
            </a:r>
            <a:r>
              <a:rPr lang="en-US" sz="2500" dirty="0"/>
              <a:t> </a:t>
            </a:r>
            <a:r>
              <a:rPr lang="en-US" sz="2500" dirty="0" err="1"/>
              <a:t>bilangan</a:t>
            </a:r>
            <a:r>
              <a:rPr lang="en-US" sz="2500" dirty="0"/>
              <a:t> </a:t>
            </a:r>
            <a:r>
              <a:rPr lang="en-US" sz="2500" dirty="0" err="1"/>
              <a:t>oktal</a:t>
            </a:r>
            <a:r>
              <a:rPr lang="en-US" sz="2500" dirty="0"/>
              <a:t> </a:t>
            </a:r>
            <a:r>
              <a:rPr lang="en-US" sz="2500" dirty="0" err="1"/>
              <a:t>dapat</a:t>
            </a:r>
            <a:r>
              <a:rPr lang="en-US" sz="2500" dirty="0"/>
              <a:t>  </a:t>
            </a:r>
            <a:r>
              <a:rPr lang="en-US" sz="2500" dirty="0" err="1"/>
              <a:t>dilakukan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cara</a:t>
            </a:r>
            <a:r>
              <a:rPr lang="en-US" sz="2500" dirty="0"/>
              <a:t> </a:t>
            </a:r>
            <a:r>
              <a:rPr lang="en-US" sz="2500" dirty="0" err="1"/>
              <a:t>mengubah</a:t>
            </a:r>
            <a:r>
              <a:rPr lang="en-US" sz="2500" dirty="0"/>
              <a:t> </a:t>
            </a:r>
            <a:r>
              <a:rPr lang="en-US" sz="2500" dirty="0" err="1"/>
              <a:t>bilangan</a:t>
            </a:r>
            <a:r>
              <a:rPr lang="en-US" sz="2500" dirty="0"/>
              <a:t> </a:t>
            </a:r>
            <a:r>
              <a:rPr lang="en-US" sz="2500" dirty="0" err="1"/>
              <a:t>heksadesimal</a:t>
            </a:r>
            <a:r>
              <a:rPr lang="en-US" sz="2500" dirty="0"/>
              <a:t> </a:t>
            </a:r>
            <a:r>
              <a:rPr lang="en-US" sz="2500" dirty="0" err="1"/>
              <a:t>ke</a:t>
            </a:r>
            <a:r>
              <a:rPr lang="en-US" sz="2500" dirty="0"/>
              <a:t> </a:t>
            </a:r>
            <a:r>
              <a:rPr lang="en-US" sz="2500" dirty="0" err="1"/>
              <a:t>bilangan</a:t>
            </a:r>
            <a:r>
              <a:rPr lang="en-US" sz="2500" dirty="0"/>
              <a:t> </a:t>
            </a:r>
            <a:r>
              <a:rPr lang="en-US" sz="2500" dirty="0" err="1"/>
              <a:t>biner</a:t>
            </a:r>
            <a:r>
              <a:rPr lang="en-US" sz="2500" dirty="0"/>
              <a:t> </a:t>
            </a:r>
            <a:r>
              <a:rPr lang="en-US" sz="2500" dirty="0" err="1"/>
              <a:t>atau</a:t>
            </a:r>
            <a:r>
              <a:rPr lang="en-US" sz="2500" dirty="0"/>
              <a:t> </a:t>
            </a:r>
            <a:r>
              <a:rPr lang="en-US" sz="2500" dirty="0" err="1"/>
              <a:t>ke</a:t>
            </a:r>
            <a:r>
              <a:rPr lang="en-US" sz="2500" dirty="0"/>
              <a:t> </a:t>
            </a:r>
            <a:r>
              <a:rPr lang="en-US" sz="2500" dirty="0" err="1"/>
              <a:t>bilangan</a:t>
            </a:r>
            <a:r>
              <a:rPr lang="en-US" sz="2500" dirty="0"/>
              <a:t> </a:t>
            </a:r>
            <a:r>
              <a:rPr lang="en-US" sz="2500" dirty="0" err="1"/>
              <a:t>desimal</a:t>
            </a:r>
            <a:r>
              <a:rPr lang="en-US" sz="2500" dirty="0"/>
              <a:t> </a:t>
            </a:r>
            <a:r>
              <a:rPr lang="en-US" sz="2500" dirty="0" err="1"/>
              <a:t>terlebih</a:t>
            </a:r>
            <a:r>
              <a:rPr lang="en-US" sz="2500" dirty="0"/>
              <a:t> </a:t>
            </a:r>
            <a:r>
              <a:rPr lang="en-US" sz="2500" dirty="0" err="1"/>
              <a:t>dahulu</a:t>
            </a:r>
            <a:r>
              <a:rPr lang="en-US" sz="2500" dirty="0"/>
              <a:t>.</a:t>
            </a:r>
            <a:endParaRPr lang="en-US" sz="2500" dirty="0">
              <a:effectLst/>
            </a:endParaRPr>
          </a:p>
          <a:p>
            <a:pPr algn="just"/>
            <a:r>
              <a:rPr lang="en-US" sz="2500" dirty="0"/>
              <a:t> </a:t>
            </a:r>
            <a:r>
              <a:rPr lang="en-US" sz="2500" dirty="0" err="1"/>
              <a:t>Sebagai</a:t>
            </a:r>
            <a:r>
              <a:rPr lang="en-US" sz="2500" dirty="0"/>
              <a:t> </a:t>
            </a:r>
            <a:r>
              <a:rPr lang="en-US" sz="2500" dirty="0" err="1"/>
              <a:t>contoh</a:t>
            </a:r>
            <a:r>
              <a:rPr lang="en-US" sz="2500" dirty="0"/>
              <a:t>, </a:t>
            </a:r>
            <a:r>
              <a:rPr lang="en-US" sz="2500" dirty="0" err="1"/>
              <a:t>bilangan</a:t>
            </a:r>
            <a:r>
              <a:rPr lang="en-US" sz="2500" dirty="0"/>
              <a:t> </a:t>
            </a:r>
            <a:r>
              <a:rPr lang="en-US" sz="2500" dirty="0" err="1"/>
              <a:t>heksadesimal</a:t>
            </a:r>
            <a:r>
              <a:rPr lang="en-US" sz="2500" dirty="0"/>
              <a:t> 9F2</a:t>
            </a:r>
            <a:r>
              <a:rPr lang="en-US" sz="2500" baseline="-25000" dirty="0"/>
              <a:t>16</a:t>
            </a:r>
            <a:r>
              <a:rPr lang="en-US" sz="2500" dirty="0"/>
              <a:t> </a:t>
            </a:r>
            <a:r>
              <a:rPr lang="en-US" sz="2500" dirty="0" err="1"/>
              <a:t>dapat</a:t>
            </a:r>
            <a:r>
              <a:rPr lang="en-US" sz="2500" dirty="0"/>
              <a:t> </a:t>
            </a:r>
            <a:r>
              <a:rPr lang="en-US" sz="2500" dirty="0" err="1"/>
              <a:t>diubah</a:t>
            </a:r>
            <a:r>
              <a:rPr lang="en-US" sz="2500" dirty="0"/>
              <a:t> </a:t>
            </a:r>
            <a:r>
              <a:rPr lang="en-US" sz="2500" dirty="0" err="1"/>
              <a:t>menjadi</a:t>
            </a:r>
            <a:r>
              <a:rPr lang="en-US" sz="2500" dirty="0"/>
              <a:t> </a:t>
            </a:r>
            <a:r>
              <a:rPr lang="en-US" sz="2500" dirty="0" err="1"/>
              <a:t>bilangan</a:t>
            </a:r>
            <a:r>
              <a:rPr lang="en-US" sz="2500" dirty="0"/>
              <a:t> </a:t>
            </a:r>
            <a:r>
              <a:rPr lang="en-US" sz="2500" dirty="0" err="1"/>
              <a:t>oktal</a:t>
            </a:r>
            <a:r>
              <a:rPr lang="en-US" sz="2500" dirty="0"/>
              <a:t> 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cara</a:t>
            </a:r>
            <a:r>
              <a:rPr lang="en-US" sz="2500" dirty="0"/>
              <a:t> </a:t>
            </a:r>
            <a:r>
              <a:rPr lang="en-US" sz="2500" dirty="0" err="1"/>
              <a:t>diubah</a:t>
            </a:r>
            <a:r>
              <a:rPr lang="en-US" sz="2500" dirty="0"/>
              <a:t> </a:t>
            </a:r>
            <a:r>
              <a:rPr lang="en-US" sz="2500" dirty="0" err="1"/>
              <a:t>dulu</a:t>
            </a:r>
            <a:r>
              <a:rPr lang="en-US" sz="2500" dirty="0"/>
              <a:t> </a:t>
            </a:r>
            <a:r>
              <a:rPr lang="en-US" sz="2500" dirty="0" err="1"/>
              <a:t>ke</a:t>
            </a:r>
            <a:r>
              <a:rPr lang="en-US" sz="2500" dirty="0"/>
              <a:t> </a:t>
            </a:r>
            <a:r>
              <a:rPr lang="en-US" sz="2500" dirty="0" err="1"/>
              <a:t>bilangan</a:t>
            </a:r>
            <a:r>
              <a:rPr lang="en-US" sz="2500" dirty="0"/>
              <a:t> </a:t>
            </a:r>
            <a:r>
              <a:rPr lang="en-US" sz="2500" dirty="0" err="1"/>
              <a:t>desimal</a:t>
            </a:r>
            <a:r>
              <a:rPr lang="en-US" sz="2500" dirty="0"/>
              <a:t>, </a:t>
            </a:r>
            <a:r>
              <a:rPr lang="en-US" sz="2500" dirty="0" err="1"/>
              <a:t>sebagai</a:t>
            </a:r>
            <a:r>
              <a:rPr lang="en-US" sz="2500" dirty="0"/>
              <a:t> </a:t>
            </a:r>
            <a:r>
              <a:rPr lang="en-US" sz="2500" dirty="0" err="1"/>
              <a:t>berikut</a:t>
            </a:r>
            <a:r>
              <a:rPr lang="en-US" sz="2500" dirty="0"/>
              <a:t>:</a:t>
            </a:r>
            <a:br>
              <a:rPr lang="en-US" sz="2500" dirty="0"/>
            </a:br>
            <a:endParaRPr lang="en-US" sz="2500" dirty="0">
              <a:effectLst/>
            </a:endParaRPr>
          </a:p>
          <a:p>
            <a:pPr algn="just"/>
            <a:r>
              <a:rPr lang="en-US" sz="2500" dirty="0" err="1"/>
              <a:t>Heksadesimal</a:t>
            </a:r>
            <a:r>
              <a:rPr lang="en-US" sz="2500" dirty="0"/>
              <a:t>         9                  F                2</a:t>
            </a:r>
            <a:endParaRPr lang="en-US" sz="2500" dirty="0">
              <a:effectLst/>
            </a:endParaRPr>
          </a:p>
          <a:p>
            <a:pPr algn="just"/>
            <a:r>
              <a:rPr lang="en-US" sz="2500" dirty="0" err="1"/>
              <a:t>Desimal</a:t>
            </a:r>
            <a:r>
              <a:rPr lang="en-US" sz="2500" dirty="0"/>
              <a:t>                 9x16</a:t>
            </a:r>
            <a:r>
              <a:rPr lang="en-US" sz="2500" baseline="30000" dirty="0"/>
              <a:t>2</a:t>
            </a:r>
            <a:r>
              <a:rPr lang="en-US" sz="2500" dirty="0"/>
              <a:t>      + 15x16</a:t>
            </a:r>
            <a:r>
              <a:rPr lang="en-US" sz="2500" baseline="30000" dirty="0"/>
              <a:t>1       </a:t>
            </a:r>
            <a:r>
              <a:rPr lang="en-US" sz="2500" dirty="0"/>
              <a:t>+  2x16</a:t>
            </a:r>
            <a:r>
              <a:rPr lang="en-US" sz="2500" baseline="30000" dirty="0"/>
              <a:t>0</a:t>
            </a:r>
            <a:r>
              <a:rPr lang="en-US" sz="2500" dirty="0"/>
              <a:t> =</a:t>
            </a:r>
            <a:endParaRPr lang="en-US" sz="2500" dirty="0">
              <a:effectLst/>
            </a:endParaRPr>
          </a:p>
          <a:p>
            <a:pPr algn="just"/>
            <a:r>
              <a:rPr lang="en-US" sz="2500" dirty="0"/>
              <a:t>                               2304      +   240        +     2     = 2546</a:t>
            </a:r>
            <a:r>
              <a:rPr lang="en-US" sz="2500" baseline="-25000" dirty="0"/>
              <a:t>10</a:t>
            </a:r>
            <a:endParaRPr lang="en-US" sz="2500" dirty="0">
              <a:effectLst/>
            </a:endParaRPr>
          </a:p>
          <a:p>
            <a:pPr algn="just"/>
            <a:r>
              <a:rPr lang="en-US" sz="2500" baseline="-25000" dirty="0"/>
              <a:t> </a:t>
            </a:r>
            <a:r>
              <a:rPr lang="en-US" sz="2500" dirty="0"/>
              <a:t> </a:t>
            </a:r>
            <a:endParaRPr lang="en-US" sz="2500" dirty="0">
              <a:effectLst/>
            </a:endParaRPr>
          </a:p>
          <a:p>
            <a:pPr algn="just"/>
            <a:r>
              <a:rPr lang="en-US" sz="2500" dirty="0"/>
              <a:t> </a:t>
            </a:r>
            <a:r>
              <a:rPr lang="en-US" sz="2500" dirty="0" err="1"/>
              <a:t>Selanjutnya</a:t>
            </a:r>
            <a:r>
              <a:rPr lang="en-US" sz="2500" dirty="0"/>
              <a:t> </a:t>
            </a:r>
            <a:r>
              <a:rPr lang="en-US" sz="2500" dirty="0" err="1"/>
              <a:t>hasil</a:t>
            </a:r>
            <a:r>
              <a:rPr lang="en-US" sz="2500" dirty="0"/>
              <a:t> </a:t>
            </a:r>
            <a:r>
              <a:rPr lang="en-US" sz="2500" dirty="0" err="1"/>
              <a:t>bilangan</a:t>
            </a:r>
            <a:r>
              <a:rPr lang="en-US" sz="2500" dirty="0"/>
              <a:t> </a:t>
            </a:r>
            <a:r>
              <a:rPr lang="en-US" sz="2500" dirty="0" err="1"/>
              <a:t>desimal</a:t>
            </a:r>
            <a:r>
              <a:rPr lang="en-US" sz="2500" dirty="0"/>
              <a:t> </a:t>
            </a:r>
            <a:r>
              <a:rPr lang="en-US" sz="2500" dirty="0" err="1"/>
              <a:t>diubah</a:t>
            </a:r>
            <a:r>
              <a:rPr lang="en-US" sz="2500" dirty="0"/>
              <a:t> </a:t>
            </a:r>
            <a:r>
              <a:rPr lang="en-US" sz="2500" dirty="0" err="1"/>
              <a:t>ke</a:t>
            </a:r>
            <a:r>
              <a:rPr lang="en-US" sz="2500" dirty="0"/>
              <a:t> </a:t>
            </a:r>
            <a:r>
              <a:rPr lang="en-US" sz="2500" dirty="0" err="1"/>
              <a:t>bilangan</a:t>
            </a:r>
            <a:r>
              <a:rPr lang="en-US" sz="2500" dirty="0"/>
              <a:t> </a:t>
            </a:r>
            <a:r>
              <a:rPr lang="en-US" sz="2500" dirty="0" err="1"/>
              <a:t>oktal</a:t>
            </a:r>
            <a:r>
              <a:rPr lang="en-US" sz="2500" dirty="0"/>
              <a:t>,</a:t>
            </a:r>
            <a:endParaRPr lang="en-US" sz="2500" dirty="0">
              <a:effectLst/>
            </a:endParaRPr>
          </a:p>
          <a:p>
            <a:pPr algn="just"/>
            <a:r>
              <a:rPr lang="en-US" sz="2500" dirty="0"/>
              <a:t>2546/8      =  318,               </a:t>
            </a:r>
            <a:r>
              <a:rPr lang="en-US" sz="2500" dirty="0" err="1"/>
              <a:t>sisa</a:t>
            </a:r>
            <a:r>
              <a:rPr lang="en-US" sz="2500" dirty="0"/>
              <a:t>   2</a:t>
            </a:r>
            <a:r>
              <a:rPr lang="en-US" sz="2500" baseline="-25000" dirty="0"/>
              <a:t>10</a:t>
            </a:r>
            <a:r>
              <a:rPr lang="en-US" sz="2500" dirty="0"/>
              <a:t>            =         2</a:t>
            </a:r>
            <a:r>
              <a:rPr lang="en-US" sz="2500" baseline="-25000" dirty="0"/>
              <a:t>8</a:t>
            </a:r>
            <a:r>
              <a:rPr lang="en-US" sz="2500" dirty="0"/>
              <a:t>, LSB</a:t>
            </a:r>
            <a:endParaRPr lang="en-US" sz="2500" dirty="0">
              <a:effectLst/>
            </a:endParaRPr>
          </a:p>
          <a:p>
            <a:pPr algn="just"/>
            <a:r>
              <a:rPr lang="en-US" sz="2500" dirty="0"/>
              <a:t>  318/8      =    39,               </a:t>
            </a:r>
            <a:r>
              <a:rPr lang="en-US" sz="2500" dirty="0" err="1"/>
              <a:t>sisa</a:t>
            </a:r>
            <a:r>
              <a:rPr lang="en-US" sz="2500" dirty="0"/>
              <a:t>   6</a:t>
            </a:r>
            <a:r>
              <a:rPr lang="en-US" sz="2500" baseline="-25000" dirty="0"/>
              <a:t>10</a:t>
            </a:r>
            <a:r>
              <a:rPr lang="en-US" sz="2500" dirty="0"/>
              <a:t>            =         6</a:t>
            </a:r>
            <a:r>
              <a:rPr lang="en-US" sz="2500" baseline="-25000" dirty="0"/>
              <a:t>8</a:t>
            </a:r>
            <a:r>
              <a:rPr lang="en-US" sz="2500" dirty="0"/>
              <a:t>, </a:t>
            </a:r>
            <a:endParaRPr lang="en-US" sz="2500" dirty="0">
              <a:effectLst/>
            </a:endParaRPr>
          </a:p>
          <a:p>
            <a:pPr algn="just"/>
            <a:r>
              <a:rPr lang="en-US" sz="2500" dirty="0"/>
              <a:t>    39/8       =      4,               </a:t>
            </a:r>
            <a:r>
              <a:rPr lang="en-US" sz="2500" dirty="0" err="1"/>
              <a:t>sisa</a:t>
            </a:r>
            <a:r>
              <a:rPr lang="en-US" sz="2500" dirty="0"/>
              <a:t>   7</a:t>
            </a:r>
            <a:r>
              <a:rPr lang="en-US" sz="2500" baseline="-25000" dirty="0"/>
              <a:t>10 </a:t>
            </a:r>
            <a:r>
              <a:rPr lang="en-US" sz="2500" dirty="0"/>
              <a:t>            =         7</a:t>
            </a:r>
            <a:r>
              <a:rPr lang="en-US" sz="2500" baseline="-25000" dirty="0"/>
              <a:t>8</a:t>
            </a:r>
            <a:r>
              <a:rPr lang="en-US" sz="2500" dirty="0"/>
              <a:t>,</a:t>
            </a:r>
            <a:endParaRPr lang="en-US" sz="2500" dirty="0">
              <a:effectLst/>
            </a:endParaRPr>
          </a:p>
          <a:p>
            <a:pPr algn="just"/>
            <a:r>
              <a:rPr lang="en-US" sz="2500" dirty="0"/>
              <a:t>      4/8       =      0,               </a:t>
            </a:r>
            <a:r>
              <a:rPr lang="en-US" sz="2500" dirty="0" err="1"/>
              <a:t>sisa</a:t>
            </a:r>
            <a:r>
              <a:rPr lang="en-US" sz="2500" dirty="0"/>
              <a:t>   4</a:t>
            </a:r>
            <a:r>
              <a:rPr lang="en-US" sz="2500" baseline="-25000" dirty="0"/>
              <a:t>10 </a:t>
            </a:r>
            <a:r>
              <a:rPr lang="en-US" sz="2500" dirty="0"/>
              <a:t>            =         4</a:t>
            </a:r>
            <a:r>
              <a:rPr lang="en-US" sz="2500" baseline="-25000" dirty="0"/>
              <a:t>8</a:t>
            </a:r>
            <a:r>
              <a:rPr lang="en-US" sz="2500" dirty="0"/>
              <a:t>, MSB</a:t>
            </a:r>
            <a:endParaRPr lang="en-US" sz="2500" dirty="0">
              <a:effectLst/>
            </a:endParaRPr>
          </a:p>
          <a:p>
            <a:pPr algn="just"/>
            <a:br>
              <a:rPr lang="en-US" sz="2500" dirty="0"/>
            </a:br>
            <a:endParaRPr lang="en-US" sz="2500" dirty="0">
              <a:effectLst/>
            </a:endParaRPr>
          </a:p>
          <a:p>
            <a:pPr algn="just"/>
            <a:r>
              <a:rPr lang="en-US" sz="2500" dirty="0" err="1"/>
              <a:t>Sehingga</a:t>
            </a:r>
            <a:r>
              <a:rPr lang="en-US" sz="2500" dirty="0"/>
              <a:t>, 9F2</a:t>
            </a:r>
            <a:r>
              <a:rPr lang="en-US" sz="2500" baseline="-25000" dirty="0"/>
              <a:t>16</a:t>
            </a:r>
            <a:r>
              <a:rPr lang="en-US" sz="2500" dirty="0"/>
              <a:t> =  2546 </a:t>
            </a:r>
            <a:r>
              <a:rPr lang="en-US" sz="2500" baseline="-25000" dirty="0"/>
              <a:t>10</a:t>
            </a:r>
            <a:r>
              <a:rPr lang="en-US" sz="2500" dirty="0"/>
              <a:t> = 4762</a:t>
            </a:r>
            <a:r>
              <a:rPr lang="en-US" sz="2500" baseline="-25000" dirty="0"/>
              <a:t>8</a:t>
            </a:r>
            <a:r>
              <a:rPr lang="en-US" sz="2500" dirty="0"/>
              <a:t>.</a:t>
            </a:r>
            <a:endParaRPr lang="en-US" sz="2500" dirty="0">
              <a:effectLst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46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-1966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762000"/>
            <a:ext cx="8610600" cy="5638800"/>
          </a:xfrm>
        </p:spPr>
        <p:txBody>
          <a:bodyPr>
            <a:normAutofit fontScale="62500" lnSpcReduction="20000"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Konversi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heksadesimal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oktal</a:t>
            </a:r>
            <a:r>
              <a:rPr lang="en-US" b="1" dirty="0"/>
              <a:t>.</a:t>
            </a:r>
          </a:p>
          <a:p>
            <a:pPr algn="just"/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 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 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 9F2</a:t>
            </a:r>
            <a:r>
              <a:rPr lang="en-US" baseline="-25000" dirty="0"/>
              <a:t>16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 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dirty="0">
              <a:effectLst/>
            </a:endParaRPr>
          </a:p>
          <a:p>
            <a:pPr algn="just"/>
            <a:br>
              <a:rPr lang="en-US" dirty="0"/>
            </a:br>
            <a:endParaRPr lang="en-US" dirty="0">
              <a:effectLst/>
            </a:endParaRPr>
          </a:p>
          <a:p>
            <a:pPr algn="just"/>
            <a:r>
              <a:rPr lang="en-US" dirty="0" err="1"/>
              <a:t>Heksadesimal</a:t>
            </a:r>
            <a:r>
              <a:rPr lang="en-US" dirty="0"/>
              <a:t>         9                  F                2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Desimal</a:t>
            </a:r>
            <a:r>
              <a:rPr lang="en-US" dirty="0"/>
              <a:t>                 9x16</a:t>
            </a:r>
            <a:r>
              <a:rPr lang="en-US" baseline="30000" dirty="0"/>
              <a:t>2</a:t>
            </a:r>
            <a:r>
              <a:rPr lang="en-US" dirty="0"/>
              <a:t>      + 15x16</a:t>
            </a:r>
            <a:r>
              <a:rPr lang="en-US" baseline="30000" dirty="0"/>
              <a:t>1       </a:t>
            </a:r>
            <a:r>
              <a:rPr lang="en-US" dirty="0"/>
              <a:t>+  2x16</a:t>
            </a:r>
            <a:r>
              <a:rPr lang="en-US" baseline="30000" dirty="0"/>
              <a:t>0</a:t>
            </a:r>
            <a:r>
              <a:rPr lang="en-US" dirty="0"/>
              <a:t> =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                               2304      +   240        +     2     = 2546</a:t>
            </a:r>
            <a:r>
              <a:rPr lang="en-US" baseline="-25000" dirty="0"/>
              <a:t>10</a:t>
            </a:r>
            <a:endParaRPr lang="en-US" dirty="0">
              <a:effectLst/>
            </a:endParaRPr>
          </a:p>
          <a:p>
            <a:pPr algn="just"/>
            <a:r>
              <a:rPr lang="en-US" baseline="-25000" dirty="0"/>
              <a:t> 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 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,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2546/8      =  318,               </a:t>
            </a:r>
            <a:r>
              <a:rPr lang="en-US" dirty="0" err="1"/>
              <a:t>sisa</a:t>
            </a:r>
            <a:r>
              <a:rPr lang="en-US" dirty="0"/>
              <a:t>   2</a:t>
            </a:r>
            <a:r>
              <a:rPr lang="en-US" baseline="-25000" dirty="0"/>
              <a:t>10</a:t>
            </a:r>
            <a:r>
              <a:rPr lang="en-US" dirty="0"/>
              <a:t>            =         2</a:t>
            </a:r>
            <a:r>
              <a:rPr lang="en-US" baseline="-25000" dirty="0"/>
              <a:t>8</a:t>
            </a:r>
            <a:r>
              <a:rPr lang="en-US" dirty="0"/>
              <a:t>, LSB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  318/8      =    39,               </a:t>
            </a:r>
            <a:r>
              <a:rPr lang="en-US" dirty="0" err="1"/>
              <a:t>sisa</a:t>
            </a:r>
            <a:r>
              <a:rPr lang="en-US" dirty="0"/>
              <a:t>   6</a:t>
            </a:r>
            <a:r>
              <a:rPr lang="en-US" baseline="-25000" dirty="0"/>
              <a:t>10</a:t>
            </a:r>
            <a:r>
              <a:rPr lang="en-US" dirty="0"/>
              <a:t>            =         6</a:t>
            </a:r>
            <a:r>
              <a:rPr lang="en-US" baseline="-25000" dirty="0"/>
              <a:t>8</a:t>
            </a:r>
            <a:r>
              <a:rPr lang="en-US" dirty="0"/>
              <a:t>, 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    39/8       =      4,               </a:t>
            </a:r>
            <a:r>
              <a:rPr lang="en-US" dirty="0" err="1"/>
              <a:t>sisa</a:t>
            </a:r>
            <a:r>
              <a:rPr lang="en-US" dirty="0"/>
              <a:t>   7</a:t>
            </a:r>
            <a:r>
              <a:rPr lang="en-US" baseline="-25000" dirty="0"/>
              <a:t>10 </a:t>
            </a:r>
            <a:r>
              <a:rPr lang="en-US" dirty="0"/>
              <a:t>            =         7</a:t>
            </a:r>
            <a:r>
              <a:rPr lang="en-US" baseline="-25000" dirty="0"/>
              <a:t>8</a:t>
            </a:r>
            <a:r>
              <a:rPr lang="en-US" dirty="0"/>
              <a:t>,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      4/8       =      0,               </a:t>
            </a:r>
            <a:r>
              <a:rPr lang="en-US" dirty="0" err="1"/>
              <a:t>sisa</a:t>
            </a:r>
            <a:r>
              <a:rPr lang="en-US" dirty="0"/>
              <a:t>   4</a:t>
            </a:r>
            <a:r>
              <a:rPr lang="en-US" baseline="-25000" dirty="0"/>
              <a:t>10 </a:t>
            </a:r>
            <a:r>
              <a:rPr lang="en-US" dirty="0"/>
              <a:t>            =         4</a:t>
            </a:r>
            <a:r>
              <a:rPr lang="en-US" baseline="-25000" dirty="0"/>
              <a:t>8</a:t>
            </a:r>
            <a:r>
              <a:rPr lang="en-US" dirty="0"/>
              <a:t>, MSB</a:t>
            </a:r>
            <a:endParaRPr lang="en-US" dirty="0">
              <a:effectLst/>
            </a:endParaRPr>
          </a:p>
          <a:p>
            <a:pPr algn="just"/>
            <a:br>
              <a:rPr lang="en-US" dirty="0"/>
            </a:br>
            <a:endParaRPr lang="en-US" dirty="0">
              <a:effectLst/>
            </a:endParaRPr>
          </a:p>
          <a:p>
            <a:pPr algn="just"/>
            <a:r>
              <a:rPr lang="en-US" dirty="0" err="1"/>
              <a:t>Sehingga</a:t>
            </a:r>
            <a:r>
              <a:rPr lang="en-US" dirty="0"/>
              <a:t>, 9F2</a:t>
            </a:r>
            <a:r>
              <a:rPr lang="en-US" baseline="-25000" dirty="0"/>
              <a:t>16</a:t>
            </a:r>
            <a:r>
              <a:rPr lang="en-US" dirty="0"/>
              <a:t> =  2546 </a:t>
            </a:r>
            <a:r>
              <a:rPr lang="en-US" baseline="-25000" dirty="0"/>
              <a:t>10</a:t>
            </a:r>
            <a:r>
              <a:rPr lang="en-US" dirty="0"/>
              <a:t> = 4762</a:t>
            </a:r>
            <a:r>
              <a:rPr lang="en-US" baseline="-25000" dirty="0"/>
              <a:t>8</a:t>
            </a:r>
            <a:r>
              <a:rPr lang="en-US" dirty="0"/>
              <a:t>.</a:t>
            </a:r>
            <a:endParaRPr lang="en-US" dirty="0">
              <a:effectLst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02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-1966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764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Cara lain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          </a:t>
            </a:r>
            <a:r>
              <a:rPr lang="en-US" dirty="0" err="1"/>
              <a:t>Heksadesimal</a:t>
            </a:r>
            <a:r>
              <a:rPr lang="en-US" dirty="0"/>
              <a:t>           9                  F                2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Biner</a:t>
            </a:r>
            <a:r>
              <a:rPr lang="en-US" dirty="0"/>
              <a:t>                      1001           1111          0010           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  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bit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digit paling </a:t>
            </a:r>
            <a:r>
              <a:rPr lang="en-US" dirty="0" err="1"/>
              <a:t>kanan</a:t>
            </a:r>
            <a:r>
              <a:rPr lang="en-US" dirty="0"/>
              <a:t> (LSB).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. </a:t>
            </a:r>
            <a:endParaRPr lang="en-US" dirty="0">
              <a:effectLst/>
            </a:endParaRPr>
          </a:p>
          <a:p>
            <a:pPr algn="just"/>
            <a:br>
              <a:rPr lang="en-US" dirty="0"/>
            </a:br>
            <a:endParaRPr lang="en-US" dirty="0">
              <a:effectLst/>
            </a:endParaRPr>
          </a:p>
          <a:p>
            <a:pPr algn="just"/>
            <a:r>
              <a:rPr lang="en-US" dirty="0" err="1"/>
              <a:t>Biner</a:t>
            </a:r>
            <a:r>
              <a:rPr lang="en-US" dirty="0"/>
              <a:t>                         100        111        110      010               </a:t>
            </a:r>
            <a:endParaRPr lang="en-US" dirty="0">
              <a:effectLst/>
            </a:endParaRPr>
          </a:p>
          <a:p>
            <a:pPr algn="just"/>
            <a:r>
              <a:rPr lang="en-US" b="1" dirty="0"/>
              <a:t>          </a:t>
            </a:r>
            <a:r>
              <a:rPr lang="en-US" dirty="0" err="1"/>
              <a:t>Heksadesimal</a:t>
            </a:r>
            <a:r>
              <a:rPr lang="en-US" dirty="0"/>
              <a:t>             4            7            6          2                 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Sehingga</a:t>
            </a:r>
            <a:r>
              <a:rPr lang="en-US" dirty="0"/>
              <a:t>, 9F2</a:t>
            </a:r>
            <a:r>
              <a:rPr lang="en-US" baseline="-25000" dirty="0"/>
              <a:t>16</a:t>
            </a:r>
            <a:r>
              <a:rPr lang="en-US" dirty="0"/>
              <a:t>  =  100111110010</a:t>
            </a:r>
            <a:r>
              <a:rPr lang="en-US" baseline="-25000" dirty="0"/>
              <a:t>2</a:t>
            </a:r>
            <a:r>
              <a:rPr lang="en-US" dirty="0"/>
              <a:t> = 4762</a:t>
            </a:r>
            <a:r>
              <a:rPr lang="en-US" baseline="-25000" dirty="0"/>
              <a:t>8</a:t>
            </a:r>
            <a:r>
              <a:rPr lang="en-US" dirty="0"/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1801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-1966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32562"/>
            <a:ext cx="8382000" cy="5334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Biner</a:t>
            </a:r>
            <a:r>
              <a:rPr lang="en-US" b="1" dirty="0"/>
              <a:t> </a:t>
            </a:r>
            <a:r>
              <a:rPr lang="en-US" b="1" dirty="0" err="1"/>
              <a:t>Pecahan</a:t>
            </a:r>
            <a:endParaRPr lang="en-US" b="1" dirty="0"/>
          </a:p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,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. Digit-digit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eksponen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digit-digit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eksponen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 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Sehingga</a:t>
            </a:r>
            <a:r>
              <a:rPr lang="en-US" dirty="0"/>
              <a:t>,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0.1</a:t>
            </a:r>
            <a:r>
              <a:rPr lang="en-US" baseline="-25000" dirty="0"/>
              <a:t>10</a:t>
            </a:r>
            <a:r>
              <a:rPr lang="en-US" dirty="0"/>
              <a:t>   =  10</a:t>
            </a:r>
            <a:r>
              <a:rPr lang="en-US" baseline="30000" dirty="0"/>
              <a:t>-1</a:t>
            </a:r>
            <a:r>
              <a:rPr lang="en-US" dirty="0"/>
              <a:t>          =  1/10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0.10</a:t>
            </a:r>
            <a:r>
              <a:rPr lang="en-US" baseline="-25000" dirty="0"/>
              <a:t>10</a:t>
            </a:r>
            <a:r>
              <a:rPr lang="en-US" dirty="0"/>
              <a:t>  =  10</a:t>
            </a:r>
            <a:r>
              <a:rPr lang="en-US" baseline="30000" dirty="0"/>
              <a:t>-2‑                </a:t>
            </a:r>
            <a:r>
              <a:rPr lang="en-US" dirty="0"/>
              <a:t>=  1/100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0.2     =  2 x 0.1      =  2 x 10</a:t>
            </a:r>
            <a:r>
              <a:rPr lang="en-US" baseline="30000" dirty="0"/>
              <a:t>-1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.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Cara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,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0.1</a:t>
            </a:r>
            <a:r>
              <a:rPr lang="en-US" baseline="-25000" dirty="0"/>
              <a:t>2</a:t>
            </a:r>
            <a:r>
              <a:rPr lang="en-US" dirty="0"/>
              <a:t>    =  2</a:t>
            </a:r>
            <a:r>
              <a:rPr lang="en-US" baseline="30000" dirty="0"/>
              <a:t>-1</a:t>
            </a:r>
            <a:r>
              <a:rPr lang="en-US" dirty="0"/>
              <a:t>            =  ½, </a:t>
            </a:r>
            <a:r>
              <a:rPr lang="en-US" dirty="0" err="1"/>
              <a:t>dan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0.01</a:t>
            </a:r>
            <a:r>
              <a:rPr lang="en-US" baseline="-25000" dirty="0"/>
              <a:t>2</a:t>
            </a:r>
            <a:r>
              <a:rPr lang="en-US" dirty="0"/>
              <a:t>   =  2</a:t>
            </a:r>
            <a:r>
              <a:rPr lang="en-US" baseline="30000" dirty="0"/>
              <a:t>-2‑                  </a:t>
            </a:r>
            <a:r>
              <a:rPr lang="en-US" dirty="0"/>
              <a:t>=  ½</a:t>
            </a:r>
            <a:r>
              <a:rPr lang="en-US" baseline="30000" dirty="0"/>
              <a:t>2</a:t>
            </a:r>
            <a:r>
              <a:rPr lang="en-US" dirty="0"/>
              <a:t>  = ¼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0.111</a:t>
            </a:r>
            <a:r>
              <a:rPr lang="en-US" baseline="-25000" dirty="0"/>
              <a:t>2</a:t>
            </a:r>
            <a:r>
              <a:rPr lang="en-US" dirty="0"/>
              <a:t>     =  1/2 + 1/4 + 1/8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             =  0.5 + 0.25 + 0.125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             =  0.875</a:t>
            </a:r>
            <a:r>
              <a:rPr lang="en-US" baseline="-25000" dirty="0"/>
              <a:t>10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101.101</a:t>
            </a:r>
            <a:r>
              <a:rPr lang="en-US" baseline="-25000" dirty="0"/>
              <a:t>2</a:t>
            </a:r>
            <a:r>
              <a:rPr lang="en-US" dirty="0"/>
              <a:t> =  4 + 0 + 1+ ½ + 0 + 1/8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             =  5 + 0.625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             =  5.625</a:t>
            </a:r>
            <a:r>
              <a:rPr lang="en-US" baseline="-25000" dirty="0"/>
              <a:t>10</a:t>
            </a:r>
            <a:endParaRPr lang="en-US" dirty="0">
              <a:effectLst/>
            </a:endParaRPr>
          </a:p>
          <a:p>
            <a:pPr algn="just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1846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-1966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99" y="1524000"/>
            <a:ext cx="85344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Pengubahan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mengalikan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2,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bit </a:t>
            </a:r>
            <a:r>
              <a:rPr lang="en-US" dirty="0" err="1"/>
              <a:t>biner</a:t>
            </a:r>
            <a:r>
              <a:rPr lang="en-US" dirty="0"/>
              <a:t>. Proses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diteruskan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ketelitian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 Bit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MSB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0.625</a:t>
            </a:r>
            <a:r>
              <a:rPr lang="en-US" baseline="-25000" dirty="0"/>
              <a:t>10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>
              <a:effectLst/>
            </a:endParaRPr>
          </a:p>
          <a:p>
            <a:pPr algn="just"/>
            <a:br>
              <a:rPr lang="en-US" dirty="0"/>
            </a:br>
            <a:endParaRPr lang="en-US" dirty="0">
              <a:effectLst/>
            </a:endParaRPr>
          </a:p>
          <a:p>
            <a:pPr algn="just"/>
            <a:r>
              <a:rPr lang="en-US" dirty="0"/>
              <a:t>0.625 x 2  =  1.25, 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   =       1 (MSB), </a:t>
            </a:r>
            <a:r>
              <a:rPr lang="en-US" dirty="0" err="1"/>
              <a:t>sisa</a:t>
            </a:r>
            <a:r>
              <a:rPr lang="en-US" dirty="0"/>
              <a:t> = 0.25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0.25 x 2    =  0.5,   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   =       0, </a:t>
            </a:r>
            <a:r>
              <a:rPr lang="en-US" dirty="0" err="1"/>
              <a:t>sisa</a:t>
            </a:r>
            <a:r>
              <a:rPr lang="en-US" dirty="0"/>
              <a:t> = 0.5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0.5 x 2      =  1.0,   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   =       1 (LSB),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sisa</a:t>
            </a:r>
            <a:endParaRPr lang="en-US" dirty="0">
              <a:effectLst/>
            </a:endParaRPr>
          </a:p>
          <a:p>
            <a:pPr algn="just"/>
            <a:br>
              <a:rPr lang="en-US" dirty="0"/>
            </a:br>
            <a:endParaRPr lang="en-US" dirty="0">
              <a:effectLst/>
            </a:endParaRPr>
          </a:p>
          <a:p>
            <a:pPr algn="just"/>
            <a:r>
              <a:rPr lang="en-US" dirty="0" err="1"/>
              <a:t>Sehingga</a:t>
            </a:r>
            <a:r>
              <a:rPr lang="en-US" dirty="0"/>
              <a:t>, </a:t>
            </a:r>
            <a:endParaRPr lang="en-US" dirty="0">
              <a:effectLst/>
            </a:endParaRPr>
          </a:p>
          <a:p>
            <a:pPr algn="just"/>
            <a:br>
              <a:rPr lang="en-US" dirty="0"/>
            </a:br>
            <a:endParaRPr lang="en-US" dirty="0">
              <a:effectLst/>
            </a:endParaRPr>
          </a:p>
          <a:p>
            <a:pPr algn="just"/>
            <a:r>
              <a:rPr lang="en-US" dirty="0"/>
              <a:t>0.625</a:t>
            </a:r>
            <a:r>
              <a:rPr lang="en-US" baseline="-25000" dirty="0"/>
              <a:t>10</a:t>
            </a:r>
            <a:r>
              <a:rPr lang="en-US" dirty="0"/>
              <a:t>      =  0.101</a:t>
            </a:r>
            <a:r>
              <a:rPr lang="en-US" baseline="-25000" dirty="0"/>
              <a:t>2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62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" y="1828800"/>
            <a:ext cx="8305800" cy="47244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Desimal</a:t>
            </a:r>
            <a:r>
              <a:rPr lang="en-US" b="1" dirty="0"/>
              <a:t>.</a:t>
            </a:r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‘0’ ,‘1’, ‘2’,’3’,’4’,’5’,’6’,’7’,’8’ </a:t>
            </a:r>
            <a:r>
              <a:rPr lang="en-US" dirty="0" err="1"/>
              <a:t>dan</a:t>
            </a:r>
            <a:r>
              <a:rPr lang="en-US" dirty="0"/>
              <a:t> ‘9’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radix 10.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digital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pesawat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10 level (</a:t>
            </a:r>
            <a:r>
              <a:rPr lang="en-US" dirty="0" err="1"/>
              <a:t>tiap-tiap</a:t>
            </a:r>
            <a:r>
              <a:rPr lang="en-US" dirty="0"/>
              <a:t> level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0 </a:t>
            </a:r>
            <a:r>
              <a:rPr lang="en-US" dirty="0" err="1"/>
              <a:t>sampai</a:t>
            </a:r>
            <a:r>
              <a:rPr lang="en-US" dirty="0"/>
              <a:t> 9)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Sistem</a:t>
            </a:r>
            <a:r>
              <a:rPr lang="en-US" dirty="0"/>
              <a:t> 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positional-value </a:t>
            </a:r>
            <a:r>
              <a:rPr lang="en-US" i="1" dirty="0" err="1"/>
              <a:t>system</a:t>
            </a:r>
            <a:r>
              <a:rPr lang="en-US" dirty="0" err="1"/>
              <a:t>,dimana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digit  </a:t>
            </a:r>
            <a:r>
              <a:rPr lang="en-US" dirty="0" err="1"/>
              <a:t>tergantung</a:t>
            </a:r>
            <a:r>
              <a:rPr lang="en-US" dirty="0"/>
              <a:t>  </a:t>
            </a:r>
            <a:r>
              <a:rPr lang="en-US" dirty="0" err="1"/>
              <a:t>dari</a:t>
            </a:r>
            <a:r>
              <a:rPr lang="en-US" dirty="0"/>
              <a:t>  </a:t>
            </a:r>
            <a:r>
              <a:rPr lang="en-US" dirty="0" err="1"/>
              <a:t>posisinya</a:t>
            </a:r>
            <a:r>
              <a:rPr lang="en-US" dirty="0"/>
              <a:t>.  </a:t>
            </a:r>
            <a:r>
              <a:rPr lang="en-US" dirty="0" err="1"/>
              <a:t>Nilai</a:t>
            </a:r>
            <a:r>
              <a:rPr lang="en-US" dirty="0"/>
              <a:t>  yang  </a:t>
            </a:r>
            <a:r>
              <a:rPr lang="en-US" dirty="0" err="1"/>
              <a:t>terdapat</a:t>
            </a:r>
            <a:r>
              <a:rPr lang="en-US" dirty="0"/>
              <a:t>  </a:t>
            </a:r>
            <a:r>
              <a:rPr lang="en-US" dirty="0" err="1"/>
              <a:t>pada</a:t>
            </a:r>
            <a:r>
              <a:rPr lang="en-US" dirty="0"/>
              <a:t>  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2.1., </a:t>
            </a:r>
            <a:r>
              <a:rPr lang="en-US" dirty="0" err="1"/>
              <a:t>yaitu</a:t>
            </a:r>
            <a:r>
              <a:rPr lang="en-US" dirty="0"/>
              <a:t> A,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,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B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puluhan</a:t>
            </a:r>
            <a:r>
              <a:rPr lang="en-US" dirty="0"/>
              <a:t>, C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ratusan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Kolom</a:t>
            </a:r>
            <a:r>
              <a:rPr lang="en-US" dirty="0"/>
              <a:t> A, B, C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eksponen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basis 10 </a:t>
            </a:r>
            <a:r>
              <a:rPr lang="en-US" dirty="0" err="1"/>
              <a:t>yaitu</a:t>
            </a:r>
            <a:r>
              <a:rPr lang="en-US" dirty="0"/>
              <a:t> 10</a:t>
            </a:r>
            <a:r>
              <a:rPr lang="en-US" baseline="30000" dirty="0"/>
              <a:t>0</a:t>
            </a:r>
            <a:r>
              <a:rPr lang="en-US" dirty="0"/>
              <a:t> = 1, 10</a:t>
            </a:r>
            <a:r>
              <a:rPr lang="en-US" baseline="30000" dirty="0"/>
              <a:t>1</a:t>
            </a:r>
            <a:r>
              <a:rPr lang="en-US" dirty="0"/>
              <a:t> = 10, 10</a:t>
            </a:r>
            <a:r>
              <a:rPr lang="en-US" baseline="30000" dirty="0"/>
              <a:t>2</a:t>
            </a:r>
            <a:r>
              <a:rPr lang="en-US" dirty="0"/>
              <a:t> = 100.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 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yang </a:t>
            </a:r>
            <a:r>
              <a:rPr lang="en-US" dirty="0" err="1"/>
              <a:t>berbasis</a:t>
            </a:r>
            <a:r>
              <a:rPr lang="en-US" dirty="0"/>
              <a:t> 2,  </a:t>
            </a:r>
            <a:r>
              <a:rPr lang="en-US" dirty="0" err="1"/>
              <a:t>menunjukkan</a:t>
            </a:r>
            <a:r>
              <a:rPr lang="en-US" dirty="0"/>
              <a:t>  </a:t>
            </a:r>
            <a:r>
              <a:rPr lang="en-US" dirty="0" err="1"/>
              <a:t>eksponen</a:t>
            </a:r>
            <a:r>
              <a:rPr lang="en-US" dirty="0"/>
              <a:t>  </a:t>
            </a:r>
            <a:r>
              <a:rPr lang="en-US" dirty="0" err="1"/>
              <a:t>dengan</a:t>
            </a:r>
            <a:r>
              <a:rPr lang="en-US" dirty="0"/>
              <a:t> basis 2, </a:t>
            </a:r>
            <a:r>
              <a:rPr lang="en-US" dirty="0" err="1"/>
              <a:t>yaitu</a:t>
            </a:r>
            <a:r>
              <a:rPr lang="en-US" dirty="0"/>
              <a:t> 2</a:t>
            </a:r>
            <a:r>
              <a:rPr lang="en-US" baseline="30000" dirty="0"/>
              <a:t>0</a:t>
            </a:r>
            <a:r>
              <a:rPr lang="en-US" dirty="0"/>
              <a:t> = 1, 2</a:t>
            </a:r>
            <a:r>
              <a:rPr lang="en-US" baseline="30000" dirty="0"/>
              <a:t>1</a:t>
            </a:r>
            <a:r>
              <a:rPr lang="en-US" dirty="0"/>
              <a:t> = 2, 2</a:t>
            </a:r>
            <a:r>
              <a:rPr lang="en-US" baseline="30000" dirty="0"/>
              <a:t>2</a:t>
            </a:r>
            <a:r>
              <a:rPr lang="en-US" dirty="0"/>
              <a:t> = 4,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.</a:t>
            </a:r>
            <a:endParaRPr lang="en-US" dirty="0">
              <a:effectLst/>
            </a:endParaRPr>
          </a:p>
          <a:p>
            <a:pPr algn="just"/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372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1905000"/>
            <a:ext cx="8153400" cy="35052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b="1" dirty="0" err="1"/>
              <a:t>Bilangan</a:t>
            </a:r>
            <a:r>
              <a:rPr lang="en-US" sz="2400" b="1" dirty="0"/>
              <a:t> </a:t>
            </a:r>
            <a:r>
              <a:rPr lang="en-US" sz="2400" b="1" dirty="0" err="1"/>
              <a:t>Oktal</a:t>
            </a:r>
            <a:r>
              <a:rPr lang="en-US" sz="2400" b="1" dirty="0"/>
              <a:t>.</a:t>
            </a:r>
          </a:p>
          <a:p>
            <a:pPr algn="just"/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oktal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delapan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 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‘0’ ,‘1’, ‘2’,’3’,’4’,’5’,’6’,dan ’7’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radix 8.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oktal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 </a:t>
            </a:r>
            <a:r>
              <a:rPr lang="en-US" sz="2400" dirty="0" err="1"/>
              <a:t>alternatif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menyederhanakan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pengkodean</a:t>
            </a:r>
            <a:r>
              <a:rPr lang="en-US" sz="2400" dirty="0"/>
              <a:t> </a:t>
            </a:r>
            <a:r>
              <a:rPr lang="en-US" sz="2400" dirty="0" err="1"/>
              <a:t>biner</a:t>
            </a:r>
            <a:r>
              <a:rPr lang="en-US" sz="2400" dirty="0"/>
              <a:t>. </a:t>
            </a:r>
            <a:r>
              <a:rPr lang="en-US" sz="2400" dirty="0" err="1"/>
              <a:t>Karena</a:t>
            </a:r>
            <a:r>
              <a:rPr lang="en-US" sz="2400" dirty="0"/>
              <a:t> 8 = 2</a:t>
            </a:r>
            <a:r>
              <a:rPr lang="en-US" sz="2400" baseline="30000" dirty="0"/>
              <a:t>3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(1) digit </a:t>
            </a:r>
            <a:r>
              <a:rPr lang="en-US" sz="2400" dirty="0" err="1"/>
              <a:t>oktal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mewakili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(3) digit </a:t>
            </a:r>
            <a:r>
              <a:rPr lang="en-US" sz="2400" dirty="0" err="1"/>
              <a:t>biner</a:t>
            </a:r>
            <a:r>
              <a:rPr lang="en-US" sz="2400" dirty="0"/>
              <a:t>.</a:t>
            </a: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961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8153400" cy="42672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Heksadesimal</a:t>
            </a:r>
            <a:r>
              <a:rPr lang="en-US" b="1" dirty="0"/>
              <a:t>.</a:t>
            </a:r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16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‘0’ ,‘1’, ‘2’,’3’,’4’,’5’,’6’,’7’,’8’,’9’,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’A’,’B’, ’C’,’D’,’E’, </a:t>
            </a:r>
            <a:r>
              <a:rPr lang="en-US" dirty="0" err="1"/>
              <a:t>dan</a:t>
            </a:r>
            <a:r>
              <a:rPr lang="en-US" dirty="0"/>
              <a:t> ‘F’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radix 16. </a:t>
            </a:r>
            <a:r>
              <a:rPr lang="en-US" dirty="0" err="1"/>
              <a:t>Identik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  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penyederhanaan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pengkodean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16 = 2</a:t>
            </a:r>
            <a:r>
              <a:rPr lang="en-US" baseline="30000" dirty="0"/>
              <a:t>4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(1) digit </a:t>
            </a:r>
            <a:r>
              <a:rPr lang="en-US" dirty="0" err="1"/>
              <a:t>heksadesimal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(4) digit </a:t>
            </a:r>
            <a:r>
              <a:rPr lang="en-US" dirty="0" err="1"/>
              <a:t>biner</a:t>
            </a:r>
            <a:r>
              <a:rPr lang="en-US" dirty="0"/>
              <a:t>.</a:t>
            </a:r>
            <a:endParaRPr lang="en-US" dirty="0">
              <a:effectLst/>
            </a:endParaRPr>
          </a:p>
          <a:p>
            <a:pPr algn="just"/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538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05000"/>
            <a:ext cx="83058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Konversi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desimal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biner</a:t>
            </a:r>
            <a:r>
              <a:rPr lang="en-US" b="1" dirty="0"/>
              <a:t>.</a:t>
            </a:r>
          </a:p>
          <a:p>
            <a:pPr algn="just"/>
            <a:r>
              <a:rPr lang="en-US" dirty="0"/>
              <a:t>Cara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berturut-turut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pembagi</a:t>
            </a:r>
            <a:r>
              <a:rPr lang="en-US" dirty="0"/>
              <a:t> 2,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pembagiannya</a:t>
            </a:r>
            <a:r>
              <a:rPr lang="en-US" dirty="0"/>
              <a:t>.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0 </a:t>
            </a:r>
            <a:r>
              <a:rPr lang="en-US" dirty="0" err="1"/>
              <a:t>atau</a:t>
            </a:r>
            <a:r>
              <a:rPr lang="en-US" dirty="0"/>
              <a:t> 1,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MSBnya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52</a:t>
            </a:r>
            <a:r>
              <a:rPr lang="en-US" baseline="-25000" dirty="0"/>
              <a:t>10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,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52/2   =   26 </a:t>
            </a:r>
            <a:r>
              <a:rPr lang="en-US" dirty="0" err="1"/>
              <a:t>sisa</a:t>
            </a:r>
            <a:r>
              <a:rPr lang="en-US" dirty="0"/>
              <a:t> 0, LSB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26/2   =   13 </a:t>
            </a:r>
            <a:r>
              <a:rPr lang="en-US" dirty="0" err="1"/>
              <a:t>sisa</a:t>
            </a:r>
            <a:r>
              <a:rPr lang="en-US" dirty="0"/>
              <a:t> 0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13/2   =     6 </a:t>
            </a:r>
            <a:r>
              <a:rPr lang="en-US" dirty="0" err="1"/>
              <a:t>sisa</a:t>
            </a:r>
            <a:r>
              <a:rPr lang="en-US" dirty="0"/>
              <a:t> 1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6/2     =    3 </a:t>
            </a:r>
            <a:r>
              <a:rPr lang="en-US" dirty="0" err="1"/>
              <a:t>sisa</a:t>
            </a:r>
            <a:r>
              <a:rPr lang="en-US" dirty="0"/>
              <a:t> 0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3/2     =    1 </a:t>
            </a:r>
            <a:r>
              <a:rPr lang="en-US" dirty="0" err="1"/>
              <a:t>sisa</a:t>
            </a:r>
            <a:r>
              <a:rPr lang="en-US" dirty="0"/>
              <a:t> 1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½       =    0 </a:t>
            </a:r>
            <a:r>
              <a:rPr lang="en-US" dirty="0" err="1"/>
              <a:t>sisa</a:t>
            </a:r>
            <a:r>
              <a:rPr lang="en-US" dirty="0"/>
              <a:t> 1, MSB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52</a:t>
            </a:r>
            <a:r>
              <a:rPr lang="en-US" baseline="-25000" dirty="0"/>
              <a:t>10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110100</a:t>
            </a:r>
            <a:r>
              <a:rPr lang="en-US" baseline="-25000" dirty="0"/>
              <a:t>2</a:t>
            </a:r>
            <a:r>
              <a:rPr lang="en-US" dirty="0"/>
              <a:t>.</a:t>
            </a:r>
            <a:endParaRPr lang="en-US" dirty="0">
              <a:effectLst/>
            </a:endParaRPr>
          </a:p>
          <a:p>
            <a:pPr algn="just"/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622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08216"/>
            <a:ext cx="8458200" cy="49530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Konversi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desimal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oktal</a:t>
            </a:r>
            <a:r>
              <a:rPr lang="en-US" b="1" dirty="0"/>
              <a:t>.</a:t>
            </a:r>
          </a:p>
          <a:p>
            <a:pPr algn="just"/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yang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.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berturut-turut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8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pembagiannya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5819</a:t>
            </a:r>
            <a:r>
              <a:rPr lang="en-US" baseline="-25000" dirty="0"/>
              <a:t>10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, </a:t>
            </a:r>
            <a:r>
              <a:rPr lang="en-US" dirty="0" err="1"/>
              <a:t>langkah-langkahnya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5819/8  =   727,       </a:t>
            </a:r>
            <a:r>
              <a:rPr lang="en-US" dirty="0" err="1"/>
              <a:t>sisa</a:t>
            </a:r>
            <a:r>
              <a:rPr lang="en-US" dirty="0"/>
              <a:t> 3, LSB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727/8    =   90,         </a:t>
            </a:r>
            <a:r>
              <a:rPr lang="en-US" dirty="0" err="1"/>
              <a:t>sisa</a:t>
            </a:r>
            <a:r>
              <a:rPr lang="en-US" dirty="0"/>
              <a:t> 7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90/8       =   11,         </a:t>
            </a:r>
            <a:r>
              <a:rPr lang="en-US" dirty="0" err="1"/>
              <a:t>sisa</a:t>
            </a:r>
            <a:r>
              <a:rPr lang="en-US" dirty="0"/>
              <a:t> 2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11/8       =   1,           </a:t>
            </a:r>
            <a:r>
              <a:rPr lang="en-US" dirty="0" err="1"/>
              <a:t>sisa</a:t>
            </a:r>
            <a:r>
              <a:rPr lang="en-US" dirty="0"/>
              <a:t> 3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1/8         =   0,           </a:t>
            </a:r>
            <a:r>
              <a:rPr lang="en-US" dirty="0" err="1"/>
              <a:t>sisa</a:t>
            </a:r>
            <a:r>
              <a:rPr lang="en-US" dirty="0"/>
              <a:t> 1, MSB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Sehingga</a:t>
            </a:r>
            <a:r>
              <a:rPr lang="en-US" dirty="0"/>
              <a:t> 5819</a:t>
            </a:r>
            <a:r>
              <a:rPr lang="en-US" baseline="-25000" dirty="0"/>
              <a:t>10</a:t>
            </a:r>
            <a:r>
              <a:rPr lang="en-US" dirty="0"/>
              <a:t> = 13273</a:t>
            </a:r>
            <a:r>
              <a:rPr lang="en-US" baseline="-25000" dirty="0"/>
              <a:t>8</a:t>
            </a:r>
            <a:endParaRPr lang="en-US" dirty="0">
              <a:effectLst/>
            </a:endParaRPr>
          </a:p>
          <a:p>
            <a:pPr algn="just"/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348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8077200" cy="49530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Konversi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desimal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heksadesimal</a:t>
            </a:r>
            <a:r>
              <a:rPr lang="en-US" b="1" dirty="0"/>
              <a:t>.</a:t>
            </a:r>
          </a:p>
          <a:p>
            <a:pPr algn="just"/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yang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.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berturut-turut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16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pembagiannya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3408</a:t>
            </a:r>
            <a:r>
              <a:rPr lang="en-US" baseline="-25000" dirty="0"/>
              <a:t>10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,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3409/16     =  213,              </a:t>
            </a:r>
            <a:r>
              <a:rPr lang="en-US" dirty="0" err="1"/>
              <a:t>sisa</a:t>
            </a:r>
            <a:r>
              <a:rPr lang="en-US" dirty="0"/>
              <a:t>   1</a:t>
            </a:r>
            <a:r>
              <a:rPr lang="en-US" baseline="-25000" dirty="0"/>
              <a:t>10</a:t>
            </a:r>
            <a:r>
              <a:rPr lang="en-US" dirty="0"/>
              <a:t>            =          1</a:t>
            </a:r>
            <a:r>
              <a:rPr lang="en-US" baseline="-25000" dirty="0"/>
              <a:t>16</a:t>
            </a:r>
            <a:r>
              <a:rPr lang="en-US" dirty="0"/>
              <a:t>, LSB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213/16       =  13,                </a:t>
            </a:r>
            <a:r>
              <a:rPr lang="en-US" dirty="0" err="1"/>
              <a:t>sisa</a:t>
            </a:r>
            <a:r>
              <a:rPr lang="en-US" dirty="0"/>
              <a:t>   5</a:t>
            </a:r>
            <a:r>
              <a:rPr lang="en-US" baseline="-25000" dirty="0"/>
              <a:t>10</a:t>
            </a:r>
            <a:r>
              <a:rPr lang="en-US" dirty="0"/>
              <a:t>            =          5</a:t>
            </a:r>
            <a:r>
              <a:rPr lang="en-US" baseline="-25000" dirty="0"/>
              <a:t>16</a:t>
            </a:r>
            <a:endParaRPr lang="en-US" dirty="0">
              <a:effectLst/>
            </a:endParaRPr>
          </a:p>
          <a:p>
            <a:pPr algn="just"/>
            <a:r>
              <a:rPr lang="en-US" dirty="0"/>
              <a:t>13/16        =     0,                </a:t>
            </a:r>
            <a:r>
              <a:rPr lang="en-US" dirty="0" err="1"/>
              <a:t>sisa</a:t>
            </a:r>
            <a:r>
              <a:rPr lang="en-US" dirty="0"/>
              <a:t> 13</a:t>
            </a:r>
            <a:r>
              <a:rPr lang="en-US" baseline="-25000" dirty="0"/>
              <a:t>10</a:t>
            </a:r>
            <a:r>
              <a:rPr lang="en-US" dirty="0"/>
              <a:t>            =          D</a:t>
            </a:r>
            <a:r>
              <a:rPr lang="en-US" baseline="-25000" dirty="0"/>
              <a:t>16</a:t>
            </a:r>
            <a:r>
              <a:rPr lang="en-US" dirty="0"/>
              <a:t>, MSB</a:t>
            </a:r>
            <a:endParaRPr lang="en-US" dirty="0">
              <a:effectLst/>
            </a:endParaRPr>
          </a:p>
          <a:p>
            <a:pPr algn="just"/>
            <a:r>
              <a:rPr lang="en-US" dirty="0" err="1"/>
              <a:t>Sehingga</a:t>
            </a:r>
            <a:r>
              <a:rPr lang="en-US" dirty="0"/>
              <a:t>, 3409</a:t>
            </a:r>
            <a:r>
              <a:rPr lang="en-US" baseline="-25000" dirty="0"/>
              <a:t>10</a:t>
            </a:r>
            <a:r>
              <a:rPr lang="en-US" dirty="0"/>
              <a:t> = D51</a:t>
            </a:r>
            <a:r>
              <a:rPr lang="en-US" baseline="-25000" dirty="0"/>
              <a:t>16</a:t>
            </a:r>
            <a:r>
              <a:rPr lang="en-US" dirty="0"/>
              <a:t>.</a:t>
            </a:r>
            <a:endParaRPr lang="en-US" dirty="0">
              <a:effectLst/>
            </a:endParaRPr>
          </a:p>
          <a:p>
            <a:pPr algn="just"/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698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SISTEM BILANGAN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814585"/>
            <a:ext cx="8382000" cy="2514600"/>
          </a:xfrm>
        </p:spPr>
        <p:txBody>
          <a:bodyPr>
            <a:normAutofit/>
          </a:bodyPr>
          <a:lstStyle/>
          <a:p>
            <a:pPr algn="just"/>
            <a:r>
              <a:rPr lang="de-DE" b="1" dirty="0"/>
              <a:t>Konversi bilangan biner ke desimal.</a:t>
            </a:r>
          </a:p>
          <a:p>
            <a:pPr algn="just"/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2.1.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posisional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digit (bit)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posisinya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2.3.</a:t>
            </a:r>
          </a:p>
          <a:p>
            <a:pPr algn="just"/>
            <a:r>
              <a:rPr lang="en-US" b="1" dirty="0" err="1"/>
              <a:t>Tabel</a:t>
            </a:r>
            <a:r>
              <a:rPr lang="en-US" b="1" dirty="0"/>
              <a:t> 2.3. </a:t>
            </a:r>
            <a:r>
              <a:rPr lang="en-US" b="1" dirty="0" err="1"/>
              <a:t>Daftar</a:t>
            </a:r>
            <a:r>
              <a:rPr lang="en-US" b="1" dirty="0"/>
              <a:t> </a:t>
            </a:r>
            <a:r>
              <a:rPr lang="en-US" b="1" dirty="0" err="1"/>
              <a:t>Bobot</a:t>
            </a:r>
            <a:r>
              <a:rPr lang="en-US" b="1" dirty="0"/>
              <a:t> </a:t>
            </a:r>
            <a:r>
              <a:rPr lang="en-US" b="1" dirty="0" err="1"/>
              <a:t>tiap</a:t>
            </a:r>
            <a:r>
              <a:rPr lang="en-US" b="1" dirty="0"/>
              <a:t> bit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Biner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Ekivalensinya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desimal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16" y="4155755"/>
            <a:ext cx="9069896" cy="16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607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650</TotalTime>
  <Words>2454</Words>
  <Application>Microsoft Office PowerPoint</Application>
  <PresentationFormat>On-screen Show (4:3)</PresentationFormat>
  <Paragraphs>241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Parcel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  <vt:lpstr>SISTEM BILANGAN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BILANGAN</dc:title>
  <dc:creator>User</dc:creator>
  <cp:lastModifiedBy>Agus Alim</cp:lastModifiedBy>
  <cp:revision>14</cp:revision>
  <dcterms:created xsi:type="dcterms:W3CDTF">2020-08-24T13:44:23Z</dcterms:created>
  <dcterms:modified xsi:type="dcterms:W3CDTF">2022-12-11T12:41:23Z</dcterms:modified>
</cp:coreProperties>
</file>