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4E514C-8C4F-45E5-A053-BF75A0AF6064}">
  <a:tblStyle styleId="{2B4E514C-8C4F-45E5-A053-BF75A0AF6064}"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8ECF4"/>
          </a:solidFill>
        </a:fill>
      </a:tcStyle>
    </a:lastRow>
    <a:seCell>
      <a:tcTxStyle/>
    </a:seCell>
    <a:swCell>
      <a:tcTxStyle/>
    </a:swCell>
    <a:firstRow>
      <a:tcTxStyle b="on" i="off"/>
      <a:tcStyle>
        <a:fill>
          <a:solidFill>
            <a:srgbClr val="E8ECF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Tabulasi</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428596" y="928670"/>
            <a:ext cx="8229600" cy="13287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Right Indent</a:t>
            </a:r>
            <a:r>
              <a:rPr lang="en-US"/>
              <a:t>, digunakan untuk mengatur perataan paragraf di sebelah kanan. </a:t>
            </a:r>
            <a:endParaRPr/>
          </a:p>
        </p:txBody>
      </p:sp>
      <p:pic>
        <p:nvPicPr>
          <p:cNvPr descr="C:\Users\2012\Downloads\image7.jpg" id="146" name="Google Shape;146;p22"/>
          <p:cNvPicPr preferRelativeResize="0"/>
          <p:nvPr/>
        </p:nvPicPr>
        <p:blipFill rotWithShape="1">
          <a:blip r:embed="rId3">
            <a:alphaModFix/>
          </a:blip>
          <a:srcRect b="0" l="0" r="0" t="0"/>
          <a:stretch/>
        </p:blipFill>
        <p:spPr>
          <a:xfrm>
            <a:off x="1000100" y="2500306"/>
            <a:ext cx="7241170" cy="25376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Cara Cepat Menggunakan Tab</a:t>
            </a:r>
            <a:endParaRPr/>
          </a:p>
        </p:txBody>
      </p:sp>
      <p:sp>
        <p:nvSpPr>
          <p:cNvPr id="152" name="Google Shape;152;p23"/>
          <p:cNvSpPr txBox="1"/>
          <p:nvPr>
            <p:ph idx="1" type="body"/>
          </p:nvPr>
        </p:nvSpPr>
        <p:spPr>
          <a:xfrm>
            <a:off x="457200" y="1600201"/>
            <a:ext cx="8229600" cy="275749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Dengan bantuan ruler, kita dapat membuat sekaligus mengatur Tab dengan mudah.  Perhatikan disudut kiri atas tempat pertemuan Horisontal Ruler dan Vertical Ruler. Disana terdapat sebuah kotak kecil dengan simbol Tab didalamnya. Klik beberapa kali didalam kotak tersebut untuk mencari jenis Tab yang akan kita gunakan. Sebagai contoh saya memilih </a:t>
            </a:r>
            <a:r>
              <a:rPr b="1" lang="en-US"/>
              <a:t>Right Tab</a:t>
            </a:r>
            <a:r>
              <a:rPr lang="en-US"/>
              <a:t>.</a:t>
            </a:r>
            <a:endParaRPr/>
          </a:p>
        </p:txBody>
      </p:sp>
      <p:pic>
        <p:nvPicPr>
          <p:cNvPr descr="image" id="153" name="Google Shape;153;p23"/>
          <p:cNvPicPr preferRelativeResize="0"/>
          <p:nvPr/>
        </p:nvPicPr>
        <p:blipFill rotWithShape="1">
          <a:blip r:embed="rId3">
            <a:alphaModFix/>
          </a:blip>
          <a:srcRect b="0" l="0" r="0" t="0"/>
          <a:stretch/>
        </p:blipFill>
        <p:spPr>
          <a:xfrm>
            <a:off x="3000364" y="4572008"/>
            <a:ext cx="2643206" cy="1928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428596" y="714356"/>
            <a:ext cx="8229600" cy="3571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Setelah kita memilih jenis Tab yang akan digunakan, langkah berikutnya menempatkan Tab tersebut. Caranya cukup dengan klik mouse pada ukuran tertentu di Horrisontal Ruler sesuai dengan kebutuhan kita. Sebagai contoh, saya menempatkan Right-Tab tersebut pada ukuran 4,25 cm di Horisontal Ruler.</a:t>
            </a:r>
            <a:endParaRPr/>
          </a:p>
        </p:txBody>
      </p:sp>
      <p:pic>
        <p:nvPicPr>
          <p:cNvPr descr="image" id="159" name="Google Shape;159;p24"/>
          <p:cNvPicPr preferRelativeResize="0"/>
          <p:nvPr/>
        </p:nvPicPr>
        <p:blipFill rotWithShape="1">
          <a:blip r:embed="rId3">
            <a:alphaModFix/>
          </a:blip>
          <a:srcRect b="0" l="0" r="0" t="0"/>
          <a:stretch/>
        </p:blipFill>
        <p:spPr>
          <a:xfrm>
            <a:off x="2786050" y="4357694"/>
            <a:ext cx="3643338" cy="21431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428596" y="357166"/>
            <a:ext cx="8229600" cy="385765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Sekarang saatnya kita mencoba posisi Tab tersebut. Tekan tombol </a:t>
            </a:r>
            <a:r>
              <a:rPr b="1" lang="en-US"/>
              <a:t>Tab</a:t>
            </a:r>
            <a:r>
              <a:rPr lang="en-US"/>
              <a:t> pada keyboard maka kursor secara otomatis akan berpindah ke posisi dimana Tab tersebut berada, yaitu pada ukuran 4,25 cm. Jika kita ketikan teks disana maka akhir dari teks tersebut akan selalu berada pada ukuran 4,25 cm. Cobalah untuk menekan Enter lalu tekan tombol Tab kembali pada keyboard. Ketikan lagi sembarang teks dan lanjutkan dengan beberapa teks lagi. hasil akhirnya kita dapat melihat bahwa semua teks yang kita ketikan akan selalu berada pada posisi rata kanan di 4,25 cm.</a:t>
            </a:r>
            <a:endParaRPr/>
          </a:p>
        </p:txBody>
      </p:sp>
      <p:pic>
        <p:nvPicPr>
          <p:cNvPr descr="image" id="165" name="Google Shape;165;p25"/>
          <p:cNvPicPr preferRelativeResize="0"/>
          <p:nvPr/>
        </p:nvPicPr>
        <p:blipFill rotWithShape="1">
          <a:blip r:embed="rId3">
            <a:alphaModFix/>
          </a:blip>
          <a:srcRect b="0" l="0" r="0" t="0"/>
          <a:stretch/>
        </p:blipFill>
        <p:spPr>
          <a:xfrm>
            <a:off x="3143240" y="4143380"/>
            <a:ext cx="3071834" cy="23574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Memindahkan Posisi Tab</a:t>
            </a:r>
            <a:endParaRPr/>
          </a:p>
        </p:txBody>
      </p:sp>
      <p:sp>
        <p:nvSpPr>
          <p:cNvPr id="171" name="Google Shape;17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Jika ternyata posisi Tab tidak sesuai dengan harapan kita, tentu saja kita dapat memindahkannya. Caranya cukup dengan menggeser simbol Tab tersebut pada Horisontal Ruler. Dan perhatikan bahwa jika simbol Tab kita geser maka obyek yang menyertai Tab tersebut juga akan ikut bergeser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Menghapus Tab</a:t>
            </a:r>
            <a:endParaRPr/>
          </a:p>
        </p:txBody>
      </p:sp>
      <p:sp>
        <p:nvSpPr>
          <p:cNvPr id="177" name="Google Shape;17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Untuk menghapus Tab caranya sangat mudah, tinggal klik pada simbol Tab tersebut, tahan lalu geser keluar area Horisontal Ruler.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Menggunakan Multiple Tab</a:t>
            </a:r>
            <a:endParaRPr/>
          </a:p>
        </p:txBody>
      </p:sp>
      <p:sp>
        <p:nvSpPr>
          <p:cNvPr id="183" name="Google Shape;183;p28"/>
          <p:cNvSpPr txBox="1"/>
          <p:nvPr>
            <p:ph idx="1" type="body"/>
          </p:nvPr>
        </p:nvSpPr>
        <p:spPr>
          <a:xfrm>
            <a:off x="500034" y="1214422"/>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r>
              <a:rPr lang="en-US" sz="2900"/>
              <a:t>Kita dapat menggunakan beberapa Tab sekaligus dalam satu baris dokumen. Gunakan 3 buah Center-Tab sekaligus. Jadi gunakanlah Tab berapa buah pun dalam dokumen kita, tujuannya tentu saja agar dokumen kita tampak lebih rapih dengan posisi teks / obyek yang rata dan sejajar sehingga dapat menimbulkan kesan professional.</a:t>
            </a:r>
            <a:endParaRPr sz="2900"/>
          </a:p>
        </p:txBody>
      </p:sp>
      <p:pic>
        <p:nvPicPr>
          <p:cNvPr id="184" name="Google Shape;184;p28"/>
          <p:cNvPicPr preferRelativeResize="0"/>
          <p:nvPr/>
        </p:nvPicPr>
        <p:blipFill rotWithShape="1">
          <a:blip r:embed="rId3">
            <a:alphaModFix/>
          </a:blip>
          <a:srcRect b="0" l="0" r="0" t="0"/>
          <a:stretch/>
        </p:blipFill>
        <p:spPr>
          <a:xfrm>
            <a:off x="2857488" y="4572008"/>
            <a:ext cx="3786214" cy="20002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0" name="Google Shape;19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0"/>
          <p:cNvPicPr preferRelativeResize="0"/>
          <p:nvPr/>
        </p:nvPicPr>
        <p:blipFill rotWithShape="1">
          <a:blip r:embed="rId3">
            <a:alphaModFix/>
          </a:blip>
          <a:srcRect b="0" l="0" r="0" t="0"/>
          <a:stretch/>
        </p:blipFill>
        <p:spPr>
          <a:xfrm>
            <a:off x="714348" y="1357298"/>
            <a:ext cx="7558879" cy="36687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Mengenal Kegunaan Tab</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a:t>	Tab</a:t>
            </a:r>
            <a:r>
              <a:rPr lang="en-US"/>
              <a:t> digunakan untuk menandai lokasi tertentu sebagai tempat penghentian obyek pada dokumen Word sehingga obyek tersebut akan berada pada posisi yang rata. Kita dapat menentukan arah perataannya, apakah rata kiri, kanan ataupun tengah.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Jenis Tab</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sz="4200"/>
              <a:t>Pada aplikasi Word ada 5 jenis tab yang bisa kita gunakan, yaitu:</a:t>
            </a:r>
            <a:endParaRPr sz="4200"/>
          </a:p>
          <a:p>
            <a:pPr indent="-342900" lvl="0" marL="342900" rtl="0" algn="l">
              <a:spcBef>
                <a:spcPts val="544"/>
              </a:spcBef>
              <a:spcAft>
                <a:spcPts val="0"/>
              </a:spcAft>
              <a:buClr>
                <a:schemeClr val="dk1"/>
              </a:buClr>
              <a:buSzPct val="100000"/>
              <a:buChar char="•"/>
            </a:pPr>
            <a:r>
              <a:rPr b="1" lang="en-US"/>
              <a:t>Left Tab</a:t>
            </a:r>
            <a:r>
              <a:rPr lang="en-US"/>
              <a:t> - Menentukan posisi obyek agar rata kiri.</a:t>
            </a:r>
            <a:endParaRPr/>
          </a:p>
          <a:p>
            <a:pPr indent="-342900" lvl="0" marL="342900" rtl="0" algn="l">
              <a:spcBef>
                <a:spcPts val="544"/>
              </a:spcBef>
              <a:spcAft>
                <a:spcPts val="0"/>
              </a:spcAft>
              <a:buClr>
                <a:schemeClr val="dk1"/>
              </a:buClr>
              <a:buSzPct val="100000"/>
              <a:buChar char="•"/>
            </a:pPr>
            <a:r>
              <a:rPr b="1" lang="en-US"/>
              <a:t>Center Tab</a:t>
            </a:r>
            <a:r>
              <a:rPr lang="en-US"/>
              <a:t> - Menentukan posisi obyek agar rata tengah.</a:t>
            </a:r>
            <a:endParaRPr/>
          </a:p>
          <a:p>
            <a:pPr indent="-342900" lvl="0" marL="342900" rtl="0" algn="l">
              <a:spcBef>
                <a:spcPts val="544"/>
              </a:spcBef>
              <a:spcAft>
                <a:spcPts val="0"/>
              </a:spcAft>
              <a:buClr>
                <a:schemeClr val="dk1"/>
              </a:buClr>
              <a:buSzPct val="100000"/>
              <a:buChar char="•"/>
            </a:pPr>
            <a:r>
              <a:rPr b="1" lang="en-US"/>
              <a:t>Right Tab</a:t>
            </a:r>
            <a:r>
              <a:rPr lang="en-US"/>
              <a:t> - Menentukan posisi obyek agar rata kanan.</a:t>
            </a:r>
            <a:endParaRPr/>
          </a:p>
          <a:p>
            <a:pPr indent="-342900" lvl="0" marL="342900" rtl="0" algn="l">
              <a:spcBef>
                <a:spcPts val="544"/>
              </a:spcBef>
              <a:spcAft>
                <a:spcPts val="0"/>
              </a:spcAft>
              <a:buClr>
                <a:schemeClr val="dk1"/>
              </a:buClr>
              <a:buSzPct val="100000"/>
              <a:buChar char="•"/>
            </a:pPr>
            <a:r>
              <a:rPr b="1" lang="en-US"/>
              <a:t>Decimal Tab</a:t>
            </a:r>
            <a:r>
              <a:rPr lang="en-US"/>
              <a:t> - Menentukan posisi angka dibelakang koma pada nilai desimal agar rata.</a:t>
            </a:r>
            <a:endParaRPr/>
          </a:p>
          <a:p>
            <a:pPr indent="-342900" lvl="0" marL="342900" rtl="0" algn="l">
              <a:spcBef>
                <a:spcPts val="544"/>
              </a:spcBef>
              <a:spcAft>
                <a:spcPts val="0"/>
              </a:spcAft>
              <a:buClr>
                <a:schemeClr val="dk1"/>
              </a:buClr>
              <a:buSzPct val="100000"/>
              <a:buChar char="•"/>
            </a:pPr>
            <a:r>
              <a:rPr b="1" lang="en-US"/>
              <a:t>Bar Tab</a:t>
            </a:r>
            <a:r>
              <a:rPr lang="en-US"/>
              <a:t> - Tab yang ini tidak mengatur posisi obyek, namun menyisipkan sebuah vertikal bar di posisi tertentu.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Ruler</a:t>
            </a:r>
            <a:endParaRPr/>
          </a:p>
        </p:txBody>
      </p:sp>
      <p:sp>
        <p:nvSpPr>
          <p:cNvPr id="103" name="Google Shape;103;p16"/>
          <p:cNvSpPr txBox="1"/>
          <p:nvPr>
            <p:ph idx="1" type="body"/>
          </p:nvPr>
        </p:nvSpPr>
        <p:spPr>
          <a:xfrm>
            <a:off x="714348" y="164305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Ruler atau penggaris adalah alat bantu ukur pada bidang aplikasi Word. Ada 2 jenis ruler yaitu </a:t>
            </a:r>
            <a:r>
              <a:rPr b="1" lang="en-US"/>
              <a:t>Vertical Ruler</a:t>
            </a:r>
            <a:r>
              <a:rPr lang="en-US"/>
              <a:t> dan </a:t>
            </a:r>
            <a:r>
              <a:rPr b="1" lang="en-US"/>
              <a:t>Horisontal Ruler</a:t>
            </a:r>
            <a:r>
              <a:rPr lang="en-US"/>
              <a:t>.</a:t>
            </a:r>
            <a:endParaRPr/>
          </a:p>
          <a:p>
            <a:pPr indent="0" lvl="0" marL="0" rtl="0" algn="l">
              <a:spcBef>
                <a:spcPts val="640"/>
              </a:spcBef>
              <a:spcAft>
                <a:spcPts val="0"/>
              </a:spcAft>
              <a:buClr>
                <a:schemeClr val="dk1"/>
              </a:buClr>
              <a:buSzPts val="3200"/>
              <a:buNone/>
            </a:pPr>
            <a:r>
              <a:t/>
            </a:r>
            <a:endParaRPr/>
          </a:p>
        </p:txBody>
      </p:sp>
      <p:pic>
        <p:nvPicPr>
          <p:cNvPr descr="image" id="104" name="Google Shape;104;p16"/>
          <p:cNvPicPr preferRelativeResize="0"/>
          <p:nvPr/>
        </p:nvPicPr>
        <p:blipFill rotWithShape="1">
          <a:blip r:embed="rId3">
            <a:alphaModFix/>
          </a:blip>
          <a:srcRect b="0" l="0" r="0" t="0"/>
          <a:stretch/>
        </p:blipFill>
        <p:spPr>
          <a:xfrm>
            <a:off x="2428860" y="3571876"/>
            <a:ext cx="4193244" cy="2643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500034" y="357167"/>
            <a:ext cx="8229600" cy="250032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Dalam hubungannya dengan Tab, ruler digunakan untuk melihat dimana posisi Tab berada. Jika pada Word yang kita gunakan ruler-nya tidak ada, maka kita harus mengaktifkannya terlebih dahulu. Klik menu </a:t>
            </a:r>
            <a:r>
              <a:rPr b="1" lang="en-US" sz="2400"/>
              <a:t>View</a:t>
            </a:r>
            <a:r>
              <a:rPr lang="en-US" sz="2400"/>
              <a:t> lalu pada </a:t>
            </a:r>
            <a:r>
              <a:rPr b="1" lang="en-US" sz="2400"/>
              <a:t>Ribbon-bar</a:t>
            </a:r>
            <a:r>
              <a:rPr lang="en-US" sz="2400"/>
              <a:t> di bagian </a:t>
            </a:r>
            <a:r>
              <a:rPr b="1" lang="en-US" sz="2400"/>
              <a:t>Show/Hide</a:t>
            </a:r>
            <a:r>
              <a:rPr lang="en-US" sz="2400"/>
              <a:t> beri tanda centang pada </a:t>
            </a:r>
            <a:r>
              <a:rPr b="1" lang="en-US" sz="2400"/>
              <a:t>Ruler</a:t>
            </a:r>
            <a:r>
              <a:rPr lang="en-US" sz="2400"/>
              <a:t> untuk menampilkan ruler tersebut.</a:t>
            </a:r>
            <a:endParaRPr sz="2400"/>
          </a:p>
        </p:txBody>
      </p:sp>
      <p:pic>
        <p:nvPicPr>
          <p:cNvPr descr="image" id="110" name="Google Shape;110;p17"/>
          <p:cNvPicPr preferRelativeResize="0"/>
          <p:nvPr/>
        </p:nvPicPr>
        <p:blipFill rotWithShape="1">
          <a:blip r:embed="rId3">
            <a:alphaModFix/>
          </a:blip>
          <a:srcRect b="0" l="0" r="0" t="0"/>
          <a:stretch/>
        </p:blipFill>
        <p:spPr>
          <a:xfrm>
            <a:off x="2500298" y="2714620"/>
            <a:ext cx="4357718" cy="1285884"/>
          </a:xfrm>
          <a:prstGeom prst="rect">
            <a:avLst/>
          </a:prstGeom>
          <a:noFill/>
          <a:ln>
            <a:noFill/>
          </a:ln>
        </p:spPr>
      </p:pic>
      <p:sp>
        <p:nvSpPr>
          <p:cNvPr id="111" name="Google Shape;111;p17"/>
          <p:cNvSpPr txBox="1"/>
          <p:nvPr/>
        </p:nvSpPr>
        <p:spPr>
          <a:xfrm>
            <a:off x="428596" y="4214818"/>
            <a:ext cx="8229600" cy="135732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Dengan adanya ruler maka posisi Tab terlihat dengan jelas. Contohnya seperti berikut ini.</a:t>
            </a:r>
            <a:endParaRPr b="0" i="0" sz="3000" u="none" cap="none" strike="noStrike">
              <a:solidFill>
                <a:schemeClr val="dk1"/>
              </a:solidFill>
              <a:latin typeface="Calibri"/>
              <a:ea typeface="Calibri"/>
              <a:cs typeface="Calibri"/>
              <a:sym typeface="Calibri"/>
            </a:endParaRPr>
          </a:p>
        </p:txBody>
      </p:sp>
      <p:pic>
        <p:nvPicPr>
          <p:cNvPr descr="image" id="112" name="Google Shape;112;p17"/>
          <p:cNvPicPr preferRelativeResize="0"/>
          <p:nvPr/>
        </p:nvPicPr>
        <p:blipFill rotWithShape="1">
          <a:blip r:embed="rId4">
            <a:alphaModFix/>
          </a:blip>
          <a:srcRect b="0" l="0" r="0" t="0"/>
          <a:stretch/>
        </p:blipFill>
        <p:spPr>
          <a:xfrm>
            <a:off x="3500430" y="5286388"/>
            <a:ext cx="2104083" cy="13573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Mengatur Ruler Microsoft Word 2007</a:t>
            </a:r>
            <a:endParaRPr/>
          </a:p>
        </p:txBody>
      </p:sp>
      <p:graphicFrame>
        <p:nvGraphicFramePr>
          <p:cNvPr id="118" name="Google Shape;118;p18"/>
          <p:cNvGraphicFramePr/>
          <p:nvPr/>
        </p:nvGraphicFramePr>
        <p:xfrm>
          <a:off x="457200" y="4011952"/>
          <a:ext cx="3000000" cy="3000000"/>
        </p:xfrm>
        <a:graphic>
          <a:graphicData uri="http://schemas.openxmlformats.org/drawingml/2006/table">
            <a:tbl>
              <a:tblPr bandRow="1" firstRow="1">
                <a:noFill/>
                <a:tableStyleId>{2B4E514C-8C4F-45E5-A053-BF75A0AF6064}</a:tableStyleId>
              </a:tblPr>
              <a:tblGrid>
                <a:gridCol w="2400300"/>
                <a:gridCol w="5829300"/>
              </a:tblGrid>
              <a:tr h="370850">
                <a:tc>
                  <a:txBody>
                    <a:bodyPr/>
                    <a:lstStyle/>
                    <a:p>
                      <a:pPr indent="0" lvl="0" marL="0" marR="0" rtl="0" algn="l">
                        <a:spcBef>
                          <a:spcPts val="0"/>
                        </a:spcBef>
                        <a:spcAft>
                          <a:spcPts val="0"/>
                        </a:spcAft>
                        <a:buNone/>
                      </a:pPr>
                      <a:r>
                        <a:rPr b="1" lang="en-US" sz="1800" u="none" cap="none" strike="noStrike"/>
                        <a:t>First line indent</a:t>
                      </a:r>
                      <a:endParaRPr sz="1800"/>
                    </a:p>
                  </a:txBody>
                  <a:tcPr marT="45725" marB="45725" marR="91450" marL="91450"/>
                </a:tc>
                <a:tc>
                  <a:txBody>
                    <a:bodyPr/>
                    <a:lstStyle/>
                    <a:p>
                      <a:pPr indent="0" lvl="0" marL="0" marR="0" rtl="0" algn="l">
                        <a:spcBef>
                          <a:spcPts val="0"/>
                        </a:spcBef>
                        <a:spcAft>
                          <a:spcPts val="0"/>
                        </a:spcAft>
                        <a:buNone/>
                      </a:pPr>
                      <a:r>
                        <a:rPr b="0" lang="en-US" sz="1800"/>
                        <a:t>digunakan untuk mengatur jarak huruf pertama paragraf dengan batas kiri kertas</a:t>
                      </a:r>
                      <a:endParaRPr b="0" sz="1800"/>
                    </a:p>
                  </a:txBody>
                  <a:tcPr marT="45725" marB="45725" marR="91450" marL="91450"/>
                </a:tc>
              </a:tr>
              <a:tr h="370850">
                <a:tc>
                  <a:txBody>
                    <a:bodyPr/>
                    <a:lstStyle/>
                    <a:p>
                      <a:pPr indent="0" lvl="0" marL="0" marR="0" rtl="0" algn="l">
                        <a:spcBef>
                          <a:spcPts val="0"/>
                        </a:spcBef>
                        <a:spcAft>
                          <a:spcPts val="0"/>
                        </a:spcAft>
                        <a:buNone/>
                      </a:pPr>
                      <a:r>
                        <a:rPr b="1" lang="en-US" sz="1800"/>
                        <a:t>Hanging Indent</a:t>
                      </a:r>
                      <a:endParaRPr sz="1800"/>
                    </a:p>
                  </a:txBody>
                  <a:tcPr marT="45725" marB="45725" marR="91450" marL="91450"/>
                </a:tc>
                <a:tc>
                  <a:txBody>
                    <a:bodyPr/>
                    <a:lstStyle/>
                    <a:p>
                      <a:pPr indent="0" lvl="0" marL="0" marR="0" rtl="0" algn="l">
                        <a:spcBef>
                          <a:spcPts val="0"/>
                        </a:spcBef>
                        <a:spcAft>
                          <a:spcPts val="0"/>
                        </a:spcAft>
                        <a:buNone/>
                      </a:pPr>
                      <a:r>
                        <a:rPr lang="en-US" sz="1800"/>
                        <a:t>digunakan untuk mengatur jarak antara batas kiri dengan paragraf gantung baris kedua dan seterusnya</a:t>
                      </a:r>
                      <a:endParaRPr sz="1800"/>
                    </a:p>
                  </a:txBody>
                  <a:tcPr marT="45725" marB="45725" marR="91450" marL="91450"/>
                </a:tc>
              </a:tr>
              <a:tr h="370850">
                <a:tc>
                  <a:txBody>
                    <a:bodyPr/>
                    <a:lstStyle/>
                    <a:p>
                      <a:pPr indent="0" lvl="0" marL="0" marR="0" rtl="0" algn="l">
                        <a:spcBef>
                          <a:spcPts val="0"/>
                        </a:spcBef>
                        <a:spcAft>
                          <a:spcPts val="0"/>
                        </a:spcAft>
                        <a:buNone/>
                      </a:pPr>
                      <a:r>
                        <a:rPr b="1" lang="en-US" sz="1800"/>
                        <a:t>Left Indent</a:t>
                      </a:r>
                      <a:endParaRPr sz="1800"/>
                    </a:p>
                  </a:txBody>
                  <a:tcPr marT="45725" marB="45725" marR="91450" marL="91450"/>
                </a:tc>
                <a:tc>
                  <a:txBody>
                    <a:bodyPr/>
                    <a:lstStyle/>
                    <a:p>
                      <a:pPr indent="0" lvl="0" marL="0" marR="0" rtl="0" algn="l">
                        <a:spcBef>
                          <a:spcPts val="0"/>
                        </a:spcBef>
                        <a:spcAft>
                          <a:spcPts val="0"/>
                        </a:spcAft>
                        <a:buNone/>
                      </a:pPr>
                      <a:r>
                        <a:rPr lang="en-US" sz="1800"/>
                        <a:t>digunakan untuk mengatur jarak batas kiri dengan akhir penulisan teks.</a:t>
                      </a:r>
                      <a:endParaRPr sz="1800"/>
                    </a:p>
                  </a:txBody>
                  <a:tcPr marT="45725" marB="45725" marR="91450" marL="91450"/>
                </a:tc>
              </a:tr>
              <a:tr h="370850">
                <a:tc>
                  <a:txBody>
                    <a:bodyPr/>
                    <a:lstStyle/>
                    <a:p>
                      <a:pPr indent="0" lvl="0" marL="0" marR="0" rtl="0" algn="l">
                        <a:spcBef>
                          <a:spcPts val="0"/>
                        </a:spcBef>
                        <a:spcAft>
                          <a:spcPts val="0"/>
                        </a:spcAft>
                        <a:buNone/>
                      </a:pPr>
                      <a:r>
                        <a:rPr b="1" lang="en-US" sz="1800"/>
                        <a:t>Right Indent</a:t>
                      </a:r>
                      <a:endParaRPr sz="1800"/>
                    </a:p>
                  </a:txBody>
                  <a:tcPr marT="45725" marB="45725" marR="91450" marL="91450"/>
                </a:tc>
                <a:tc>
                  <a:txBody>
                    <a:bodyPr/>
                    <a:lstStyle/>
                    <a:p>
                      <a:pPr indent="0" lvl="0" marL="0" marR="0" rtl="0" algn="l">
                        <a:spcBef>
                          <a:spcPts val="0"/>
                        </a:spcBef>
                        <a:spcAft>
                          <a:spcPts val="0"/>
                        </a:spcAft>
                        <a:buNone/>
                      </a:pPr>
                      <a:r>
                        <a:rPr lang="en-US" sz="1800"/>
                        <a:t>digunakan untuk mengatur jarak batas kanan dengan akhir teks.</a:t>
                      </a:r>
                      <a:endParaRPr sz="1800"/>
                    </a:p>
                  </a:txBody>
                  <a:tcPr marT="45725" marB="45725" marR="91450" marL="91450"/>
                </a:tc>
              </a:tr>
            </a:tbl>
          </a:graphicData>
        </a:graphic>
      </p:graphicFrame>
      <p:pic>
        <p:nvPicPr>
          <p:cNvPr descr="C:\Users\2012\Downloads\image3.jpg" id="119" name="Google Shape;119;p18"/>
          <p:cNvPicPr preferRelativeResize="0"/>
          <p:nvPr/>
        </p:nvPicPr>
        <p:blipFill rotWithShape="1">
          <a:blip r:embed="rId3">
            <a:alphaModFix/>
          </a:blip>
          <a:srcRect b="0" l="0" r="0" t="0"/>
          <a:stretch/>
        </p:blipFill>
        <p:spPr>
          <a:xfrm>
            <a:off x="647676" y="1357298"/>
            <a:ext cx="7924852" cy="2286015"/>
          </a:xfrm>
          <a:prstGeom prst="rect">
            <a:avLst/>
          </a:prstGeom>
          <a:noFill/>
          <a:ln>
            <a:noFill/>
          </a:ln>
        </p:spPr>
      </p:pic>
      <p:sp>
        <p:nvSpPr>
          <p:cNvPr id="120" name="Google Shape;120;p18"/>
          <p:cNvSpPr/>
          <p:nvPr/>
        </p:nvSpPr>
        <p:spPr>
          <a:xfrm>
            <a:off x="1285852" y="1357298"/>
            <a:ext cx="2714644" cy="10715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21" name="Google Shape;121;p18"/>
          <p:cNvSpPr/>
          <p:nvPr/>
        </p:nvSpPr>
        <p:spPr>
          <a:xfrm>
            <a:off x="1500166" y="2786058"/>
            <a:ext cx="2714644" cy="10715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22" name="Google Shape;122;p18"/>
          <p:cNvSpPr/>
          <p:nvPr/>
        </p:nvSpPr>
        <p:spPr>
          <a:xfrm>
            <a:off x="6286512" y="1285860"/>
            <a:ext cx="1643074" cy="1143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0"/>
                                        </p:tgtEl>
                                      </p:cBhvr>
                                    </p:animEffect>
                                    <p:set>
                                      <p:cBhvr>
                                        <p:cTn dur="1" fill="hold">
                                          <p:stCondLst>
                                            <p:cond delay="500"/>
                                          </p:stCondLst>
                                        </p:cTn>
                                        <p:tgtEl>
                                          <p:spTgt spid="1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1"/>
                                        </p:tgtEl>
                                      </p:cBhvr>
                                    </p:animEffect>
                                    <p:set>
                                      <p:cBhvr>
                                        <p:cTn dur="1" fill="hold">
                                          <p:stCondLst>
                                            <p:cond delay="500"/>
                                          </p:stCondLst>
                                        </p:cTn>
                                        <p:tgtEl>
                                          <p:spTgt spid="1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2"/>
                                        </p:tgtEl>
                                      </p:cBhvr>
                                    </p:animEffect>
                                    <p:set>
                                      <p:cBhvr>
                                        <p:cTn dur="1" fill="hold">
                                          <p:stCondLst>
                                            <p:cond delay="50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457200" y="785795"/>
            <a:ext cx="8229600" cy="135732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First Line Indent</a:t>
            </a:r>
            <a:r>
              <a:rPr lang="en-US"/>
              <a:t>, digunakan untuk mengatur posisi baris pertama. </a:t>
            </a:r>
            <a:endParaRPr/>
          </a:p>
        </p:txBody>
      </p:sp>
      <p:pic>
        <p:nvPicPr>
          <p:cNvPr descr="C:\Users\2012\Downloads\image4.jpg" id="128" name="Google Shape;128;p19"/>
          <p:cNvPicPr preferRelativeResize="0"/>
          <p:nvPr/>
        </p:nvPicPr>
        <p:blipFill rotWithShape="1">
          <a:blip r:embed="rId3">
            <a:alphaModFix/>
          </a:blip>
          <a:srcRect b="0" l="0" r="0" t="0"/>
          <a:stretch/>
        </p:blipFill>
        <p:spPr>
          <a:xfrm>
            <a:off x="785786" y="2643182"/>
            <a:ext cx="7998847" cy="244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428596" y="714356"/>
            <a:ext cx="8229600" cy="140017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Hanging Indent</a:t>
            </a:r>
            <a:r>
              <a:rPr lang="en-US"/>
              <a:t>, digunakan untuk mengatur paragraf menggantung</a:t>
            </a:r>
            <a:endParaRPr/>
          </a:p>
        </p:txBody>
      </p:sp>
      <p:pic>
        <p:nvPicPr>
          <p:cNvPr descr="C:\Users\2012\Downloads\image5.jpg" id="134" name="Google Shape;134;p20"/>
          <p:cNvPicPr preferRelativeResize="0"/>
          <p:nvPr/>
        </p:nvPicPr>
        <p:blipFill rotWithShape="1">
          <a:blip r:embed="rId3">
            <a:alphaModFix/>
          </a:blip>
          <a:srcRect b="0" l="0" r="0" t="0"/>
          <a:stretch/>
        </p:blipFill>
        <p:spPr>
          <a:xfrm>
            <a:off x="791971" y="2357430"/>
            <a:ext cx="7812051" cy="22145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428596" y="1000108"/>
            <a:ext cx="8229600" cy="12572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Left Indent</a:t>
            </a:r>
            <a:r>
              <a:rPr lang="en-US"/>
              <a:t>, untuk mengatur posisi perataan di sebelah kiri dari suatu paragraf. </a:t>
            </a:r>
            <a:endParaRPr/>
          </a:p>
        </p:txBody>
      </p:sp>
      <p:pic>
        <p:nvPicPr>
          <p:cNvPr descr="C:\Users\2012\Downloads\image6.jpg" id="140" name="Google Shape;140;p21"/>
          <p:cNvPicPr preferRelativeResize="0"/>
          <p:nvPr/>
        </p:nvPicPr>
        <p:blipFill rotWithShape="1">
          <a:blip r:embed="rId3">
            <a:alphaModFix/>
          </a:blip>
          <a:srcRect b="0" l="0" r="0" t="0"/>
          <a:stretch/>
        </p:blipFill>
        <p:spPr>
          <a:xfrm>
            <a:off x="928662" y="2714620"/>
            <a:ext cx="7494657" cy="26432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