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8.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MAIL MERGE</a:t>
            </a:r>
            <a:endParaRPr/>
          </a:p>
        </p:txBody>
      </p:sp>
      <p:sp>
        <p:nvSpPr>
          <p:cNvPr id="85" name="Google Shape;85;p1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2"/>
          <p:cNvSpPr txBox="1"/>
          <p:nvPr>
            <p:ph idx="1" type="body"/>
          </p:nvPr>
        </p:nvSpPr>
        <p:spPr>
          <a:xfrm>
            <a:off x="485804" y="357166"/>
            <a:ext cx="8229600" cy="1685924"/>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None/>
            </a:pPr>
            <a:r>
              <a:rPr lang="en-US"/>
              <a:t>c. Untuk membuat field name baru klik </a:t>
            </a:r>
            <a:r>
              <a:rPr b="1" lang="en-US"/>
              <a:t>Add </a:t>
            </a:r>
            <a:r>
              <a:rPr lang="en-US"/>
              <a:t>kemudian beri nama sesuai dengan kebutuhan (seperti Nama, Alamat, dsb)</a:t>
            </a:r>
            <a:endParaRPr/>
          </a:p>
        </p:txBody>
      </p:sp>
      <p:pic>
        <p:nvPicPr>
          <p:cNvPr id="138" name="Google Shape;138;p22"/>
          <p:cNvPicPr preferRelativeResize="0"/>
          <p:nvPr/>
        </p:nvPicPr>
        <p:blipFill rotWithShape="1">
          <a:blip r:embed="rId3">
            <a:alphaModFix/>
          </a:blip>
          <a:srcRect b="0" l="0" r="0" t="0"/>
          <a:stretch/>
        </p:blipFill>
        <p:spPr>
          <a:xfrm>
            <a:off x="2415003" y="2114550"/>
            <a:ext cx="4728765" cy="424340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3"/>
          <p:cNvSpPr txBox="1"/>
          <p:nvPr>
            <p:ph idx="1" type="body"/>
          </p:nvPr>
        </p:nvSpPr>
        <p:spPr>
          <a:xfrm>
            <a:off x="457200" y="528630"/>
            <a:ext cx="8229600" cy="1685924"/>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None/>
            </a:pPr>
            <a:r>
              <a:rPr lang="en-US"/>
              <a:t>d. Tambahkan beberapa filed sesuai dengan kebutuhan anda.</a:t>
            </a:r>
            <a:endParaRPr/>
          </a:p>
          <a:p>
            <a:pPr indent="-342900" lvl="0" marL="342900" rtl="0" algn="l">
              <a:spcBef>
                <a:spcPts val="640"/>
              </a:spcBef>
              <a:spcAft>
                <a:spcPts val="0"/>
              </a:spcAft>
              <a:buClr>
                <a:schemeClr val="dk1"/>
              </a:buClr>
              <a:buSzPts val="3200"/>
              <a:buNone/>
            </a:pPr>
            <a:r>
              <a:rPr lang="en-US"/>
              <a:t>e. Jika dirasa sudah cukup klik </a:t>
            </a:r>
            <a:r>
              <a:rPr b="1" lang="en-US"/>
              <a:t>OK</a:t>
            </a:r>
            <a:endParaRPr/>
          </a:p>
        </p:txBody>
      </p:sp>
      <p:pic>
        <p:nvPicPr>
          <p:cNvPr id="144" name="Google Shape;144;p23"/>
          <p:cNvPicPr preferRelativeResize="0"/>
          <p:nvPr/>
        </p:nvPicPr>
        <p:blipFill rotWithShape="1">
          <a:blip r:embed="rId3">
            <a:alphaModFix/>
          </a:blip>
          <a:srcRect b="0" l="0" r="0" t="0"/>
          <a:stretch/>
        </p:blipFill>
        <p:spPr>
          <a:xfrm>
            <a:off x="2420662" y="2338390"/>
            <a:ext cx="4508792" cy="401956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4"/>
          <p:cNvSpPr txBox="1"/>
          <p:nvPr>
            <p:ph idx="1" type="body"/>
          </p:nvPr>
        </p:nvSpPr>
        <p:spPr>
          <a:xfrm>
            <a:off x="485804" y="571480"/>
            <a:ext cx="8229600" cy="2357454"/>
          </a:xfrm>
          <a:prstGeom prst="rect">
            <a:avLst/>
          </a:prstGeom>
          <a:noFill/>
          <a:ln>
            <a:noFill/>
          </a:ln>
        </p:spPr>
        <p:txBody>
          <a:bodyPr anchorCtr="0" anchor="t" bIns="45700" lIns="91425" spcFirstLastPara="1" rIns="91425" wrap="square" tIns="45700">
            <a:normAutofit fontScale="85000" lnSpcReduction="20000"/>
          </a:bodyPr>
          <a:lstStyle/>
          <a:p>
            <a:pPr indent="-514350" lvl="0" marL="514350" rtl="0" algn="l">
              <a:spcBef>
                <a:spcPts val="0"/>
              </a:spcBef>
              <a:spcAft>
                <a:spcPts val="0"/>
              </a:spcAft>
              <a:buClr>
                <a:schemeClr val="dk1"/>
              </a:buClr>
              <a:buSzPct val="100000"/>
              <a:buAutoNum type="alphaLcPeriod" startAt="6"/>
            </a:pPr>
            <a:r>
              <a:rPr lang="en-US"/>
              <a:t>Muncul jendela </a:t>
            </a:r>
            <a:r>
              <a:rPr b="1" lang="en-US"/>
              <a:t>New address list</a:t>
            </a:r>
            <a:r>
              <a:rPr lang="en-US"/>
              <a:t>. Masukkan data-data yang dibutuhkan sampai selesai, kemudian klik </a:t>
            </a:r>
            <a:r>
              <a:rPr b="1" lang="en-US"/>
              <a:t>OK</a:t>
            </a:r>
            <a:endParaRPr/>
          </a:p>
          <a:p>
            <a:pPr indent="-514350" lvl="0" marL="514350" rtl="0" algn="l">
              <a:spcBef>
                <a:spcPts val="544"/>
              </a:spcBef>
              <a:spcAft>
                <a:spcPts val="0"/>
              </a:spcAft>
              <a:buClr>
                <a:schemeClr val="dk1"/>
              </a:buClr>
              <a:buSzPct val="100000"/>
              <a:buFont typeface="Arial"/>
              <a:buAutoNum type="alphaLcPeriod" startAt="6"/>
            </a:pPr>
            <a:r>
              <a:rPr lang="en-US"/>
              <a:t>Untuk menghapus entry klik pada entry yang mau dihapus kemudian klik </a:t>
            </a:r>
            <a:r>
              <a:rPr b="1" lang="en-US"/>
              <a:t>delete</a:t>
            </a:r>
            <a:r>
              <a:rPr lang="en-US"/>
              <a:t>. Untuk menambah entry baru klik pada </a:t>
            </a:r>
            <a:r>
              <a:rPr b="1" lang="en-US"/>
              <a:t>new entry</a:t>
            </a:r>
            <a:r>
              <a:rPr lang="en-US"/>
              <a:t>.</a:t>
            </a:r>
            <a:endParaRPr/>
          </a:p>
          <a:p>
            <a:pPr indent="-341630" lvl="0" marL="514350" rtl="0" algn="l">
              <a:spcBef>
                <a:spcPts val="544"/>
              </a:spcBef>
              <a:spcAft>
                <a:spcPts val="0"/>
              </a:spcAft>
              <a:buClr>
                <a:schemeClr val="dk1"/>
              </a:buClr>
              <a:buSzPct val="100000"/>
              <a:buNone/>
            </a:pPr>
            <a:r>
              <a:t/>
            </a:r>
            <a:endParaRPr/>
          </a:p>
        </p:txBody>
      </p:sp>
      <p:pic>
        <p:nvPicPr>
          <p:cNvPr id="150" name="Google Shape;150;p24"/>
          <p:cNvPicPr preferRelativeResize="0"/>
          <p:nvPr/>
        </p:nvPicPr>
        <p:blipFill rotWithShape="1">
          <a:blip r:embed="rId3">
            <a:alphaModFix/>
          </a:blip>
          <a:srcRect b="0" l="0" r="0" t="0"/>
          <a:stretch/>
        </p:blipFill>
        <p:spPr>
          <a:xfrm>
            <a:off x="1500166" y="2714620"/>
            <a:ext cx="6227292" cy="409444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5"/>
          <p:cNvSpPr txBox="1"/>
          <p:nvPr>
            <p:ph idx="1" type="body"/>
          </p:nvPr>
        </p:nvSpPr>
        <p:spPr>
          <a:xfrm>
            <a:off x="457200" y="357166"/>
            <a:ext cx="8229600" cy="1285884"/>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None/>
            </a:pPr>
            <a:r>
              <a:rPr lang="en-US"/>
              <a:t>h. Simpan pada folder dimana tempat dokumen tersimpan kemudian klik </a:t>
            </a:r>
            <a:r>
              <a:rPr b="1" lang="en-US"/>
              <a:t>Save</a:t>
            </a:r>
            <a:r>
              <a:rPr lang="en-US"/>
              <a:t>.</a:t>
            </a:r>
            <a:endParaRPr/>
          </a:p>
        </p:txBody>
      </p:sp>
      <p:pic>
        <p:nvPicPr>
          <p:cNvPr id="156" name="Google Shape;156;p25"/>
          <p:cNvPicPr preferRelativeResize="0"/>
          <p:nvPr/>
        </p:nvPicPr>
        <p:blipFill rotWithShape="1">
          <a:blip r:embed="rId3">
            <a:alphaModFix/>
          </a:blip>
          <a:srcRect b="0" l="0" r="0" t="0"/>
          <a:stretch/>
        </p:blipFill>
        <p:spPr>
          <a:xfrm>
            <a:off x="928662" y="1571612"/>
            <a:ext cx="7744787" cy="487921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idx="1" type="body"/>
          </p:nvPr>
        </p:nvSpPr>
        <p:spPr>
          <a:xfrm>
            <a:off x="457200" y="285729"/>
            <a:ext cx="8229600" cy="228601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None/>
            </a:pPr>
            <a:r>
              <a:rPr lang="en-US"/>
              <a:t>i.  </a:t>
            </a:r>
            <a:r>
              <a:rPr lang="en-US" sz="2800"/>
              <a:t>Muncul daftar list yang sudah siap untuk dimasukkan. Untuk memasukkan semua beri tanda centang pada kotak yang ada, atau bisa anda pilih sendiri sesuai kebutuhan daftar yang ada dengan menghilangkan tanda centang pada list tersebut.</a:t>
            </a:r>
            <a:endParaRPr sz="2800"/>
          </a:p>
        </p:txBody>
      </p:sp>
      <p:pic>
        <p:nvPicPr>
          <p:cNvPr id="162" name="Google Shape;162;p26"/>
          <p:cNvPicPr preferRelativeResize="0"/>
          <p:nvPr/>
        </p:nvPicPr>
        <p:blipFill rotWithShape="1">
          <a:blip r:embed="rId3">
            <a:alphaModFix/>
          </a:blip>
          <a:srcRect b="0" l="0" r="0" t="0"/>
          <a:stretch/>
        </p:blipFill>
        <p:spPr>
          <a:xfrm>
            <a:off x="2071669" y="2643182"/>
            <a:ext cx="5493031" cy="405111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7"/>
          <p:cNvSpPr txBox="1"/>
          <p:nvPr>
            <p:ph idx="1" type="body"/>
          </p:nvPr>
        </p:nvSpPr>
        <p:spPr>
          <a:xfrm>
            <a:off x="457200" y="428604"/>
            <a:ext cx="8229600" cy="2686056"/>
          </a:xfrm>
          <a:prstGeom prst="rect">
            <a:avLst/>
          </a:prstGeom>
          <a:noFill/>
          <a:ln>
            <a:noFill/>
          </a:ln>
        </p:spPr>
        <p:txBody>
          <a:bodyPr anchorCtr="0" anchor="t" bIns="45700" lIns="91425" spcFirstLastPara="1" rIns="91425" wrap="square" tIns="45700">
            <a:normAutofit fontScale="92500"/>
          </a:bodyPr>
          <a:lstStyle/>
          <a:p>
            <a:pPr indent="-342900" lvl="0" marL="342900" rtl="0" algn="l">
              <a:spcBef>
                <a:spcPts val="0"/>
              </a:spcBef>
              <a:spcAft>
                <a:spcPts val="0"/>
              </a:spcAft>
              <a:buClr>
                <a:schemeClr val="dk1"/>
              </a:buClr>
              <a:buSzPct val="100000"/>
              <a:buNone/>
            </a:pPr>
            <a:r>
              <a:rPr lang="en-US"/>
              <a:t>8. Klik Next : Write your letter untuk melanjutkan</a:t>
            </a:r>
            <a:endParaRPr/>
          </a:p>
          <a:p>
            <a:pPr indent="-342900" lvl="0" marL="342900" rtl="0" algn="l">
              <a:spcBef>
                <a:spcPts val="592"/>
              </a:spcBef>
              <a:spcAft>
                <a:spcPts val="0"/>
              </a:spcAft>
              <a:buClr>
                <a:schemeClr val="dk1"/>
              </a:buClr>
              <a:buSzPct val="100000"/>
              <a:buNone/>
            </a:pPr>
            <a:r>
              <a:rPr lang="en-US"/>
              <a:t>9. Sampai disini kita akan memasukkan daftar field yang telah kita buat tadi untuk dimasukkan pada dokumen. </a:t>
            </a:r>
            <a:r>
              <a:rPr i="1" lang="en-US"/>
              <a:t>Arahkan kursor pada tempat field diletakkan</a:t>
            </a:r>
            <a:r>
              <a:rPr lang="en-US"/>
              <a:t>. </a:t>
            </a:r>
            <a:endParaRPr/>
          </a:p>
        </p:txBody>
      </p:sp>
      <p:pic>
        <p:nvPicPr>
          <p:cNvPr id="168" name="Google Shape;168;p27"/>
          <p:cNvPicPr preferRelativeResize="0"/>
          <p:nvPr/>
        </p:nvPicPr>
        <p:blipFill rotWithShape="1">
          <a:blip r:embed="rId3">
            <a:alphaModFix/>
          </a:blip>
          <a:srcRect b="0" l="0" r="0" t="0"/>
          <a:stretch/>
        </p:blipFill>
        <p:spPr>
          <a:xfrm>
            <a:off x="928662" y="3357562"/>
            <a:ext cx="7610518" cy="263894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8"/>
          <p:cNvSpPr txBox="1"/>
          <p:nvPr>
            <p:ph idx="1" type="body"/>
          </p:nvPr>
        </p:nvSpPr>
        <p:spPr>
          <a:xfrm>
            <a:off x="500034" y="500043"/>
            <a:ext cx="8229600" cy="785818"/>
          </a:xfrm>
          <a:prstGeom prst="rect">
            <a:avLst/>
          </a:prstGeom>
          <a:noFill/>
          <a:ln>
            <a:noFill/>
          </a:ln>
        </p:spPr>
        <p:txBody>
          <a:bodyPr anchorCtr="0" anchor="t" bIns="45700" lIns="91425" spcFirstLastPara="1" rIns="91425" wrap="square" tIns="45700">
            <a:normAutofit fontScale="92500"/>
          </a:bodyPr>
          <a:lstStyle/>
          <a:p>
            <a:pPr indent="-342900" lvl="0" marL="342900" rtl="0" algn="l">
              <a:spcBef>
                <a:spcPts val="0"/>
              </a:spcBef>
              <a:spcAft>
                <a:spcPts val="0"/>
              </a:spcAft>
              <a:buClr>
                <a:schemeClr val="dk1"/>
              </a:buClr>
              <a:buSzPct val="100000"/>
              <a:buNone/>
            </a:pPr>
            <a:r>
              <a:rPr lang="en-US"/>
              <a:t>10. Pada pilihan write your letter, pilih </a:t>
            </a:r>
            <a:r>
              <a:rPr b="1" lang="en-US"/>
              <a:t>More item</a:t>
            </a:r>
            <a:endParaRPr/>
          </a:p>
        </p:txBody>
      </p:sp>
      <p:pic>
        <p:nvPicPr>
          <p:cNvPr id="174" name="Google Shape;174;p28"/>
          <p:cNvPicPr preferRelativeResize="0"/>
          <p:nvPr/>
        </p:nvPicPr>
        <p:blipFill rotWithShape="1">
          <a:blip r:embed="rId3">
            <a:alphaModFix/>
          </a:blip>
          <a:srcRect b="0" l="0" r="0" t="0"/>
          <a:stretch/>
        </p:blipFill>
        <p:spPr>
          <a:xfrm>
            <a:off x="2357422" y="1212629"/>
            <a:ext cx="3714775" cy="548816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9"/>
          <p:cNvSpPr txBox="1"/>
          <p:nvPr>
            <p:ph idx="1" type="body"/>
          </p:nvPr>
        </p:nvSpPr>
        <p:spPr>
          <a:xfrm>
            <a:off x="457200" y="500042"/>
            <a:ext cx="8229600" cy="1614486"/>
          </a:xfrm>
          <a:prstGeom prst="rect">
            <a:avLst/>
          </a:prstGeom>
          <a:noFill/>
          <a:ln>
            <a:noFill/>
          </a:ln>
        </p:spPr>
        <p:txBody>
          <a:bodyPr anchorCtr="0" anchor="t" bIns="45700" lIns="91425" spcFirstLastPara="1" rIns="91425" wrap="square" tIns="45700">
            <a:normAutofit/>
          </a:bodyPr>
          <a:lstStyle/>
          <a:p>
            <a:pPr indent="-627063" lvl="0" marL="627063" rtl="0" algn="l">
              <a:spcBef>
                <a:spcPts val="0"/>
              </a:spcBef>
              <a:spcAft>
                <a:spcPts val="0"/>
              </a:spcAft>
              <a:buClr>
                <a:schemeClr val="dk1"/>
              </a:buClr>
              <a:buSzPts val="3200"/>
              <a:buNone/>
            </a:pPr>
            <a:r>
              <a:rPr lang="en-US"/>
              <a:t>11. Pada jendela yang muncul pilih nama filed sesuai dengan dokumen kemudian klik </a:t>
            </a:r>
            <a:r>
              <a:rPr b="1" lang="en-US"/>
              <a:t>insert</a:t>
            </a:r>
            <a:endParaRPr/>
          </a:p>
        </p:txBody>
      </p:sp>
      <p:pic>
        <p:nvPicPr>
          <p:cNvPr id="180" name="Google Shape;180;p29"/>
          <p:cNvPicPr preferRelativeResize="0"/>
          <p:nvPr/>
        </p:nvPicPr>
        <p:blipFill rotWithShape="1">
          <a:blip r:embed="rId3">
            <a:alphaModFix/>
          </a:blip>
          <a:srcRect b="0" l="0" r="0" t="0"/>
          <a:stretch/>
        </p:blipFill>
        <p:spPr>
          <a:xfrm>
            <a:off x="2714612" y="1714488"/>
            <a:ext cx="4071966" cy="483827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0"/>
          <p:cNvSpPr txBox="1"/>
          <p:nvPr>
            <p:ph idx="1" type="body"/>
          </p:nvPr>
        </p:nvSpPr>
        <p:spPr>
          <a:xfrm>
            <a:off x="457200" y="571481"/>
            <a:ext cx="8229600" cy="1785950"/>
          </a:xfrm>
          <a:prstGeom prst="rect">
            <a:avLst/>
          </a:prstGeom>
          <a:noFill/>
          <a:ln>
            <a:noFill/>
          </a:ln>
        </p:spPr>
        <p:txBody>
          <a:bodyPr anchorCtr="0" anchor="t" bIns="45700" lIns="91425" spcFirstLastPara="1" rIns="91425" wrap="square" tIns="45700">
            <a:normAutofit/>
          </a:bodyPr>
          <a:lstStyle/>
          <a:p>
            <a:pPr indent="-627063" lvl="0" marL="627063" rtl="0" algn="l">
              <a:spcBef>
                <a:spcPts val="0"/>
              </a:spcBef>
              <a:spcAft>
                <a:spcPts val="0"/>
              </a:spcAft>
              <a:buClr>
                <a:schemeClr val="dk1"/>
              </a:buClr>
              <a:buSzPts val="3200"/>
              <a:buNone/>
            </a:pPr>
            <a:r>
              <a:rPr lang="en-US"/>
              <a:t>12. Ulangi langkah diatas sampai data diisi dengan field yang sesuai. Sehingga tampilannya akan seperti dibawah ini. </a:t>
            </a:r>
            <a:endParaRPr/>
          </a:p>
        </p:txBody>
      </p:sp>
      <p:pic>
        <p:nvPicPr>
          <p:cNvPr id="186" name="Google Shape;186;p30"/>
          <p:cNvPicPr preferRelativeResize="0"/>
          <p:nvPr/>
        </p:nvPicPr>
        <p:blipFill rotWithShape="1">
          <a:blip r:embed="rId3">
            <a:alphaModFix/>
          </a:blip>
          <a:srcRect b="0" l="0" r="0" t="0"/>
          <a:stretch/>
        </p:blipFill>
        <p:spPr>
          <a:xfrm>
            <a:off x="1122977" y="2909888"/>
            <a:ext cx="7020923" cy="230506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1"/>
          <p:cNvSpPr txBox="1"/>
          <p:nvPr>
            <p:ph idx="1" type="body"/>
          </p:nvPr>
        </p:nvSpPr>
        <p:spPr>
          <a:xfrm>
            <a:off x="557242" y="285728"/>
            <a:ext cx="8229600" cy="2185990"/>
          </a:xfrm>
          <a:prstGeom prst="rect">
            <a:avLst/>
          </a:prstGeom>
          <a:noFill/>
          <a:ln>
            <a:noFill/>
          </a:ln>
        </p:spPr>
        <p:txBody>
          <a:bodyPr anchorCtr="0" anchor="t" bIns="45700" lIns="91425" spcFirstLastPara="1" rIns="91425" wrap="square" tIns="45700">
            <a:normAutofit/>
          </a:bodyPr>
          <a:lstStyle/>
          <a:p>
            <a:pPr indent="-627063" lvl="0" marL="627063" rtl="0" algn="l">
              <a:spcBef>
                <a:spcPts val="0"/>
              </a:spcBef>
              <a:spcAft>
                <a:spcPts val="0"/>
              </a:spcAft>
              <a:buClr>
                <a:schemeClr val="dk1"/>
              </a:buClr>
              <a:buSzPts val="3200"/>
              <a:buNone/>
            </a:pPr>
            <a:r>
              <a:rPr lang="en-US"/>
              <a:t>13. Kemudian klik </a:t>
            </a:r>
            <a:r>
              <a:rPr b="1" lang="en-US"/>
              <a:t>Next </a:t>
            </a:r>
            <a:r>
              <a:rPr lang="en-US"/>
              <a:t>untuk melihat hasil merge data. Klik tanda panah kekanan atau kekiri pada preview your letters untuk melihat hasil.</a:t>
            </a:r>
            <a:endParaRPr/>
          </a:p>
        </p:txBody>
      </p:sp>
      <p:pic>
        <p:nvPicPr>
          <p:cNvPr id="192" name="Google Shape;192;p31"/>
          <p:cNvPicPr preferRelativeResize="0"/>
          <p:nvPr/>
        </p:nvPicPr>
        <p:blipFill rotWithShape="1">
          <a:blip r:embed="rId3">
            <a:alphaModFix/>
          </a:blip>
          <a:srcRect b="0" l="0" r="0" t="0"/>
          <a:stretch/>
        </p:blipFill>
        <p:spPr>
          <a:xfrm>
            <a:off x="214282" y="2678357"/>
            <a:ext cx="3786214" cy="3036659"/>
          </a:xfrm>
          <a:prstGeom prst="rect">
            <a:avLst/>
          </a:prstGeom>
          <a:noFill/>
          <a:ln>
            <a:noFill/>
          </a:ln>
        </p:spPr>
      </p:pic>
      <p:pic>
        <p:nvPicPr>
          <p:cNvPr id="193" name="Google Shape;193;p31"/>
          <p:cNvPicPr preferRelativeResize="0"/>
          <p:nvPr/>
        </p:nvPicPr>
        <p:blipFill rotWithShape="1">
          <a:blip r:embed="rId4">
            <a:alphaModFix/>
          </a:blip>
          <a:srcRect b="0" l="0" r="0" t="0"/>
          <a:stretch/>
        </p:blipFill>
        <p:spPr>
          <a:xfrm>
            <a:off x="4112856" y="3340623"/>
            <a:ext cx="6102746" cy="216007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idx="1" type="body"/>
          </p:nvPr>
        </p:nvSpPr>
        <p:spPr>
          <a:xfrm>
            <a:off x="0" y="357166"/>
            <a:ext cx="8686800" cy="6286544"/>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None/>
            </a:pPr>
            <a:r>
              <a:rPr i="1" lang="en-US"/>
              <a:t>	Mail merge atau surat masal</a:t>
            </a:r>
            <a:r>
              <a:rPr lang="en-US"/>
              <a:t> adalah salah satu fasilitas di Ms Word untuk mempermudah user melakukan pekerjaan dengan hanya membuat satu format surat namun dengan berbagai tujuan alamat dan nama yang berbeda. Tentu hal ini akan sangat mempermudah sekali pekerjaan kita. Kita tidak perlu lagi mengetik satu persatu tujuan dan nama alamat yang dituju, cukup hanya dengan mengetik daftar nama serta alamat yang dikehendaki maka nama, alamat yang dibuat akan langsung bergabung atau merger dengan format surat tadi.</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2"/>
          <p:cNvSpPr txBox="1"/>
          <p:nvPr>
            <p:ph idx="1" type="body"/>
          </p:nvPr>
        </p:nvSpPr>
        <p:spPr>
          <a:xfrm>
            <a:off x="457200" y="428604"/>
            <a:ext cx="8229600" cy="607223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Jika ada yang masih salah datanya bisa diubah datanya pada edit recipient list. Jika sudah cukup klik Next untuk complete the merger.</a:t>
            </a:r>
            <a:endParaRPr/>
          </a:p>
          <a:p>
            <a:pPr indent="-342900" lvl="0" marL="342900" rtl="0" algn="l">
              <a:spcBef>
                <a:spcPts val="640"/>
              </a:spcBef>
              <a:spcAft>
                <a:spcPts val="0"/>
              </a:spcAft>
              <a:buClr>
                <a:schemeClr val="dk1"/>
              </a:buClr>
              <a:buSzPts val="3200"/>
              <a:buChar char="•"/>
            </a:pPr>
            <a:r>
              <a:rPr lang="en-US"/>
              <a:t>Terdapat dua pada pilihan complete merger yaitu </a:t>
            </a:r>
            <a:r>
              <a:rPr b="1" lang="en-US"/>
              <a:t>Print </a:t>
            </a:r>
            <a:r>
              <a:rPr lang="en-US"/>
              <a:t>dan </a:t>
            </a:r>
            <a:r>
              <a:rPr b="1" lang="en-US"/>
              <a:t>Edit individual letters</a:t>
            </a:r>
            <a:r>
              <a:rPr lang="en-US"/>
              <a:t>. Jika anda pilih merger print, maka data merger akan langsung dicetak melalui printer. Jika dipilih Edit individual letters maka data akan ditampilkan pada beberapa halaman langsung di Ms Word. Silahkan pilih sesuai kebutuhan.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pic>
        <p:nvPicPr>
          <p:cNvPr id="203" name="Google Shape;203;p33"/>
          <p:cNvPicPr preferRelativeResize="0"/>
          <p:nvPr/>
        </p:nvPicPr>
        <p:blipFill rotWithShape="1">
          <a:blip r:embed="rId3">
            <a:alphaModFix/>
          </a:blip>
          <a:srcRect b="0" l="0" r="0" t="0"/>
          <a:stretch/>
        </p:blipFill>
        <p:spPr>
          <a:xfrm>
            <a:off x="2357422" y="465222"/>
            <a:ext cx="4500593" cy="583494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5"/>
          <p:cNvSpPr txBox="1"/>
          <p:nvPr>
            <p:ph idx="1" type="body"/>
          </p:nvPr>
        </p:nvSpPr>
        <p:spPr>
          <a:xfrm>
            <a:off x="0" y="1142984"/>
            <a:ext cx="8686800" cy="5429288"/>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None/>
            </a:pPr>
            <a:r>
              <a:rPr lang="en-US"/>
              <a:t>	Tidak hanya format surat saja kegunaan mail merge ini, Jika kita mengetik dengan format yang sama atau blanko formulir yang sama namun dengan isian yang berbeda, maka mail merge lah solusinya. Cukup buat format blangko atau formulir yang dikehendaki dan membuat daftar isian formulir, maka sudah cukup. Hasilnya, setiap isian dari formulir tersebut akan silih berganti sesuai dengan daftar yang telah dibuat.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Untuk </a:t>
            </a:r>
            <a:r>
              <a:rPr b="1" lang="en-US"/>
              <a:t>membuat mail merge </a:t>
            </a:r>
            <a:r>
              <a:rPr lang="en-US"/>
              <a:t>berikut ini adalah langkah-langkahnya :</a:t>
            </a:r>
            <a:endParaRPr/>
          </a:p>
        </p:txBody>
      </p:sp>
      <p:sp>
        <p:nvSpPr>
          <p:cNvPr id="101" name="Google Shape;101;p16"/>
          <p:cNvSpPr txBox="1"/>
          <p:nvPr>
            <p:ph idx="1" type="body"/>
          </p:nvPr>
        </p:nvSpPr>
        <p:spPr>
          <a:xfrm>
            <a:off x="457200" y="1600201"/>
            <a:ext cx="8229600" cy="1900237"/>
          </a:xfrm>
          <a:prstGeom prst="rect">
            <a:avLst/>
          </a:prstGeom>
          <a:noFill/>
          <a:ln>
            <a:noFill/>
          </a:ln>
        </p:spPr>
        <p:txBody>
          <a:bodyPr anchorCtr="0" anchor="t" bIns="45700" lIns="91425" spcFirstLastPara="1" rIns="91425" wrap="square" tIns="45700">
            <a:normAutofit/>
          </a:bodyPr>
          <a:lstStyle/>
          <a:p>
            <a:pPr indent="-457200" lvl="0" marL="457200" rtl="0" algn="l">
              <a:spcBef>
                <a:spcPts val="0"/>
              </a:spcBef>
              <a:spcAft>
                <a:spcPts val="0"/>
              </a:spcAft>
              <a:buClr>
                <a:schemeClr val="dk1"/>
              </a:buClr>
              <a:buSzPts val="2400"/>
              <a:buAutoNum type="arabicPeriod"/>
            </a:pPr>
            <a:r>
              <a:rPr lang="en-US" sz="2400"/>
              <a:t>Buat dokumen terlebih dahulu (bisa berupa surat, blangko formulir, atau dokumen yang lain)</a:t>
            </a:r>
            <a:endParaRPr/>
          </a:p>
          <a:p>
            <a:pPr indent="-457200" lvl="0" marL="457200" rtl="0" algn="l">
              <a:spcBef>
                <a:spcPts val="480"/>
              </a:spcBef>
              <a:spcAft>
                <a:spcPts val="0"/>
              </a:spcAft>
              <a:buClr>
                <a:schemeClr val="dk1"/>
              </a:buClr>
              <a:buSzPts val="2400"/>
              <a:buAutoNum type="arabicPeriod"/>
            </a:pPr>
            <a:r>
              <a:rPr lang="en-US" sz="2400"/>
              <a:t>Klik ribbon </a:t>
            </a:r>
            <a:r>
              <a:rPr b="1" lang="en-US" sz="2400"/>
              <a:t>Mailings </a:t>
            </a:r>
            <a:r>
              <a:rPr lang="en-US" sz="2400"/>
              <a:t>kemudian klik </a:t>
            </a:r>
            <a:r>
              <a:rPr b="1" lang="en-US" sz="2400"/>
              <a:t>Start Mail Merge</a:t>
            </a:r>
            <a:r>
              <a:rPr lang="en-US" sz="2400"/>
              <a:t>, pilih </a:t>
            </a:r>
            <a:r>
              <a:rPr b="1" lang="en-US" sz="2400"/>
              <a:t>Step by Step Mail Merge Wizard</a:t>
            </a:r>
            <a:endParaRPr sz="2400"/>
          </a:p>
          <a:p>
            <a:pPr indent="-139700" lvl="0" marL="342900" rtl="0" algn="l">
              <a:spcBef>
                <a:spcPts val="640"/>
              </a:spcBef>
              <a:spcAft>
                <a:spcPts val="0"/>
              </a:spcAft>
              <a:buClr>
                <a:schemeClr val="dk1"/>
              </a:buClr>
              <a:buSzPts val="3200"/>
              <a:buNone/>
            </a:pPr>
            <a:r>
              <a:t/>
            </a:r>
            <a:endParaRPr/>
          </a:p>
        </p:txBody>
      </p:sp>
      <p:pic>
        <p:nvPicPr>
          <p:cNvPr id="102" name="Google Shape;102;p16"/>
          <p:cNvPicPr preferRelativeResize="0"/>
          <p:nvPr/>
        </p:nvPicPr>
        <p:blipFill rotWithShape="1">
          <a:blip r:embed="rId3">
            <a:alphaModFix/>
          </a:blip>
          <a:srcRect b="0" l="0" r="0" t="0"/>
          <a:stretch/>
        </p:blipFill>
        <p:spPr>
          <a:xfrm>
            <a:off x="2838005" y="3429000"/>
            <a:ext cx="3305631" cy="303016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7"/>
          <p:cNvSpPr txBox="1"/>
          <p:nvPr>
            <p:ph idx="1" type="body"/>
          </p:nvPr>
        </p:nvSpPr>
        <p:spPr>
          <a:xfrm>
            <a:off x="457200" y="428604"/>
            <a:ext cx="8229600" cy="2714644"/>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None/>
            </a:pPr>
            <a:r>
              <a:rPr lang="en-US"/>
              <a:t>3. Akan muncul panel Mail Merge disebelah kanan jendela Word anda.</a:t>
            </a:r>
            <a:endParaRPr/>
          </a:p>
          <a:p>
            <a:pPr indent="-342900" lvl="0" marL="342900" rtl="0" algn="l">
              <a:spcBef>
                <a:spcPts val="640"/>
              </a:spcBef>
              <a:spcAft>
                <a:spcPts val="0"/>
              </a:spcAft>
              <a:buClr>
                <a:schemeClr val="dk1"/>
              </a:buClr>
              <a:buSzPts val="3200"/>
              <a:buNone/>
            </a:pPr>
            <a:r>
              <a:rPr lang="en-US"/>
              <a:t>4. Pada Select document type pilih </a:t>
            </a:r>
            <a:r>
              <a:rPr b="1" lang="en-US"/>
              <a:t>Letters </a:t>
            </a:r>
            <a:r>
              <a:rPr lang="en-US"/>
              <a:t>kemudian klik </a:t>
            </a:r>
            <a:r>
              <a:rPr b="1" lang="en-US"/>
              <a:t>Next </a:t>
            </a:r>
            <a:r>
              <a:rPr lang="en-US"/>
              <a:t>pada bagian bawah untuk melanjutkan.</a:t>
            </a:r>
            <a:endParaRPr/>
          </a:p>
        </p:txBody>
      </p:sp>
      <p:pic>
        <p:nvPicPr>
          <p:cNvPr id="108" name="Google Shape;108;p17"/>
          <p:cNvPicPr preferRelativeResize="0"/>
          <p:nvPr/>
        </p:nvPicPr>
        <p:blipFill rotWithShape="1">
          <a:blip r:embed="rId3">
            <a:alphaModFix/>
          </a:blip>
          <a:srcRect b="0" l="0" r="0" t="0"/>
          <a:stretch/>
        </p:blipFill>
        <p:spPr>
          <a:xfrm>
            <a:off x="3286116" y="3067502"/>
            <a:ext cx="3500462" cy="321901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8"/>
          <p:cNvSpPr txBox="1"/>
          <p:nvPr>
            <p:ph idx="1" type="body"/>
          </p:nvPr>
        </p:nvSpPr>
        <p:spPr>
          <a:xfrm>
            <a:off x="457200" y="428604"/>
            <a:ext cx="8229600" cy="13573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None/>
            </a:pPr>
            <a:r>
              <a:rPr lang="en-US"/>
              <a:t>5. Pilih </a:t>
            </a:r>
            <a:r>
              <a:rPr b="1" lang="en-US"/>
              <a:t>Use the current document</a:t>
            </a:r>
            <a:r>
              <a:rPr lang="en-US"/>
              <a:t> kemudian klik </a:t>
            </a:r>
            <a:r>
              <a:rPr b="1" lang="en-US"/>
              <a:t>Next</a:t>
            </a:r>
            <a:endParaRPr/>
          </a:p>
        </p:txBody>
      </p:sp>
      <p:pic>
        <p:nvPicPr>
          <p:cNvPr id="114" name="Google Shape;114;p18"/>
          <p:cNvPicPr preferRelativeResize="0"/>
          <p:nvPr/>
        </p:nvPicPr>
        <p:blipFill rotWithShape="1">
          <a:blip r:embed="rId3">
            <a:alphaModFix/>
          </a:blip>
          <a:srcRect b="0" l="0" r="0" t="0"/>
          <a:stretch/>
        </p:blipFill>
        <p:spPr>
          <a:xfrm>
            <a:off x="2285984" y="2214554"/>
            <a:ext cx="4382722" cy="318136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9"/>
          <p:cNvSpPr txBox="1"/>
          <p:nvPr>
            <p:ph idx="1" type="body"/>
          </p:nvPr>
        </p:nvSpPr>
        <p:spPr>
          <a:xfrm>
            <a:off x="457200" y="357166"/>
            <a:ext cx="8229600" cy="2000263"/>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3200"/>
              <a:buNone/>
            </a:pPr>
            <a:r>
              <a:rPr lang="en-US"/>
              <a:t>6. Pada pilihan select recipients, jika anda belum membuat daftarnya pilih saja </a:t>
            </a:r>
            <a:r>
              <a:rPr b="1" lang="en-US"/>
              <a:t>Type a new list</a:t>
            </a:r>
            <a:r>
              <a:rPr lang="en-US"/>
              <a:t> kemudian klik </a:t>
            </a:r>
            <a:r>
              <a:rPr b="1" lang="en-US"/>
              <a:t>Create</a:t>
            </a:r>
            <a:r>
              <a:rPr lang="en-US"/>
              <a:t>.</a:t>
            </a:r>
            <a:br>
              <a:rPr lang="en-US"/>
            </a:br>
            <a:endParaRPr/>
          </a:p>
        </p:txBody>
      </p:sp>
      <p:pic>
        <p:nvPicPr>
          <p:cNvPr id="120" name="Google Shape;120;p19"/>
          <p:cNvPicPr preferRelativeResize="0"/>
          <p:nvPr/>
        </p:nvPicPr>
        <p:blipFill rotWithShape="1">
          <a:blip r:embed="rId3">
            <a:alphaModFix/>
          </a:blip>
          <a:srcRect b="0" l="0" r="0" t="0"/>
          <a:stretch/>
        </p:blipFill>
        <p:spPr>
          <a:xfrm>
            <a:off x="2643174" y="1928802"/>
            <a:ext cx="3615569" cy="376239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0"/>
          <p:cNvSpPr txBox="1"/>
          <p:nvPr>
            <p:ph idx="1" type="body"/>
          </p:nvPr>
        </p:nvSpPr>
        <p:spPr>
          <a:xfrm>
            <a:off x="457200" y="428605"/>
            <a:ext cx="8229600" cy="3286148"/>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None/>
            </a:pPr>
            <a:r>
              <a:rPr lang="en-US"/>
              <a:t>7. Akan muncul jendela </a:t>
            </a:r>
            <a:r>
              <a:rPr b="1" lang="en-US"/>
              <a:t>New Address list.</a:t>
            </a:r>
            <a:r>
              <a:rPr lang="en-US"/>
              <a:t> Untuk memudahkan pekerjaan kita nantinya sebaiknya kolom yang ada dihapus kemudian dibuat kolom isian yang baru sesuai dengan yang dibutuhkan.</a:t>
            </a:r>
            <a:endParaRPr/>
          </a:p>
          <a:p>
            <a:pPr indent="-342900" lvl="0" marL="342900" rtl="0" algn="l">
              <a:spcBef>
                <a:spcPts val="640"/>
              </a:spcBef>
              <a:spcAft>
                <a:spcPts val="0"/>
              </a:spcAft>
              <a:buClr>
                <a:schemeClr val="dk1"/>
              </a:buClr>
              <a:buSzPts val="3200"/>
              <a:buNone/>
            </a:pPr>
            <a:r>
              <a:rPr lang="en-US"/>
              <a:t>    a. Klik </a:t>
            </a:r>
            <a:r>
              <a:rPr b="1" lang="en-US"/>
              <a:t>Customize columns</a:t>
            </a:r>
            <a:endParaRPr/>
          </a:p>
        </p:txBody>
      </p:sp>
      <p:pic>
        <p:nvPicPr>
          <p:cNvPr id="126" name="Google Shape;126;p20"/>
          <p:cNvPicPr preferRelativeResize="0"/>
          <p:nvPr/>
        </p:nvPicPr>
        <p:blipFill rotWithShape="1">
          <a:blip r:embed="rId3">
            <a:alphaModFix/>
          </a:blip>
          <a:srcRect b="0" l="0" r="0" t="0"/>
          <a:stretch/>
        </p:blipFill>
        <p:spPr>
          <a:xfrm>
            <a:off x="2143108" y="3566518"/>
            <a:ext cx="4429156" cy="293431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1"/>
          <p:cNvSpPr txBox="1"/>
          <p:nvPr>
            <p:ph idx="1" type="body"/>
          </p:nvPr>
        </p:nvSpPr>
        <p:spPr>
          <a:xfrm>
            <a:off x="457200" y="500042"/>
            <a:ext cx="8229600" cy="1328734"/>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None/>
            </a:pPr>
            <a:r>
              <a:rPr lang="en-US"/>
              <a:t>b. Pilih filed name kemudian klik tombol </a:t>
            </a:r>
            <a:r>
              <a:rPr b="1" lang="en-US"/>
              <a:t>delete</a:t>
            </a:r>
            <a:r>
              <a:rPr lang="en-US"/>
              <a:t>, sampai semua nama kolom terhapus.</a:t>
            </a:r>
            <a:endParaRPr/>
          </a:p>
        </p:txBody>
      </p:sp>
      <p:pic>
        <p:nvPicPr>
          <p:cNvPr id="132" name="Google Shape;132;p21"/>
          <p:cNvPicPr preferRelativeResize="0"/>
          <p:nvPr/>
        </p:nvPicPr>
        <p:blipFill rotWithShape="1">
          <a:blip r:embed="rId3">
            <a:alphaModFix/>
          </a:blip>
          <a:srcRect b="0" l="0" r="0" t="0"/>
          <a:stretch/>
        </p:blipFill>
        <p:spPr>
          <a:xfrm>
            <a:off x="1989892" y="1857364"/>
            <a:ext cx="4725248" cy="422492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