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4383-F72F-474A-AF5D-B86C452AF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C776CD-B4F8-4206-94E6-23569CC22EF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FCD0B7-17F3-4D3A-9E78-219DF4477B9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7406640" cy="2408288"/>
          </a:xfrm>
        </p:spPr>
        <p:txBody>
          <a:bodyPr>
            <a:normAutofit/>
          </a:bodyPr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CASE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6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400" smtClean="0"/>
              <a:t>Latihan pertama</a:t>
            </a:r>
            <a:endParaRPr lang="en-US" sz="34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Buat seleksi kondisi dengan if untuk nilai:</a:t>
            </a:r>
          </a:p>
          <a:p>
            <a:pPr lvl="1" eaLnBrk="1" hangingPunct="1"/>
            <a:r>
              <a:rPr lang="id-ID" smtClean="0"/>
              <a:t>A : 80 – 100</a:t>
            </a:r>
          </a:p>
          <a:p>
            <a:pPr lvl="1" eaLnBrk="1" hangingPunct="1"/>
            <a:r>
              <a:rPr lang="id-ID" smtClean="0"/>
              <a:t>B : 65 – 79</a:t>
            </a:r>
          </a:p>
          <a:p>
            <a:pPr lvl="1" eaLnBrk="1" hangingPunct="1"/>
            <a:r>
              <a:rPr lang="id-ID" smtClean="0"/>
              <a:t>C : 55 – 64</a:t>
            </a:r>
          </a:p>
          <a:p>
            <a:pPr lvl="1" eaLnBrk="1" hangingPunct="1"/>
            <a:r>
              <a:rPr lang="id-ID" smtClean="0"/>
              <a:t>D : 45 -54</a:t>
            </a:r>
          </a:p>
          <a:p>
            <a:pPr lvl="1" eaLnBrk="1" hangingPunct="1"/>
            <a:r>
              <a:rPr lang="id-ID" smtClean="0"/>
              <a:t>E : 0 - 44</a:t>
            </a:r>
            <a:endParaRPr lang="en-US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17525" y="6324600"/>
            <a:ext cx="1173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>
                <a:hlinkClick r:id="rId2" action="ppaction://hlinksldjump"/>
              </a:rPr>
              <a:t>&lt;&lt; 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Pernyataan</a:t>
            </a:r>
            <a:r>
              <a:rPr lang="id-ID" b="1" smtClean="0"/>
              <a:t> </a:t>
            </a:r>
            <a:r>
              <a:rPr lang="id-ID" b="1" i="1" smtClean="0"/>
              <a:t>Switch</a:t>
            </a:r>
            <a:endParaRPr lang="en-US" b="1" i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1900" smtClean="0"/>
              <a:t>Bermanfaat untuk menyeleksi sejumlah alternatif. </a:t>
            </a:r>
          </a:p>
          <a:p>
            <a:pPr eaLnBrk="1" hangingPunct="1">
              <a:lnSpc>
                <a:spcPct val="80000"/>
              </a:lnSpc>
            </a:pPr>
            <a:r>
              <a:rPr lang="id-ID" sz="1900" smtClean="0"/>
              <a:t>Bentuk umumnya adalah: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100" smtClean="0"/>
              <a:t>	</a:t>
            </a:r>
            <a:r>
              <a:rPr lang="id-ID" sz="1700" b="1" smtClean="0"/>
              <a:t>switch </a:t>
            </a:r>
            <a:r>
              <a:rPr lang="id-ID" sz="1700" smtClean="0"/>
              <a:t>(ekspresi)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</a:t>
            </a:r>
            <a:r>
              <a:rPr lang="id-ID" sz="1700" b="1" smtClean="0"/>
              <a:t>case</a:t>
            </a:r>
            <a:r>
              <a:rPr lang="id-ID" sz="1700" smtClean="0"/>
              <a:t> ekspresi_case_1: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	pernyataan_1;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	</a:t>
            </a:r>
            <a:r>
              <a:rPr lang="id-ID" sz="1700" b="1" smtClean="0"/>
              <a:t>break</a:t>
            </a:r>
            <a:r>
              <a:rPr lang="id-ID" sz="17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</a:t>
            </a:r>
            <a:r>
              <a:rPr lang="id-ID" sz="1700" b="1" smtClean="0"/>
              <a:t>case</a:t>
            </a:r>
            <a:r>
              <a:rPr lang="id-ID" sz="1700" smtClean="0"/>
              <a:t> ekspresi_case_2: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	pernyataan_2;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	</a:t>
            </a:r>
            <a:r>
              <a:rPr lang="id-ID" sz="1700" b="1" smtClean="0"/>
              <a:t>break</a:t>
            </a:r>
            <a:r>
              <a:rPr lang="id-ID" sz="17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</a:t>
            </a:r>
            <a:r>
              <a:rPr lang="id-ID" sz="1700" b="1" smtClean="0"/>
              <a:t>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b="1" smtClean="0"/>
              <a:t>			</a:t>
            </a:r>
            <a:r>
              <a:rPr lang="id-ID" sz="1700" smtClean="0"/>
              <a:t>pernyataan_n;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id-ID" sz="1700" smtClean="0"/>
              <a:t>Fungsi </a:t>
            </a:r>
            <a:r>
              <a:rPr lang="id-ID" sz="1700" b="1" smtClean="0"/>
              <a:t>break</a:t>
            </a:r>
            <a:r>
              <a:rPr lang="id-ID" sz="1700" smtClean="0"/>
              <a:t> dan </a:t>
            </a:r>
            <a:r>
              <a:rPr lang="id-ID" sz="1700" b="1" smtClean="0"/>
              <a:t>default</a:t>
            </a:r>
            <a:r>
              <a:rPr lang="id-ID" sz="1700" smtClean="0"/>
              <a:t> bersifat optional. </a:t>
            </a:r>
            <a:r>
              <a:rPr lang="id-ID" sz="1700" b="1" smtClean="0"/>
              <a:t>Break </a:t>
            </a:r>
            <a:r>
              <a:rPr lang="id-ID" sz="1700" smtClean="0"/>
              <a:t>digunakan untuk mengarahkan eksekusi ke akhir switch, sedangkan </a:t>
            </a:r>
            <a:r>
              <a:rPr lang="id-ID" sz="1700" b="1" smtClean="0"/>
              <a:t>default </a:t>
            </a:r>
            <a:r>
              <a:rPr lang="id-ID" sz="1700" smtClean="0"/>
              <a:t>akan dieksekusi jika tidak ada yang cocok pada bagian case.</a:t>
            </a:r>
            <a:endParaRPr lang="en-US" sz="1700" b="1" smtClean="0"/>
          </a:p>
        </p:txBody>
      </p:sp>
    </p:spTree>
    <p:extLst>
      <p:ext uri="{BB962C8B-B14F-4D97-AF65-F5344CB8AC3E}">
        <p14:creationId xmlns:p14="http://schemas.microsoft.com/office/powerpoint/2010/main" val="5161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Contoh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&lt;?php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$hasil_kali=3*1;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3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switch($hasil_kali)</a:t>
            </a:r>
            <a:endParaRPr lang="id-ID" sz="13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</a:t>
            </a:r>
            <a:r>
              <a:rPr lang="en-US" sz="1300" b="1" smtClean="0"/>
              <a:t>case </a:t>
            </a:r>
            <a:r>
              <a:rPr lang="en-US" sz="1300" smtClean="0"/>
              <a:t>3: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	</a:t>
            </a:r>
            <a:r>
              <a:rPr lang="id-ID" sz="1300" smtClean="0"/>
              <a:t>	</a:t>
            </a:r>
            <a:r>
              <a:rPr lang="en-US" sz="1300" smtClean="0"/>
              <a:t>echo "hasil adalah tiga";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	</a:t>
            </a:r>
            <a:r>
              <a:rPr lang="id-ID" sz="1300" smtClean="0"/>
              <a:t>	</a:t>
            </a:r>
            <a:r>
              <a:rPr lang="en-US" sz="1300" b="1" smtClean="0"/>
              <a:t>break</a:t>
            </a:r>
            <a:r>
              <a:rPr lang="en-US" sz="130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</a:t>
            </a:r>
            <a:r>
              <a:rPr lang="en-US" sz="1300" b="1" smtClean="0"/>
              <a:t>case</a:t>
            </a:r>
            <a:r>
              <a:rPr lang="en-US" sz="1300" smtClean="0"/>
              <a:t> 6: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	</a:t>
            </a:r>
            <a:r>
              <a:rPr lang="id-ID" sz="1300" smtClean="0"/>
              <a:t>	</a:t>
            </a:r>
            <a:r>
              <a:rPr lang="en-US" sz="1300" smtClean="0"/>
              <a:t>echo "hasil adalah enam";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	</a:t>
            </a:r>
            <a:r>
              <a:rPr lang="id-ID" sz="1300" smtClean="0"/>
              <a:t>	</a:t>
            </a:r>
            <a:r>
              <a:rPr lang="en-US" sz="1300" b="1" smtClean="0"/>
              <a:t>break</a:t>
            </a:r>
            <a:r>
              <a:rPr lang="en-US" sz="130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</a:t>
            </a:r>
            <a:r>
              <a:rPr lang="en-US" sz="1300" b="1" smtClean="0"/>
              <a:t>case </a:t>
            </a:r>
            <a:r>
              <a:rPr lang="en-US" sz="1300" smtClean="0"/>
              <a:t>9: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	</a:t>
            </a:r>
            <a:r>
              <a:rPr lang="id-ID" sz="1300" smtClean="0"/>
              <a:t>	</a:t>
            </a:r>
            <a:r>
              <a:rPr lang="en-US" sz="1300" smtClean="0"/>
              <a:t>echo "hasil adalah sembilan";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	</a:t>
            </a:r>
            <a:r>
              <a:rPr lang="id-ID" sz="1300" smtClean="0"/>
              <a:t>	</a:t>
            </a:r>
            <a:r>
              <a:rPr lang="en-US" sz="1300" b="1" smtClean="0"/>
              <a:t>break</a:t>
            </a:r>
            <a:r>
              <a:rPr lang="en-US" sz="130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</a:t>
            </a:r>
            <a:r>
              <a:rPr lang="en-US" sz="1300" b="1" smtClean="0"/>
              <a:t>default</a:t>
            </a:r>
            <a:r>
              <a:rPr lang="en-US" sz="1300" smtClean="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		</a:t>
            </a:r>
            <a:r>
              <a:rPr lang="id-ID" sz="1300" smtClean="0"/>
              <a:t>	</a:t>
            </a:r>
            <a:r>
              <a:rPr lang="en-US" sz="1300" smtClean="0"/>
              <a:t>echo "hasil lebih besar dari sembilan atau kurang dari tiga";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3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smtClean="0"/>
              <a:t>?&gt;</a:t>
            </a:r>
            <a:endParaRPr lang="id-ID" sz="13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id-ID" sz="13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300" smtClean="0">
                <a:sym typeface="Wingdings" pitchFamily="2" charset="2"/>
              </a:rPr>
              <a:t> </a:t>
            </a:r>
            <a:r>
              <a:rPr lang="en-US" sz="1300" b="1" smtClean="0">
                <a:sym typeface="Wingdings" pitchFamily="2" charset="2"/>
              </a:rPr>
              <a:t>hasil adalah tiga </a:t>
            </a:r>
            <a:endParaRPr lang="en-US" sz="1300" b="1" smtClean="0"/>
          </a:p>
          <a:p>
            <a:pPr eaLnBrk="1" hangingPunct="1">
              <a:lnSpc>
                <a:spcPct val="80000"/>
              </a:lnSpc>
            </a:pPr>
            <a:endParaRPr lang="en-US" sz="1500" smtClean="0"/>
          </a:p>
        </p:txBody>
      </p:sp>
    </p:spTree>
    <p:extLst>
      <p:ext uri="{BB962C8B-B14F-4D97-AF65-F5344CB8AC3E}">
        <p14:creationId xmlns:p14="http://schemas.microsoft.com/office/powerpoint/2010/main" val="25304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Latihan kedua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Munculkan </a:t>
            </a:r>
          </a:p>
          <a:p>
            <a:pPr lvl="1" eaLnBrk="1" hangingPunct="1"/>
            <a:r>
              <a:rPr lang="id-ID" smtClean="0"/>
              <a:t>A : 80 – 100 </a:t>
            </a:r>
            <a:r>
              <a:rPr lang="id-ID" smtClean="0">
                <a:sym typeface="Wingdings" pitchFamily="2" charset="2"/>
              </a:rPr>
              <a:t> </a:t>
            </a:r>
            <a:r>
              <a:rPr lang="id-ID" b="1" smtClean="0">
                <a:sym typeface="Wingdings" pitchFamily="2" charset="2"/>
              </a:rPr>
              <a:t>excelent</a:t>
            </a:r>
            <a:endParaRPr lang="id-ID" b="1" smtClean="0"/>
          </a:p>
          <a:p>
            <a:pPr lvl="1" eaLnBrk="1" hangingPunct="1"/>
            <a:r>
              <a:rPr lang="id-ID" smtClean="0"/>
              <a:t>B : 65 – 79   </a:t>
            </a:r>
            <a:r>
              <a:rPr lang="id-ID" smtClean="0">
                <a:sym typeface="Wingdings" pitchFamily="2" charset="2"/>
              </a:rPr>
              <a:t> </a:t>
            </a:r>
            <a:r>
              <a:rPr lang="id-ID" b="1" smtClean="0">
                <a:sym typeface="Wingdings" pitchFamily="2" charset="2"/>
              </a:rPr>
              <a:t>bagus</a:t>
            </a:r>
            <a:endParaRPr lang="id-ID" b="1" smtClean="0"/>
          </a:p>
          <a:p>
            <a:pPr lvl="1" eaLnBrk="1" hangingPunct="1"/>
            <a:r>
              <a:rPr lang="id-ID" smtClean="0"/>
              <a:t>C : 55 – 64   </a:t>
            </a:r>
            <a:r>
              <a:rPr lang="id-ID" smtClean="0">
                <a:sym typeface="Wingdings" pitchFamily="2" charset="2"/>
              </a:rPr>
              <a:t> </a:t>
            </a:r>
            <a:r>
              <a:rPr lang="id-ID" b="1" smtClean="0">
                <a:sym typeface="Wingdings" pitchFamily="2" charset="2"/>
              </a:rPr>
              <a:t>lumayan</a:t>
            </a:r>
            <a:endParaRPr lang="id-ID" b="1" smtClean="0"/>
          </a:p>
          <a:p>
            <a:pPr lvl="1" eaLnBrk="1" hangingPunct="1"/>
            <a:r>
              <a:rPr lang="id-ID" smtClean="0"/>
              <a:t>D : 45 -54    </a:t>
            </a:r>
            <a:r>
              <a:rPr lang="id-ID" smtClean="0">
                <a:sym typeface="Wingdings" pitchFamily="2" charset="2"/>
              </a:rPr>
              <a:t> </a:t>
            </a:r>
            <a:r>
              <a:rPr lang="id-ID" b="1" smtClean="0">
                <a:sym typeface="Wingdings" pitchFamily="2" charset="2"/>
              </a:rPr>
              <a:t>kurang baik</a:t>
            </a:r>
            <a:endParaRPr lang="id-ID" b="1" smtClean="0"/>
          </a:p>
          <a:p>
            <a:pPr lvl="1" eaLnBrk="1" hangingPunct="1"/>
            <a:r>
              <a:rPr lang="id-ID" smtClean="0"/>
              <a:t>E : 0 – 44     </a:t>
            </a:r>
            <a:r>
              <a:rPr lang="id-ID" smtClean="0">
                <a:sym typeface="Wingdings" pitchFamily="2" charset="2"/>
              </a:rPr>
              <a:t> </a:t>
            </a:r>
            <a:r>
              <a:rPr lang="id-ID" b="1" smtClean="0">
                <a:sym typeface="Wingdings" pitchFamily="2" charset="2"/>
              </a:rPr>
              <a:t>buruk</a:t>
            </a:r>
            <a:endParaRPr lang="en-US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17525" y="6262688"/>
            <a:ext cx="1173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>
                <a:hlinkClick r:id="rId2" action="ppaction://hlinksldjump"/>
              </a:rPr>
              <a:t>&lt;&lt; 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Operator?</a:t>
            </a:r>
            <a:endParaRPr lang="en-US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mtClean="0"/>
              <a:t>Dikenal dengan </a:t>
            </a:r>
            <a:r>
              <a:rPr lang="en-US" b="1" smtClean="0"/>
              <a:t>O</a:t>
            </a:r>
            <a:r>
              <a:rPr lang="id-ID" b="1" smtClean="0"/>
              <a:t>perator </a:t>
            </a:r>
            <a:r>
              <a:rPr lang="en-US" b="1" smtClean="0"/>
              <a:t>T</a:t>
            </a:r>
            <a:r>
              <a:rPr lang="id-ID" b="1" smtClean="0"/>
              <a:t>er</a:t>
            </a:r>
            <a:r>
              <a:rPr lang="en-US" b="1" smtClean="0"/>
              <a:t>nary</a:t>
            </a:r>
            <a:r>
              <a:rPr lang="id-ID" b="1" smtClean="0"/>
              <a:t>, </a:t>
            </a:r>
            <a:r>
              <a:rPr lang="id-ID" smtClean="0"/>
              <a:t>disebabkan karena melibatkan tiga operand.</a:t>
            </a:r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Bentuk penggunaannya: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b="1" i="1" smtClean="0"/>
              <a:t>ekspresi_berkondisi?nilai_1:nilai_2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mtClean="0"/>
              <a:t>Ket: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mtClean="0"/>
              <a:t>	Ekspresi diatas akan memiliki </a:t>
            </a:r>
            <a:r>
              <a:rPr lang="id-ID" b="1" smtClean="0"/>
              <a:t>nilai_1 </a:t>
            </a:r>
            <a:r>
              <a:rPr lang="id-ID" smtClean="0"/>
              <a:t>jika ekspresi didepan tanda </a:t>
            </a:r>
            <a:r>
              <a:rPr lang="id-ID" b="1" smtClean="0"/>
              <a:t>?</a:t>
            </a:r>
            <a:r>
              <a:rPr lang="id-ID" smtClean="0"/>
              <a:t> bernilai </a:t>
            </a:r>
            <a:r>
              <a:rPr lang="id-ID" b="1" u="sng" smtClean="0"/>
              <a:t>benar</a:t>
            </a:r>
            <a:r>
              <a:rPr lang="id-ID" smtClean="0"/>
              <a:t>, namun jika bernilai </a:t>
            </a:r>
            <a:r>
              <a:rPr lang="id-ID" b="1" u="sng" smtClean="0"/>
              <a:t>salah</a:t>
            </a:r>
            <a:r>
              <a:rPr lang="id-ID" smtClean="0"/>
              <a:t> maka hasil ekspresi berupa </a:t>
            </a:r>
            <a:r>
              <a:rPr lang="id-ID" b="1" smtClean="0"/>
              <a:t>nilai_2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4651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Contoh 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$hasil_kali=3*4;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echo "Hasil kalinya adalah 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echo ($hasil_kali==3?"bernilai tiga":"bukan bernilai tiga");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?&gt;</a:t>
            </a:r>
            <a:endParaRPr lang="id-ID" smtClean="0"/>
          </a:p>
          <a:p>
            <a:pPr lvl="1" eaLnBrk="1" hangingPunct="1">
              <a:buFont typeface="Wingdings" pitchFamily="2" charset="2"/>
              <a:buNone/>
            </a:pPr>
            <a:endParaRPr lang="id-ID" smtClean="0"/>
          </a:p>
          <a:p>
            <a:pPr lvl="1" eaLnBrk="1" hangingPunct="1">
              <a:buFont typeface="Wingdings" pitchFamily="2" charset="2"/>
              <a:buNone/>
            </a:pPr>
            <a:r>
              <a:rPr lang="id-ID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Hasil kalinya adalah bukan bernilai tiga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17525" y="6280150"/>
            <a:ext cx="1173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>
                <a:hlinkClick r:id="rId2" action="ppaction://hlinksldjump"/>
              </a:rPr>
              <a:t>&lt;&lt; 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PERULANGAN KONDISI</a:t>
            </a:r>
            <a:endParaRPr lang="en-US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>
                <a:hlinkClick r:id="rId2" action="ppaction://hlinksldjump"/>
              </a:rPr>
              <a:t>Pernyataan while</a:t>
            </a:r>
            <a:endParaRPr lang="id-ID" smtClean="0"/>
          </a:p>
          <a:p>
            <a:pPr eaLnBrk="1" hangingPunct="1"/>
            <a:r>
              <a:rPr lang="id-ID" smtClean="0"/>
              <a:t>Pernyataan do-while</a:t>
            </a:r>
          </a:p>
          <a:p>
            <a:pPr eaLnBrk="1" hangingPunct="1"/>
            <a:r>
              <a:rPr lang="id-ID" smtClean="0"/>
              <a:t>Pernyataan for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07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Pernyataan </a:t>
            </a:r>
            <a:r>
              <a:rPr lang="id-ID" b="1" i="1" smtClean="0"/>
              <a:t>while</a:t>
            </a:r>
            <a:endParaRPr lang="en-US" b="1" i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000" smtClean="0"/>
              <a:t>Merupakan salah satu pernyataan yang berguna untuk melakukan suatu perulangan.</a:t>
            </a:r>
          </a:p>
          <a:p>
            <a:pPr eaLnBrk="1" hangingPunct="1">
              <a:lnSpc>
                <a:spcPct val="90000"/>
              </a:lnSpc>
            </a:pPr>
            <a:r>
              <a:rPr lang="id-ID" sz="2000" smtClean="0"/>
              <a:t>Bentuk pernyataan: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1800" b="1" smtClean="0"/>
              <a:t>	While</a:t>
            </a:r>
            <a:r>
              <a:rPr lang="id-ID" sz="1800" smtClean="0"/>
              <a:t> (ekspresi)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1800" smtClean="0"/>
              <a:t>			pernyataan_1;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1800" smtClean="0"/>
              <a:t>			pernyataan_2;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180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200" smtClean="0"/>
              <a:t>	</a:t>
            </a:r>
            <a:r>
              <a:rPr lang="id-ID" sz="2000" smtClean="0">
                <a:sym typeface="Wingdings" pitchFamily="2" charset="2"/>
              </a:rPr>
              <a:t> </a:t>
            </a:r>
            <a:r>
              <a:rPr lang="id-ID" sz="2000" b="1" smtClean="0">
                <a:sym typeface="Wingdings" pitchFamily="2" charset="2"/>
              </a:rPr>
              <a:t>pernyataan </a:t>
            </a:r>
            <a:r>
              <a:rPr lang="id-ID" sz="2000" smtClean="0">
                <a:sym typeface="Wingdings" pitchFamily="2" charset="2"/>
              </a:rPr>
              <a:t>akan dijalankan selama </a:t>
            </a:r>
            <a:r>
              <a:rPr lang="id-ID" sz="2000" b="1" smtClean="0">
                <a:sym typeface="Wingdings" pitchFamily="2" charset="2"/>
              </a:rPr>
              <a:t>ekspresi </a:t>
            </a:r>
            <a:r>
              <a:rPr lang="id-ID" sz="2000" smtClean="0">
                <a:sym typeface="Wingdings" pitchFamily="2" charset="2"/>
              </a:rPr>
              <a:t>bernilai benar</a:t>
            </a:r>
            <a:endParaRPr lang="en-US" sz="2000" smtClean="0"/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562600" y="1752600"/>
          <a:ext cx="30194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2446401" imgH="3271647" progId="Visio.Drawing.11">
                  <p:embed/>
                </p:oleObj>
              </mc:Choice>
              <mc:Fallback>
                <p:oleObj name="Visio" r:id="rId3" imgW="2446401" imgH="32716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52600"/>
                        <a:ext cx="3019425" cy="4038600"/>
                      </a:xfrm>
                      <a:prstGeom prst="rect">
                        <a:avLst/>
                      </a:prstGeom>
                      <a:solidFill>
                        <a:srgbClr val="FF9966">
                          <a:alpha val="50195"/>
                        </a:srgbClr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0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Contoh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5029200" cy="4267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&lt;?php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$bilangan=1;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while ($bilangan&lt;5)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		echo " Tulisan ke-$bilangan";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	$bilangan++;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/>
              <a:t>?&gt;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124200" cy="30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1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Pernyataan </a:t>
            </a:r>
            <a:r>
              <a:rPr lang="id-ID" b="1" i="1" smtClean="0"/>
              <a:t>do-while</a:t>
            </a:r>
            <a:endParaRPr lang="en-US" b="1" i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d-ID" smtClean="0"/>
              <a:t>Mempunyai kegunaan yang serupa dengan pernyataan </a:t>
            </a:r>
            <a:r>
              <a:rPr lang="id-ID" b="1" smtClean="0"/>
              <a:t>while.</a:t>
            </a:r>
          </a:p>
          <a:p>
            <a:pPr eaLnBrk="1" hangingPunct="1"/>
            <a:r>
              <a:rPr lang="id-ID" smtClean="0"/>
              <a:t>Bentuk pernyataan ini: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mtClean="0"/>
              <a:t>	</a:t>
            </a:r>
            <a:r>
              <a:rPr lang="id-ID" b="1" smtClean="0"/>
              <a:t>do</a:t>
            </a:r>
            <a:r>
              <a:rPr lang="id-ID" smtClean="0"/>
              <a:t>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mtClean="0"/>
              <a:t>			pernyataan-pernyataan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mtClean="0"/>
              <a:t>	} </a:t>
            </a:r>
            <a:r>
              <a:rPr lang="id-ID" b="1" smtClean="0"/>
              <a:t>while </a:t>
            </a:r>
            <a:r>
              <a:rPr lang="id-ID" smtClean="0"/>
              <a:t>(ekspresi);</a:t>
            </a:r>
            <a:br>
              <a:rPr lang="id-ID" smtClean="0"/>
            </a:br>
            <a:endParaRPr lang="id-ID" smtClean="0"/>
          </a:p>
          <a:p>
            <a:pPr lvl="1" eaLnBrk="1" hangingPunct="1">
              <a:buFont typeface="Wingdings" pitchFamily="2" charset="2"/>
              <a:buNone/>
            </a:pPr>
            <a:r>
              <a:rPr lang="id-ID" smtClean="0">
                <a:sym typeface="Wingdings" pitchFamily="2" charset="2"/>
              </a:rPr>
              <a:t> Perulangan akan berakhir jika ekspresi bernilai salah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03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d-ID" smtClean="0"/>
              <a:t>Jenis-jenis Pernyataan Kontrol: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2600" smtClean="0"/>
              <a:t>Penyeleksi kondisi: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2200" smtClean="0"/>
              <a:t>Pernyataan </a:t>
            </a:r>
            <a:r>
              <a:rPr lang="id-ID" sz="2200" b="1" i="1" smtClean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2200" smtClean="0"/>
              <a:t>Pernyataan </a:t>
            </a:r>
            <a:r>
              <a:rPr lang="id-ID" sz="2200" b="1" i="1" smtClean="0"/>
              <a:t>switch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2200" b="1" i="1" smtClean="0"/>
              <a:t>Operator?</a:t>
            </a:r>
          </a:p>
          <a:p>
            <a:pPr eaLnBrk="1" hangingPunct="1">
              <a:lnSpc>
                <a:spcPct val="80000"/>
              </a:lnSpc>
            </a:pPr>
            <a:r>
              <a:rPr lang="id-ID" sz="2600" smtClean="0"/>
              <a:t>Perulangan kondisi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2200" smtClean="0"/>
              <a:t>Pernyataan </a:t>
            </a:r>
            <a:r>
              <a:rPr lang="id-ID" sz="2200" b="1" i="1" smtClean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2200" smtClean="0"/>
              <a:t>Pernyataan </a:t>
            </a:r>
            <a:r>
              <a:rPr lang="id-ID" sz="2200" b="1" i="1" smtClean="0"/>
              <a:t>do-while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2200" smtClean="0"/>
              <a:t>Pernyataan </a:t>
            </a:r>
            <a:r>
              <a:rPr lang="id-ID" sz="2200" b="1" i="1" smtClean="0"/>
              <a:t>for</a:t>
            </a:r>
          </a:p>
          <a:p>
            <a:pPr eaLnBrk="1" hangingPunct="1">
              <a:lnSpc>
                <a:spcPct val="80000"/>
              </a:lnSpc>
            </a:pPr>
            <a:r>
              <a:rPr lang="id-ID" sz="2600" smtClean="0"/>
              <a:t>Pernyataan </a:t>
            </a:r>
            <a:r>
              <a:rPr lang="id-ID" sz="2600" b="1" i="1" smtClean="0"/>
              <a:t>break;</a:t>
            </a:r>
          </a:p>
          <a:p>
            <a:pPr eaLnBrk="1" hangingPunct="1">
              <a:lnSpc>
                <a:spcPct val="80000"/>
              </a:lnSpc>
            </a:pPr>
            <a:r>
              <a:rPr lang="id-ID" sz="2600" smtClean="0"/>
              <a:t>Pernyataan </a:t>
            </a:r>
            <a:r>
              <a:rPr lang="id-ID" sz="2600" b="1" i="1" smtClean="0"/>
              <a:t>continue;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Pernyataan </a:t>
            </a:r>
            <a:r>
              <a:rPr lang="en-US" sz="2600" b="1" smtClean="0"/>
              <a:t>exit() </a:t>
            </a:r>
            <a:r>
              <a:rPr lang="en-US" sz="2600" smtClean="0"/>
              <a:t>atau </a:t>
            </a:r>
            <a:r>
              <a:rPr lang="en-US" sz="2600" b="1" smtClean="0"/>
              <a:t>die()</a:t>
            </a:r>
            <a:r>
              <a:rPr lang="en-US" sz="260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63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Contoh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&lt;?php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$bilangan=0;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b="1" smtClean="0"/>
              <a:t>do</a:t>
            </a:r>
            <a:r>
              <a:rPr lang="en-US" sz="2200" smtClean="0"/>
              <a:t>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$bil=$bilangan+1;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echo " Tulisan ke-$bil&lt;br&gt;";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$bilangan++;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} </a:t>
            </a:r>
            <a:r>
              <a:rPr lang="en-US" sz="2200" b="1" smtClean="0"/>
              <a:t>while</a:t>
            </a:r>
            <a:r>
              <a:rPr lang="en-US" sz="2200" smtClean="0"/>
              <a:t> ($bilangan&lt;5)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?&gt;</a:t>
            </a:r>
            <a:endParaRPr lang="id-ID" sz="2200" smtClean="0"/>
          </a:p>
          <a:p>
            <a:pPr lvl="1" eaLnBrk="1" hangingPunct="1">
              <a:buFont typeface="Wingdings" pitchFamily="2" charset="2"/>
              <a:buNone/>
            </a:pPr>
            <a:endParaRPr lang="id-ID" sz="2200" smtClean="0"/>
          </a:p>
          <a:p>
            <a:pPr lvl="1" eaLnBrk="1" hangingPunct="1">
              <a:buFont typeface="Wingdings" pitchFamily="2" charset="2"/>
              <a:buNone/>
            </a:pPr>
            <a:r>
              <a:rPr lang="id-ID" sz="2200" smtClean="0">
                <a:sym typeface="Wingdings" pitchFamily="2" charset="2"/>
              </a:rPr>
              <a:t> Hasilnya sama dengan contoh pernyataan </a:t>
            </a:r>
            <a:r>
              <a:rPr lang="id-ID" sz="2200" b="1" smtClean="0">
                <a:sym typeface="Wingdings" pitchFamily="2" charset="2"/>
              </a:rPr>
              <a:t>while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3369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Pernyataan </a:t>
            </a:r>
            <a:r>
              <a:rPr lang="id-ID" b="1" i="1" smtClean="0"/>
              <a:t>for</a:t>
            </a:r>
            <a:endParaRPr lang="en-US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d-ID" sz="2100" smtClean="0"/>
              <a:t>Juga merupakan pernyataan yang menyatakan perulangan.</a:t>
            </a:r>
          </a:p>
          <a:p>
            <a:pPr eaLnBrk="1" hangingPunct="1">
              <a:lnSpc>
                <a:spcPct val="80000"/>
              </a:lnSpc>
            </a:pPr>
            <a:r>
              <a:rPr lang="id-ID" sz="2100" smtClean="0"/>
              <a:t>Bentuk pernyataannya: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</a:t>
            </a:r>
            <a:r>
              <a:rPr lang="id-ID" sz="2100" b="1" smtClean="0"/>
              <a:t>for </a:t>
            </a:r>
            <a:r>
              <a:rPr lang="id-ID" sz="2100" smtClean="0"/>
              <a:t>(</a:t>
            </a:r>
            <a:r>
              <a:rPr lang="id-ID" sz="2100" b="1" i="1" smtClean="0"/>
              <a:t>eksp1</a:t>
            </a:r>
            <a:r>
              <a:rPr lang="id-ID" sz="2100" smtClean="0"/>
              <a:t>; </a:t>
            </a:r>
            <a:r>
              <a:rPr lang="id-ID" sz="2100" b="1" i="1" smtClean="0"/>
              <a:t>eksp2</a:t>
            </a:r>
            <a:r>
              <a:rPr lang="id-ID" sz="2100" smtClean="0"/>
              <a:t>; </a:t>
            </a:r>
            <a:r>
              <a:rPr lang="id-ID" sz="2100" b="1" i="1" smtClean="0"/>
              <a:t>eksp3</a:t>
            </a:r>
            <a:r>
              <a:rPr lang="id-ID" sz="2100" smtClean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	pernyataan-pernyataan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pernyataan diatas identik dengan: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</a:t>
            </a:r>
            <a:r>
              <a:rPr lang="id-ID" sz="2100" b="1" smtClean="0"/>
              <a:t>eksp1</a:t>
            </a:r>
            <a:r>
              <a:rPr lang="id-ID" sz="21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while (</a:t>
            </a:r>
            <a:r>
              <a:rPr lang="id-ID" sz="2100" b="1" smtClean="0"/>
              <a:t>eksp2</a:t>
            </a:r>
            <a:r>
              <a:rPr lang="id-ID" sz="2100" smtClean="0"/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	pernyataan-pernyataan;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	</a:t>
            </a:r>
            <a:r>
              <a:rPr lang="id-ID" sz="2100" b="1" smtClean="0"/>
              <a:t>eksp3;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1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2470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...Lanjutan</a:t>
            </a:r>
            <a:endParaRPr lang="en-US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d-ID" smtClean="0"/>
              <a:t>Jadi:</a:t>
            </a:r>
          </a:p>
          <a:p>
            <a:pPr eaLnBrk="1" hangingPunct="1">
              <a:buFont typeface="Symbol" pitchFamily="18" charset="2"/>
              <a:buChar char="~"/>
            </a:pPr>
            <a:r>
              <a:rPr lang="id-ID" smtClean="0"/>
              <a:t>Eksp1 </a:t>
            </a:r>
            <a:r>
              <a:rPr lang="id-ID" smtClean="0">
                <a:sym typeface="Wingdings" pitchFamily="2" charset="2"/>
              </a:rPr>
              <a:t> memberi nilai awal</a:t>
            </a:r>
          </a:p>
          <a:p>
            <a:pPr eaLnBrk="1" hangingPunct="1">
              <a:buFont typeface="Symbol" pitchFamily="18" charset="2"/>
              <a:buChar char="~"/>
            </a:pPr>
            <a:r>
              <a:rPr lang="id-ID" smtClean="0">
                <a:sym typeface="Wingdings" pitchFamily="2" charset="2"/>
              </a:rPr>
              <a:t>Eksp2  kondisi untuk menentukan pengulangan terhadap pernyataan yang ada.</a:t>
            </a:r>
          </a:p>
          <a:p>
            <a:pPr eaLnBrk="1" hangingPunct="1">
              <a:buFont typeface="Symbol" pitchFamily="18" charset="2"/>
              <a:buChar char="~"/>
            </a:pPr>
            <a:r>
              <a:rPr lang="id-ID" smtClean="0">
                <a:sym typeface="Wingdings" pitchFamily="2" charset="2"/>
              </a:rPr>
              <a:t>Eksp3  untuk mengatur nilai variabel yang digunakan dalam eksp1.</a:t>
            </a:r>
            <a:endParaRPr lang="id-ID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6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Contoh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56792"/>
            <a:ext cx="5072062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000" dirty="0" smtClean="0"/>
              <a:t>	Untuk menampilkan bilangan mulai 1 sampai 25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id-ID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for ($</a:t>
            </a:r>
            <a:r>
              <a:rPr lang="en-US" sz="2000" dirty="0" err="1" smtClean="0"/>
              <a:t>bil</a:t>
            </a:r>
            <a:r>
              <a:rPr lang="en-US" sz="2000" dirty="0" smtClean="0"/>
              <a:t>=0; $</a:t>
            </a:r>
            <a:r>
              <a:rPr lang="en-US" sz="2000" dirty="0" err="1" smtClean="0"/>
              <a:t>bil</a:t>
            </a:r>
            <a:r>
              <a:rPr lang="en-US" sz="2000" dirty="0" smtClean="0"/>
              <a:t>&lt;25; $</a:t>
            </a:r>
            <a:r>
              <a:rPr lang="en-US" sz="2000" dirty="0" err="1" smtClean="0"/>
              <a:t>bil</a:t>
            </a:r>
            <a:r>
              <a:rPr lang="en-US" sz="2000" dirty="0" smtClean="0"/>
              <a:t>++)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$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=$bil+1;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echo "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$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?&gt;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0859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0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Latihan ketiga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2600" smtClean="0"/>
              <a:t>Tampilkan tulisan: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600" smtClean="0"/>
              <a:t>	Hasil perkalian dengan angka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1. 2 * 1 =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2. 2 * 2 = 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3. 2 * 3 = 6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4. 2 * 4 = 8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5. 2 * 5 = 10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6. 2 * 6 = 12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7. 2 * 7 = 14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8. 2 * 8 = 16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9. 2 * 9 = 18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200" smtClean="0"/>
              <a:t>	10. 2 * 10 = 20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29031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i="1" smtClean="0"/>
              <a:t>jawaban</a:t>
            </a:r>
            <a:endParaRPr lang="en-US" i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5486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&lt;?php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$kali=2;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7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echo "HASIL PERKALIAN DENGAN ANGKA $kali&lt;br&gt;";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7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for ($bil=1; $bil&lt;11; $bil++){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	$hasil_kali=$kali*$bil;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	echo "$bil . 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	echo "$kali * $bil = $hasil_kali&lt;br&gt;";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700" smtClean="0"/>
              <a:t>?&gt;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28479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5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Pernyatan break</a:t>
            </a:r>
            <a:endParaRPr lang="en-US" b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d-ID" sz="2600" smtClean="0"/>
              <a:t>Berguna untuk keluar dari pernyataan </a:t>
            </a:r>
            <a:r>
              <a:rPr lang="id-ID" sz="2600" b="1" smtClean="0"/>
              <a:t>while, do-while </a:t>
            </a:r>
            <a:r>
              <a:rPr lang="id-ID" sz="2600" smtClean="0"/>
              <a:t>dan </a:t>
            </a:r>
            <a:r>
              <a:rPr lang="id-ID" sz="2600" b="1" smtClean="0"/>
              <a:t>for</a:t>
            </a:r>
            <a:r>
              <a:rPr lang="id-ID" sz="2600" smtClean="0"/>
              <a:t>. </a:t>
            </a:r>
          </a:p>
          <a:p>
            <a:pPr eaLnBrk="1" hangingPunct="1"/>
            <a:r>
              <a:rPr lang="id-ID" sz="2600" smtClean="0"/>
              <a:t>Misalnya: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&lt;?php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for ($i=0; $i&lt;=20; $i+=2){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if ($i==10)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	break;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echo "$i&lt;br&gt;";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?&gt;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2295525" cy="20002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9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Pernyataan Continue</a:t>
            </a:r>
            <a:endParaRPr lang="en-US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100" smtClean="0"/>
              <a:t>Digunakan untuk menuju ke iterasi (putaran) berikutnya pada pernyataan-pernyataan yang terkait dengan pengulangan.</a:t>
            </a:r>
          </a:p>
          <a:p>
            <a:pPr eaLnBrk="1" hangingPunct="1">
              <a:lnSpc>
                <a:spcPct val="90000"/>
              </a:lnSpc>
            </a:pPr>
            <a:r>
              <a:rPr lang="id-ID" sz="2100" smtClean="0"/>
              <a:t>Misalnya: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100" smtClean="0"/>
              <a:t>	</a:t>
            </a:r>
            <a:r>
              <a:rPr lang="en-US" sz="2100" smtClean="0"/>
              <a:t>&lt;?php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100" smtClean="0"/>
              <a:t>		</a:t>
            </a:r>
            <a:r>
              <a:rPr lang="en-US" sz="2100" smtClean="0"/>
              <a:t>for ($i=0; $i&lt;=10; $i++){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</a:t>
            </a:r>
            <a:r>
              <a:rPr lang="id-ID" sz="2100" smtClean="0"/>
              <a:t>		</a:t>
            </a:r>
            <a:r>
              <a:rPr lang="en-US" sz="2100" smtClean="0"/>
              <a:t>if ($i==5)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	</a:t>
            </a:r>
            <a:r>
              <a:rPr lang="id-ID" sz="2100" smtClean="0"/>
              <a:t>	</a:t>
            </a:r>
            <a:r>
              <a:rPr lang="en-US" sz="2100" smtClean="0"/>
              <a:t>continue;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</a:t>
            </a:r>
            <a:r>
              <a:rPr lang="id-ID" sz="2100" smtClean="0"/>
              <a:t>		</a:t>
            </a:r>
            <a:r>
              <a:rPr lang="en-US" sz="2100" smtClean="0"/>
              <a:t>echo "$i&lt;br&gt;";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100" smtClean="0"/>
              <a:t>		</a:t>
            </a:r>
            <a:r>
              <a:rPr lang="en-US" sz="21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?&gt;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2000250" cy="31337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4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Pengeksekusian continue</a:t>
            </a:r>
            <a:endParaRPr lang="en-US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066800" y="2895600"/>
            <a:ext cx="3282950" cy="1778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/>
              <a:t>For (eksp1; eksp2; eksp3)</a:t>
            </a:r>
          </a:p>
          <a:p>
            <a:r>
              <a:rPr lang="id-ID"/>
              <a:t>{</a:t>
            </a:r>
          </a:p>
          <a:p>
            <a:r>
              <a:rPr lang="id-ID"/>
              <a:t>	...</a:t>
            </a:r>
          </a:p>
          <a:p>
            <a:r>
              <a:rPr lang="id-ID"/>
              <a:t>	continue;</a:t>
            </a:r>
          </a:p>
          <a:p>
            <a:endParaRPr lang="id-ID"/>
          </a:p>
          <a:p>
            <a:r>
              <a:rPr lang="id-ID"/>
              <a:t>}</a:t>
            </a:r>
            <a:endParaRPr lang="en-US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 flipV="1">
            <a:off x="3200400" y="3276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 rot="5400000">
            <a:off x="2457450" y="1352550"/>
            <a:ext cx="723900" cy="2438400"/>
          </a:xfrm>
          <a:prstGeom prst="curvedRightArrow">
            <a:avLst>
              <a:gd name="adj1" fmla="val 67368"/>
              <a:gd name="adj2" fmla="val 134737"/>
              <a:gd name="adj3" fmla="val 33333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726" name="Oval 7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b="1"/>
              <a:t>1</a:t>
            </a:r>
            <a:endParaRPr lang="en-US" b="1"/>
          </a:p>
        </p:txBody>
      </p:sp>
      <p:sp>
        <p:nvSpPr>
          <p:cNvPr id="30727" name="Oval 8"/>
          <p:cNvSpPr>
            <a:spLocks noChangeArrowheads="1"/>
          </p:cNvSpPr>
          <p:nvPr/>
        </p:nvSpPr>
        <p:spPr bwMode="auto">
          <a:xfrm>
            <a:off x="28194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d-ID" b="1"/>
              <a:t>2</a:t>
            </a:r>
            <a:endParaRPr lang="en-US" b="1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4937125" y="2089150"/>
            <a:ext cx="2220913" cy="1503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/>
              <a:t>While (eksp)</a:t>
            </a:r>
          </a:p>
          <a:p>
            <a:r>
              <a:rPr lang="id-ID"/>
              <a:t>{</a:t>
            </a:r>
          </a:p>
          <a:p>
            <a:r>
              <a:rPr lang="id-ID"/>
              <a:t>	...</a:t>
            </a:r>
          </a:p>
          <a:p>
            <a:r>
              <a:rPr lang="id-ID"/>
              <a:t>	continue;</a:t>
            </a:r>
          </a:p>
          <a:p>
            <a:r>
              <a:rPr lang="id-ID"/>
              <a:t>}</a:t>
            </a:r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7086600" y="31242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7620000" y="1752600"/>
            <a:ext cx="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H="1">
            <a:off x="6172200" y="1752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6172200" y="1752600"/>
            <a:ext cx="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5013325" y="3994150"/>
            <a:ext cx="1905000" cy="2071688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/>
              <a:t>Do</a:t>
            </a:r>
          </a:p>
          <a:p>
            <a:r>
              <a:rPr lang="id-ID"/>
              <a:t>{</a:t>
            </a:r>
          </a:p>
          <a:p>
            <a:r>
              <a:rPr lang="id-ID"/>
              <a:t>	..</a:t>
            </a:r>
          </a:p>
          <a:p>
            <a:r>
              <a:rPr lang="id-ID"/>
              <a:t>       continue;</a:t>
            </a:r>
          </a:p>
          <a:p>
            <a:r>
              <a:rPr lang="id-ID"/>
              <a:t>	</a:t>
            </a:r>
          </a:p>
          <a:p>
            <a:endParaRPr lang="id-ID"/>
          </a:p>
          <a:p>
            <a:r>
              <a:rPr lang="id-ID"/>
              <a:t>}while (eksp);</a:t>
            </a:r>
            <a:endParaRPr lang="en-US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6172200" y="51054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Pernyataan Exit() atau die()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smtClean="0"/>
              <a:t>Digunakan untuk menghentikan eksekusi.</a:t>
            </a:r>
          </a:p>
          <a:p>
            <a:pPr eaLnBrk="1" hangingPunct="1"/>
            <a:r>
              <a:rPr lang="en-US" sz="2600" smtClean="0"/>
              <a:t>Sebagai contoh: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/>
              <a:t>$connection = make_database_connection();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/>
              <a:t>if (!$connection)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/>
              <a:t>die(“No database connection!”);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600" smtClean="0"/>
              <a:t>use_database_connection($connection);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	artinya: isi variable connection adalah fungsi untuk membuat koneksi database. Jika koneksi tidak terbentuk (!$connection) maka eksekusi dihentikan dan tampil tulisan No database connection!</a:t>
            </a:r>
          </a:p>
        </p:txBody>
      </p:sp>
    </p:spTree>
    <p:extLst>
      <p:ext uri="{BB962C8B-B14F-4D97-AF65-F5344CB8AC3E}">
        <p14:creationId xmlns:p14="http://schemas.microsoft.com/office/powerpoint/2010/main" val="21881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PENYELEKSI KONDISI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dirty="0" smtClean="0">
                <a:hlinkClick r:id="rId2" action="ppaction://hlinksldjump"/>
              </a:rPr>
              <a:t>Pernyataan if</a:t>
            </a:r>
            <a:endParaRPr lang="id-ID" dirty="0" smtClean="0"/>
          </a:p>
          <a:p>
            <a:pPr eaLnBrk="1" hangingPunct="1"/>
            <a:r>
              <a:rPr lang="id-ID" dirty="0" smtClean="0">
                <a:hlinkClick r:id="rId3" action="ppaction://hlinksldjump"/>
              </a:rPr>
              <a:t>Pernyataan switch</a:t>
            </a:r>
            <a:endParaRPr lang="id-ID" dirty="0" smtClean="0"/>
          </a:p>
          <a:p>
            <a:pPr eaLnBrk="1" hangingPunct="1"/>
            <a:r>
              <a:rPr lang="id-ID" dirty="0" smtClean="0">
                <a:hlinkClick r:id="rId4" action="ppaction://hlinksldjump"/>
              </a:rPr>
              <a:t>Operator?</a:t>
            </a:r>
            <a:endParaRPr lang="en-US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223125" y="5670550"/>
            <a:ext cx="1173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>
                <a:hlinkClick r:id="rId5" action="ppaction://hlinksldjump"/>
              </a:rPr>
              <a:t>Next &gt;&gt;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Latihan keempat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Tampilkan hasil dari permasalahan berikut lihat gambar di papan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1. papan catur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2. angka bertingkat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3. papan angka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buat flowchartnya dan kerjakan supaya bisa ditampilkan seperti di papan tulis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55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149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kodisi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Struktur Kondisi</a:t>
            </a:r>
          </a:p>
          <a:p>
            <a:pPr lvl="1"/>
            <a:r>
              <a:rPr lang="en-US" smtClean="0"/>
              <a:t>Struktur Kondisi If</a:t>
            </a:r>
          </a:p>
          <a:p>
            <a:pPr lvl="1"/>
            <a:r>
              <a:rPr lang="en-US" smtClean="0"/>
              <a:t>Struktur Kondisi If...Else</a:t>
            </a:r>
          </a:p>
          <a:p>
            <a:pPr lvl="1"/>
            <a:r>
              <a:rPr lang="en-US" smtClean="0"/>
              <a:t>Struktur Kondisi Khusus ? :</a:t>
            </a:r>
          </a:p>
          <a:p>
            <a:pPr lvl="1"/>
            <a:r>
              <a:rPr lang="en-US" smtClean="0"/>
              <a:t>Struktur Kondisi Switch...Case</a:t>
            </a:r>
          </a:p>
          <a:p>
            <a:r>
              <a:rPr lang="en-US" smtClean="0"/>
              <a:t>Struktur Perulangan</a:t>
            </a:r>
          </a:p>
          <a:p>
            <a:pPr lvl="1"/>
            <a:r>
              <a:rPr lang="en-US" smtClean="0"/>
              <a:t>Struktur Kondisi For</a:t>
            </a:r>
          </a:p>
          <a:p>
            <a:pPr lvl="1"/>
            <a:r>
              <a:rPr lang="en-US" smtClean="0"/>
              <a:t>Struktur Kondisi While</a:t>
            </a:r>
          </a:p>
          <a:p>
            <a:pPr lvl="1"/>
            <a:r>
              <a:rPr lang="en-US" smtClean="0"/>
              <a:t>Struktur Kondisi Do...While</a:t>
            </a:r>
          </a:p>
          <a:p>
            <a:pPr lvl="1"/>
            <a:r>
              <a:rPr lang="en-US" smtClean="0"/>
              <a:t>Struktur Kondisi Foreach</a:t>
            </a:r>
          </a:p>
          <a:p>
            <a:r>
              <a:rPr lang="en-US" smtClean="0"/>
              <a:t>Struktur Break dan Continue</a:t>
            </a:r>
          </a:p>
        </p:txBody>
      </p:sp>
    </p:spTree>
    <p:extLst>
      <p:ext uri="{BB962C8B-B14F-4D97-AF65-F5344CB8AC3E}">
        <p14:creationId xmlns:p14="http://schemas.microsoft.com/office/powerpoint/2010/main" val="440471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latin typeface="Verdana"/>
              </a:rPr>
              <a:t>Struktur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Kondisi</a:t>
            </a:r>
            <a:r>
              <a:rPr lang="en-US" dirty="0" smtClean="0">
                <a:latin typeface="Verdana"/>
              </a:rPr>
              <a:t> If</a:t>
            </a:r>
            <a:endParaRPr lang="en-US" dirty="0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smtClean="0">
                <a:latin typeface="Verdana" pitchFamily="34" charset="0"/>
              </a:rPr>
              <a:t>Keterangan :</a:t>
            </a:r>
          </a:p>
          <a:p>
            <a:pPr lvl="1"/>
            <a:r>
              <a:rPr lang="en-US" b="1" smtClean="0">
                <a:latin typeface="Verdana-Bold"/>
              </a:rPr>
              <a:t>kondisi </a:t>
            </a:r>
            <a:r>
              <a:rPr lang="en-US" i="1" smtClean="0">
                <a:latin typeface="Verdana-Italic"/>
              </a:rPr>
              <a:t>merupakan statemen atau variabel yang akan diperiksa TRUE atau FALSE-nya</a:t>
            </a:r>
            <a:r>
              <a:rPr lang="en-US" b="1" smtClean="0">
                <a:latin typeface="Verdana-Bold"/>
              </a:rPr>
              <a:t>.</a:t>
            </a:r>
            <a:endParaRPr 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543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240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&lt;?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</a:rPr>
              <a:t>php</a:t>
            </a: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$a=3;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$b=5;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	if ($b &gt; $a)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	echo " b 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</a:rPr>
              <a:t>Lebih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</a:rPr>
              <a:t>besar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</a:rPr>
              <a:t>dari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 a";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}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	?&gt;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26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Program untuk menampilakn nilai ujian..</a:t>
            </a:r>
          </a:p>
          <a:p>
            <a:pPr lvl="1"/>
            <a:r>
              <a:rPr lang="en-US" smtClean="0"/>
              <a:t>Rumus Nilai Tugas + Nilai Ujian dibagi dua</a:t>
            </a:r>
          </a:p>
          <a:p>
            <a:pPr lvl="1"/>
            <a:r>
              <a:rPr lang="en-US" smtClean="0"/>
              <a:t>Dengan menggunakan kondisi..</a:t>
            </a:r>
          </a:p>
          <a:p>
            <a:pPr lvl="1"/>
            <a:r>
              <a:rPr lang="en-US" smtClean="0"/>
              <a:t>J	jika nilai lebih dari 60 maka mahasiswa dinyatakan lulus</a:t>
            </a:r>
          </a:p>
        </p:txBody>
      </p:sp>
    </p:spTree>
    <p:extLst>
      <p:ext uri="{BB962C8B-B14F-4D97-AF65-F5344CB8AC3E}">
        <p14:creationId xmlns:p14="http://schemas.microsoft.com/office/powerpoint/2010/main" val="55313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$nilai = 80;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$tugas = 60;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$total = ($nilai + $tugas)/2;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if ($total &gt;= 60) {</a:t>
            </a:r>
          </a:p>
          <a:p>
            <a:pPr marL="0" indent="0">
              <a:buFont typeface="Wingdings" pitchFamily="2" charset="2"/>
              <a:buNone/>
            </a:pPr>
            <a:r>
              <a:rPr lang="pt-BR" smtClean="0"/>
              <a:t>echo "Nilai Anda $total, Anda LULUS";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58785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8348"/>
            <a:ext cx="7162800" cy="93085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latin typeface="Verdana"/>
              </a:rPr>
              <a:t>Struktur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Kondisi</a:t>
            </a:r>
            <a:r>
              <a:rPr lang="en-US" dirty="0" smtClean="0">
                <a:latin typeface="Verdana"/>
              </a:rPr>
              <a:t> If ... Else</a:t>
            </a:r>
            <a:endParaRPr lang="en-US" dirty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latin typeface="Verdana" pitchFamily="34" charset="0"/>
              </a:rPr>
              <a:t>Keterangan :</a:t>
            </a:r>
          </a:p>
          <a:p>
            <a:pPr lvl="1"/>
            <a:r>
              <a:rPr lang="en-US" b="1" smtClean="0">
                <a:latin typeface="Verdana-Bold"/>
              </a:rPr>
              <a:t>kondisi </a:t>
            </a:r>
            <a:r>
              <a:rPr lang="en-US" i="1" smtClean="0">
                <a:latin typeface="Verdana-Italic"/>
              </a:rPr>
              <a:t>merupakan statemen atau variabel yang akan diperiksa TRUE atau FALSE-nya. Jika kondisinya TRUE maka statemen yang berada di blok if akan dieksekusi, sebaliknya jika kondisinya FALSE maka statemen yang </a:t>
            </a:r>
            <a:r>
              <a:rPr lang="nn-NO" i="1" smtClean="0">
                <a:latin typeface="Verdana-Italic"/>
              </a:rPr>
              <a:t>berada di blok else yang akan dieksekusi.</a:t>
            </a:r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752600"/>
            <a:ext cx="6324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470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000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$a=3;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$b=5;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if ($b &lt; $a)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		echo "b Lebih besar dari a";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		echo "b lebih kecil dari a";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39304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304800"/>
            <a:ext cx="3581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6408712" cy="4994920"/>
          </a:xfrm>
        </p:spPr>
        <p:txBody>
          <a:bodyPr/>
          <a:lstStyle/>
          <a:p>
            <a:r>
              <a:rPr lang="en-US" sz="3200" dirty="0" err="1" smtClean="0"/>
              <a:t>Soal</a:t>
            </a:r>
            <a:r>
              <a:rPr lang="en-US" sz="3200" dirty="0" smtClean="0"/>
              <a:t> </a:t>
            </a:r>
            <a:r>
              <a:rPr lang="en-US" sz="3200" dirty="0" err="1" smtClean="0"/>
              <a:t>sama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diatas</a:t>
            </a:r>
            <a:r>
              <a:rPr lang="en-US" sz="3200" dirty="0" smtClean="0"/>
              <a:t> </a:t>
            </a:r>
            <a:r>
              <a:rPr lang="en-US" sz="3200" dirty="0" err="1" smtClean="0"/>
              <a:t>hanya</a:t>
            </a:r>
            <a:r>
              <a:rPr lang="en-US" sz="3200" dirty="0" smtClean="0"/>
              <a:t> di </a:t>
            </a:r>
            <a:r>
              <a:rPr lang="en-US" sz="3200" dirty="0" err="1" smtClean="0"/>
              <a:t>tambahin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kondisi</a:t>
            </a:r>
            <a:r>
              <a:rPr lang="en-US" sz="3200" dirty="0" smtClean="0"/>
              <a:t> </a:t>
            </a:r>
            <a:r>
              <a:rPr lang="en-US" sz="3200" dirty="0" err="1" smtClean="0"/>
              <a:t>yaitu</a:t>
            </a:r>
            <a:r>
              <a:rPr lang="en-US" sz="3200" dirty="0" smtClean="0"/>
              <a:t>..</a:t>
            </a:r>
          </a:p>
          <a:p>
            <a:pPr lvl="1"/>
            <a:r>
              <a:rPr lang="en-US" sz="2400" dirty="0" err="1" smtClean="0"/>
              <a:t>Nilai</a:t>
            </a:r>
            <a:r>
              <a:rPr lang="en-US" sz="2400" dirty="0" smtClean="0"/>
              <a:t> &gt;= 60 lulus </a:t>
            </a:r>
          </a:p>
          <a:p>
            <a:pPr lvl="1"/>
            <a:r>
              <a:rPr lang="en-US" sz="2400" dirty="0" err="1" smtClean="0"/>
              <a:t>Nilai</a:t>
            </a:r>
            <a:r>
              <a:rPr lang="en-US" sz="2400" dirty="0" smtClean="0"/>
              <a:t> &lt;60 </a:t>
            </a:r>
            <a:r>
              <a:rPr lang="en-US" sz="2400" dirty="0" err="1" smtClean="0"/>
              <a:t>tidak</a:t>
            </a:r>
            <a:r>
              <a:rPr lang="en-US" sz="2400" dirty="0" smtClean="0"/>
              <a:t> lulus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smtClean="0"/>
              <a:t>Pernyataan if</a:t>
            </a:r>
            <a:endParaRPr lang="en-US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memungkinkan program untuk menentukan mana yang benar atau tidak dan melakukan tindakan selanjutnya </a:t>
            </a:r>
            <a:endParaRPr lang="id-ID" smtClean="0"/>
          </a:p>
          <a:p>
            <a:pPr eaLnBrk="1" hangingPunct="1"/>
            <a:r>
              <a:rPr lang="id-ID" smtClean="0"/>
              <a:t>Bentuk pernyataan </a:t>
            </a:r>
            <a:r>
              <a:rPr lang="id-ID" b="1" smtClean="0"/>
              <a:t>if </a:t>
            </a:r>
            <a:r>
              <a:rPr lang="id-ID" smtClean="0"/>
              <a:t>pada PHP:</a:t>
            </a:r>
          </a:p>
          <a:p>
            <a:pPr lvl="1" eaLnBrk="1" hangingPunct="1"/>
            <a:r>
              <a:rPr lang="id-ID" smtClean="0"/>
              <a:t>If,</a:t>
            </a:r>
          </a:p>
          <a:p>
            <a:pPr lvl="1" eaLnBrk="1" hangingPunct="1"/>
            <a:r>
              <a:rPr lang="id-ID" smtClean="0"/>
              <a:t>If – else</a:t>
            </a:r>
          </a:p>
          <a:p>
            <a:pPr lvl="1" eaLnBrk="1" hangingPunct="1"/>
            <a:r>
              <a:rPr lang="id-ID" smtClean="0"/>
              <a:t>If - elseif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61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475656" y="304800"/>
            <a:ext cx="7211144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$a=3; $b=5; $c=8;</a:t>
            </a:r>
          </a:p>
          <a:p>
            <a:pPr marL="0" indent="0">
              <a:buFont typeface="Wingdings" pitchFamily="2" charset="2"/>
              <a:buNone/>
            </a:pPr>
            <a:endParaRPr lang="en-US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if ($a &gt; $b)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	echo "a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b";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else if($a &gt; $c)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	echo "a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c";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echo "a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b </a:t>
            </a:r>
            <a:r>
              <a:rPr lang="en-US" sz="2000" dirty="0" err="1" smtClean="0"/>
              <a:t>dan</a:t>
            </a:r>
            <a:r>
              <a:rPr lang="en-US" sz="2000" dirty="0" smtClean="0"/>
              <a:t> c";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64565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274638"/>
            <a:ext cx="3276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419600" cy="5715000"/>
          </a:xfrm>
        </p:spPr>
        <p:txBody>
          <a:bodyPr/>
          <a:lstStyle/>
          <a:p>
            <a:r>
              <a:rPr lang="en-US" sz="2800" dirty="0" err="1" smtClean="0"/>
              <a:t>Soal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diatas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..</a:t>
            </a:r>
          </a:p>
          <a:p>
            <a:pPr lvl="1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ujian</a:t>
            </a:r>
            <a:r>
              <a:rPr lang="en-US" sz="2000" dirty="0" smtClean="0"/>
              <a:t> &gt;= 80 </a:t>
            </a:r>
            <a:r>
              <a:rPr lang="en-US" sz="2000" dirty="0" err="1" smtClean="0"/>
              <a:t>maka</a:t>
            </a:r>
            <a:r>
              <a:rPr lang="en-US" sz="2000" dirty="0" smtClean="0"/>
              <a:t> LULUS</a:t>
            </a:r>
          </a:p>
          <a:p>
            <a:pPr lvl="1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&gt;=80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ujian</a:t>
            </a:r>
            <a:r>
              <a:rPr lang="en-US" sz="2000" dirty="0" smtClean="0"/>
              <a:t> &lt; 60 </a:t>
            </a:r>
            <a:r>
              <a:rPr lang="en-US" sz="2000" dirty="0" err="1" smtClean="0"/>
              <a:t>maka</a:t>
            </a:r>
            <a:r>
              <a:rPr lang="en-US" sz="2000" dirty="0" smtClean="0"/>
              <a:t>  LULUS</a:t>
            </a:r>
          </a:p>
          <a:p>
            <a:pPr lvl="1"/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&lt; 80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ujian</a:t>
            </a:r>
            <a:r>
              <a:rPr lang="en-US" sz="2000" dirty="0" smtClean="0"/>
              <a:t> &lt; 60 </a:t>
            </a:r>
            <a:r>
              <a:rPr lang="en-US" sz="2000" dirty="0" err="1" smtClean="0"/>
              <a:t>maka</a:t>
            </a:r>
            <a:r>
              <a:rPr lang="en-US" sz="2000" dirty="0" smtClean="0"/>
              <a:t>  TIDAK LULUS</a:t>
            </a:r>
          </a:p>
          <a:p>
            <a:pPr lvl="1"/>
            <a:endParaRPr lang="en-US" sz="20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03730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68580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latin typeface="Verdana"/>
              </a:rPr>
              <a:t>Struktur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Kondisi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Khusus</a:t>
            </a:r>
            <a:r>
              <a:rPr lang="en-US" dirty="0" smtClean="0">
                <a:latin typeface="Verdana"/>
              </a:rPr>
              <a:t> ? :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r>
              <a:rPr lang="en-US" smtClean="0">
                <a:latin typeface="Verdana" pitchFamily="34" charset="0"/>
              </a:rPr>
              <a:t>Keterangan :</a:t>
            </a:r>
          </a:p>
          <a:p>
            <a:pPr lvl="1"/>
            <a:r>
              <a:rPr lang="en-US" b="1" smtClean="0">
                <a:latin typeface="Verdana-Bold"/>
              </a:rPr>
              <a:t>kondisi </a:t>
            </a:r>
            <a:r>
              <a:rPr lang="en-US" i="1" smtClean="0">
                <a:latin typeface="Verdana-Italic"/>
              </a:rPr>
              <a:t>merupakan statemen atau variabel yang akan diperiksa TRUE atau FALSE-nya. Statement pada blok benar dan salah hanya boleh satu statemen saja</a:t>
            </a:r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53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08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$tahun = date ("Y");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$kabisat = ($tahun%4 == 0) ? "KABISAT" : "BUKAN KABISAT";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echo "Tahun &lt;b&gt;$tahun&lt;/b&gt; $kabisat";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88488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1628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latin typeface="Verdana"/>
              </a:rPr>
              <a:t>Struktur</a:t>
            </a:r>
            <a:r>
              <a:rPr lang="en-US" sz="3200" dirty="0" smtClean="0">
                <a:latin typeface="Verdana"/>
              </a:rPr>
              <a:t> </a:t>
            </a:r>
            <a:r>
              <a:rPr lang="en-US" sz="3200" dirty="0" err="1" smtClean="0">
                <a:latin typeface="Verdana"/>
              </a:rPr>
              <a:t>Kondisi</a:t>
            </a:r>
            <a:r>
              <a:rPr lang="en-US" sz="3200" dirty="0" smtClean="0">
                <a:latin typeface="Verdana"/>
              </a:rPr>
              <a:t> Switch ... Case</a:t>
            </a:r>
            <a:endParaRPr lang="en-US" sz="2400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3703638"/>
            <a:ext cx="8229600" cy="2468562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latin typeface="Verdana" pitchFamily="34" charset="0"/>
              </a:rPr>
              <a:t>Keterangan :</a:t>
            </a:r>
          </a:p>
          <a:p>
            <a:pPr lvl="1"/>
            <a:r>
              <a:rPr lang="en-US" b="1" smtClean="0">
                <a:latin typeface="Verdana-Bold"/>
              </a:rPr>
              <a:t>$var </a:t>
            </a:r>
            <a:r>
              <a:rPr lang="en-US" i="1" smtClean="0">
                <a:latin typeface="Verdana-Italic"/>
              </a:rPr>
              <a:t>merupakan variabel yang akan diperiksa isi atau nilainya. Tipe data variabel ini tidak dibatasi.</a:t>
            </a:r>
          </a:p>
          <a:p>
            <a:pPr lvl="1"/>
            <a:r>
              <a:rPr lang="en-US" i="1" smtClean="0">
                <a:latin typeface="Verdana-Italic"/>
              </a:rPr>
              <a:t>Value pada </a:t>
            </a:r>
            <a:r>
              <a:rPr lang="en-US" b="1" smtClean="0">
                <a:latin typeface="Verdana-Bold"/>
              </a:rPr>
              <a:t>case </a:t>
            </a:r>
            <a:r>
              <a:rPr lang="en-US" i="1" smtClean="0">
                <a:latin typeface="Verdana-Italic"/>
              </a:rPr>
              <a:t>juga bisa berupa string, integer, boolean, bahkan bisa berupa conditional-statement. Boleh memakai kutip tunggal maupun kutip ganda.</a:t>
            </a:r>
            <a:endParaRPr 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676400"/>
            <a:ext cx="7108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78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274638"/>
            <a:ext cx="3352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259632" y="457200"/>
            <a:ext cx="5328592" cy="5715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endParaRPr lang="en-US" sz="14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$</a:t>
            </a:r>
            <a:r>
              <a:rPr lang="en-US" sz="1400" dirty="0" err="1" smtClean="0"/>
              <a:t>nilai</a:t>
            </a:r>
            <a:r>
              <a:rPr lang="en-US" sz="1400" dirty="0" smtClean="0"/>
              <a:t>=70;</a:t>
            </a:r>
          </a:p>
          <a:p>
            <a:pPr marL="0" indent="0">
              <a:buFont typeface="Wingdings" pitchFamily="2" charset="2"/>
              <a:buNone/>
            </a:pPr>
            <a:endParaRPr lang="en-US" sz="14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switch ($</a:t>
            </a:r>
            <a:r>
              <a:rPr lang="en-US" sz="1400" dirty="0" err="1" smtClean="0"/>
              <a:t>nilai</a:t>
            </a:r>
            <a:r>
              <a:rPr lang="en-US" sz="1400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 	case  '20' :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	echo "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$</a:t>
            </a:r>
            <a:r>
              <a:rPr lang="en-US" sz="1400" dirty="0" err="1" smtClean="0"/>
              <a:t>nilai</a:t>
            </a:r>
            <a:r>
              <a:rPr lang="en-US" sz="1400" dirty="0" smtClean="0"/>
              <a:t>"; 	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case '30' 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	echo "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$</a:t>
            </a:r>
            <a:r>
              <a:rPr lang="en-US" sz="1400" dirty="0" err="1" smtClean="0"/>
              <a:t>nilai</a:t>
            </a:r>
            <a:r>
              <a:rPr lang="en-US" sz="1400" dirty="0" smtClean="0"/>
              <a:t>";	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		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 	case  '50' : 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	echo "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$</a:t>
            </a:r>
            <a:r>
              <a:rPr lang="en-US" sz="1400" dirty="0" err="1" smtClean="0"/>
              <a:t>nilai</a:t>
            </a:r>
            <a:r>
              <a:rPr lang="en-US" sz="1400" dirty="0" smtClean="0"/>
              <a:t>";	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case '70' 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	echo "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$</a:t>
            </a:r>
            <a:r>
              <a:rPr lang="en-US" sz="1400" dirty="0" err="1" smtClean="0"/>
              <a:t>nilai</a:t>
            </a:r>
            <a:r>
              <a:rPr lang="en-US" sz="1400" dirty="0" smtClean="0"/>
              <a:t>";	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97672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274638"/>
            <a:ext cx="31242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5105400" cy="5715000"/>
          </a:xfrm>
        </p:spPr>
        <p:txBody>
          <a:bodyPr/>
          <a:lstStyle/>
          <a:p>
            <a:r>
              <a:rPr lang="en-US" sz="2800" smtClean="0"/>
              <a:t>Buat program dengan swith..case untuk menampilkan hari dalam bahasa indonesia</a:t>
            </a:r>
          </a:p>
        </p:txBody>
      </p:sp>
    </p:spTree>
    <p:extLst>
      <p:ext uri="{BB962C8B-B14F-4D97-AF65-F5344CB8AC3E}">
        <p14:creationId xmlns:p14="http://schemas.microsoft.com/office/powerpoint/2010/main" val="3625543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$day = date ("D");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switch ($day) {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case 'Sun' : $hari = "Minggu"; 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case 'Mon' : $hari = "Senin"; 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case 'Tue' : $hari = "Selasa"; 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case 'Wed' : $hari = "Rabu"; 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case 'Thu' : $hari = "Kamis"; 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case 'Fri' : $hari = "Jum'at"; break;</a:t>
            </a:r>
          </a:p>
          <a:p>
            <a:pPr marL="0" indent="0">
              <a:buFont typeface="Wingdings" pitchFamily="2" charset="2"/>
              <a:buNone/>
            </a:pPr>
            <a:r>
              <a:rPr lang="da-DK" smtClean="0"/>
              <a:t>case 'Sat' : $hari = "Sabtu"; break;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default : $hari = "Kiamat";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it-IT" smtClean="0"/>
              <a:t>echo "Hari ini hari &lt;b&gt;$hari&lt;/b&gt;";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57743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latin typeface="Verdana"/>
              </a:rPr>
              <a:t>Struktur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Perulangan</a:t>
            </a:r>
            <a:r>
              <a:rPr lang="en-US" dirty="0" smtClean="0">
                <a:latin typeface="Verdana"/>
              </a:rPr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for (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init_awal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kondisi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, counter) {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statement-yang-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diulang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}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dirty="0">
              <a:solidFill>
                <a:schemeClr val="tx1">
                  <a:lumMod val="85000"/>
                </a:schemeClr>
              </a:solidFill>
              <a:latin typeface="LucidaConsole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Verdana"/>
              </a:rPr>
              <a:t>Keterangan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Verdana"/>
              </a:rPr>
              <a:t> :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init_awal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merupakan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inisialisasi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atau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nilai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awal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variable.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kondisi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merupakan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statemen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kondisi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yang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membatasi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perulangan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.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counter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merupakan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pertambahan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atau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pengurangan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nilai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variabel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sehingga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perulangan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tetap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berjalan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20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for ($angka=1 ; $angka &lt;= 10 ; $angka++)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echo "Angka : $angka &lt;br&gt;";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0496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000" smtClean="0"/>
              <a:t>Bentuk Pernyataan </a:t>
            </a:r>
            <a:r>
              <a:rPr lang="id-ID" sz="3000" b="1" i="1" smtClean="0"/>
              <a:t>if </a:t>
            </a:r>
            <a:r>
              <a:rPr lang="id-ID" sz="3000" smtClean="0"/>
              <a:t>sederhana</a:t>
            </a:r>
            <a:endParaRPr lang="en-US" sz="3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z="2600" smtClean="0"/>
              <a:t>Bentuk if yang paling sederhana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200" smtClean="0"/>
              <a:t>			if (</a:t>
            </a:r>
            <a:r>
              <a:rPr lang="id-ID" sz="2200" i="1" smtClean="0"/>
              <a:t>ekspresi)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200" i="1" smtClean="0"/>
              <a:t>				pernyataan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id-ID" sz="2200" smtClean="0"/>
              <a:t>pernyataan akan dijalankan kalau bagian ekspresi bernilai benar. Jika pernyataan lebih dari satu maka: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200" smtClean="0"/>
              <a:t>			if (</a:t>
            </a:r>
            <a:r>
              <a:rPr lang="id-ID" sz="2200" i="1" smtClean="0"/>
              <a:t>ekspresi)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200" i="1" smtClean="0"/>
              <a:t>				pernyataan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200" i="1" smtClean="0"/>
              <a:t>				pernyataan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z="2200" i="1" smtClean="0"/>
              <a:t>			}</a:t>
            </a:r>
            <a:endParaRPr lang="en-US" sz="2200" i="1" smtClean="0"/>
          </a:p>
        </p:txBody>
      </p:sp>
    </p:spTree>
    <p:extLst>
      <p:ext uri="{BB962C8B-B14F-4D97-AF65-F5344CB8AC3E}">
        <p14:creationId xmlns:p14="http://schemas.microsoft.com/office/powerpoint/2010/main" val="42828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echo "&lt;form name=form1 method=post &gt; 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echo "Tanggal 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echo "&lt;select name=tanggal";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for ($tanggal=1 ; $tanggal &lt;=31; $tanggal++)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	{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  echo "&lt;option value=$tanggal&gt; $tanggal &lt;/option&gt;";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	}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 echo "&lt;/select&gt;";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echo "&lt;/form&gt;";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81445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latin typeface="Verdana"/>
              </a:rPr>
              <a:t>Struktur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Perulangan</a:t>
            </a:r>
            <a:r>
              <a:rPr lang="en-US" dirty="0" smtClean="0">
                <a:latin typeface="Verdana"/>
              </a:rPr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init_awal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while (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kondisi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) {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	statement-yang-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diulang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	counter;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}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85000"/>
                </a:schemeClr>
              </a:solidFill>
              <a:latin typeface="LucidaConsole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Verdana"/>
              </a:rPr>
              <a:t>Keterangan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Verdana"/>
              </a:rPr>
              <a:t> :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init_awal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merupakan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inisialisasi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atau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nilai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awal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variable.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kondisi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merupakan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statemen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kondisi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yang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membatasi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perulangan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.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  <a:latin typeface="Verdana-Bold"/>
              </a:rPr>
              <a:t>counter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merupakan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pertambahan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atau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pengurangan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nilai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variabel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sehingga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perulangan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tetap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berjalan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79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$jumlah=1;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while ($jumlah &lt;= 5 )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echo $jumlah++ 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echo "&lt;br&gt;";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 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5429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Buat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program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perulangan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sampai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15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contoh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&lt;?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php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$i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= 1;</a:t>
            </a:r>
          </a:p>
          <a:p>
            <a:pPr marL="400050" lvl="1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while ($i &lt;= 6) {</a:t>
            </a:r>
          </a:p>
          <a:p>
            <a:pPr marL="400050" lvl="1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echo "&lt;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h$i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&gt;Heading $i&lt;/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h$i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&gt;";</a:t>
            </a:r>
          </a:p>
          <a:p>
            <a:pPr marL="400050" lvl="1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$i++;</a:t>
            </a:r>
          </a:p>
          <a:p>
            <a:pPr marL="400050" lvl="1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}</a:t>
            </a:r>
          </a:p>
          <a:p>
            <a:pPr marL="400050" lvl="1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59560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 smtClean="0">
                <a:latin typeface="Verdana"/>
              </a:rPr>
              <a:t>Struktur</a:t>
            </a:r>
            <a:r>
              <a:rPr lang="en-US" sz="4000" dirty="0" smtClean="0">
                <a:latin typeface="Verdana"/>
              </a:rPr>
              <a:t> </a:t>
            </a:r>
            <a:r>
              <a:rPr lang="en-US" sz="4000" dirty="0" err="1" smtClean="0">
                <a:latin typeface="Verdana"/>
              </a:rPr>
              <a:t>Perulangan</a:t>
            </a:r>
            <a:r>
              <a:rPr lang="en-US" sz="4000" dirty="0" smtClean="0">
                <a:latin typeface="Verdana"/>
              </a:rPr>
              <a:t> Do ...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init_awal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do {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	statement-yang-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diulang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	counter;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} while (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kondisi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);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000" dirty="0" smtClean="0">
              <a:solidFill>
                <a:schemeClr val="tx1">
                  <a:lumMod val="85000"/>
                </a:schemeClr>
              </a:solidFill>
              <a:latin typeface="LucidaConsole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Keterangan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: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b="1" dirty="0" err="1" smtClean="0">
                <a:solidFill>
                  <a:schemeClr val="tx1">
                    <a:lumMod val="85000"/>
                  </a:schemeClr>
                </a:solidFill>
              </a:rPr>
              <a:t>init_awal</a:t>
            </a:r>
            <a:r>
              <a:rPr lang="en-US" sz="2000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merupakan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inisialisasi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atau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nilai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awal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variable.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b="1" dirty="0" err="1" smtClean="0">
                <a:solidFill>
                  <a:schemeClr val="tx1">
                    <a:lumMod val="85000"/>
                  </a:schemeClr>
                </a:solidFill>
              </a:rPr>
              <a:t>kondisi</a:t>
            </a:r>
            <a:r>
              <a:rPr lang="en-US" sz="2000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merupakan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statemen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kondisi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yang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akan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membatasi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perulangan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b="1" dirty="0" smtClean="0">
                <a:solidFill>
                  <a:schemeClr val="tx1">
                    <a:lumMod val="85000"/>
                  </a:schemeClr>
                </a:solidFill>
              </a:rPr>
              <a:t>counter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merupakan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pertambahan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atau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pengurangan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nilai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1">
                    <a:lumMod val="85000"/>
                  </a:schemeClr>
                </a:solidFill>
              </a:rPr>
              <a:t>variabel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1">
                    <a:lumMod val="85000"/>
                  </a:schemeClr>
                </a:solidFill>
              </a:rPr>
              <a:t>sehingga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perulangan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tetap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berjalan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000" i="1" dirty="0" err="1" smtClean="0">
                <a:solidFill>
                  <a:schemeClr val="tx1">
                    <a:lumMod val="85000"/>
                  </a:schemeClr>
                </a:solidFill>
              </a:rPr>
              <a:t>Pada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struktur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do...while,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pemeriksaan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kondisi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ada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di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bawah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2000" i="1" dirty="0" err="1" smtClean="0">
                <a:solidFill>
                  <a:schemeClr val="tx1">
                    <a:lumMod val="85000"/>
                  </a:schemeClr>
                </a:solidFill>
              </a:rPr>
              <a:t>sehingga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</a:rPr>
              <a:t> statement 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yang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berada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dalam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block do...while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setidaknya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akan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1">
                    <a:lumMod val="85000"/>
                  </a:schemeClr>
                </a:solidFill>
              </a:rPr>
              <a:t>dieksekusi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1">
                    <a:lumMod val="85000"/>
                  </a:schemeClr>
                </a:solidFill>
              </a:rPr>
              <a:t>sebanyak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</a:rPr>
              <a:t>satu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</a:rPr>
              <a:t> kali.</a:t>
            </a:r>
            <a:endParaRPr lang="en-US" sz="2000" dirty="0" smtClean="0">
              <a:solidFill>
                <a:schemeClr val="tx1">
                  <a:lumMod val="85000"/>
                </a:schemeClr>
              </a:solidFill>
              <a:latin typeface="LucidaConsole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65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$jumlah=1;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do {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 	echo $jumlah++;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}	while ($jumlah &lt; 10);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98162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program iuntuk menampilkan bilangan ganjil antara 1 sampai 20 dengan menggunakan struktur do..while</a:t>
            </a:r>
          </a:p>
        </p:txBody>
      </p:sp>
    </p:spTree>
    <p:extLst>
      <p:ext uri="{BB962C8B-B14F-4D97-AF65-F5344CB8AC3E}">
        <p14:creationId xmlns:p14="http://schemas.microsoft.com/office/powerpoint/2010/main" val="283083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&lt;?php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$i = 1;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do {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echo "$i ";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	$i+=2;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} while ($i &lt;= 20);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93389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371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latin typeface="Verdana"/>
              </a:rPr>
              <a:t>Struktur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Perulangan</a:t>
            </a:r>
            <a:r>
              <a:rPr lang="en-US" dirty="0" smtClean="0">
                <a:latin typeface="Verdana"/>
              </a:rPr>
              <a:t> </a:t>
            </a:r>
            <a:r>
              <a:rPr lang="en-US" dirty="0" err="1" smtClean="0">
                <a:latin typeface="Verdana"/>
              </a:rPr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 rtlCol="0">
            <a:normAutofit fontScale="92500"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foreach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array_expression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 as $value)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	statement;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foreach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 (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array_expression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 as $key =&gt; $value)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LucidaConsole"/>
              </a:rPr>
              <a:t>	statement;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85000"/>
                </a:schemeClr>
              </a:solidFill>
              <a:latin typeface="LucidaConsole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  <a:latin typeface="Verdana"/>
              </a:rPr>
              <a:t>Keterangan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Verdana"/>
              </a:rPr>
              <a:t> :</a:t>
            </a:r>
          </a:p>
          <a:p>
            <a:pPr marL="411480" lvl="1" indent="-182880" fontAlgn="auto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Struktur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foreach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biasanya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digunakan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untuk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melakukan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perulangan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berdasarkan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isi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suatu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array.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Perulangan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akan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berakhir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jika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isi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array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telah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 </a:t>
            </a:r>
            <a:r>
              <a:rPr lang="en-US" i="1" dirty="0" err="1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habis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  <a:latin typeface="Verdana-Italic"/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000" smtClean="0"/>
              <a:t>Bentuk Pernyataan </a:t>
            </a:r>
            <a:r>
              <a:rPr lang="id-ID" sz="3000" b="1" i="1" smtClean="0"/>
              <a:t>if </a:t>
            </a:r>
            <a:r>
              <a:rPr lang="id-ID" sz="3000" i="1" smtClean="0"/>
              <a:t>- </a:t>
            </a:r>
            <a:r>
              <a:rPr lang="id-ID" sz="3000" b="1" i="1" smtClean="0"/>
              <a:t>else</a:t>
            </a:r>
            <a:endParaRPr lang="en-US" sz="3000" b="1" i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Bentuk if – 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smtClean="0"/>
              <a:t>			</a:t>
            </a:r>
            <a:r>
              <a:rPr lang="id-ID" b="1" smtClean="0"/>
              <a:t>if (</a:t>
            </a:r>
            <a:r>
              <a:rPr lang="id-ID" b="1" i="1" smtClean="0"/>
              <a:t>ekspresi)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i="1" smtClean="0"/>
              <a:t>				pernyataan_1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i="1" smtClean="0"/>
              <a:t>			</a:t>
            </a:r>
            <a:r>
              <a:rPr lang="id-ID" b="1" i="1" smtClean="0"/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d-ID" i="1" smtClean="0"/>
              <a:t>				pernyataan_2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id-ID" smtClean="0"/>
              <a:t>Pernyataan_1 akan dijalankan kalau ekspresi benar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id-ID" smtClean="0"/>
              <a:t>Pernyataan_2 akan dijalankan kalau ekspresi salah</a:t>
            </a:r>
          </a:p>
        </p:txBody>
      </p:sp>
    </p:spTree>
    <p:extLst>
      <p:ext uri="{BB962C8B-B14F-4D97-AF65-F5344CB8AC3E}">
        <p14:creationId xmlns:p14="http://schemas.microsoft.com/office/powerpoint/2010/main" val="41117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400" smtClean="0"/>
              <a:t>Contoh</a:t>
            </a:r>
            <a:endParaRPr lang="en-US" sz="34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&lt;?php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$hasil_kali=2*2.5;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if ($hasil_kali&gt;=5)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echo "hasil perkaliannya sama atau lebih besar dari lima karena hasilnya $hasil_kali";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	echo "hasil perkaliannya kurang dari lima";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?&gt;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20965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000" smtClean="0"/>
              <a:t>Bentuk Pernyataan </a:t>
            </a:r>
            <a:r>
              <a:rPr lang="id-ID" sz="3000" b="1" i="1" smtClean="0"/>
              <a:t>if </a:t>
            </a:r>
            <a:r>
              <a:rPr lang="id-ID" sz="3000" i="1" smtClean="0"/>
              <a:t>- </a:t>
            </a:r>
            <a:r>
              <a:rPr lang="id-ID" sz="3000" b="1" i="1" smtClean="0"/>
              <a:t>elseif</a:t>
            </a:r>
            <a:endParaRPr lang="en-US" sz="3000" b="1" i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1900" smtClean="0"/>
              <a:t>Sangat bermanfaat untuk melakukan pengambilan keputusan yang melibatkan banyak alternatif</a:t>
            </a:r>
          </a:p>
          <a:p>
            <a:pPr eaLnBrk="1" hangingPunct="1">
              <a:lnSpc>
                <a:spcPct val="80000"/>
              </a:lnSpc>
            </a:pPr>
            <a:r>
              <a:rPr lang="id-ID" sz="1900" smtClean="0"/>
              <a:t>Bentuk if – elseif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/>
              <a:t>			</a:t>
            </a:r>
            <a:r>
              <a:rPr lang="id-ID" sz="1700" b="1" smtClean="0"/>
              <a:t>if </a:t>
            </a:r>
            <a:r>
              <a:rPr lang="id-ID" sz="1700" smtClean="0"/>
              <a:t>(</a:t>
            </a:r>
            <a:r>
              <a:rPr lang="id-ID" sz="1700" i="1" smtClean="0"/>
              <a:t>ekspresi_1)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i="1" smtClean="0"/>
              <a:t>				pernyataan_1;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i="1" smtClean="0"/>
              <a:t>			</a:t>
            </a:r>
            <a:r>
              <a:rPr lang="id-ID" sz="1700" b="1" i="1" smtClean="0"/>
              <a:t>elseif </a:t>
            </a:r>
            <a:r>
              <a:rPr lang="id-ID" sz="1700" smtClean="0"/>
              <a:t>(</a:t>
            </a:r>
            <a:r>
              <a:rPr lang="id-ID" sz="1700" i="1" smtClean="0"/>
              <a:t>ekspresi_2)</a:t>
            </a:r>
            <a:endParaRPr lang="id-ID" sz="1700" b="1" i="1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i="1" smtClean="0"/>
              <a:t>				pernyataan_2;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i="1" smtClean="0"/>
              <a:t>			</a:t>
            </a:r>
            <a:r>
              <a:rPr lang="id-ID" sz="1700" b="1" i="1" smtClean="0"/>
              <a:t>elseif </a:t>
            </a:r>
            <a:r>
              <a:rPr lang="id-ID" sz="1700" smtClean="0"/>
              <a:t>(</a:t>
            </a:r>
            <a:r>
              <a:rPr lang="id-ID" sz="1700" i="1" smtClean="0"/>
              <a:t>ekspresi_3)</a:t>
            </a:r>
            <a:endParaRPr lang="id-ID" sz="1700" b="1" i="1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i="1" smtClean="0"/>
              <a:t>				pernyataan_3;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i="1" smtClean="0"/>
              <a:t>			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à"/>
            </a:pPr>
            <a:r>
              <a:rPr lang="id-ID" sz="1700" smtClean="0"/>
              <a:t>Pernyataan_1 akan dijalankan kalau ekspresi_1 benar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à"/>
            </a:pPr>
            <a:r>
              <a:rPr lang="id-ID" sz="1700" smtClean="0"/>
              <a:t>Pernyataan_2 akan dijalankan kalau ekspresi_1 salah dan ekspresi_2 benar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à"/>
            </a:pPr>
            <a:r>
              <a:rPr lang="id-ID" sz="1700" smtClean="0"/>
              <a:t>Pernyataan_3 akan dijalankan kalau ekspresi_1 dan ekspres_2 salah dan ekspresi_3 benar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à"/>
            </a:pPr>
            <a:r>
              <a:rPr lang="id-ID" sz="1700" smtClean="0"/>
              <a:t>dst</a:t>
            </a:r>
          </a:p>
        </p:txBody>
      </p:sp>
    </p:spTree>
    <p:extLst>
      <p:ext uri="{BB962C8B-B14F-4D97-AF65-F5344CB8AC3E}">
        <p14:creationId xmlns:p14="http://schemas.microsoft.com/office/powerpoint/2010/main" val="33468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400" smtClean="0"/>
              <a:t>Contoh</a:t>
            </a:r>
            <a:endParaRPr lang="en-US" sz="3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/>
              <a:t>&lt;?php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$hasil_kali=3*4;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if ($hasil_kali==3)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	echo "hasil adalah tiga";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elseif ($hasil_kali==6)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	echo "hasil adalah enam";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elseif ($hasil_kali==9)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	echo "hasil adalah sembilan";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smtClean="0"/>
              <a:t>	echo "hasil lebih besar dari sembilan atau kurang dari tiga";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/>
              <a:t>?&gt;</a:t>
            </a:r>
            <a:endParaRPr lang="id-ID" sz="1700" b="1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id-ID" sz="17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700" smtClean="0">
                <a:sym typeface="Wingdings" pitchFamily="2" charset="2"/>
              </a:rPr>
              <a:t> </a:t>
            </a:r>
            <a:r>
              <a:rPr lang="en-US" sz="1700" b="1" smtClean="0">
                <a:sym typeface="Wingdings" pitchFamily="2" charset="2"/>
              </a:rPr>
              <a:t>hasil lebih besar dari sembilan atau kurang dari tiga</a:t>
            </a:r>
          </a:p>
        </p:txBody>
      </p:sp>
    </p:spTree>
    <p:extLst>
      <p:ext uri="{BB962C8B-B14F-4D97-AF65-F5344CB8AC3E}">
        <p14:creationId xmlns:p14="http://schemas.microsoft.com/office/powerpoint/2010/main" val="11893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</TotalTime>
  <Words>1293</Words>
  <Application>Microsoft Office PowerPoint</Application>
  <PresentationFormat>On-screen Show (4:3)</PresentationFormat>
  <Paragraphs>528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Solstice</vt:lpstr>
      <vt:lpstr>Microsoft Visio Drawing</vt:lpstr>
      <vt:lpstr>Bahasa Pemrograman  IF CASE dan Perulangan </vt:lpstr>
      <vt:lpstr>Jenis-jenis Pernyataan Kontrol:</vt:lpstr>
      <vt:lpstr>PENYELEKSI KONDISI</vt:lpstr>
      <vt:lpstr>Pernyataan if</vt:lpstr>
      <vt:lpstr>Bentuk Pernyataan if sederhana</vt:lpstr>
      <vt:lpstr>Bentuk Pernyataan if - else</vt:lpstr>
      <vt:lpstr>Contoh</vt:lpstr>
      <vt:lpstr>Bentuk Pernyataan if - elseif</vt:lpstr>
      <vt:lpstr>Contoh</vt:lpstr>
      <vt:lpstr>Latihan pertama</vt:lpstr>
      <vt:lpstr>Pernyataan Switch</vt:lpstr>
      <vt:lpstr>Contoh</vt:lpstr>
      <vt:lpstr>Latihan kedua</vt:lpstr>
      <vt:lpstr>Operator?</vt:lpstr>
      <vt:lpstr>Contoh </vt:lpstr>
      <vt:lpstr>PERULANGAN KONDISI</vt:lpstr>
      <vt:lpstr>Pernyataan while</vt:lpstr>
      <vt:lpstr>Contoh</vt:lpstr>
      <vt:lpstr>Pernyataan do-while</vt:lpstr>
      <vt:lpstr>Contoh</vt:lpstr>
      <vt:lpstr>Pernyataan for</vt:lpstr>
      <vt:lpstr>...Lanjutan</vt:lpstr>
      <vt:lpstr>Contoh</vt:lpstr>
      <vt:lpstr>Latihan ketiga</vt:lpstr>
      <vt:lpstr>jawaban</vt:lpstr>
      <vt:lpstr>Pernyatan break</vt:lpstr>
      <vt:lpstr>Pernyataan Continue</vt:lpstr>
      <vt:lpstr>Pengeksekusian continue</vt:lpstr>
      <vt:lpstr>Pernyataan Exit() atau die()</vt:lpstr>
      <vt:lpstr>Latihan keempat</vt:lpstr>
      <vt:lpstr>Struktur Kondisi dan Perulangan</vt:lpstr>
      <vt:lpstr>Struktur kodisi dan Perulangan</vt:lpstr>
      <vt:lpstr>Struktur Kondisi If</vt:lpstr>
      <vt:lpstr>Contoh program</vt:lpstr>
      <vt:lpstr>Latihan</vt:lpstr>
      <vt:lpstr>PowerPoint Presentation</vt:lpstr>
      <vt:lpstr>Struktur Kondisi If ... Else</vt:lpstr>
      <vt:lpstr>Contoh Program</vt:lpstr>
      <vt:lpstr>Latihan</vt:lpstr>
      <vt:lpstr>PowerPoint Presentation</vt:lpstr>
      <vt:lpstr>Latihan</vt:lpstr>
      <vt:lpstr>Struktur Kondisi Khusus ? :</vt:lpstr>
      <vt:lpstr>contoh</vt:lpstr>
      <vt:lpstr>Struktur Kondisi Switch ... Case</vt:lpstr>
      <vt:lpstr>Contoh</vt:lpstr>
      <vt:lpstr>Latihan</vt:lpstr>
      <vt:lpstr>Latihan</vt:lpstr>
      <vt:lpstr>Struktur Perulangan For</vt:lpstr>
      <vt:lpstr>Contoh </vt:lpstr>
      <vt:lpstr>PowerPoint Presentation</vt:lpstr>
      <vt:lpstr>Struktur Perulangan While</vt:lpstr>
      <vt:lpstr>contoh</vt:lpstr>
      <vt:lpstr>Latihan </vt:lpstr>
      <vt:lpstr>Struktur Perulangan Do ... while</vt:lpstr>
      <vt:lpstr>contoh</vt:lpstr>
      <vt:lpstr>Latihan</vt:lpstr>
      <vt:lpstr>PowerPoint Presentation</vt:lpstr>
      <vt:lpstr>Struktur Perulangan Foreach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  IF CASE dan Perulangan </dc:title>
  <dc:creator>Rizki Muliono</dc:creator>
  <cp:lastModifiedBy>Rizki Muliono</cp:lastModifiedBy>
  <cp:revision>2</cp:revision>
  <dcterms:created xsi:type="dcterms:W3CDTF">2017-04-27T23:43:17Z</dcterms:created>
  <dcterms:modified xsi:type="dcterms:W3CDTF">2017-04-27T23:55:09Z</dcterms:modified>
</cp:coreProperties>
</file>