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381D2-D0C6-4943-BF7D-B1A8E01CDBB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71FF-3F56-4756-A838-2656C2E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53C6BA-2E43-4A13-BAA5-29C08D01941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614DB-2B00-4658-BAC8-D96B2D4D7F71}" type="slidenum">
              <a:rPr lang="en-US"/>
              <a:pPr/>
              <a:t>24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1AF1E-B0E8-4A09-8873-CAF885F2A870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82018-83EE-4FA2-B610-453384F2EB84}" type="datetime1">
              <a:rPr lang="id-ID"/>
              <a:pPr>
                <a:defRPr/>
              </a:pPr>
              <a:t>30/09/2022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8CA11-C907-45D8-A7C2-794192653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E2C807-EBE8-440C-8FDF-FB2D86034E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B19548-F370-49D3-81A3-9429EECE90F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15304" cy="178595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E-Commerce</a:t>
            </a:r>
            <a:endParaRPr lang="id-ID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57313"/>
            <a:ext cx="8001000" cy="2609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i="1"/>
              <a:t>B2B</a:t>
            </a:r>
            <a:r>
              <a:rPr lang="en-US" sz="2600"/>
              <a:t> dan </a:t>
            </a:r>
            <a:r>
              <a:rPr lang="en-US" sz="2600" i="1"/>
              <a:t>B2C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600" b="1" i="1"/>
              <a:t>business-to-business-to-consumer</a:t>
            </a:r>
            <a:r>
              <a:rPr lang="en-US" sz="2600" i="1"/>
              <a:t> (B2B2C):</a:t>
            </a:r>
            <a:r>
              <a:rPr lang="en-US" sz="2600" b="1"/>
              <a:t> </a:t>
            </a:r>
            <a:r>
              <a:rPr lang="en-US" sz="2600"/>
              <a:t>model EC dimana suatu perusahaan menjual produk atau jasa kepada perusahaan lain yang memiliki konsumennya sendiri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771525"/>
          </a:xfrm>
        </p:spPr>
        <p:txBody>
          <a:bodyPr>
            <a:normAutofit/>
          </a:bodyPr>
          <a:lstStyle/>
          <a:p>
            <a:r>
              <a:rPr lang="en-US" sz="2800" b="1"/>
              <a:t>Klasifikasi EC menurut Pola Interaksi/Transaksi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74763" y="4187825"/>
            <a:ext cx="1055687" cy="488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pemasok</a:t>
            </a:r>
            <a:endParaRPr lang="en-GB" sz="1600" b="1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301750" y="4829175"/>
            <a:ext cx="1055688" cy="488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pemasok</a:t>
            </a:r>
            <a:endParaRPr lang="en-GB" sz="1600" b="1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295400" y="5486400"/>
            <a:ext cx="1055688" cy="488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/>
              <a:t>pemasok</a:t>
            </a:r>
            <a:endParaRPr lang="en-GB" sz="1600" b="1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433763" y="4805363"/>
            <a:ext cx="1198562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Portal EC</a:t>
            </a:r>
            <a:endParaRPr lang="en-GB" b="1"/>
          </a:p>
        </p:txBody>
      </p:sp>
      <p:grpSp>
        <p:nvGrpSpPr>
          <p:cNvPr id="12297" name="Group 8"/>
          <p:cNvGrpSpPr>
            <a:grpSpLocks/>
          </p:cNvGrpSpPr>
          <p:nvPr/>
        </p:nvGrpSpPr>
        <p:grpSpPr bwMode="auto">
          <a:xfrm>
            <a:off x="5783263" y="4613275"/>
            <a:ext cx="1984375" cy="1023938"/>
            <a:chOff x="3198" y="1132"/>
            <a:chExt cx="1250" cy="645"/>
          </a:xfrm>
        </p:grpSpPr>
        <p:sp>
          <p:nvSpPr>
            <p:cNvPr id="12307" name="Rectangle 9"/>
            <p:cNvSpPr>
              <a:spLocks noChangeArrowheads="1"/>
            </p:cNvSpPr>
            <p:nvPr/>
          </p:nvSpPr>
          <p:spPr bwMode="auto">
            <a:xfrm>
              <a:off x="3198" y="1132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  <p:sp>
          <p:nvSpPr>
            <p:cNvPr id="12308" name="Rectangle 10"/>
            <p:cNvSpPr>
              <a:spLocks noChangeArrowheads="1"/>
            </p:cNvSpPr>
            <p:nvPr/>
          </p:nvSpPr>
          <p:spPr bwMode="auto">
            <a:xfrm>
              <a:off x="3274" y="1198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  <p:sp>
          <p:nvSpPr>
            <p:cNvPr id="12309" name="Rectangle 11"/>
            <p:cNvSpPr>
              <a:spLocks noChangeArrowheads="1"/>
            </p:cNvSpPr>
            <p:nvPr/>
          </p:nvSpPr>
          <p:spPr bwMode="auto">
            <a:xfrm>
              <a:off x="3340" y="1264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  <p:sp>
          <p:nvSpPr>
            <p:cNvPr id="12310" name="Rectangle 12"/>
            <p:cNvSpPr>
              <a:spLocks noChangeArrowheads="1"/>
            </p:cNvSpPr>
            <p:nvPr/>
          </p:nvSpPr>
          <p:spPr bwMode="auto">
            <a:xfrm>
              <a:off x="3426" y="1340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  <p:sp>
          <p:nvSpPr>
            <p:cNvPr id="12311" name="Rectangle 13"/>
            <p:cNvSpPr>
              <a:spLocks noChangeArrowheads="1"/>
            </p:cNvSpPr>
            <p:nvPr/>
          </p:nvSpPr>
          <p:spPr bwMode="auto">
            <a:xfrm>
              <a:off x="3502" y="1416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  <p:sp>
          <p:nvSpPr>
            <p:cNvPr id="12312" name="Rectangle 14"/>
            <p:cNvSpPr>
              <a:spLocks noChangeArrowheads="1"/>
            </p:cNvSpPr>
            <p:nvPr/>
          </p:nvSpPr>
          <p:spPr bwMode="auto">
            <a:xfrm>
              <a:off x="3578" y="1482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  <p:sp>
          <p:nvSpPr>
            <p:cNvPr id="12313" name="Rectangle 15"/>
            <p:cNvSpPr>
              <a:spLocks noChangeArrowheads="1"/>
            </p:cNvSpPr>
            <p:nvPr/>
          </p:nvSpPr>
          <p:spPr bwMode="auto">
            <a:xfrm>
              <a:off x="3644" y="1548"/>
              <a:ext cx="804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konsumen</a:t>
              </a:r>
              <a:endParaRPr lang="en-GB" sz="1600" b="1"/>
            </a:p>
          </p:txBody>
        </p:sp>
      </p:grpSp>
      <p:sp>
        <p:nvSpPr>
          <p:cNvPr id="12298" name="Line 16"/>
          <p:cNvSpPr>
            <a:spLocks noChangeShapeType="1"/>
          </p:cNvSpPr>
          <p:nvPr/>
        </p:nvSpPr>
        <p:spPr bwMode="auto">
          <a:xfrm flipV="1">
            <a:off x="2332038" y="5086350"/>
            <a:ext cx="1103312" cy="646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7"/>
          <p:cNvSpPr>
            <a:spLocks noChangeShapeType="1"/>
          </p:cNvSpPr>
          <p:nvPr/>
        </p:nvSpPr>
        <p:spPr bwMode="auto">
          <a:xfrm>
            <a:off x="2347913" y="5086350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8"/>
          <p:cNvSpPr>
            <a:spLocks noChangeShapeType="1"/>
          </p:cNvSpPr>
          <p:nvPr/>
        </p:nvSpPr>
        <p:spPr bwMode="auto">
          <a:xfrm>
            <a:off x="2332038" y="4408488"/>
            <a:ext cx="1103312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 flipH="1">
            <a:off x="4618038" y="4772025"/>
            <a:ext cx="11350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 flipH="1" flipV="1">
            <a:off x="4633913" y="5133975"/>
            <a:ext cx="1843087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 flipH="1">
            <a:off x="4633913" y="4913313"/>
            <a:ext cx="1260475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 flipH="1">
            <a:off x="4618038" y="5118100"/>
            <a:ext cx="15128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3"/>
          <p:cNvSpPr>
            <a:spLocks noChangeShapeType="1"/>
          </p:cNvSpPr>
          <p:nvPr/>
        </p:nvSpPr>
        <p:spPr bwMode="auto">
          <a:xfrm flipH="1" flipV="1">
            <a:off x="4633913" y="5133975"/>
            <a:ext cx="1622425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24"/>
          <p:cNvSpPr txBox="1">
            <a:spLocks noChangeArrowheads="1"/>
          </p:cNvSpPr>
          <p:nvPr/>
        </p:nvSpPr>
        <p:spPr bwMode="auto">
          <a:xfrm>
            <a:off x="3721100" y="5686425"/>
            <a:ext cx="102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/>
              <a:t>B2B2C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31307373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785813"/>
            <a:ext cx="8643938" cy="2125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sz="2600" b="1" i="1"/>
              <a:t>consumer-to-business</a:t>
            </a:r>
            <a:r>
              <a:rPr lang="en-US" sz="2600" i="1"/>
              <a:t> (C2B):</a:t>
            </a:r>
            <a:r>
              <a:rPr lang="en-US" sz="2600"/>
              <a:t>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600" b="1"/>
              <a:t>	</a:t>
            </a:r>
            <a:r>
              <a:rPr lang="en-US" sz="2600"/>
              <a:t>model EC dimana individu menggunakan Internet untuk menjual produk atau jasa kepada perusahaan atau individu, atau untuk mencari penjual atas produk atau jasa yang diperlukannya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485775"/>
          </a:xfrm>
        </p:spPr>
        <p:txBody>
          <a:bodyPr>
            <a:normAutofit/>
          </a:bodyPr>
          <a:lstStyle/>
          <a:p>
            <a:pPr algn="r"/>
            <a:r>
              <a:rPr lang="en-US" sz="2400" b="1">
                <a:solidFill>
                  <a:srgbClr val="FF0000"/>
                </a:solidFill>
              </a:rPr>
              <a:t>Klasifikasi e-Commerce menurut Pola Interaksi/Transaksi</a:t>
            </a:r>
          </a:p>
        </p:txBody>
      </p:sp>
      <p:grpSp>
        <p:nvGrpSpPr>
          <p:cNvPr id="13317" name="Group 20"/>
          <p:cNvGrpSpPr>
            <a:grpSpLocks/>
          </p:cNvGrpSpPr>
          <p:nvPr/>
        </p:nvGrpSpPr>
        <p:grpSpPr bwMode="auto">
          <a:xfrm>
            <a:off x="2928938" y="2500313"/>
            <a:ext cx="5357812" cy="1317625"/>
            <a:chOff x="1538288" y="4130675"/>
            <a:chExt cx="5964237" cy="1889125"/>
          </a:xfrm>
        </p:grpSpPr>
        <p:sp>
          <p:nvSpPr>
            <p:cNvPr id="13348" name="Line 4"/>
            <p:cNvSpPr>
              <a:spLocks noChangeShapeType="1"/>
            </p:cNvSpPr>
            <p:nvPr/>
          </p:nvSpPr>
          <p:spPr bwMode="auto">
            <a:xfrm>
              <a:off x="3041650" y="4872038"/>
              <a:ext cx="1781175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5"/>
            <p:cNvSpPr>
              <a:spLocks noChangeShapeType="1"/>
            </p:cNvSpPr>
            <p:nvPr/>
          </p:nvSpPr>
          <p:spPr bwMode="auto">
            <a:xfrm>
              <a:off x="3152775" y="4981575"/>
              <a:ext cx="1670050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6"/>
            <p:cNvSpPr>
              <a:spLocks noChangeShapeType="1"/>
            </p:cNvSpPr>
            <p:nvPr/>
          </p:nvSpPr>
          <p:spPr bwMode="auto">
            <a:xfrm flipV="1">
              <a:off x="3419475" y="4997450"/>
              <a:ext cx="140335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7"/>
            <p:cNvSpPr>
              <a:spLocks noChangeShapeType="1"/>
            </p:cNvSpPr>
            <p:nvPr/>
          </p:nvSpPr>
          <p:spPr bwMode="auto">
            <a:xfrm>
              <a:off x="2805113" y="4635500"/>
              <a:ext cx="2017712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4839383" y="4130675"/>
              <a:ext cx="2663142" cy="163875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353" name="Group 9"/>
            <p:cNvGrpSpPr>
              <a:grpSpLocks/>
            </p:cNvGrpSpPr>
            <p:nvPr/>
          </p:nvGrpSpPr>
          <p:grpSpPr bwMode="auto">
            <a:xfrm>
              <a:off x="1538288" y="4549775"/>
              <a:ext cx="1984375" cy="1023938"/>
              <a:chOff x="3198" y="1132"/>
              <a:chExt cx="1250" cy="645"/>
            </a:xfrm>
          </p:grpSpPr>
          <p:sp>
            <p:nvSpPr>
              <p:cNvPr id="13358" name="Rectangle 10"/>
              <p:cNvSpPr>
                <a:spLocks noChangeArrowheads="1"/>
              </p:cNvSpPr>
              <p:nvPr/>
            </p:nvSpPr>
            <p:spPr bwMode="auto">
              <a:xfrm>
                <a:off x="3198" y="1132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59" name="Rectangle 11"/>
              <p:cNvSpPr>
                <a:spLocks noChangeArrowheads="1"/>
              </p:cNvSpPr>
              <p:nvPr/>
            </p:nvSpPr>
            <p:spPr bwMode="auto">
              <a:xfrm>
                <a:off x="3274" y="1198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60" name="Rectangle 12"/>
              <p:cNvSpPr>
                <a:spLocks noChangeArrowheads="1"/>
              </p:cNvSpPr>
              <p:nvPr/>
            </p:nvSpPr>
            <p:spPr bwMode="auto">
              <a:xfrm>
                <a:off x="3340" y="1264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61" name="Rectangle 13"/>
              <p:cNvSpPr>
                <a:spLocks noChangeArrowheads="1"/>
              </p:cNvSpPr>
              <p:nvPr/>
            </p:nvSpPr>
            <p:spPr bwMode="auto">
              <a:xfrm>
                <a:off x="3426" y="1340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62" name="Rectangle 14"/>
              <p:cNvSpPr>
                <a:spLocks noChangeArrowheads="1"/>
              </p:cNvSpPr>
              <p:nvPr/>
            </p:nvSpPr>
            <p:spPr bwMode="auto">
              <a:xfrm>
                <a:off x="3502" y="1416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63" name="Rectangle 15"/>
              <p:cNvSpPr>
                <a:spLocks noChangeArrowheads="1"/>
              </p:cNvSpPr>
              <p:nvPr/>
            </p:nvSpPr>
            <p:spPr bwMode="auto">
              <a:xfrm>
                <a:off x="3578" y="1482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64" name="Rectangle 16"/>
              <p:cNvSpPr>
                <a:spLocks noChangeArrowheads="1"/>
              </p:cNvSpPr>
              <p:nvPr/>
            </p:nvSpPr>
            <p:spPr bwMode="auto">
              <a:xfrm>
                <a:off x="3644" y="1548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</p:grp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4832314" y="4679203"/>
              <a:ext cx="2511164" cy="56673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Portal E-Commerce</a:t>
              </a:r>
              <a:endParaRPr lang="en-GB" b="1" dirty="0"/>
            </a:p>
          </p:txBody>
        </p:sp>
        <p:sp>
          <p:nvSpPr>
            <p:cNvPr id="13355" name="Line 18"/>
            <p:cNvSpPr>
              <a:spLocks noChangeShapeType="1"/>
            </p:cNvSpPr>
            <p:nvPr/>
          </p:nvSpPr>
          <p:spPr bwMode="auto">
            <a:xfrm flipV="1">
              <a:off x="3514725" y="4997450"/>
              <a:ext cx="13081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Text Box 19"/>
            <p:cNvSpPr txBox="1">
              <a:spLocks noChangeArrowheads="1"/>
            </p:cNvSpPr>
            <p:nvPr/>
          </p:nvSpPr>
          <p:spPr bwMode="auto">
            <a:xfrm>
              <a:off x="5486400" y="5324475"/>
              <a:ext cx="15351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/>
                <a:t>Perusahaan</a:t>
              </a:r>
              <a:endParaRPr lang="en-GB" b="1"/>
            </a:p>
          </p:txBody>
        </p:sp>
        <p:sp>
          <p:nvSpPr>
            <p:cNvPr id="13357" name="Text Box 20"/>
            <p:cNvSpPr txBox="1">
              <a:spLocks noChangeArrowheads="1"/>
            </p:cNvSpPr>
            <p:nvPr/>
          </p:nvSpPr>
          <p:spPr bwMode="auto">
            <a:xfrm>
              <a:off x="3906838" y="5622925"/>
              <a:ext cx="690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C2B</a:t>
              </a:r>
              <a:endParaRPr lang="en-GB" sz="2000" b="1"/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14313" y="3786188"/>
            <a:ext cx="82296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600" b="1" i="1" dirty="0">
                <a:latin typeface="+mn-lt"/>
              </a:rPr>
              <a:t>consumer-to-consumer</a:t>
            </a:r>
            <a:r>
              <a:rPr lang="en-US" sz="2600" i="1" dirty="0">
                <a:latin typeface="+mn-lt"/>
              </a:rPr>
              <a:t> (C2C):</a:t>
            </a:r>
            <a:r>
              <a:rPr lang="en-US" sz="2600" b="1" dirty="0">
                <a:latin typeface="+mn-lt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None/>
              <a:defRPr/>
            </a:pPr>
            <a:r>
              <a:rPr lang="en-US" sz="2600" dirty="0">
                <a:latin typeface="+mn-lt"/>
              </a:rPr>
              <a:t>	model EC </a:t>
            </a:r>
            <a:r>
              <a:rPr lang="en-US" sz="2600" dirty="0" err="1">
                <a:latin typeface="+mn-lt"/>
              </a:rPr>
              <a:t>dimana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konsumen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menjual</a:t>
            </a:r>
            <a:r>
              <a:rPr lang="en-US" sz="2600" dirty="0">
                <a:latin typeface="+mn-lt"/>
              </a:rPr>
              <a:t> (</a:t>
            </a:r>
            <a:r>
              <a:rPr lang="en-US" sz="2600" dirty="0" err="1">
                <a:latin typeface="+mn-lt"/>
              </a:rPr>
              <a:t>bertransaksi</a:t>
            </a:r>
            <a:r>
              <a:rPr lang="en-US" sz="2600" dirty="0">
                <a:latin typeface="+mn-lt"/>
              </a:rPr>
              <a:t>) </a:t>
            </a:r>
            <a:r>
              <a:rPr lang="en-US" sz="2600" dirty="0" err="1">
                <a:latin typeface="+mn-lt"/>
              </a:rPr>
              <a:t>langsung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kepada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konsumen</a:t>
            </a:r>
            <a:r>
              <a:rPr lang="en-US" sz="2600" dirty="0">
                <a:latin typeface="+mn-lt"/>
              </a:rPr>
              <a:t> lain</a:t>
            </a:r>
            <a:endParaRPr lang="en-US" sz="2600" i="1" dirty="0">
              <a:latin typeface="+mn-lt"/>
            </a:endParaRPr>
          </a:p>
        </p:txBody>
      </p:sp>
      <p:grpSp>
        <p:nvGrpSpPr>
          <p:cNvPr id="13319" name="Group 22"/>
          <p:cNvGrpSpPr>
            <a:grpSpLocks/>
          </p:cNvGrpSpPr>
          <p:nvPr/>
        </p:nvGrpSpPr>
        <p:grpSpPr bwMode="auto">
          <a:xfrm>
            <a:off x="928688" y="5357813"/>
            <a:ext cx="7058025" cy="1050925"/>
            <a:chOff x="728663" y="4302125"/>
            <a:chExt cx="7613650" cy="1606550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008046" y="4493842"/>
              <a:ext cx="1198730" cy="56787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/>
                <a:t>Portal EC</a:t>
              </a:r>
              <a:endParaRPr lang="en-GB" b="1"/>
            </a:p>
          </p:txBody>
        </p:sp>
        <p:grpSp>
          <p:nvGrpSpPr>
            <p:cNvPr id="13321" name="Group 5"/>
            <p:cNvGrpSpPr>
              <a:grpSpLocks/>
            </p:cNvGrpSpPr>
            <p:nvPr/>
          </p:nvGrpSpPr>
          <p:grpSpPr bwMode="auto">
            <a:xfrm>
              <a:off x="6357938" y="4302127"/>
              <a:ext cx="1984375" cy="1023938"/>
              <a:chOff x="3198" y="1132"/>
              <a:chExt cx="1250" cy="645"/>
            </a:xfrm>
          </p:grpSpPr>
          <p:sp>
            <p:nvSpPr>
              <p:cNvPr id="13341" name="Rectangle 6"/>
              <p:cNvSpPr>
                <a:spLocks noChangeArrowheads="1"/>
              </p:cNvSpPr>
              <p:nvPr/>
            </p:nvSpPr>
            <p:spPr bwMode="auto">
              <a:xfrm>
                <a:off x="3198" y="1132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2" name="Rectangle 7"/>
              <p:cNvSpPr>
                <a:spLocks noChangeArrowheads="1"/>
              </p:cNvSpPr>
              <p:nvPr/>
            </p:nvSpPr>
            <p:spPr bwMode="auto">
              <a:xfrm>
                <a:off x="3274" y="1198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3" name="Rectangle 8"/>
              <p:cNvSpPr>
                <a:spLocks noChangeArrowheads="1"/>
              </p:cNvSpPr>
              <p:nvPr/>
            </p:nvSpPr>
            <p:spPr bwMode="auto">
              <a:xfrm>
                <a:off x="3340" y="1264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4" name="Rectangle 9"/>
              <p:cNvSpPr>
                <a:spLocks noChangeArrowheads="1"/>
              </p:cNvSpPr>
              <p:nvPr/>
            </p:nvSpPr>
            <p:spPr bwMode="auto">
              <a:xfrm>
                <a:off x="3426" y="1340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5" name="Rectangle 10"/>
              <p:cNvSpPr>
                <a:spLocks noChangeArrowheads="1"/>
              </p:cNvSpPr>
              <p:nvPr/>
            </p:nvSpPr>
            <p:spPr bwMode="auto">
              <a:xfrm>
                <a:off x="3502" y="1416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6" name="Rectangle 11"/>
              <p:cNvSpPr>
                <a:spLocks noChangeArrowheads="1"/>
              </p:cNvSpPr>
              <p:nvPr/>
            </p:nvSpPr>
            <p:spPr bwMode="auto">
              <a:xfrm>
                <a:off x="3578" y="1482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7" name="Rectangle 12"/>
              <p:cNvSpPr>
                <a:spLocks noChangeArrowheads="1"/>
              </p:cNvSpPr>
              <p:nvPr/>
            </p:nvSpPr>
            <p:spPr bwMode="auto">
              <a:xfrm>
                <a:off x="3644" y="1548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</p:grpSp>
        <p:sp>
          <p:nvSpPr>
            <p:cNvPr id="13322" name="Line 13"/>
            <p:cNvSpPr>
              <a:spLocks noChangeShapeType="1"/>
            </p:cNvSpPr>
            <p:nvPr/>
          </p:nvSpPr>
          <p:spPr bwMode="auto">
            <a:xfrm flipH="1">
              <a:off x="5192713" y="4460875"/>
              <a:ext cx="1135062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4"/>
            <p:cNvSpPr>
              <a:spLocks noChangeShapeType="1"/>
            </p:cNvSpPr>
            <p:nvPr/>
          </p:nvSpPr>
          <p:spPr bwMode="auto">
            <a:xfrm flipH="1" flipV="1">
              <a:off x="5208588" y="4822825"/>
              <a:ext cx="1843087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5"/>
            <p:cNvSpPr>
              <a:spLocks noChangeShapeType="1"/>
            </p:cNvSpPr>
            <p:nvPr/>
          </p:nvSpPr>
          <p:spPr bwMode="auto">
            <a:xfrm flipH="1">
              <a:off x="5208588" y="4602163"/>
              <a:ext cx="1260475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 flipH="1">
              <a:off x="5192713" y="4806950"/>
              <a:ext cx="1512887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7"/>
            <p:cNvSpPr>
              <a:spLocks noChangeShapeType="1"/>
            </p:cNvSpPr>
            <p:nvPr/>
          </p:nvSpPr>
          <p:spPr bwMode="auto">
            <a:xfrm flipH="1" flipV="1">
              <a:off x="5208588" y="4822825"/>
              <a:ext cx="1622425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8"/>
            <p:cNvSpPr>
              <a:spLocks noChangeShapeType="1"/>
            </p:cNvSpPr>
            <p:nvPr/>
          </p:nvSpPr>
          <p:spPr bwMode="auto">
            <a:xfrm>
              <a:off x="2232025" y="4649788"/>
              <a:ext cx="1781175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>
              <a:off x="2343150" y="4759325"/>
              <a:ext cx="1670050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20"/>
            <p:cNvSpPr>
              <a:spLocks noChangeShapeType="1"/>
            </p:cNvSpPr>
            <p:nvPr/>
          </p:nvSpPr>
          <p:spPr bwMode="auto">
            <a:xfrm flipV="1">
              <a:off x="2609850" y="4775200"/>
              <a:ext cx="1403350" cy="236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21"/>
            <p:cNvSpPr>
              <a:spLocks noChangeShapeType="1"/>
            </p:cNvSpPr>
            <p:nvPr/>
          </p:nvSpPr>
          <p:spPr bwMode="auto">
            <a:xfrm>
              <a:off x="1995488" y="4413250"/>
              <a:ext cx="2017712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1" name="Group 22"/>
            <p:cNvGrpSpPr>
              <a:grpSpLocks/>
            </p:cNvGrpSpPr>
            <p:nvPr/>
          </p:nvGrpSpPr>
          <p:grpSpPr bwMode="auto">
            <a:xfrm>
              <a:off x="728663" y="4327527"/>
              <a:ext cx="1984375" cy="1023938"/>
              <a:chOff x="3198" y="1132"/>
              <a:chExt cx="1250" cy="645"/>
            </a:xfrm>
          </p:grpSpPr>
          <p:sp>
            <p:nvSpPr>
              <p:cNvPr id="13334" name="Rectangle 23"/>
              <p:cNvSpPr>
                <a:spLocks noChangeArrowheads="1"/>
              </p:cNvSpPr>
              <p:nvPr/>
            </p:nvSpPr>
            <p:spPr bwMode="auto">
              <a:xfrm>
                <a:off x="3198" y="1132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35" name="Rectangle 24"/>
              <p:cNvSpPr>
                <a:spLocks noChangeArrowheads="1"/>
              </p:cNvSpPr>
              <p:nvPr/>
            </p:nvSpPr>
            <p:spPr bwMode="auto">
              <a:xfrm>
                <a:off x="3274" y="1198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36" name="Rectangle 25"/>
              <p:cNvSpPr>
                <a:spLocks noChangeArrowheads="1"/>
              </p:cNvSpPr>
              <p:nvPr/>
            </p:nvSpPr>
            <p:spPr bwMode="auto">
              <a:xfrm>
                <a:off x="3340" y="1264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37" name="Rectangle 26"/>
              <p:cNvSpPr>
                <a:spLocks noChangeArrowheads="1"/>
              </p:cNvSpPr>
              <p:nvPr/>
            </p:nvSpPr>
            <p:spPr bwMode="auto">
              <a:xfrm>
                <a:off x="3426" y="1340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38" name="Rectangle 27"/>
              <p:cNvSpPr>
                <a:spLocks noChangeArrowheads="1"/>
              </p:cNvSpPr>
              <p:nvPr/>
            </p:nvSpPr>
            <p:spPr bwMode="auto">
              <a:xfrm>
                <a:off x="3502" y="1416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39" name="Rectangle 28"/>
              <p:cNvSpPr>
                <a:spLocks noChangeArrowheads="1"/>
              </p:cNvSpPr>
              <p:nvPr/>
            </p:nvSpPr>
            <p:spPr bwMode="auto">
              <a:xfrm>
                <a:off x="3578" y="1482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  <p:sp>
            <p:nvSpPr>
              <p:cNvPr id="13340" name="Rectangle 29"/>
              <p:cNvSpPr>
                <a:spLocks noChangeArrowheads="1"/>
              </p:cNvSpPr>
              <p:nvPr/>
            </p:nvSpPr>
            <p:spPr bwMode="auto">
              <a:xfrm>
                <a:off x="3644" y="1548"/>
                <a:ext cx="804" cy="22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konsumen</a:t>
                </a:r>
                <a:endParaRPr lang="en-GB" sz="1600" b="1"/>
              </a:p>
            </p:txBody>
          </p:sp>
        </p:grpSp>
        <p:sp>
          <p:nvSpPr>
            <p:cNvPr id="13332" name="Line 30"/>
            <p:cNvSpPr>
              <a:spLocks noChangeShapeType="1"/>
            </p:cNvSpPr>
            <p:nvPr/>
          </p:nvSpPr>
          <p:spPr bwMode="auto">
            <a:xfrm flipV="1">
              <a:off x="2705100" y="4775200"/>
              <a:ext cx="13081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Text Box 31"/>
            <p:cNvSpPr txBox="1">
              <a:spLocks noChangeArrowheads="1"/>
            </p:cNvSpPr>
            <p:nvPr/>
          </p:nvSpPr>
          <p:spPr bwMode="auto">
            <a:xfrm>
              <a:off x="4348163" y="5511800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/>
                <a:t>C2C</a:t>
              </a:r>
              <a:endParaRPr lang="en-GB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23776336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285750"/>
            <a:ext cx="8429625" cy="4114800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i="1"/>
              <a:t>mobile commerce</a:t>
            </a:r>
            <a:r>
              <a:rPr lang="en-US" sz="2200" i="1"/>
              <a:t> (m-commerce):</a:t>
            </a:r>
            <a:r>
              <a:rPr lang="en-US" sz="2200" b="1"/>
              <a:t> </a:t>
            </a:r>
          </a:p>
          <a:p>
            <a:pPr>
              <a:buFont typeface="Wingdings" charset="2"/>
              <a:buNone/>
            </a:pPr>
            <a:r>
              <a:rPr lang="en-US" sz="2200" b="1"/>
              <a:t>	</a:t>
            </a:r>
            <a:r>
              <a:rPr lang="en-US" sz="2200"/>
              <a:t>transaksi dan aktivitas EC dilakukan dengan teknologi </a:t>
            </a:r>
            <a:r>
              <a:rPr lang="en-US" sz="2200" i="1"/>
              <a:t>wireless</a:t>
            </a:r>
            <a:r>
              <a:rPr lang="en-US" sz="2200"/>
              <a:t> (misal telepon selular)</a:t>
            </a:r>
            <a:endParaRPr lang="en-US" sz="2200" i="1"/>
          </a:p>
          <a:p>
            <a:pPr>
              <a:spcBef>
                <a:spcPct val="45000"/>
              </a:spcBef>
            </a:pPr>
            <a:r>
              <a:rPr lang="en-US" sz="2200" b="1" i="1"/>
              <a:t>location-based commerce</a:t>
            </a:r>
            <a:r>
              <a:rPr lang="en-US" sz="2200" i="1"/>
              <a:t> (l-commerce):</a:t>
            </a:r>
            <a:r>
              <a:rPr lang="en-US" sz="2200" b="1"/>
              <a:t> </a:t>
            </a:r>
            <a:r>
              <a:rPr lang="en-US" sz="2200"/>
              <a:t>transaksi </a:t>
            </a:r>
            <a:r>
              <a:rPr lang="en-US" sz="2200" i="1"/>
              <a:t>m-commerce</a:t>
            </a:r>
            <a:r>
              <a:rPr lang="en-US" sz="2200"/>
              <a:t> yang ditargetkan pada individu di lokasi dan waktu tertentu</a:t>
            </a:r>
          </a:p>
          <a:p>
            <a:pPr>
              <a:lnSpc>
                <a:spcPct val="90000"/>
              </a:lnSpc>
            </a:pPr>
            <a:r>
              <a:rPr lang="en-US" sz="2200" b="1" i="1"/>
              <a:t>intrabusiness</a:t>
            </a:r>
            <a:r>
              <a:rPr lang="en-US" sz="2200" i="1"/>
              <a:t> EC:</a:t>
            </a:r>
            <a:r>
              <a:rPr lang="en-US" sz="2200" b="1"/>
              <a:t> </a:t>
            </a:r>
            <a:r>
              <a:rPr lang="en-US" sz="2200"/>
              <a:t>kategori EC untuk aktivitas internal suatu organisasi yang melibatkan pertukaran barang, jasa, atau informasi antara berbagai bagian dan individu dalam perusahaan</a:t>
            </a:r>
            <a:endParaRPr lang="en-US" sz="2200" i="1"/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200" b="1" i="1"/>
              <a:t>business-to-employees</a:t>
            </a:r>
            <a:r>
              <a:rPr lang="en-US" sz="2200" i="1"/>
              <a:t> (B2E):</a:t>
            </a:r>
            <a:r>
              <a:rPr lang="en-US" sz="2200" b="1"/>
              <a:t> </a:t>
            </a:r>
            <a:r>
              <a:rPr lang="en-US" sz="2200"/>
              <a:t>model EC dimana organisasi menyediakan jasa, informasi, atau produk kepada individu karyawannya</a:t>
            </a:r>
          </a:p>
          <a:p>
            <a:pPr>
              <a:lnSpc>
                <a:spcPct val="90000"/>
              </a:lnSpc>
            </a:pPr>
            <a:r>
              <a:rPr lang="en-US" sz="2200" b="1" i="1"/>
              <a:t>intrabusiness</a:t>
            </a:r>
            <a:r>
              <a:rPr lang="en-US" sz="2200" i="1"/>
              <a:t> EC:</a:t>
            </a:r>
            <a:r>
              <a:rPr lang="en-US" sz="2200" b="1"/>
              <a:t> </a:t>
            </a:r>
            <a:r>
              <a:rPr lang="en-US" sz="2200"/>
              <a:t>kategori EC untuk aktivitas internal suatu organisasi yang melibatkan pertukaran barang, jasa, atau informasi antara berbagai bagian dan individu dalam perusahaan</a:t>
            </a:r>
            <a:endParaRPr lang="en-US" sz="2200" i="1"/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en-US" sz="2200" b="1" i="1"/>
              <a:t>business-to-employees</a:t>
            </a:r>
            <a:r>
              <a:rPr lang="en-US" sz="2200" i="1"/>
              <a:t> (B2E):</a:t>
            </a:r>
            <a:r>
              <a:rPr lang="en-US" sz="2200" b="1"/>
              <a:t> </a:t>
            </a:r>
            <a:r>
              <a:rPr lang="en-US" sz="2200"/>
              <a:t>model EC dimana organisasi menyediakan jasa, informasi, atau produk kepada individu karyawannya</a:t>
            </a:r>
          </a:p>
          <a:p>
            <a:pPr>
              <a:spcBef>
                <a:spcPct val="45000"/>
              </a:spcBef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78934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285750"/>
            <a:ext cx="85725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1"/>
              <a:t>collaborative commerce</a:t>
            </a:r>
            <a:r>
              <a:rPr lang="en-US" sz="2600" i="1"/>
              <a:t> (c-commerce):</a:t>
            </a:r>
            <a:r>
              <a:rPr lang="en-US" sz="2600" b="1"/>
              <a:t> </a:t>
            </a:r>
          </a:p>
          <a:p>
            <a:pPr>
              <a:buFont typeface="Wingdings" charset="2"/>
              <a:buNone/>
            </a:pPr>
            <a:r>
              <a:rPr lang="en-US" sz="2600"/>
              <a:t>	model EC dimana beberapa individu atau kelompok berkomunikasi dan berkolaborasi secara online</a:t>
            </a:r>
            <a:endParaRPr lang="en-US" sz="2600" b="1"/>
          </a:p>
          <a:p>
            <a:r>
              <a:rPr lang="en-US" sz="2600" b="1" i="1"/>
              <a:t>e-learning</a:t>
            </a:r>
            <a:r>
              <a:rPr lang="en-US" sz="2600" i="1"/>
              <a:t>:</a:t>
            </a:r>
            <a:r>
              <a:rPr lang="en-US" sz="2600" b="1"/>
              <a:t> </a:t>
            </a:r>
            <a:r>
              <a:rPr lang="en-US" sz="2600"/>
              <a:t>penyampaian informasi secara online untuk tujuan pelatihan dan pendidikan</a:t>
            </a:r>
            <a:endParaRPr lang="en-US" sz="2600" b="1"/>
          </a:p>
          <a:p>
            <a:r>
              <a:rPr lang="en-US" sz="2600" b="1" i="1"/>
              <a:t>exchange</a:t>
            </a:r>
            <a:r>
              <a:rPr lang="en-US" sz="2600" i="1"/>
              <a:t> (e-exchange):</a:t>
            </a:r>
            <a:r>
              <a:rPr lang="en-US" sz="2600" b="1"/>
              <a:t> </a:t>
            </a:r>
            <a:r>
              <a:rPr lang="en-US" sz="2600"/>
              <a:t>pasar elektronik untuk umum yang beranggotakan banyak pembeli dan penjual</a:t>
            </a:r>
          </a:p>
          <a:p>
            <a:r>
              <a:rPr lang="en-US" sz="2600" b="1" i="1"/>
              <a:t>exchange-to-exchange</a:t>
            </a:r>
            <a:r>
              <a:rPr lang="en-US" sz="2600" i="1"/>
              <a:t> (E2E):</a:t>
            </a:r>
            <a:r>
              <a:rPr lang="en-US" sz="2600"/>
              <a:t> model EC dimana beberapa e-exchange berhubungan satu sama lain untuk pertukaran informasi</a:t>
            </a:r>
            <a:endParaRPr lang="en-US" sz="2600" i="1"/>
          </a:p>
          <a:p>
            <a:pPr>
              <a:spcBef>
                <a:spcPct val="35000"/>
              </a:spcBef>
            </a:pPr>
            <a:r>
              <a:rPr lang="en-US" sz="2600" b="1" i="1"/>
              <a:t>e-government</a:t>
            </a:r>
            <a:r>
              <a:rPr lang="en-US" sz="2600" i="1"/>
              <a:t>:</a:t>
            </a:r>
            <a:r>
              <a:rPr lang="en-US" sz="2600"/>
              <a:t> model EC dimana organisasi pemerintah membeli atau menyediakan produk, jasa, atau informasi bagi perusahaan atau individu warganegara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66136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600"/>
              <a:t>1970-an: inovasi seperti </a:t>
            </a:r>
            <a:r>
              <a:rPr lang="en-US" sz="2600" i="1"/>
              <a:t>electronic funds transfer </a:t>
            </a:r>
            <a:r>
              <a:rPr lang="en-US" sz="2600"/>
              <a:t>(EFT)—dana dikirim secara elektronis dari satu organisasi ke organisasi lain (terbatas di kalangan perusahaan besar)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600" i="1"/>
              <a:t>electronic data interchange </a:t>
            </a:r>
            <a:r>
              <a:rPr lang="en-US" sz="2600"/>
              <a:t>(EDI)— media transfer dokumen rutin elektronis (terjadi perluasan penggunaan termasuk perusahaan manufaktur, ritel, dan pelayanan)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600" i="1"/>
              <a:t>interorganizational system </a:t>
            </a:r>
            <a:r>
              <a:rPr lang="en-US" sz="2600"/>
              <a:t>(IOS)—travel reservation systems dan stock trading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Teknologi Pendahulu e-Commerce</a:t>
            </a:r>
          </a:p>
        </p:txBody>
      </p:sp>
    </p:spTree>
    <p:extLst>
      <p:ext uri="{BB962C8B-B14F-4D97-AF65-F5344CB8AC3E}">
        <p14:creationId xmlns:p14="http://schemas.microsoft.com/office/powerpoint/2010/main" val="21459172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928688"/>
            <a:ext cx="8429625" cy="45259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/>
              <a:t>1969: Internet dilahirkan dari riset pemerintah AS, pada awalnya hanya untuk kalangan teknis di lembaga pemerintah, ilmuwan, dan penelitian akademis</a:t>
            </a:r>
          </a:p>
          <a:p>
            <a:pPr algn="just">
              <a:lnSpc>
                <a:spcPct val="80000"/>
              </a:lnSpc>
            </a:pPr>
            <a:r>
              <a:rPr lang="en-US" sz="2400"/>
              <a:t>1990-an: terjadi komersialisasi Internet dan pertumbuhan perusahaan </a:t>
            </a:r>
            <a:r>
              <a:rPr lang="en-US" sz="2400" i="1"/>
              <a:t>dot-coms</a:t>
            </a:r>
            <a:r>
              <a:rPr lang="en-US" sz="2400"/>
              <a:t>, atau </a:t>
            </a:r>
            <a:r>
              <a:rPr lang="en-US" sz="2400" i="1"/>
              <a:t>Internet start-ups</a:t>
            </a:r>
            <a:r>
              <a:rPr lang="en-US" sz="2400"/>
              <a:t> menjamur</a:t>
            </a:r>
          </a:p>
          <a:p>
            <a:pPr algn="just">
              <a:lnSpc>
                <a:spcPct val="80000"/>
              </a:lnSpc>
            </a:pPr>
            <a:r>
              <a:rPr lang="en-US" sz="2400"/>
              <a:t>Berbagai inovasi dibidang aplikasi dari penjualan online sampai e-learning bermunculan</a:t>
            </a:r>
          </a:p>
          <a:p>
            <a:pPr algn="just"/>
            <a:r>
              <a:rPr lang="en-US" sz="2400"/>
              <a:t>Umumnya perusahaan besar dan sedang di AS telah memiliki situs Web</a:t>
            </a:r>
          </a:p>
          <a:p>
            <a:pPr algn="just"/>
            <a:r>
              <a:rPr lang="en-US" sz="2400"/>
              <a:t>Umumnya perusahaan besar di AS telah memiliki portal lengkap </a:t>
            </a:r>
          </a:p>
          <a:p>
            <a:pPr algn="just"/>
            <a:r>
              <a:rPr lang="en-US" sz="2400"/>
              <a:t>1999: fokus e-Commerce bergerak dari B2C ke B2B</a:t>
            </a:r>
          </a:p>
          <a:p>
            <a:pPr algn="just"/>
            <a:r>
              <a:rPr lang="en-US" sz="2400"/>
              <a:t>2001: terjadi pergerakan fokus dari B2B ke e-government, e-learning, dan m-commerce</a:t>
            </a:r>
          </a:p>
          <a:p>
            <a:pPr algn="just"/>
            <a:r>
              <a:rPr lang="en-US" sz="2400"/>
              <a:t>E-Commerce akan terus berevolusi</a:t>
            </a:r>
          </a:p>
          <a:p>
            <a:pPr algn="just"/>
            <a:endParaRPr lang="en-US" sz="2400"/>
          </a:p>
          <a:p>
            <a:pPr algn="just">
              <a:lnSpc>
                <a:spcPct val="80000"/>
              </a:lnSpc>
            </a:pPr>
            <a:endParaRPr lang="en-US" sz="2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14313"/>
            <a:ext cx="8229600" cy="5715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Sejarah singkat E-Commerce</a:t>
            </a:r>
            <a:endParaRPr lang="en-US" sz="2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522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76400"/>
            <a:ext cx="3906838" cy="4195763"/>
          </a:xfrm>
        </p:spPr>
        <p:txBody>
          <a:bodyPr/>
          <a:lstStyle/>
          <a:p>
            <a:r>
              <a:rPr lang="en-US" sz="2000" b="1" u="sng"/>
              <a:t>e-Commerce Sukses</a:t>
            </a:r>
          </a:p>
          <a:p>
            <a:pPr lvl="1"/>
            <a:r>
              <a:rPr lang="en-US" sz="1800" b="1"/>
              <a:t>Virtual EC</a:t>
            </a:r>
          </a:p>
          <a:p>
            <a:pPr lvl="2"/>
            <a:r>
              <a:rPr lang="en-US" sz="1800" b="1"/>
              <a:t>eBay</a:t>
            </a:r>
          </a:p>
          <a:p>
            <a:pPr lvl="2"/>
            <a:r>
              <a:rPr lang="en-US" sz="1800" b="1"/>
              <a:t>VeriSign</a:t>
            </a:r>
          </a:p>
          <a:p>
            <a:pPr lvl="2"/>
            <a:r>
              <a:rPr lang="en-US" sz="1800" b="1"/>
              <a:t>AOL</a:t>
            </a:r>
          </a:p>
          <a:p>
            <a:pPr lvl="2"/>
            <a:r>
              <a:rPr lang="en-US" sz="1800" b="1"/>
              <a:t>Checkpoint</a:t>
            </a:r>
          </a:p>
          <a:p>
            <a:pPr lvl="1">
              <a:spcBef>
                <a:spcPct val="40000"/>
              </a:spcBef>
            </a:pPr>
            <a:r>
              <a:rPr lang="en-US" sz="1800" b="1"/>
              <a:t>Click &amp; mortar</a:t>
            </a:r>
          </a:p>
          <a:p>
            <a:pPr lvl="2"/>
            <a:r>
              <a:rPr lang="en-US" sz="1800" b="1"/>
              <a:t>Cisco</a:t>
            </a:r>
          </a:p>
          <a:p>
            <a:pPr lvl="2"/>
            <a:r>
              <a:rPr lang="en-US" sz="1800" b="1"/>
              <a:t>General Electric</a:t>
            </a:r>
          </a:p>
          <a:p>
            <a:pPr lvl="2"/>
            <a:r>
              <a:rPr lang="en-US" sz="1800" b="1"/>
              <a:t>IBM</a:t>
            </a:r>
          </a:p>
          <a:p>
            <a:pPr lvl="2"/>
            <a:r>
              <a:rPr lang="en-US" sz="1800" b="1"/>
              <a:t>Intel</a:t>
            </a:r>
          </a:p>
          <a:p>
            <a:pPr lvl="2"/>
            <a:r>
              <a:rPr lang="en-US" sz="1800" b="1"/>
              <a:t>Schwab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786188" y="1714500"/>
            <a:ext cx="5048250" cy="4191000"/>
          </a:xfrm>
        </p:spPr>
        <p:txBody>
          <a:bodyPr/>
          <a:lstStyle/>
          <a:p>
            <a:r>
              <a:rPr lang="en-US" sz="2000" b="1" u="sng"/>
              <a:t>e-Commerce Gagal</a:t>
            </a:r>
          </a:p>
          <a:p>
            <a:pPr lvl="1"/>
            <a:r>
              <a:rPr lang="en-US" sz="1800" b="1"/>
              <a:t>1999 perusahaan </a:t>
            </a:r>
            <a:r>
              <a:rPr lang="en-US" sz="1800" b="1" i="1"/>
              <a:t>dot-com</a:t>
            </a:r>
            <a:r>
              <a:rPr lang="en-US" sz="1800" b="1"/>
              <a:t> mulai bertumbangan</a:t>
            </a:r>
          </a:p>
          <a:p>
            <a:pPr lvl="1">
              <a:spcBef>
                <a:spcPct val="40000"/>
              </a:spcBef>
            </a:pPr>
            <a:r>
              <a:rPr lang="en-US" sz="1800" b="1"/>
              <a:t>E-Commerce belum mati! </a:t>
            </a:r>
          </a:p>
          <a:p>
            <a:pPr lvl="2"/>
            <a:r>
              <a:rPr lang="en-US" sz="1900" b="1"/>
              <a:t>Tingkat kegagalan dot-com turun drastis</a:t>
            </a:r>
          </a:p>
          <a:p>
            <a:pPr lvl="2"/>
            <a:r>
              <a:rPr lang="en-US" sz="1900" b="1"/>
              <a:t>Terjadi konsolidasi E-Commerce</a:t>
            </a:r>
          </a:p>
          <a:p>
            <a:pPr lvl="2"/>
            <a:r>
              <a:rPr lang="en-US" sz="1900" b="1"/>
              <a:t>Banyak perusahaan </a:t>
            </a:r>
            <a:r>
              <a:rPr lang="en-US" sz="1900" b="1" i="1"/>
              <a:t>pure</a:t>
            </a:r>
            <a:r>
              <a:rPr lang="en-US" sz="1900" b="1"/>
              <a:t> EC memperluas operasinya dan berhasil meningkatkan penjualan (Amazon.com)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65213"/>
          </a:xfrm>
        </p:spPr>
        <p:txBody>
          <a:bodyPr/>
          <a:lstStyle/>
          <a:p>
            <a:pPr algn="r"/>
            <a:r>
              <a:rPr lang="en-US">
                <a:solidFill>
                  <a:srgbClr val="FF0000"/>
                </a:solidFill>
              </a:rPr>
              <a:t>Catatan Sejarah E-Commerce </a:t>
            </a:r>
            <a:endParaRPr lang="en-US" sz="250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355725" y="3786188"/>
            <a:ext cx="4573587" cy="1588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363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i="1"/>
              <a:t>Business Model</a:t>
            </a:r>
            <a:r>
              <a:rPr lang="en-US"/>
              <a:t>: metoda melakukan usaha yang dapat menghasilkan revenue bagi perusahaan untuk menjamin kelangsungan hidupnya</a:t>
            </a:r>
          </a:p>
          <a:p>
            <a:pPr>
              <a:lnSpc>
                <a:spcPct val="90000"/>
              </a:lnSpc>
            </a:pPr>
            <a:r>
              <a:rPr lang="en-US"/>
              <a:t>Tiga komponen utama:</a:t>
            </a:r>
          </a:p>
          <a:p>
            <a:pPr lvl="1">
              <a:lnSpc>
                <a:spcPct val="90000"/>
              </a:lnSpc>
            </a:pPr>
            <a:r>
              <a:rPr lang="en-US"/>
              <a:t>Target </a:t>
            </a:r>
            <a:r>
              <a:rPr lang="en-US" b="1"/>
              <a:t>konsumen</a:t>
            </a:r>
            <a:r>
              <a:rPr lang="en-US"/>
              <a:t> dan potensinya</a:t>
            </a:r>
          </a:p>
          <a:p>
            <a:pPr lvl="1">
              <a:lnSpc>
                <a:spcPct val="90000"/>
              </a:lnSpc>
            </a:pPr>
            <a:r>
              <a:rPr lang="en-US"/>
              <a:t>Modal </a:t>
            </a:r>
            <a:r>
              <a:rPr lang="en-US" b="1"/>
              <a:t>persaingan</a:t>
            </a:r>
            <a:r>
              <a:rPr lang="en-US"/>
              <a:t>: formula produk dan layanan</a:t>
            </a:r>
          </a:p>
          <a:p>
            <a:pPr lvl="1">
              <a:lnSpc>
                <a:spcPct val="90000"/>
              </a:lnSpc>
            </a:pPr>
            <a:r>
              <a:rPr lang="en-US" b="1"/>
              <a:t>Profit</a:t>
            </a:r>
            <a:r>
              <a:rPr lang="en-US"/>
              <a:t> yang dapat diperoleh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8229600" cy="5715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Model Bisnis e-Commerce</a:t>
            </a:r>
          </a:p>
        </p:txBody>
      </p:sp>
    </p:spTree>
    <p:extLst>
      <p:ext uri="{BB962C8B-B14F-4D97-AF65-F5344CB8AC3E}">
        <p14:creationId xmlns:p14="http://schemas.microsoft.com/office/powerpoint/2010/main" val="21838296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785813"/>
            <a:ext cx="8643937" cy="452596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1" u="sng"/>
              <a:t>Revenue model</a:t>
            </a:r>
            <a:r>
              <a:rPr lang="en-US" sz="2400" i="1"/>
              <a:t>:</a:t>
            </a:r>
            <a:r>
              <a:rPr lang="en-US" sz="2400" b="1"/>
              <a:t> </a:t>
            </a:r>
            <a:r>
              <a:rPr lang="en-US" sz="2400"/>
              <a:t>deskripsi bagaimana perusahaan atau proyek e-Commerce dapat menghasilkan revenue, misal:</a:t>
            </a:r>
          </a:p>
          <a:p>
            <a:pPr lvl="1"/>
            <a:r>
              <a:rPr lang="en-US" sz="2000"/>
              <a:t>Penjualan</a:t>
            </a:r>
          </a:p>
          <a:p>
            <a:pPr lvl="1"/>
            <a:r>
              <a:rPr lang="en-US" sz="2000"/>
              <a:t>Komisi transaksi </a:t>
            </a:r>
          </a:p>
          <a:p>
            <a:pPr lvl="1"/>
            <a:r>
              <a:rPr lang="en-US" sz="2000"/>
              <a:t>Iuran anggota atau biaya pendaftaran</a:t>
            </a:r>
          </a:p>
          <a:p>
            <a:pPr lvl="1"/>
            <a:r>
              <a:rPr lang="en-US" sz="2000"/>
              <a:t>Iklan </a:t>
            </a:r>
          </a:p>
          <a:p>
            <a:pPr lvl="1"/>
            <a:r>
              <a:rPr lang="en-US" sz="2000"/>
              <a:t>Royalty </a:t>
            </a:r>
          </a:p>
          <a:p>
            <a:pPr lvl="1"/>
            <a:r>
              <a:rPr lang="en-US" sz="2000"/>
              <a:t>Sumber revenue lain</a:t>
            </a:r>
          </a:p>
          <a:p>
            <a:r>
              <a:rPr lang="en-US" sz="2400" b="1" i="1" u="sng"/>
              <a:t>Value proposition</a:t>
            </a:r>
            <a:r>
              <a:rPr lang="en-US" sz="2400" i="1"/>
              <a:t>:</a:t>
            </a:r>
            <a:r>
              <a:rPr lang="en-US" sz="2400" b="1"/>
              <a:t> </a:t>
            </a:r>
            <a:r>
              <a:rPr lang="en-US" sz="2400"/>
              <a:t>Keuntungan yang diperoleh dari usaha            e-Commerce, misal:</a:t>
            </a:r>
          </a:p>
          <a:p>
            <a:pPr lvl="1"/>
            <a:r>
              <a:rPr lang="en-US" sz="2000"/>
              <a:t>Efisiensi pencarian produk dan transaksi bagi pembeli</a:t>
            </a:r>
          </a:p>
          <a:p>
            <a:pPr lvl="1"/>
            <a:r>
              <a:rPr lang="en-US" sz="2000"/>
              <a:t>Ketergantungan Pelanggan (</a:t>
            </a:r>
            <a:r>
              <a:rPr lang="en-US" sz="2000" i="1"/>
              <a:t>lock-in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Citra perusahaan</a:t>
            </a:r>
          </a:p>
          <a:p>
            <a:pPr lvl="1"/>
            <a:r>
              <a:rPr lang="en-US" sz="2000"/>
              <a:t>Agregasi informasi</a:t>
            </a:r>
          </a:p>
          <a:p>
            <a:pPr lvl="1"/>
            <a:r>
              <a:rPr lang="en-US" sz="2000"/>
              <a:t>Kolaborasi dengan perusahaan lain</a:t>
            </a:r>
          </a:p>
          <a:p>
            <a:pPr lvl="1">
              <a:buFont typeface="Arial" charset="0"/>
              <a:buNone/>
            </a:pPr>
            <a:endParaRPr lang="en-US" sz="16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8229600" cy="476250"/>
          </a:xfrm>
        </p:spPr>
        <p:txBody>
          <a:bodyPr>
            <a:normAutofit fontScale="90000"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Struktur Model Bisnis</a:t>
            </a:r>
            <a:endParaRPr lang="en-US" sz="3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204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928688"/>
            <a:ext cx="8358187" cy="4532312"/>
          </a:xfrm>
        </p:spPr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 typeface="Wingdings" charset="2"/>
              <a:buAutoNum type="arabicPeriod"/>
              <a:defRPr/>
            </a:pPr>
            <a:r>
              <a:rPr lang="en-US" sz="2100" b="1" dirty="0" err="1"/>
              <a:t>Penjualan</a:t>
            </a:r>
            <a:r>
              <a:rPr lang="en-US" sz="2100" b="1" dirty="0"/>
              <a:t> online</a:t>
            </a:r>
            <a:r>
              <a:rPr lang="en-US" sz="2100" dirty="0"/>
              <a:t> (</a:t>
            </a:r>
            <a:r>
              <a:rPr lang="en-US" sz="2100" dirty="0" err="1"/>
              <a:t>langsung</a:t>
            </a:r>
            <a:r>
              <a:rPr lang="en-US" sz="2100" dirty="0"/>
              <a:t> </a:t>
            </a:r>
            <a:r>
              <a:rPr lang="en-US" sz="2100" dirty="0" err="1"/>
              <a:t>tanpa</a:t>
            </a:r>
            <a:r>
              <a:rPr lang="en-US" sz="2100" dirty="0"/>
              <a:t> </a:t>
            </a:r>
            <a:r>
              <a:rPr lang="en-US" sz="2100" dirty="0" err="1"/>
              <a:t>melalui</a:t>
            </a:r>
            <a:r>
              <a:rPr lang="en-US" sz="2100" dirty="0"/>
              <a:t> </a:t>
            </a:r>
            <a:r>
              <a:rPr lang="en-US" sz="2100" dirty="0" err="1"/>
              <a:t>perantara</a:t>
            </a:r>
            <a:r>
              <a:rPr lang="en-US" sz="2100" dirty="0"/>
              <a:t>)</a:t>
            </a:r>
          </a:p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 typeface="Wingdings" charset="2"/>
              <a:buAutoNum type="arabicPeriod"/>
              <a:defRPr/>
            </a:pPr>
            <a:r>
              <a:rPr lang="en-US" sz="2100" b="1" dirty="0" err="1"/>
              <a:t>Sistem</a:t>
            </a:r>
            <a:r>
              <a:rPr lang="en-US" sz="2100" b="1" dirty="0"/>
              <a:t> tender</a:t>
            </a:r>
            <a:r>
              <a:rPr lang="en-US" sz="2100" dirty="0"/>
              <a:t> (</a:t>
            </a:r>
            <a:r>
              <a:rPr lang="en-US" sz="2100" i="1" dirty="0"/>
              <a:t>reverse auction</a:t>
            </a:r>
            <a:r>
              <a:rPr lang="en-US" sz="2100" dirty="0"/>
              <a:t>) </a:t>
            </a:r>
            <a:r>
              <a:rPr lang="en-US" sz="2100" b="1" dirty="0" err="1"/>
              <a:t>elektronik</a:t>
            </a:r>
            <a:r>
              <a:rPr lang="en-US" sz="2100" dirty="0"/>
              <a:t>:</a:t>
            </a:r>
            <a:r>
              <a:rPr lang="en-US" sz="2100" b="1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model </a:t>
            </a:r>
            <a:r>
              <a:rPr lang="en-US" sz="2100" dirty="0" err="1"/>
              <a:t>dimana</a:t>
            </a:r>
            <a:r>
              <a:rPr lang="en-US" sz="2100" dirty="0"/>
              <a:t> </a:t>
            </a:r>
            <a:r>
              <a:rPr lang="en-US" sz="2100" dirty="0" err="1"/>
              <a:t>seorang</a:t>
            </a:r>
            <a:r>
              <a:rPr lang="en-US" sz="2100" dirty="0"/>
              <a:t> </a:t>
            </a:r>
            <a:r>
              <a:rPr lang="en-US" sz="2100" dirty="0" err="1"/>
              <a:t>pembeli</a:t>
            </a:r>
            <a:r>
              <a:rPr lang="en-US" sz="2100" dirty="0"/>
              <a:t> </a:t>
            </a:r>
            <a:r>
              <a:rPr lang="en-US" sz="2100" dirty="0" err="1"/>
              <a:t>meminta</a:t>
            </a:r>
            <a:r>
              <a:rPr lang="en-US" sz="2100" dirty="0"/>
              <a:t> </a:t>
            </a:r>
            <a:r>
              <a:rPr lang="en-US" sz="2100" dirty="0" err="1"/>
              <a:t>kandidat</a:t>
            </a:r>
            <a:r>
              <a:rPr lang="en-US" sz="2100" dirty="0"/>
              <a:t> </a:t>
            </a:r>
            <a:r>
              <a:rPr lang="en-US" sz="2100" dirty="0" err="1"/>
              <a:t>penjual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mengajukan</a:t>
            </a:r>
            <a:r>
              <a:rPr lang="en-US" sz="2100" dirty="0"/>
              <a:t> </a:t>
            </a:r>
            <a:r>
              <a:rPr lang="en-US" sz="2100" dirty="0" err="1"/>
              <a:t>penawaran</a:t>
            </a:r>
            <a:r>
              <a:rPr lang="en-US" sz="2100" dirty="0"/>
              <a:t> </a:t>
            </a:r>
            <a:r>
              <a:rPr lang="en-US" sz="2100" dirty="0" err="1"/>
              <a:t>harga</a:t>
            </a:r>
            <a:r>
              <a:rPr lang="en-US" sz="2100" dirty="0"/>
              <a:t>; </a:t>
            </a:r>
            <a:r>
              <a:rPr lang="en-US" sz="2100" dirty="0" err="1"/>
              <a:t>pemenangnya</a:t>
            </a:r>
            <a:r>
              <a:rPr lang="en-US" sz="2100" dirty="0"/>
              <a:t> yang </a:t>
            </a:r>
            <a:r>
              <a:rPr lang="en-US" sz="2100" dirty="0" err="1"/>
              <a:t>mengajukan</a:t>
            </a:r>
            <a:r>
              <a:rPr lang="en-US" sz="2100" dirty="0"/>
              <a:t> </a:t>
            </a:r>
            <a:r>
              <a:rPr lang="en-US" sz="2100" dirty="0" err="1"/>
              <a:t>harga</a:t>
            </a:r>
            <a:r>
              <a:rPr lang="en-US" sz="2100" dirty="0"/>
              <a:t> </a:t>
            </a:r>
            <a:r>
              <a:rPr lang="en-US" sz="2100" dirty="0" err="1"/>
              <a:t>terendah</a:t>
            </a:r>
            <a:endParaRPr lang="en-US" sz="2100" dirty="0"/>
          </a:p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 typeface="Wingdings" charset="2"/>
              <a:buAutoNum type="arabicPeriod" startAt="3"/>
              <a:defRPr/>
            </a:pPr>
            <a:r>
              <a:rPr lang="en-US" sz="2100" b="1" dirty="0" err="1"/>
              <a:t>Lelang</a:t>
            </a:r>
            <a:r>
              <a:rPr lang="en-US" sz="2100" b="1" dirty="0"/>
              <a:t> </a:t>
            </a:r>
            <a:r>
              <a:rPr lang="en-US" sz="2100" b="1" dirty="0" err="1"/>
              <a:t>dengan</a:t>
            </a:r>
            <a:r>
              <a:rPr lang="en-US" sz="2100" b="1" dirty="0"/>
              <a:t> </a:t>
            </a:r>
            <a:r>
              <a:rPr lang="en-US" sz="2100" b="1" dirty="0" err="1"/>
              <a:t>harga</a:t>
            </a:r>
            <a:r>
              <a:rPr lang="en-US" sz="2100" b="1" dirty="0"/>
              <a:t> </a:t>
            </a:r>
            <a:r>
              <a:rPr lang="en-US" sz="2100" b="1" dirty="0" err="1"/>
              <a:t>beli</a:t>
            </a:r>
            <a:r>
              <a:rPr lang="en-US" sz="2100" dirty="0"/>
              <a:t> “name your own price”: </a:t>
            </a:r>
            <a:r>
              <a:rPr lang="en-US" sz="2100" dirty="0" err="1"/>
              <a:t>suatu</a:t>
            </a:r>
            <a:r>
              <a:rPr lang="en-US" sz="2100" dirty="0"/>
              <a:t> model </a:t>
            </a:r>
            <a:r>
              <a:rPr lang="en-US" sz="2100" dirty="0" err="1"/>
              <a:t>dimana</a:t>
            </a:r>
            <a:r>
              <a:rPr lang="en-US" sz="2100" dirty="0"/>
              <a:t> </a:t>
            </a:r>
            <a:r>
              <a:rPr lang="en-US" sz="2100" dirty="0" err="1"/>
              <a:t>pembeli</a:t>
            </a:r>
            <a:r>
              <a:rPr lang="en-US" sz="2100" dirty="0"/>
              <a:t> </a:t>
            </a:r>
            <a:r>
              <a:rPr lang="en-US" sz="2100" dirty="0" err="1"/>
              <a:t>menentukan</a:t>
            </a:r>
            <a:r>
              <a:rPr lang="en-US" sz="2100" dirty="0"/>
              <a:t> </a:t>
            </a:r>
            <a:r>
              <a:rPr lang="en-US" sz="2100" dirty="0" err="1"/>
              <a:t>harga</a:t>
            </a:r>
            <a:r>
              <a:rPr lang="en-US" sz="2100" dirty="0"/>
              <a:t> yang </a:t>
            </a:r>
            <a:r>
              <a:rPr lang="en-US" sz="2100" dirty="0" err="1"/>
              <a:t>ia</a:t>
            </a:r>
            <a:r>
              <a:rPr lang="en-US" sz="2100" dirty="0"/>
              <a:t> </a:t>
            </a:r>
            <a:r>
              <a:rPr lang="en-US" sz="2100" dirty="0" err="1"/>
              <a:t>mampu</a:t>
            </a:r>
            <a:r>
              <a:rPr lang="en-US" sz="2100" dirty="0"/>
              <a:t> </a:t>
            </a:r>
            <a:r>
              <a:rPr lang="en-US" sz="2100" dirty="0" err="1"/>
              <a:t>bayar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mengundang</a:t>
            </a:r>
            <a:r>
              <a:rPr lang="en-US" sz="2100" dirty="0"/>
              <a:t> </a:t>
            </a:r>
            <a:r>
              <a:rPr lang="en-US" sz="2100" dirty="0" err="1"/>
              <a:t>para</a:t>
            </a:r>
            <a:r>
              <a:rPr lang="en-US" sz="2100" dirty="0"/>
              <a:t> </a:t>
            </a:r>
            <a:r>
              <a:rPr lang="en-US" sz="2100" dirty="0" err="1"/>
              <a:t>penjual</a:t>
            </a:r>
            <a:r>
              <a:rPr lang="en-US" sz="2100" dirty="0"/>
              <a:t> yang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menjual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harga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endParaRPr lang="en-US" sz="2100" dirty="0"/>
          </a:p>
          <a:p>
            <a:pPr marL="571500" indent="-571500" algn="just">
              <a:buFont typeface="Wingdings" charset="2"/>
              <a:buAutoNum type="arabicPeriod" startAt="4"/>
              <a:defRPr/>
            </a:pPr>
            <a:r>
              <a:rPr lang="en-US" sz="2100" b="1" i="1" dirty="0"/>
              <a:t>Affiliate marketing</a:t>
            </a:r>
            <a:r>
              <a:rPr lang="en-US" sz="2100" dirty="0"/>
              <a:t>: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perjanjian</a:t>
            </a:r>
            <a:r>
              <a:rPr lang="en-US" sz="2100" dirty="0"/>
              <a:t> </a:t>
            </a:r>
            <a:r>
              <a:rPr lang="en-US" sz="2100" dirty="0" err="1"/>
              <a:t>dimana</a:t>
            </a:r>
            <a:r>
              <a:rPr lang="en-US" sz="2100" dirty="0"/>
              <a:t> </a:t>
            </a:r>
            <a:r>
              <a:rPr lang="en-US" sz="2100" dirty="0" err="1"/>
              <a:t>rekanan</a:t>
            </a:r>
            <a:r>
              <a:rPr lang="en-US" sz="2100" dirty="0"/>
              <a:t> </a:t>
            </a:r>
            <a:r>
              <a:rPr lang="en-US" sz="2100" dirty="0" err="1"/>
              <a:t>pemasaran</a:t>
            </a:r>
            <a:r>
              <a:rPr lang="en-US" sz="2100" dirty="0"/>
              <a:t> (</a:t>
            </a:r>
            <a:r>
              <a:rPr lang="en-US" sz="2100" dirty="0" err="1"/>
              <a:t>perusahaan</a:t>
            </a:r>
            <a:r>
              <a:rPr lang="en-US" sz="2100" dirty="0"/>
              <a:t>, </a:t>
            </a:r>
            <a:r>
              <a:rPr lang="en-US" sz="2100" dirty="0" err="1"/>
              <a:t>organisasi</a:t>
            </a:r>
            <a:r>
              <a:rPr lang="en-US" sz="2100" dirty="0"/>
              <a:t>,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bahkan</a:t>
            </a:r>
            <a:r>
              <a:rPr lang="en-US" sz="2100" dirty="0"/>
              <a:t> </a:t>
            </a:r>
            <a:r>
              <a:rPr lang="en-US" sz="2100" dirty="0" err="1"/>
              <a:t>perorangan</a:t>
            </a:r>
            <a:r>
              <a:rPr lang="en-US" sz="2100" dirty="0"/>
              <a:t>) </a:t>
            </a:r>
            <a:r>
              <a:rPr lang="en-US" sz="2100" dirty="0" err="1"/>
              <a:t>mengacu</a:t>
            </a:r>
            <a:r>
              <a:rPr lang="en-US" sz="2100" dirty="0"/>
              <a:t> </a:t>
            </a:r>
            <a:r>
              <a:rPr lang="en-US" sz="2100" dirty="0" err="1"/>
              <a:t>konsumen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situs</a:t>
            </a:r>
            <a:r>
              <a:rPr lang="en-US" sz="2100" dirty="0"/>
              <a:t> Web </a:t>
            </a:r>
            <a:r>
              <a:rPr lang="en-US" sz="2100" dirty="0" err="1"/>
              <a:t>penjual</a:t>
            </a:r>
            <a:endParaRPr lang="en-US" sz="2100" dirty="0"/>
          </a:p>
          <a:p>
            <a:pPr marL="571500" indent="-571500" algn="just">
              <a:buFont typeface="Wingdings" charset="2"/>
              <a:buAutoNum type="arabicPeriod" startAt="4"/>
              <a:defRPr/>
            </a:pPr>
            <a:r>
              <a:rPr lang="en-US" sz="2100" b="1" i="1" dirty="0"/>
              <a:t>Viral marketing</a:t>
            </a:r>
            <a:r>
              <a:rPr lang="en-US" sz="2100" dirty="0"/>
              <a:t>: </a:t>
            </a:r>
            <a:r>
              <a:rPr lang="en-US" sz="2100" dirty="0" err="1"/>
              <a:t>pemasaran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“</a:t>
            </a:r>
            <a:r>
              <a:rPr lang="en-US" sz="2100" dirty="0" err="1"/>
              <a:t>mulut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mulut</a:t>
            </a:r>
            <a:r>
              <a:rPr lang="en-US" sz="2100" dirty="0"/>
              <a:t>” </a:t>
            </a:r>
            <a:r>
              <a:rPr lang="en-US" sz="2100" dirty="0" err="1"/>
              <a:t>dimana</a:t>
            </a:r>
            <a:r>
              <a:rPr lang="en-US" sz="2100" dirty="0"/>
              <a:t> </a:t>
            </a:r>
            <a:r>
              <a:rPr lang="en-US" sz="2100" dirty="0" err="1"/>
              <a:t>konsumen</a:t>
            </a:r>
            <a:r>
              <a:rPr lang="en-US" sz="2100" dirty="0"/>
              <a:t> </a:t>
            </a:r>
            <a:r>
              <a:rPr lang="en-US" sz="2100" dirty="0" err="1"/>
              <a:t>menganjurkan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produk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jasa</a:t>
            </a:r>
            <a:r>
              <a:rPr lang="en-US" sz="2100" dirty="0"/>
              <a:t> </a:t>
            </a:r>
            <a:r>
              <a:rPr lang="en-US" sz="2100" dirty="0" err="1"/>
              <a:t>perusahaan</a:t>
            </a:r>
            <a:r>
              <a:rPr lang="en-US" sz="2100" dirty="0"/>
              <a:t> </a:t>
            </a:r>
            <a:r>
              <a:rPr lang="en-US" sz="2100" dirty="0" err="1"/>
              <a:t>kepada</a:t>
            </a:r>
            <a:r>
              <a:rPr lang="en-US" sz="2100" dirty="0"/>
              <a:t> </a:t>
            </a:r>
            <a:r>
              <a:rPr lang="en-US" sz="2100" dirty="0" err="1"/>
              <a:t>teman-temannya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orang</a:t>
            </a:r>
            <a:r>
              <a:rPr lang="en-US" sz="2100" dirty="0"/>
              <a:t> lain</a:t>
            </a:r>
          </a:p>
          <a:p>
            <a:pPr marL="609600" indent="-609600" algn="just">
              <a:buFont typeface="Wingdings" charset="2"/>
              <a:buAutoNum type="arabicPeriod" startAt="6"/>
              <a:defRPr/>
            </a:pPr>
            <a:r>
              <a:rPr lang="en-US" sz="2100" b="1" i="1" dirty="0"/>
              <a:t>Group purchasing</a:t>
            </a:r>
            <a:r>
              <a:rPr lang="en-US" sz="2100" dirty="0"/>
              <a:t>: </a:t>
            </a:r>
            <a:r>
              <a:rPr lang="en-US" sz="2100" dirty="0" err="1"/>
              <a:t>pembelian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skala</a:t>
            </a:r>
            <a:r>
              <a:rPr lang="en-US" sz="2100" dirty="0"/>
              <a:t> </a:t>
            </a:r>
            <a:r>
              <a:rPr lang="en-US" sz="2100" dirty="0" err="1"/>
              <a:t>besar</a:t>
            </a:r>
            <a:r>
              <a:rPr lang="en-US" sz="2100" dirty="0"/>
              <a:t> yang </a:t>
            </a:r>
            <a:r>
              <a:rPr lang="en-US" sz="2100" dirty="0" err="1"/>
              <a:t>memungkinkan</a:t>
            </a:r>
            <a:r>
              <a:rPr lang="en-US" sz="2100" dirty="0"/>
              <a:t> </a:t>
            </a:r>
            <a:r>
              <a:rPr lang="en-US" sz="2100" dirty="0" err="1"/>
              <a:t>sekelompok</a:t>
            </a:r>
            <a:r>
              <a:rPr lang="en-US" sz="2100" dirty="0"/>
              <a:t> </a:t>
            </a:r>
            <a:r>
              <a:rPr lang="en-US" sz="2100" dirty="0" err="1"/>
              <a:t>pembeli</a:t>
            </a:r>
            <a:r>
              <a:rPr lang="en-US" sz="2100" dirty="0"/>
              <a:t> </a:t>
            </a:r>
            <a:r>
              <a:rPr lang="en-US" sz="2100" dirty="0" err="1"/>
              <a:t>mendapatkan</a:t>
            </a:r>
            <a:r>
              <a:rPr lang="en-US" sz="2100" dirty="0"/>
              <a:t> </a:t>
            </a:r>
            <a:r>
              <a:rPr lang="en-US" sz="2100" dirty="0" err="1"/>
              <a:t>potongan</a:t>
            </a:r>
            <a:r>
              <a:rPr lang="en-US" sz="2100" dirty="0"/>
              <a:t> </a:t>
            </a:r>
            <a:r>
              <a:rPr lang="en-US" sz="2100" dirty="0" err="1"/>
              <a:t>harga</a:t>
            </a:r>
            <a:endParaRPr lang="en-US" sz="2100" dirty="0"/>
          </a:p>
          <a:p>
            <a:pPr marL="609600" indent="-609600" algn="just">
              <a:buFont typeface="Wingdings" charset="2"/>
              <a:buAutoNum type="arabicPeriod" startAt="6"/>
              <a:defRPr/>
            </a:pPr>
            <a:r>
              <a:rPr lang="en-US" sz="2100" b="1" dirty="0" err="1"/>
              <a:t>Lelang</a:t>
            </a:r>
            <a:r>
              <a:rPr lang="en-US" sz="2100" b="1" dirty="0"/>
              <a:t> online</a:t>
            </a:r>
          </a:p>
          <a:p>
            <a:pPr marL="571500" indent="-571500" algn="just">
              <a:buFont typeface="Wingdings" charset="2"/>
              <a:buAutoNum type="arabicPeriod" startAt="4"/>
              <a:defRPr/>
            </a:pPr>
            <a:endParaRPr lang="en-US" sz="2100" dirty="0"/>
          </a:p>
          <a:p>
            <a:pPr marL="609600" indent="-609600" algn="just">
              <a:lnSpc>
                <a:spcPct val="90000"/>
              </a:lnSpc>
              <a:spcBef>
                <a:spcPct val="40000"/>
              </a:spcBef>
              <a:buFont typeface="Wingdings" charset="2"/>
              <a:buAutoNum type="arabicPeriod" startAt="3"/>
              <a:defRPr/>
            </a:pPr>
            <a:endParaRPr lang="en-US" sz="21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Model Bisnis Umum e-Commerce</a:t>
            </a:r>
          </a:p>
        </p:txBody>
      </p:sp>
    </p:spTree>
    <p:extLst>
      <p:ext uri="{BB962C8B-B14F-4D97-AF65-F5344CB8AC3E}">
        <p14:creationId xmlns:p14="http://schemas.microsoft.com/office/powerpoint/2010/main" val="1757414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28625" y="1643063"/>
            <a:ext cx="8229600" cy="4525962"/>
          </a:xfrm>
        </p:spPr>
        <p:txBody>
          <a:bodyPr/>
          <a:lstStyle/>
          <a:p>
            <a:pPr eaLnBrk="1" hangingPunct="1"/>
            <a:r>
              <a:rPr lang="en-US" sz="3000">
                <a:latin typeface="Tahoma" pitchFamily="34" charset="0"/>
                <a:cs typeface="Tahoma" pitchFamily="34" charset="0"/>
              </a:rPr>
              <a:t>Mahasiswa memahami defenisi e-commerce</a:t>
            </a:r>
          </a:p>
          <a:p>
            <a:pPr eaLnBrk="1" hangingPunct="1"/>
            <a:r>
              <a:rPr lang="en-US" sz="3000">
                <a:latin typeface="Tahoma" pitchFamily="34" charset="0"/>
                <a:cs typeface="Tahoma" pitchFamily="34" charset="0"/>
              </a:rPr>
              <a:t>Mahasiswa mengetahui klasifikasi e-commerce</a:t>
            </a:r>
          </a:p>
          <a:p>
            <a:pPr eaLnBrk="1" hangingPunct="1"/>
            <a:r>
              <a:rPr lang="en-US" sz="3000">
                <a:latin typeface="Tahoma" pitchFamily="34" charset="0"/>
                <a:cs typeface="Tahoma" pitchFamily="34" charset="0"/>
              </a:rPr>
              <a:t>Mahasiswa mengetahui batasan e-commerce</a:t>
            </a:r>
          </a:p>
          <a:p>
            <a:pPr eaLnBrk="1" hangingPunct="1"/>
            <a:r>
              <a:rPr lang="en-US" sz="3000">
                <a:latin typeface="Tahoma" pitchFamily="34" charset="0"/>
                <a:cs typeface="Tahoma" pitchFamily="34" charset="0"/>
              </a:rPr>
              <a:t>Mahasiswa mengetahui teknologi e-commerce</a:t>
            </a:r>
          </a:p>
          <a:p>
            <a:pPr eaLnBrk="1" hangingPunct="1"/>
            <a:r>
              <a:rPr lang="en-US" sz="3000">
                <a:latin typeface="Tahoma" pitchFamily="34" charset="0"/>
                <a:cs typeface="Tahoma" pitchFamily="34" charset="0"/>
              </a:rPr>
              <a:t>Mahasiswa memiliki pemahaman dasar akan tantangan dan peluang e-commerce</a:t>
            </a:r>
            <a:endParaRPr lang="id-ID" sz="3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Tujuan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285750"/>
            <a:ext cx="8572500" cy="4525963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 typeface="Wingdings" charset="2"/>
              <a:buAutoNum type="arabicPeriod" startAt="8"/>
              <a:defRPr/>
            </a:pPr>
            <a:r>
              <a:rPr lang="en-US" sz="2400" b="1" dirty="0" err="1"/>
              <a:t>Personalisasi</a:t>
            </a:r>
            <a:r>
              <a:rPr lang="en-US" sz="2400" dirty="0"/>
              <a:t> (</a:t>
            </a:r>
            <a:r>
              <a:rPr lang="en-US" sz="2400" dirty="0" err="1"/>
              <a:t>kustomisasi</a:t>
            </a:r>
            <a:r>
              <a:rPr lang="en-US" sz="2400" dirty="0"/>
              <a:t>)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;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 yang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pembeli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 startAt="9"/>
              <a:defRPr/>
            </a:pPr>
            <a:r>
              <a:rPr lang="en-US" sz="2400" b="1" dirty="0" err="1"/>
              <a:t>Pasar</a:t>
            </a:r>
            <a:r>
              <a:rPr lang="en-US" sz="2400" b="1" dirty="0"/>
              <a:t> </a:t>
            </a:r>
            <a:r>
              <a:rPr lang="en-US" sz="2400" b="1" dirty="0" err="1"/>
              <a:t>elektronik</a:t>
            </a:r>
            <a:r>
              <a:rPr lang="en-US" sz="2400" dirty="0"/>
              <a:t> (</a:t>
            </a:r>
            <a:r>
              <a:rPr lang="en-US" sz="2400" i="1" dirty="0"/>
              <a:t>e-market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i="1" dirty="0"/>
              <a:t>exchange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 startAt="9"/>
              <a:defRPr/>
            </a:pPr>
            <a:r>
              <a:rPr lang="en-US" sz="2400" dirty="0"/>
              <a:t>Integrator </a:t>
            </a:r>
            <a:r>
              <a:rPr lang="en-US" sz="2400" dirty="0" err="1"/>
              <a:t>rantai</a:t>
            </a:r>
            <a:r>
              <a:rPr lang="en-US" sz="2400" dirty="0"/>
              <a:t> </a:t>
            </a:r>
            <a:r>
              <a:rPr lang="en-US" sz="2400" dirty="0" err="1"/>
              <a:t>pertambahan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(</a:t>
            </a:r>
            <a:r>
              <a:rPr lang="en-US" sz="2400" i="1" dirty="0"/>
              <a:t>value chain integrator</a:t>
            </a:r>
            <a:r>
              <a:rPr lang="en-US" sz="2400" dirty="0"/>
              <a:t>)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 startAt="9"/>
              <a:defRPr/>
            </a:pP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Value Chain Integrator</a:t>
            </a:r>
          </a:p>
          <a:p>
            <a:pPr marL="571500" indent="-571500">
              <a:buFont typeface="Wingdings" charset="2"/>
              <a:buAutoNum type="arabicPeriod" startAt="13"/>
              <a:defRPr/>
            </a:pPr>
            <a:r>
              <a:rPr lang="en-US" sz="2400" b="1" dirty="0"/>
              <a:t> </a:t>
            </a:r>
            <a:r>
              <a:rPr lang="en-US" sz="2400" dirty="0"/>
              <a:t>Broker </a:t>
            </a:r>
            <a:r>
              <a:rPr lang="en-US" sz="2400" dirty="0" err="1"/>
              <a:t>informasi</a:t>
            </a:r>
            <a:r>
              <a:rPr lang="en-US" sz="2400" dirty="0"/>
              <a:t> (</a:t>
            </a:r>
            <a:r>
              <a:rPr lang="en-US" sz="2400" i="1" dirty="0"/>
              <a:t>brokerage</a:t>
            </a:r>
            <a:r>
              <a:rPr lang="en-US" sz="2400" dirty="0"/>
              <a:t>)</a:t>
            </a:r>
          </a:p>
          <a:p>
            <a:pPr marL="571500" indent="-571500">
              <a:buFont typeface="Wingdings" charset="2"/>
              <a:buAutoNum type="arabicPeriod" startAt="13"/>
              <a:defRPr/>
            </a:pPr>
            <a:r>
              <a:rPr lang="en-US" sz="2400" b="1" dirty="0"/>
              <a:t> </a:t>
            </a:r>
            <a:r>
              <a:rPr lang="en-US" sz="2400" dirty="0" err="1"/>
              <a:t>Pertukaran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(</a:t>
            </a:r>
            <a:r>
              <a:rPr lang="en-US" sz="2400" i="1" dirty="0"/>
              <a:t>barter</a:t>
            </a:r>
            <a:r>
              <a:rPr lang="en-US" sz="2400" dirty="0"/>
              <a:t>) </a:t>
            </a:r>
          </a:p>
          <a:p>
            <a:pPr marL="571500" indent="-571500">
              <a:buFont typeface="Wingdings" charset="2"/>
              <a:buAutoNum type="arabicPeriod" startAt="13"/>
              <a:defRPr/>
            </a:pPr>
            <a:r>
              <a:rPr lang="en-US" sz="2400" b="1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(</a:t>
            </a:r>
            <a:r>
              <a:rPr lang="en-US" sz="2400" i="1" dirty="0"/>
              <a:t>membership</a:t>
            </a:r>
            <a:r>
              <a:rPr lang="en-US" sz="2400" dirty="0"/>
              <a:t>)</a:t>
            </a:r>
          </a:p>
          <a:p>
            <a:pPr marL="571500" indent="-571500">
              <a:buFont typeface="Wingdings" charset="2"/>
              <a:buAutoNum type="arabicPeriod" startAt="13"/>
              <a:defRPr/>
            </a:pPr>
            <a:r>
              <a:rPr lang="en-US" sz="2400" b="1" dirty="0"/>
              <a:t> </a:t>
            </a:r>
            <a:r>
              <a:rPr lang="en-US" sz="2400" dirty="0" err="1"/>
              <a:t>Fasilitator</a:t>
            </a:r>
            <a:r>
              <a:rPr lang="en-US" sz="2400" dirty="0"/>
              <a:t> </a:t>
            </a:r>
            <a:r>
              <a:rPr lang="en-US" sz="2400" dirty="0" err="1"/>
              <a:t>rantai</a:t>
            </a:r>
            <a:r>
              <a:rPr lang="en-US" sz="2400" dirty="0"/>
              <a:t> </a:t>
            </a:r>
            <a:r>
              <a:rPr lang="en-US" sz="2400" dirty="0" err="1"/>
              <a:t>pasokan</a:t>
            </a:r>
            <a:r>
              <a:rPr lang="en-US" sz="2400" dirty="0"/>
              <a:t> (</a:t>
            </a:r>
            <a:r>
              <a:rPr lang="en-US" sz="2400" i="1" dirty="0"/>
              <a:t>supply chain</a:t>
            </a:r>
            <a:r>
              <a:rPr lang="en-US" sz="2400" dirty="0"/>
              <a:t>)</a:t>
            </a:r>
          </a:p>
          <a:p>
            <a:pPr marL="571500" indent="-571500">
              <a:buClr>
                <a:srgbClr val="FFFF66"/>
              </a:buClr>
              <a:buFont typeface="Wingdings" charset="2"/>
              <a:buNone/>
              <a:defRPr/>
            </a:pPr>
            <a:r>
              <a:rPr lang="en-US" sz="2400" dirty="0"/>
              <a:t>	</a:t>
            </a:r>
          </a:p>
          <a:p>
            <a:pPr marL="571500" indent="-571500">
              <a:defRPr/>
            </a:pPr>
            <a:r>
              <a:rPr lang="en-US" sz="2400" dirty="0"/>
              <a:t>Model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model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model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 startAt="9"/>
              <a:defRPr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 startAt="9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6130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Fasilitator Rantai Pasokan </a:t>
            </a:r>
            <a:endParaRPr lang="en-US" sz="30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892300"/>
            <a:ext cx="3624262" cy="3689350"/>
          </a:xfrm>
        </p:spPr>
        <p:txBody>
          <a:bodyPr/>
          <a:lstStyle/>
          <a:p>
            <a:r>
              <a:rPr lang="en-US" sz="2200" b="1" i="1"/>
              <a:t>ProductBank™</a:t>
            </a:r>
            <a:r>
              <a:rPr lang="en-US" sz="2200" b="1"/>
              <a:t> menyederha- nakan rantai proses yang panjang: menggantikan aliran linear produk dan informasi dengan hub digitasi</a:t>
            </a:r>
          </a:p>
        </p:txBody>
      </p:sp>
      <p:pic>
        <p:nvPicPr>
          <p:cNvPr id="23557" name="Picture 4" descr="CASE01_03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" b="2835"/>
          <a:stretch>
            <a:fillRect/>
          </a:stretch>
        </p:blipFill>
        <p:spPr>
          <a:xfrm>
            <a:off x="3768725" y="1870075"/>
            <a:ext cx="5019675" cy="3652838"/>
          </a:xfrm>
          <a:noFill/>
        </p:spPr>
      </p:pic>
    </p:spTree>
    <p:extLst>
      <p:ext uri="{BB962C8B-B14F-4D97-AF65-F5344CB8AC3E}">
        <p14:creationId xmlns:p14="http://schemas.microsoft.com/office/powerpoint/2010/main" val="27865618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4313" y="285750"/>
            <a:ext cx="5643562" cy="40147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900" b="1"/>
              <a:t>MANFAAT BAGI PERUSAHAAN</a:t>
            </a:r>
          </a:p>
          <a:p>
            <a:pPr>
              <a:lnSpc>
                <a:spcPct val="80000"/>
              </a:lnSpc>
            </a:pPr>
            <a:r>
              <a:rPr lang="en-US" sz="1900" b="1"/>
              <a:t>Jangkauan global</a:t>
            </a:r>
          </a:p>
          <a:p>
            <a:pPr>
              <a:lnSpc>
                <a:spcPct val="80000"/>
              </a:lnSpc>
            </a:pPr>
            <a:r>
              <a:rPr lang="en-US" sz="1900" b="1"/>
              <a:t>Pengurangan biaya operasi</a:t>
            </a:r>
          </a:p>
          <a:p>
            <a:pPr>
              <a:lnSpc>
                <a:spcPct val="80000"/>
              </a:lnSpc>
            </a:pPr>
            <a:r>
              <a:rPr lang="en-US" sz="1900" b="1"/>
              <a:t>Perbaikan rantai pasokan</a:t>
            </a:r>
          </a:p>
          <a:p>
            <a:pPr>
              <a:lnSpc>
                <a:spcPct val="80000"/>
              </a:lnSpc>
            </a:pPr>
            <a:r>
              <a:rPr lang="en-US" sz="1900" b="1"/>
              <a:t>Penambahan jam buka: 24j/1m/365h</a:t>
            </a:r>
          </a:p>
          <a:p>
            <a:pPr>
              <a:lnSpc>
                <a:spcPct val="80000"/>
              </a:lnSpc>
            </a:pPr>
            <a:r>
              <a:rPr lang="en-US" sz="1900" b="1"/>
              <a:t>Kustomisasi</a:t>
            </a:r>
          </a:p>
          <a:p>
            <a:pPr>
              <a:lnSpc>
                <a:spcPct val="80000"/>
              </a:lnSpc>
            </a:pPr>
            <a:r>
              <a:rPr lang="en-US" sz="1900" b="1"/>
              <a:t>Model bisnis baru</a:t>
            </a:r>
          </a:p>
          <a:p>
            <a:pPr>
              <a:lnSpc>
                <a:spcPct val="80000"/>
              </a:lnSpc>
            </a:pPr>
            <a:r>
              <a:rPr lang="en-US" sz="1900" b="1"/>
              <a:t>Spesialisasi vendor</a:t>
            </a:r>
          </a:p>
          <a:p>
            <a:pPr>
              <a:lnSpc>
                <a:spcPct val="80000"/>
              </a:lnSpc>
            </a:pPr>
            <a:r>
              <a:rPr lang="en-US" sz="1800" b="1"/>
              <a:t>Kecepatan </a:t>
            </a:r>
            <a:r>
              <a:rPr lang="en-US" sz="1800" b="1" i="1"/>
              <a:t>time-to-market</a:t>
            </a:r>
          </a:p>
          <a:p>
            <a:pPr>
              <a:lnSpc>
                <a:spcPct val="80000"/>
              </a:lnSpc>
            </a:pPr>
            <a:r>
              <a:rPr lang="en-US" sz="1800" b="1"/>
              <a:t>Biaya komunikasi/koordinasi lebih rendah</a:t>
            </a:r>
          </a:p>
          <a:p>
            <a:pPr>
              <a:lnSpc>
                <a:spcPct val="80000"/>
              </a:lnSpc>
            </a:pPr>
            <a:r>
              <a:rPr lang="en-US" sz="1800" b="1"/>
              <a:t>Efisiensi pengadaan</a:t>
            </a:r>
          </a:p>
          <a:p>
            <a:pPr>
              <a:lnSpc>
                <a:spcPct val="80000"/>
              </a:lnSpc>
            </a:pPr>
            <a:r>
              <a:rPr lang="en-US" sz="1800" b="1"/>
              <a:t>Meningkatkan hubungan dengan konsumen</a:t>
            </a:r>
          </a:p>
          <a:p>
            <a:pPr>
              <a:lnSpc>
                <a:spcPct val="80000"/>
              </a:lnSpc>
            </a:pPr>
            <a:r>
              <a:rPr lang="en-US" sz="1800" b="1"/>
              <a:t>Informasi yang </a:t>
            </a:r>
            <a:r>
              <a:rPr lang="en-US" sz="1800" b="1" i="1"/>
              <a:t>up-to-date</a:t>
            </a:r>
          </a:p>
          <a:p>
            <a:pPr>
              <a:lnSpc>
                <a:spcPct val="80000"/>
              </a:lnSpc>
            </a:pPr>
            <a:r>
              <a:rPr lang="en-US" sz="1800" b="1"/>
              <a:t>Tidak harus membayar pajak/biaya usaha fisik</a:t>
            </a:r>
          </a:p>
          <a:p>
            <a:pPr>
              <a:lnSpc>
                <a:spcPct val="80000"/>
              </a:lnSpc>
            </a:pPr>
            <a:endParaRPr lang="en-US" sz="1900" b="1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3" y="5000625"/>
            <a:ext cx="3971925" cy="511175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>
                <a:solidFill>
                  <a:srgbClr val="FF0000"/>
                </a:solidFill>
              </a:rPr>
              <a:t>Manfaat e-Commerce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750" y="357188"/>
            <a:ext cx="4071938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b="1" dirty="0">
                <a:latin typeface="+mn-lt"/>
              </a:rPr>
              <a:t>MANFAAT BAGI KONSUMEN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>
                <a:latin typeface="+mn-lt"/>
              </a:rPr>
              <a:t>“</a:t>
            </a:r>
            <a:r>
              <a:rPr lang="en-US" b="1" dirty="0" err="1">
                <a:latin typeface="+mn-lt"/>
              </a:rPr>
              <a:t>Dimana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saja</a:t>
            </a:r>
            <a:r>
              <a:rPr lang="en-US" b="1" dirty="0">
                <a:latin typeface="+mn-lt"/>
              </a:rPr>
              <a:t> – </a:t>
            </a:r>
            <a:r>
              <a:rPr lang="en-US" b="1" dirty="0" err="1">
                <a:latin typeface="+mn-lt"/>
              </a:rPr>
              <a:t>kapan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saja</a:t>
            </a:r>
            <a:r>
              <a:rPr lang="en-US" b="1" dirty="0">
                <a:latin typeface="+mn-lt"/>
              </a:rPr>
              <a:t>”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Lebih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banyak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pilihan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produk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jasa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Harga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lebih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murah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Pengiriman</a:t>
            </a:r>
            <a:r>
              <a:rPr lang="en-US" b="1" dirty="0">
                <a:latin typeface="+mn-lt"/>
              </a:rPr>
              <a:t>/</a:t>
            </a:r>
            <a:r>
              <a:rPr lang="en-US" b="1" dirty="0" err="1">
                <a:latin typeface="+mn-lt"/>
              </a:rPr>
              <a:t>penyampaian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segera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Ketersediaan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informasi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Kesempatan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berpartisipasi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Wahana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komunitas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elektronik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Personalisasi</a:t>
            </a:r>
            <a:r>
              <a:rPr lang="en-US" b="1" dirty="0">
                <a:latin typeface="+mn-lt"/>
              </a:rPr>
              <a:t>, </a:t>
            </a:r>
            <a:r>
              <a:rPr lang="en-US" b="1" dirty="0" err="1">
                <a:latin typeface="+mn-lt"/>
              </a:rPr>
              <a:t>sesuai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selera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Tidak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dikenai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pajak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penjualan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b="1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75" y="4714875"/>
            <a:ext cx="77597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dirty="0">
                <a:latin typeface="+mn-lt"/>
              </a:rPr>
              <a:t>MANFAAT BAGI MASYARAKAT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Memungkinkan</a:t>
            </a:r>
            <a:r>
              <a:rPr lang="en-US" b="1" dirty="0">
                <a:latin typeface="+mn-lt"/>
              </a:rPr>
              <a:t> </a:t>
            </a:r>
            <a:r>
              <a:rPr lang="en-US" b="1" i="1" dirty="0">
                <a:latin typeface="+mn-lt"/>
              </a:rPr>
              <a:t>telecommuting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Peningkatan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kualitas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hidup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Dapat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menolong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masyarakat</a:t>
            </a:r>
            <a:r>
              <a:rPr lang="en-US" b="1" dirty="0">
                <a:latin typeface="+mn-lt"/>
              </a:rPr>
              <a:t> yang </a:t>
            </a:r>
            <a:r>
              <a:rPr lang="en-US" b="1" dirty="0" err="1">
                <a:latin typeface="+mn-lt"/>
              </a:rPr>
              <a:t>kurang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mampu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1" dirty="0" err="1">
                <a:latin typeface="+mn-lt"/>
              </a:rPr>
              <a:t>Kemudahan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mendapatkan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layanan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umum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8043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4313" y="785813"/>
            <a:ext cx="8272462" cy="2857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Keamanan **Kepercayaan dan resiko</a:t>
            </a:r>
          </a:p>
          <a:p>
            <a:pPr>
              <a:lnSpc>
                <a:spcPct val="90000"/>
              </a:lnSpc>
            </a:pPr>
            <a:r>
              <a:rPr lang="en-US" sz="2000"/>
              <a:t>SDM**Masalah organisasi  </a:t>
            </a:r>
          </a:p>
          <a:p>
            <a:pPr>
              <a:lnSpc>
                <a:spcPct val="90000"/>
              </a:lnSpc>
            </a:pPr>
            <a:r>
              <a:rPr lang="en-US" sz="2000"/>
              <a:t>Model bisnis</a:t>
            </a:r>
          </a:p>
          <a:p>
            <a:pPr>
              <a:lnSpc>
                <a:spcPct val="90000"/>
              </a:lnSpc>
            </a:pPr>
            <a:r>
              <a:rPr lang="en-US" sz="2000"/>
              <a:t>Budaya  </a:t>
            </a:r>
          </a:p>
          <a:p>
            <a:pPr>
              <a:lnSpc>
                <a:spcPct val="90000"/>
              </a:lnSpc>
            </a:pPr>
            <a:r>
              <a:rPr lang="en-US" sz="2000"/>
              <a:t>Otentikasi </a:t>
            </a:r>
            <a:r>
              <a:rPr lang="en-US" sz="2000" i="1"/>
              <a:t>user</a:t>
            </a:r>
            <a:r>
              <a:rPr lang="en-US" sz="2000"/>
              <a:t> dan belum tersedianya </a:t>
            </a:r>
            <a:r>
              <a:rPr lang="en-US" sz="2000" i="1"/>
              <a:t>public key infrastructure</a:t>
            </a:r>
          </a:p>
          <a:p>
            <a:pPr>
              <a:lnSpc>
                <a:spcPct val="90000"/>
              </a:lnSpc>
            </a:pPr>
            <a:r>
              <a:rPr lang="en-US" sz="2000"/>
              <a:t>Penipuan </a:t>
            </a:r>
          </a:p>
          <a:p>
            <a:pPr>
              <a:lnSpc>
                <a:spcPct val="90000"/>
              </a:lnSpc>
            </a:pPr>
            <a:r>
              <a:rPr lang="en-US" sz="2000"/>
              <a:t>Akses Internet yang lambat</a:t>
            </a:r>
          </a:p>
          <a:p>
            <a:pPr>
              <a:lnSpc>
                <a:spcPct val="90000"/>
              </a:lnSpc>
            </a:pPr>
            <a:r>
              <a:rPr lang="en-US" sz="2000"/>
              <a:t>Permasalahan hukum/legalitas 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8229600" cy="58261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>
                <a:solidFill>
                  <a:srgbClr val="FF0000"/>
                </a:solidFill>
              </a:rPr>
              <a:t>Tantangan e-Commerce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8688" y="3500438"/>
            <a:ext cx="79438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sz="3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Masa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Depan</a:t>
            </a:r>
            <a:r>
              <a:rPr 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E-Commerce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4313" y="4071938"/>
            <a:ext cx="8572500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+mn-lt"/>
              </a:rPr>
              <a:t>2004: total volume </a:t>
            </a:r>
            <a:r>
              <a:rPr lang="en-US" sz="2000" dirty="0" err="1">
                <a:latin typeface="+mn-lt"/>
              </a:rPr>
              <a:t>belanja</a:t>
            </a:r>
            <a:r>
              <a:rPr lang="en-US" sz="2000" dirty="0">
                <a:latin typeface="+mn-lt"/>
              </a:rPr>
              <a:t> online </a:t>
            </a:r>
            <a:r>
              <a:rPr lang="en-US" sz="2000" dirty="0" err="1">
                <a:latin typeface="+mn-lt"/>
              </a:rPr>
              <a:t>dan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transaksi</a:t>
            </a:r>
            <a:r>
              <a:rPr lang="en-US" sz="2000" dirty="0">
                <a:latin typeface="+mn-lt"/>
              </a:rPr>
              <a:t> B2B </a:t>
            </a:r>
            <a:r>
              <a:rPr lang="en-US" sz="2000" dirty="0" err="1">
                <a:latin typeface="+mn-lt"/>
              </a:rPr>
              <a:t>di</a:t>
            </a:r>
            <a:r>
              <a:rPr lang="en-US" sz="2000" dirty="0">
                <a:latin typeface="+mn-lt"/>
              </a:rPr>
              <a:t> AS </a:t>
            </a:r>
            <a:r>
              <a:rPr lang="en-US" sz="2000" dirty="0" err="1">
                <a:latin typeface="+mn-lt"/>
              </a:rPr>
              <a:t>sekitar</a:t>
            </a:r>
            <a:r>
              <a:rPr lang="en-US" sz="2000" dirty="0">
                <a:latin typeface="+mn-lt"/>
              </a:rPr>
              <a:t> $3 to $7 </a:t>
            </a:r>
            <a:r>
              <a:rPr lang="en-US" sz="2000" dirty="0" err="1">
                <a:latin typeface="+mn-lt"/>
              </a:rPr>
              <a:t>triliun</a:t>
            </a:r>
            <a:r>
              <a:rPr lang="en-US" sz="2000" dirty="0">
                <a:latin typeface="+mn-lt"/>
              </a:rPr>
              <a:t>,  </a:t>
            </a:r>
            <a:r>
              <a:rPr lang="en-US" sz="2000" dirty="0" err="1">
                <a:latin typeface="+mn-lt"/>
              </a:rPr>
              <a:t>estimasi</a:t>
            </a:r>
            <a:r>
              <a:rPr lang="en-US" sz="2000" dirty="0">
                <a:latin typeface="+mn-lt"/>
              </a:rPr>
              <a:t> 2008: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dirty="0" err="1">
                <a:latin typeface="+mn-lt"/>
              </a:rPr>
              <a:t>Jumlah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pengguna</a:t>
            </a:r>
            <a:r>
              <a:rPr lang="en-US" sz="2000" dirty="0">
                <a:latin typeface="+mn-lt"/>
              </a:rPr>
              <a:t> Internet </a:t>
            </a:r>
            <a:r>
              <a:rPr lang="en-US" sz="2000" dirty="0" err="1">
                <a:latin typeface="+mn-lt"/>
              </a:rPr>
              <a:t>diseluruh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dunia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mencapai</a:t>
            </a:r>
            <a:r>
              <a:rPr lang="en-US" sz="2000" dirty="0">
                <a:latin typeface="+mn-lt"/>
              </a:rPr>
              <a:t> 750 </a:t>
            </a:r>
            <a:r>
              <a:rPr lang="en-US" sz="2000" dirty="0" err="1">
                <a:latin typeface="+mn-lt"/>
              </a:rPr>
              <a:t>juta</a:t>
            </a:r>
            <a:r>
              <a:rPr lang="en-US" sz="2000" dirty="0">
                <a:latin typeface="+mn-lt"/>
              </a:rPr>
              <a:t>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dirty="0">
                <a:latin typeface="+mn-lt"/>
              </a:rPr>
              <a:t>50 </a:t>
            </a:r>
            <a:r>
              <a:rPr lang="en-US" sz="2000" dirty="0" err="1">
                <a:latin typeface="+mn-lt"/>
              </a:rPr>
              <a:t>persen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pengguna</a:t>
            </a:r>
            <a:r>
              <a:rPr lang="en-US" sz="2000" dirty="0">
                <a:latin typeface="+mn-lt"/>
              </a:rPr>
              <a:t> Internet </a:t>
            </a:r>
            <a:r>
              <a:rPr lang="en-US" sz="2000" dirty="0" err="1">
                <a:latin typeface="+mn-lt"/>
              </a:rPr>
              <a:t>akan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berbelanja</a:t>
            </a:r>
            <a:r>
              <a:rPr lang="en-US" sz="2000" dirty="0">
                <a:latin typeface="+mn-lt"/>
              </a:rPr>
              <a:t> online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dirty="0" err="1">
                <a:latin typeface="+mn-lt"/>
              </a:rPr>
              <a:t>Sumber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pertumbuhan</a:t>
            </a:r>
            <a:r>
              <a:rPr lang="en-US" sz="2000" dirty="0">
                <a:latin typeface="+mn-lt"/>
              </a:rPr>
              <a:t> E-Commerce: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B2C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B2B 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e-government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e-learning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879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7991475" cy="3157537"/>
          </a:xfrm>
        </p:spPr>
        <p:txBody>
          <a:bodyPr/>
          <a:lstStyle/>
          <a:p>
            <a:r>
              <a:rPr lang="en-AU"/>
              <a:t>Mahasiswa dapat menerangkan konsep electronic commerce dan konsep electronic business. (C2)</a:t>
            </a:r>
            <a:r>
              <a:rPr lang="en-US"/>
              <a:t> </a:t>
            </a:r>
          </a:p>
          <a:p>
            <a:r>
              <a:rPr lang="en-AU"/>
              <a:t>Mahasiswa dapat menunjukkan hal-hal yang berkaitan dengan etika dan hukum sehubungan dengan transaksi e-commerce. (C3)</a:t>
            </a:r>
            <a:r>
              <a:rPr lang="en-US"/>
              <a:t>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90805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63891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Bina Nusantara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Overview of E-Business and E-Commerce</a:t>
            </a:r>
          </a:p>
          <a:p>
            <a:r>
              <a:rPr lang="en-AU"/>
              <a:t>Business-to-Consumer (B2C) Electronic Commerce</a:t>
            </a:r>
          </a:p>
          <a:p>
            <a:r>
              <a:rPr lang="en-AU"/>
              <a:t>Business-to-Business (B2B) Electronic Commerce</a:t>
            </a:r>
          </a:p>
          <a:p>
            <a:r>
              <a:rPr lang="en-AU"/>
              <a:t>Electronic Payment</a:t>
            </a:r>
          </a:p>
          <a:p>
            <a:r>
              <a:rPr lang="en-AU"/>
              <a:t>Ethical and Legal Issues in E-Business</a:t>
            </a:r>
          </a:p>
          <a:p>
            <a:r>
              <a:rPr lang="en-AU"/>
              <a:t>Membahas Kasus</a:t>
            </a:r>
            <a:r>
              <a:rPr lang="en-US"/>
              <a:t> : </a:t>
            </a:r>
            <a:r>
              <a:rPr lang="en-AU"/>
              <a:t>"The San Fransisco Giants Enhance Their Fan's Experience"</a:t>
            </a:r>
            <a:r>
              <a:rPr lang="en-US"/>
              <a:t> 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229600" cy="1143000"/>
          </a:xfrm>
        </p:spPr>
        <p:txBody>
          <a:bodyPr/>
          <a:lstStyle/>
          <a:p>
            <a:r>
              <a:rPr lang="en-US"/>
              <a:t>Rincian Materi</a:t>
            </a:r>
          </a:p>
        </p:txBody>
      </p:sp>
    </p:spTree>
    <p:extLst>
      <p:ext uri="{BB962C8B-B14F-4D97-AF65-F5344CB8AC3E}">
        <p14:creationId xmlns:p14="http://schemas.microsoft.com/office/powerpoint/2010/main" val="144905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Introduction to Information Technology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b="1"/>
              <a:t>Authors: Turban, Rainer and Potter</a:t>
            </a:r>
          </a:p>
          <a:p>
            <a:pPr>
              <a:lnSpc>
                <a:spcPct val="90000"/>
              </a:lnSpc>
            </a:pPr>
            <a:r>
              <a:rPr lang="en-US" sz="3600" b="1"/>
              <a:t>Publisher: John Wiley &amp; Sons, Inc. </a:t>
            </a:r>
          </a:p>
          <a:p>
            <a:pPr>
              <a:lnSpc>
                <a:spcPct val="90000"/>
              </a:lnSpc>
            </a:pPr>
            <a:endParaRPr lang="en-US" sz="3600" b="1"/>
          </a:p>
          <a:p>
            <a:pPr>
              <a:lnSpc>
                <a:spcPct val="90000"/>
              </a:lnSpc>
            </a:pPr>
            <a:endParaRPr lang="en-US" sz="36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6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/>
          </a:p>
          <a:p>
            <a:pPr>
              <a:lnSpc>
                <a:spcPct val="90000"/>
              </a:lnSpc>
            </a:pPr>
            <a:r>
              <a:rPr lang="en-US" sz="2000" b="1"/>
              <a:t>Slides by: Hellene Bankowski, Professor, Philadelphia University</a:t>
            </a:r>
            <a:endParaRPr lang="en-US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 6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214AA6B4-B4EB-4086-BF15-97DE056DFCE0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4400"/>
              <a:t>E-Business and E-Commerce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 6</a:t>
            </a: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5DE460A1-72A1-42F4-AB09-9E7B17AB22D7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1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6.1 Overview of E-Business &amp; E-Commerce</a:t>
            </a:r>
          </a:p>
          <a:p>
            <a:r>
              <a:rPr lang="en-US"/>
              <a:t>6.2 Business-to-Consumer (B2C) E-Commerce</a:t>
            </a:r>
          </a:p>
          <a:p>
            <a:r>
              <a:rPr lang="en-US"/>
              <a:t>6.3 Business-to-Business (B2B) E-Commerce</a:t>
            </a:r>
          </a:p>
          <a:p>
            <a:r>
              <a:rPr lang="en-US"/>
              <a:t>6.4 Electronic Payments</a:t>
            </a:r>
          </a:p>
          <a:p>
            <a:r>
              <a:rPr lang="en-US"/>
              <a:t>6.5 Ethical and Legal Issues in E-Business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A3673B5-3BE8-46A7-AF5C-9180EE863B56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72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electronic commerce, including its scope, benefits, and limitations.</a:t>
            </a:r>
          </a:p>
          <a:p>
            <a:r>
              <a:rPr lang="en-US"/>
              <a:t>Distinguish between pure and partial electronic commerce.</a:t>
            </a:r>
          </a:p>
          <a:p>
            <a:r>
              <a:rPr lang="en-US"/>
              <a:t>Understand the basics of how online auctions work.</a:t>
            </a:r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 6</a:t>
            </a: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DB0C0977-B8F3-4AC7-8932-92927675F144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marL="609600" indent="-609600">
              <a:buFont typeface="Wingdings" charset="2"/>
              <a:buAutoNum type="arabicPeriod"/>
            </a:pP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i="1" dirty="0"/>
              <a:t>electronic commerce</a:t>
            </a:r>
            <a:r>
              <a:rPr lang="en-US" dirty="0"/>
              <a:t> (e-Commerce)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pengkategoriannya</a:t>
            </a:r>
            <a:r>
              <a:rPr lang="en-US" dirty="0"/>
              <a:t>.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e-Commerce.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e-Commerce.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dirty="0"/>
              <a:t>Model </a:t>
            </a:r>
            <a:r>
              <a:rPr lang="en-US" dirty="0" err="1"/>
              <a:t>bisnis</a:t>
            </a:r>
            <a:r>
              <a:rPr lang="en-US" dirty="0"/>
              <a:t> e-Commerce.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dirty="0" err="1"/>
              <a:t>Manfaat</a:t>
            </a:r>
            <a:r>
              <a:rPr lang="en-US" dirty="0"/>
              <a:t> e-Commerce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609600" indent="-609600">
              <a:buFont typeface="Wingdings" charset="2"/>
              <a:buAutoNum type="arabicPeriod"/>
            </a:pP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e-Commerce.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2819400" cy="883568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Topik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688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Learning Objectives (Continued)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Differentiate among business-to-consumer, business-to-business, consumer-to-consumer, business-to-employee and government-to-citizen electronic commerce.</a:t>
            </a:r>
          </a:p>
          <a:p>
            <a:pPr>
              <a:lnSpc>
                <a:spcPct val="90000"/>
              </a:lnSpc>
            </a:pPr>
            <a:r>
              <a:rPr lang="en-US"/>
              <a:t>Describe the major e-commerce support services, specifically payments and logistics.</a:t>
            </a:r>
          </a:p>
          <a:p>
            <a:pPr>
              <a:lnSpc>
                <a:spcPct val="90000"/>
              </a:lnSpc>
            </a:pPr>
            <a:r>
              <a:rPr lang="en-US"/>
              <a:t>Discuss some ethical and legal issues relating to e-commerce.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 6</a:t>
            </a: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5326874-E37E-40BA-A508-B847451C27A5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7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Overview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4978896" cy="5714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Electronic commerce</a:t>
            </a:r>
            <a:r>
              <a:rPr lang="en-US" sz="2800" dirty="0"/>
              <a:t> (</a:t>
            </a:r>
            <a:r>
              <a:rPr lang="en-US" sz="2800" b="1" dirty="0"/>
              <a:t>e-commerce, EC</a:t>
            </a:r>
            <a:r>
              <a:rPr lang="en-US" sz="2800" dirty="0"/>
              <a:t>) describes the buying, selling, transferring or exchanging of products, services or information via computer networks, including the Internet.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E-business</a:t>
            </a:r>
            <a:r>
              <a:rPr lang="en-US" sz="2800" dirty="0"/>
              <a:t> is a broader definition of EC, including buying and selling of goods and services, and also servicing customers, collaborating with partners, conducting e-learning and conducting electronic transactions within an organization.</a:t>
            </a:r>
            <a:endParaRPr lang="en-US" sz="2800" b="1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C9CA0369-8CF2-471D-8F63-9BA2C40D838E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8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(Continued)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Pure vs. Partial EC</a:t>
            </a:r>
            <a:r>
              <a:rPr lang="en-US"/>
              <a:t> depends on the </a:t>
            </a:r>
            <a:r>
              <a:rPr lang="en-US" i="1"/>
              <a:t>degree of digitization involved</a:t>
            </a:r>
            <a:r>
              <a:rPr lang="en-US"/>
              <a:t>.</a:t>
            </a:r>
          </a:p>
          <a:p>
            <a:pPr lvl="1"/>
            <a:r>
              <a:rPr lang="en-US"/>
              <a:t>The product can be physical or digital;</a:t>
            </a:r>
          </a:p>
          <a:p>
            <a:pPr lvl="1"/>
            <a:r>
              <a:rPr lang="en-US"/>
              <a:t>The process can be physical or digital;</a:t>
            </a:r>
          </a:p>
          <a:p>
            <a:pPr lvl="1"/>
            <a:r>
              <a:rPr lang="en-US"/>
              <a:t>The delivery agent can be physical or digital.</a:t>
            </a:r>
          </a:p>
          <a:p>
            <a:r>
              <a:rPr lang="en-US" b="1"/>
              <a:t>Brick-and-mortar organizations</a:t>
            </a:r>
            <a:r>
              <a:rPr lang="en-US"/>
              <a:t> are purely physical organizations.</a:t>
            </a:r>
            <a:endParaRPr lang="en-US" b="1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B33F6BB5-1B26-4567-A86B-4BA01D41C77E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1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(Continued)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Virtual organizations</a:t>
            </a:r>
            <a:r>
              <a:rPr lang="en-US"/>
              <a:t> are companies that are engaged only in </a:t>
            </a:r>
            <a:r>
              <a:rPr lang="en-US" b="1"/>
              <a:t>EC</a:t>
            </a:r>
            <a:r>
              <a:rPr lang="en-US"/>
              <a:t>. i.e. </a:t>
            </a:r>
            <a:r>
              <a:rPr lang="en-US" i="1"/>
              <a:t>pure EC</a:t>
            </a:r>
          </a:p>
          <a:p>
            <a:r>
              <a:rPr lang="en-US" b="1"/>
              <a:t>Click-and-mortar organizations</a:t>
            </a:r>
            <a:r>
              <a:rPr lang="en-US"/>
              <a:t> are those that conduct some e-commerce activities, yet their business is primarily done in the physical world. i.e. </a:t>
            </a:r>
            <a:r>
              <a:rPr lang="en-US" i="1"/>
              <a:t>partial EC</a:t>
            </a:r>
            <a:endParaRPr lang="en-US" b="1" i="1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3CA7FB32-25C9-44F5-AC8A-A5D75E01D53A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33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0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E-Commerce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5338936" cy="5714999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Business-to-consumers (B2C)</a:t>
            </a:r>
            <a:endParaRPr lang="en-US" sz="4000" dirty="0"/>
          </a:p>
          <a:p>
            <a:r>
              <a:rPr lang="en-US" sz="4000" b="1" dirty="0"/>
              <a:t>Business-to-business (B2B)</a:t>
            </a:r>
          </a:p>
          <a:p>
            <a:r>
              <a:rPr lang="en-US" sz="4000" b="1" dirty="0"/>
              <a:t>Consumer-to-consumer (C2C)</a:t>
            </a:r>
          </a:p>
          <a:p>
            <a:r>
              <a:rPr lang="en-US" sz="4000" b="1" dirty="0"/>
              <a:t>Business-to-employee (B2E)</a:t>
            </a:r>
          </a:p>
          <a:p>
            <a:r>
              <a:rPr lang="en-US" sz="4000" b="1" dirty="0"/>
              <a:t>E-government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7FF9B2B9-87E2-45AA-A80C-B3078B519D08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34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49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EC (Continued)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/>
              <a:t>Mobile Commerce (m-commerce)</a:t>
            </a:r>
            <a:r>
              <a:rPr lang="en-US" sz="3600"/>
              <a:t> refers to e-commerce that is conducted in a wireless environment. i.e. using cell phone to shop over the Internet</a:t>
            </a:r>
          </a:p>
          <a:p>
            <a:r>
              <a:rPr lang="en-US" sz="3600" b="1"/>
              <a:t>Business model</a:t>
            </a:r>
            <a:r>
              <a:rPr lang="en-US" sz="3600"/>
              <a:t> is the method by which a company generates revenue to sustain itself.</a:t>
            </a:r>
            <a:endParaRPr lang="en-US" sz="3600" b="1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F4FAFC6-D4D6-45C5-9E5C-919A9996B6C2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35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4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Major E-Commerce Mechanisms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Auction</a:t>
            </a:r>
            <a:r>
              <a:rPr lang="en-US"/>
              <a:t> is a competitive process in which either a seller solicits bids from buyers or a buyer solicits bids from sellers.</a:t>
            </a:r>
          </a:p>
          <a:p>
            <a:pPr>
              <a:lnSpc>
                <a:spcPct val="90000"/>
              </a:lnSpc>
            </a:pPr>
            <a:r>
              <a:rPr lang="en-US" b="1"/>
              <a:t>Forward auctions</a:t>
            </a:r>
            <a:r>
              <a:rPr lang="en-US"/>
              <a:t> are auctions that sellers use as a channel to many potential buyers.</a:t>
            </a:r>
          </a:p>
          <a:p>
            <a:pPr>
              <a:lnSpc>
                <a:spcPct val="90000"/>
              </a:lnSpc>
            </a:pPr>
            <a:r>
              <a:rPr lang="en-US" b="1"/>
              <a:t>Reverse auctions</a:t>
            </a:r>
            <a:r>
              <a:rPr lang="en-US"/>
              <a:t> one buyer, usually an organization, wants to buy a product or service.   </a:t>
            </a:r>
            <a:endParaRPr lang="en-US" b="1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19652A7-7483-4EF9-8D62-C857FE741380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36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Major E-Commerce Mechanisms (Continued)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Electronic storefront</a:t>
            </a:r>
            <a:r>
              <a:rPr lang="en-US" sz="2800"/>
              <a:t> is a Web site on the internet representing a single store.</a:t>
            </a:r>
          </a:p>
          <a:p>
            <a:pPr>
              <a:lnSpc>
                <a:spcPct val="90000"/>
              </a:lnSpc>
            </a:pPr>
            <a:r>
              <a:rPr lang="en-US" sz="2800" b="1"/>
              <a:t>Electronic mall (cybermall, e-mall)</a:t>
            </a:r>
            <a:r>
              <a:rPr lang="en-US" sz="2800"/>
              <a:t> is a collection of individual shops under one Internet address.</a:t>
            </a:r>
          </a:p>
          <a:p>
            <a:pPr>
              <a:lnSpc>
                <a:spcPct val="90000"/>
              </a:lnSpc>
            </a:pPr>
            <a:r>
              <a:rPr lang="en-US" sz="2800" b="1"/>
              <a:t>Electronic marketplace (e-marketplace)</a:t>
            </a:r>
            <a:r>
              <a:rPr lang="en-US" sz="2800"/>
              <a:t> is a central, virtual market space on the Web where many buyers and many sellers can conduct electronic commerce and electronic business activities.</a:t>
            </a:r>
            <a:endParaRPr lang="en-US" sz="2800" b="1"/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02F9EA9F-00EC-47B6-BC99-9BB5C05CBE31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37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5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Benefits and Limitations of </a:t>
            </a:r>
            <a:br>
              <a:rPr lang="en-US" sz="4000"/>
            </a:br>
            <a:r>
              <a:rPr lang="en-US" sz="4000"/>
              <a:t>E-Commerce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Benefits to organizations</a:t>
            </a:r>
          </a:p>
          <a:p>
            <a:pPr lvl="1">
              <a:lnSpc>
                <a:spcPct val="90000"/>
              </a:lnSpc>
            </a:pPr>
            <a:r>
              <a:rPr lang="en-US"/>
              <a:t>Makes national and international markets more accessible</a:t>
            </a:r>
          </a:p>
          <a:p>
            <a:pPr lvl="1">
              <a:lnSpc>
                <a:spcPct val="90000"/>
              </a:lnSpc>
            </a:pPr>
            <a:r>
              <a:rPr lang="en-US"/>
              <a:t>Lowering costs of processing, distributing, and retrieving information</a:t>
            </a:r>
          </a:p>
          <a:p>
            <a:pPr>
              <a:lnSpc>
                <a:spcPct val="90000"/>
              </a:lnSpc>
            </a:pPr>
            <a:r>
              <a:rPr lang="en-US"/>
              <a:t>Benefits to customers</a:t>
            </a:r>
          </a:p>
          <a:p>
            <a:pPr lvl="1">
              <a:lnSpc>
                <a:spcPct val="90000"/>
              </a:lnSpc>
            </a:pPr>
            <a:r>
              <a:rPr lang="en-US"/>
              <a:t>Access a vast number of products and services around the clock – 24/7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2C19BEB0-B4E0-466A-974A-88D63C06A25A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38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93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Benefits and Limitations of </a:t>
            </a:r>
            <a:br>
              <a:rPr lang="en-US" sz="4000"/>
            </a:br>
            <a:r>
              <a:rPr lang="en-US" sz="4000"/>
              <a:t>E-Commerce (Continued)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to Society</a:t>
            </a:r>
          </a:p>
          <a:p>
            <a:pPr lvl="1"/>
            <a:r>
              <a:rPr lang="en-US"/>
              <a:t>Ability to easily and conveniently deliver information, services and products to people in cities, rural areas and developing countries.</a:t>
            </a:r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B175057-56DC-477B-87B8-CFF7E8F6B753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39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924800" cy="43434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35000"/>
              </a:spcBef>
            </a:pPr>
            <a:r>
              <a:rPr lang="en-US" sz="2500"/>
              <a:t>Internet berkembang menjadi </a:t>
            </a:r>
            <a:r>
              <a:rPr lang="en-US" sz="2500" b="1"/>
              <a:t>saluran distribusi global utama</a:t>
            </a:r>
            <a:r>
              <a:rPr lang="en-US" sz="2500"/>
              <a:t> untuk produk, jasa, lapangan pekerjaan bidang manajerial dan profesional</a:t>
            </a:r>
          </a:p>
          <a:p>
            <a:pPr algn="just">
              <a:lnSpc>
                <a:spcPct val="80000"/>
              </a:lnSpc>
              <a:spcBef>
                <a:spcPct val="35000"/>
              </a:spcBef>
            </a:pPr>
            <a:r>
              <a:rPr lang="en-US" sz="2500"/>
              <a:t>Dampaknya mengubah perekonomian, struktur pasar dan industri, produk dan jasa serta aliran distribusinya, segmentasi pasar, nilai bagi konsumen, perilaku konsumen, lapangan pekerjaan dan pasar tenaga kerja</a:t>
            </a:r>
          </a:p>
          <a:p>
            <a:pPr algn="just">
              <a:lnSpc>
                <a:spcPct val="80000"/>
              </a:lnSpc>
              <a:spcBef>
                <a:spcPct val="35000"/>
              </a:spcBef>
            </a:pPr>
            <a:r>
              <a:rPr lang="en-US" sz="2500"/>
              <a:t>Dampaknya juga terjadi pada masyarakat dan politik, dan perspektif kita terhadap dunia dan diri kita didalamnya.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915988"/>
          </a:xfrm>
        </p:spPr>
        <p:txBody>
          <a:bodyPr/>
          <a:lstStyle/>
          <a:p>
            <a:pPr algn="r"/>
            <a:r>
              <a:rPr lang="en-US" sz="3400" b="1">
                <a:solidFill>
                  <a:srgbClr val="FF0000"/>
                </a:solidFill>
              </a:rPr>
              <a:t>Konsep Dasar </a:t>
            </a:r>
            <a:r>
              <a:rPr lang="en-US" sz="3400" b="1" i="1">
                <a:solidFill>
                  <a:srgbClr val="FF0000"/>
                </a:solidFill>
              </a:rPr>
              <a:t>Electronic Commerce</a:t>
            </a:r>
            <a:endParaRPr lang="en-US" sz="3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7779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Benefits and Limitations of </a:t>
            </a:r>
            <a:br>
              <a:rPr lang="en-US" sz="4000"/>
            </a:br>
            <a:r>
              <a:rPr lang="en-US" sz="4000"/>
              <a:t>E-Commerce (Continued)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Technological Limitations</a:t>
            </a:r>
          </a:p>
          <a:p>
            <a:pPr lvl="1"/>
            <a:r>
              <a:rPr lang="en-US" sz="2400"/>
              <a:t>Lack of universally accepted security standards</a:t>
            </a:r>
          </a:p>
          <a:p>
            <a:pPr lvl="1"/>
            <a:r>
              <a:rPr lang="en-US" sz="2400"/>
              <a:t>Insufficient telecommunications bandwidth</a:t>
            </a:r>
          </a:p>
          <a:p>
            <a:pPr lvl="1"/>
            <a:r>
              <a:rPr lang="en-US" sz="2400"/>
              <a:t>Expensive accessibility</a:t>
            </a:r>
          </a:p>
          <a:p>
            <a:r>
              <a:rPr lang="en-US" sz="2800"/>
              <a:t>Nontechnological Limitations</a:t>
            </a:r>
          </a:p>
          <a:p>
            <a:pPr lvl="1"/>
            <a:r>
              <a:rPr lang="en-US" sz="2400"/>
              <a:t>Perception that EC is unsecure</a:t>
            </a:r>
          </a:p>
          <a:p>
            <a:pPr lvl="1"/>
            <a:r>
              <a:rPr lang="en-US" sz="2400"/>
              <a:t>Unresolved legal issues</a:t>
            </a:r>
          </a:p>
          <a:p>
            <a:pPr lvl="1"/>
            <a:r>
              <a:rPr lang="en-US" sz="2400"/>
              <a:t>Lacks a critical mass of sellers and buyers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D29AE8F6-1058-4616-9B4F-DA5E9ADCB734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40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4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6.2 B2C Electronic Commerce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/>
              <a:t>Electronic Storefront</a:t>
            </a:r>
            <a:r>
              <a:rPr lang="en-US" sz="2800"/>
              <a:t> has its own URL at which buyers can place orders.</a:t>
            </a:r>
          </a:p>
          <a:p>
            <a:pPr>
              <a:lnSpc>
                <a:spcPct val="80000"/>
              </a:lnSpc>
            </a:pPr>
            <a:r>
              <a:rPr lang="en-US" sz="2800" b="1"/>
              <a:t>Electronic Malls</a:t>
            </a:r>
            <a:r>
              <a:rPr lang="en-US" sz="2800"/>
              <a:t> (Cybermall or e-mall) is a collection of individual shops under one Internet address.</a:t>
            </a:r>
          </a:p>
          <a:p>
            <a:pPr lvl="1">
              <a:lnSpc>
                <a:spcPct val="80000"/>
              </a:lnSpc>
            </a:pPr>
            <a:r>
              <a:rPr lang="en-US" sz="2400" i="1"/>
              <a:t>Referral malls</a:t>
            </a:r>
            <a:r>
              <a:rPr lang="en-US" sz="2400"/>
              <a:t> in which you are transferred to a participating storefront</a:t>
            </a:r>
            <a:r>
              <a:rPr lang="en-US" sz="2400" b="1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i="1"/>
              <a:t>Electronic shopping cart</a:t>
            </a:r>
            <a:r>
              <a:rPr lang="en-US" sz="2400"/>
              <a:t> enables you to gather items from various vendors and pay for them in one transaction.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012AC652-59CD-4FEA-9CEB-AFED43EF1C4B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41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88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Service Industries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/>
              <a:t>Cyberbanking (electronic banking)</a:t>
            </a:r>
            <a:r>
              <a:rPr lang="en-US" sz="2800"/>
              <a:t> conducting various banking activities outside of a physical banking location.</a:t>
            </a:r>
            <a:endParaRPr lang="en-US" sz="2800" b="1"/>
          </a:p>
          <a:p>
            <a:r>
              <a:rPr lang="en-US" sz="2800" b="1"/>
              <a:t>Online Securities Trading </a:t>
            </a:r>
            <a:r>
              <a:rPr lang="en-US" sz="2800"/>
              <a:t>uses computers to trade stocks, bonds and other financial instruments.</a:t>
            </a:r>
            <a:endParaRPr lang="en-US" sz="2800" b="1"/>
          </a:p>
          <a:p>
            <a:r>
              <a:rPr lang="en-US" sz="2800" b="1"/>
              <a:t>Online Job Market</a:t>
            </a:r>
            <a:r>
              <a:rPr lang="en-US" sz="2800"/>
              <a:t> advertises available positions, accept resumes and takes applications via the Internet.</a:t>
            </a:r>
            <a:endParaRPr lang="en-US" sz="2800" b="1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3B23A56-0872-496A-9632-B6B5A403764F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42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46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Online Service Industries (Continued)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/>
              <a:t>Travel Services</a:t>
            </a:r>
            <a:r>
              <a:rPr lang="en-US" sz="2800"/>
              <a:t> plan, explore and arrange almost any trip economically over the Internet.</a:t>
            </a:r>
          </a:p>
          <a:p>
            <a:r>
              <a:rPr lang="en-US" sz="2800" b="1"/>
              <a:t>Real Estate</a:t>
            </a:r>
            <a:r>
              <a:rPr lang="en-US" sz="2800"/>
              <a:t> view, sort and organize properties according to your preferences and decision criteria.</a:t>
            </a:r>
          </a:p>
          <a:p>
            <a:r>
              <a:rPr lang="en-US" sz="2800" b="1"/>
              <a:t>Really Simple Syndication</a:t>
            </a:r>
            <a:r>
              <a:rPr lang="en-US" sz="2800"/>
              <a:t>  (RSS) information that you request, called a feed, comes to you daily through a piece of software called a newsreader. 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5733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903F8805-526E-4580-9BD5-1C121AC7C06B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43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4238" y="476672"/>
            <a:ext cx="2819400" cy="5715000"/>
          </a:xfrm>
        </p:spPr>
        <p:txBody>
          <a:bodyPr/>
          <a:lstStyle/>
          <a:p>
            <a:r>
              <a:rPr lang="en-US" dirty="0"/>
              <a:t>Issues in E-tailing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5987008" cy="5714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Channel conflict</a:t>
            </a:r>
            <a:r>
              <a:rPr lang="en-US" sz="2800" dirty="0"/>
              <a:t> with regular distributors is faced by click-and-mortar companies when they sell directly to customers online.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/>
              <a:t>Multichanneling</a:t>
            </a:r>
            <a:r>
              <a:rPr lang="en-US" sz="2400" dirty="0"/>
              <a:t> is a process that integrates a companies online and offline channels.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Order fulfillment</a:t>
            </a:r>
            <a:r>
              <a:rPr lang="en-US" sz="2800" dirty="0"/>
              <a:t> includes not only providing customers with what they ordered and doing it on time, but also providing all related customer service.</a:t>
            </a: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D2A40B29-367F-400A-B826-99D8396818B1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44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20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Advertising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/>
              <a:t>Advertising</a:t>
            </a:r>
            <a:r>
              <a:rPr lang="en-US" sz="2800"/>
              <a:t> is an attempt to disseminate information in order to influence a buyer-seller transaction.</a:t>
            </a:r>
          </a:p>
          <a:p>
            <a:r>
              <a:rPr lang="en-US" sz="2800" b="1"/>
              <a:t>Advertising methods</a:t>
            </a:r>
          </a:p>
          <a:p>
            <a:pPr lvl="1"/>
            <a:r>
              <a:rPr lang="en-US" sz="2400" b="1"/>
              <a:t>Banners</a:t>
            </a:r>
            <a:r>
              <a:rPr lang="en-US" sz="2400"/>
              <a:t> are simply electronic billboards.</a:t>
            </a:r>
          </a:p>
          <a:p>
            <a:pPr lvl="1"/>
            <a:r>
              <a:rPr lang="en-US" sz="2400" b="1"/>
              <a:t>Pop-up ad</a:t>
            </a:r>
            <a:r>
              <a:rPr lang="en-US" sz="2400"/>
              <a:t> appears in front of the current browser window.</a:t>
            </a:r>
          </a:p>
          <a:p>
            <a:pPr lvl="1"/>
            <a:r>
              <a:rPr lang="en-US" sz="2400" b="1"/>
              <a:t>Pop-under ad</a:t>
            </a:r>
            <a:r>
              <a:rPr lang="en-US" sz="2400"/>
              <a:t> appears underneath the active window.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0214E509-8CAA-4703-B7B2-927BB6063D29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45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43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Advertising (Continued)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E-mail</a:t>
            </a:r>
            <a:r>
              <a:rPr lang="en-US"/>
              <a:t> is when Marketers develop or purchase a list of e-mail addresses and send advertisements via e-mail.</a:t>
            </a:r>
          </a:p>
          <a:p>
            <a:r>
              <a:rPr lang="en-US" b="1"/>
              <a:t>Spamming</a:t>
            </a:r>
            <a:r>
              <a:rPr lang="en-US"/>
              <a:t> is the indiscriminate distribution of electronic ads without the permission of the receiver.</a:t>
            </a:r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EB1C37BE-8884-4C17-AC1C-FB976235E2EF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46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46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Advertising (Continued)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b="1"/>
              <a:t>Permission marketing</a:t>
            </a:r>
            <a:r>
              <a:rPr lang="en-US" sz="4000"/>
              <a:t> asks consumers to give their permission to voluntarily accept online advertising and e-mail.</a:t>
            </a:r>
          </a:p>
          <a:p>
            <a:r>
              <a:rPr lang="en-US" sz="4000" b="1"/>
              <a:t>Viral marketing</a:t>
            </a:r>
            <a:r>
              <a:rPr lang="en-US" sz="4000"/>
              <a:t> refers to online “word-of-mouth” marketing.  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8D5ABA91-DA77-4109-8AB4-5480CD8F967E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47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60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6.3 B2B Electronic Commerce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Sell-side marketplaces</a:t>
            </a:r>
            <a:r>
              <a:rPr lang="en-US"/>
              <a:t> are where organizations attempt to sell their products or services to other organizations electronically from their own private e-marketplace.</a:t>
            </a:r>
          </a:p>
          <a:p>
            <a:pPr>
              <a:lnSpc>
                <a:spcPct val="90000"/>
              </a:lnSpc>
            </a:pPr>
            <a:r>
              <a:rPr lang="en-US" b="1"/>
              <a:t>Buy-side marketplaces</a:t>
            </a:r>
            <a:r>
              <a:rPr lang="en-US"/>
              <a:t> are where organizations attempt to buy needed products or services from other organizations electronically.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0854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5191A176-B45B-449C-827D-72DDE6C35C97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48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43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B2B Electronic Commerce (Continued)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E-Procurement</a:t>
            </a:r>
            <a:r>
              <a:rPr lang="en-US"/>
              <a:t> is using electronic support to purchase goods and materials, sourcing, negotiating with suppliers, paying for goods and making delivery arrangements.</a:t>
            </a:r>
          </a:p>
          <a:p>
            <a:pPr lvl="1"/>
            <a:r>
              <a:rPr lang="en-US" b="1"/>
              <a:t>Group purchasing </a:t>
            </a:r>
            <a:r>
              <a:rPr lang="en-US"/>
              <a:t>is when the orders of many buyers are combined so that they constitute a large volume.</a:t>
            </a:r>
            <a:endParaRPr lang="en-US" b="1"/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B16507F4-B2E7-4C69-B84E-C5680351A3CB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49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8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928688"/>
            <a:ext cx="8501062" cy="4648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/>
              <a:t>E-commerce dapat didefinisikan dari beberapa perspektif:</a:t>
            </a:r>
          </a:p>
          <a:p>
            <a:pPr lvl="1" algn="just"/>
            <a:r>
              <a:rPr lang="en-US" sz="2000" b="1"/>
              <a:t>Komunikasi: </a:t>
            </a:r>
            <a:r>
              <a:rPr lang="en-US" sz="2000"/>
              <a:t>pengiriman barang, jasa, informasi, atau pembayaran melalui jaringan komputer atau sarana electronik lainnya</a:t>
            </a:r>
          </a:p>
          <a:p>
            <a:pPr lvl="1" algn="just">
              <a:spcBef>
                <a:spcPct val="40000"/>
              </a:spcBef>
            </a:pPr>
            <a:r>
              <a:rPr lang="en-US" sz="2000" b="1"/>
              <a:t>Perdagangan:</a:t>
            </a:r>
            <a:r>
              <a:rPr lang="en-US" sz="2000"/>
              <a:t> penyediaan sarana untuk membeli dan menjual produk, jasa, dan informasi melalui Internet atau fasilitas online lainnya</a:t>
            </a:r>
          </a:p>
          <a:p>
            <a:pPr lvl="1" algn="just">
              <a:lnSpc>
                <a:spcPct val="90000"/>
              </a:lnSpc>
            </a:pPr>
            <a:r>
              <a:rPr lang="en-US" sz="2000" b="1"/>
              <a:t>Proses Bisnis: </a:t>
            </a:r>
            <a:r>
              <a:rPr lang="en-US" sz="2000"/>
              <a:t>menjalankan proses bisnis secara elektronik melalui jaringan elektronik, menggantikan proses bisnis fisik dengan informasi</a:t>
            </a:r>
          </a:p>
          <a:p>
            <a:pPr lvl="1" algn="just">
              <a:lnSpc>
                <a:spcPct val="90000"/>
              </a:lnSpc>
              <a:spcBef>
                <a:spcPct val="45000"/>
              </a:spcBef>
            </a:pPr>
            <a:r>
              <a:rPr lang="en-US" sz="2000" b="1"/>
              <a:t>Layanan: </a:t>
            </a:r>
            <a:r>
              <a:rPr lang="en-US" sz="2000"/>
              <a:t>cara bagi pemerintah, perusahaan, konsumen, dan manajemen untuk memangkas biaya pelayanan/operasi sekaligus meningkatkan mutu dan kecepatan layanan bagi konsumen</a:t>
            </a:r>
          </a:p>
          <a:p>
            <a:pPr lvl="1" algn="just">
              <a:spcBef>
                <a:spcPct val="45000"/>
              </a:spcBef>
            </a:pPr>
            <a:r>
              <a:rPr lang="en-US" sz="1800" b="1"/>
              <a:t>Pembelajaran:</a:t>
            </a:r>
            <a:r>
              <a:rPr lang="en-US" sz="1800" b="1" i="1"/>
              <a:t> </a:t>
            </a:r>
            <a:r>
              <a:rPr lang="en-US" sz="1800"/>
              <a:t>sarana pendidikan dan pelatihan online untuk sekolah, universitas, dan organisasi lain termasuk perusahaan</a:t>
            </a:r>
          </a:p>
          <a:p>
            <a:pPr lvl="1" algn="just">
              <a:spcBef>
                <a:spcPct val="45000"/>
              </a:spcBef>
            </a:pPr>
            <a:r>
              <a:rPr lang="en-US" sz="1800" b="1"/>
              <a:t>Kolaborasi:</a:t>
            </a:r>
            <a:r>
              <a:rPr lang="en-US" sz="1800" b="1" i="1"/>
              <a:t> </a:t>
            </a:r>
            <a:r>
              <a:rPr lang="en-US" sz="1800"/>
              <a:t>metoda kolaborasi antar dan intra organisasi</a:t>
            </a:r>
          </a:p>
          <a:p>
            <a:pPr lvl="1" algn="just">
              <a:spcBef>
                <a:spcPct val="45000"/>
              </a:spcBef>
            </a:pPr>
            <a:r>
              <a:rPr lang="en-US" sz="1800" b="1"/>
              <a:t>Komunitas: </a:t>
            </a:r>
            <a:r>
              <a:rPr lang="en-US" sz="1800"/>
              <a:t>tempat berkumpul (</a:t>
            </a:r>
            <a:r>
              <a:rPr lang="en-US" sz="1800" i="1"/>
              <a:t>mangkal</a:t>
            </a:r>
            <a:r>
              <a:rPr lang="en-US" sz="1800"/>
              <a:t>) bagi anggota suatu masyarakat untuk belajar, mencari informasi, melakukan transaksi, dan berkolaborasi</a:t>
            </a:r>
            <a:endParaRPr lang="en-US" sz="1600"/>
          </a:p>
          <a:p>
            <a:pPr lvl="1" algn="just">
              <a:lnSpc>
                <a:spcPct val="90000"/>
              </a:lnSpc>
              <a:spcBef>
                <a:spcPct val="45000"/>
              </a:spcBef>
            </a:pPr>
            <a:endParaRPr lang="en-US" sz="2200"/>
          </a:p>
          <a:p>
            <a:pPr lvl="1">
              <a:spcBef>
                <a:spcPct val="40000"/>
              </a:spcBef>
              <a:buFont typeface="Arial" charset="0"/>
              <a:buNone/>
            </a:pPr>
            <a:endParaRPr lang="en-US" sz="2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pPr algn="r"/>
            <a:r>
              <a:rPr lang="en-US" sz="3400" b="1" i="1" dirty="0">
                <a:solidFill>
                  <a:srgbClr val="FF0000"/>
                </a:solidFill>
              </a:rPr>
              <a:t>Electronic Commerce</a:t>
            </a:r>
            <a:r>
              <a:rPr lang="en-US" sz="3400" b="1" dirty="0">
                <a:solidFill>
                  <a:srgbClr val="FF0000"/>
                </a:solidFill>
              </a:rPr>
              <a:t>: </a:t>
            </a:r>
            <a:r>
              <a:rPr lang="en-US" sz="3400" b="1" dirty="0" err="1">
                <a:solidFill>
                  <a:srgbClr val="FF0000"/>
                </a:solidFill>
              </a:rPr>
              <a:t>Definisi</a:t>
            </a:r>
            <a:r>
              <a:rPr lang="en-US" sz="3400" b="1" dirty="0">
                <a:solidFill>
                  <a:srgbClr val="FF0000"/>
                </a:solidFill>
              </a:rPr>
              <a:t> </a:t>
            </a:r>
            <a:r>
              <a:rPr lang="en-US" sz="3400" b="1" dirty="0" err="1">
                <a:solidFill>
                  <a:srgbClr val="FF0000"/>
                </a:solidFill>
              </a:rPr>
              <a:t>dan</a:t>
            </a:r>
            <a:r>
              <a:rPr lang="en-US" sz="3400" b="1" dirty="0">
                <a:solidFill>
                  <a:srgbClr val="FF0000"/>
                </a:solidFill>
              </a:rPr>
              <a:t> </a:t>
            </a:r>
            <a:r>
              <a:rPr lang="en-US" sz="3400" b="1" dirty="0" err="1">
                <a:solidFill>
                  <a:srgbClr val="FF0000"/>
                </a:solidFill>
              </a:rPr>
              <a:t>Konsep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6214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Exchanges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Many buyers and sellers; open to all business organizations; exchanges are for both </a:t>
            </a:r>
            <a:r>
              <a:rPr lang="en-US" i="1"/>
              <a:t>indirect materials </a:t>
            </a:r>
            <a:r>
              <a:rPr lang="en-US"/>
              <a:t>and </a:t>
            </a:r>
            <a:r>
              <a:rPr lang="en-US" i="1"/>
              <a:t>direct materials.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Vertical exchanges </a:t>
            </a:r>
            <a:r>
              <a:rPr lang="en-US"/>
              <a:t>connects buyers and sellers in a given industry.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Horizontal exchanges</a:t>
            </a:r>
            <a:r>
              <a:rPr lang="en-US"/>
              <a:t> connect buyers and sellers across many industries and are used mainly for MRO materials.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79A1A327-DD4E-4F22-9B1C-219CBE39E660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50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98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Electronic Exchanges (Continued)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Functional exchanges</a:t>
            </a:r>
            <a:r>
              <a:rPr lang="en-US"/>
              <a:t> are where needed services such as temporary help or extra office space are traded on an “as-needed” basis.</a:t>
            </a:r>
          </a:p>
          <a:p>
            <a:pPr>
              <a:lnSpc>
                <a:spcPct val="90000"/>
              </a:lnSpc>
            </a:pPr>
            <a:r>
              <a:rPr lang="en-US" b="1"/>
              <a:t>Electronic hubs</a:t>
            </a:r>
            <a:r>
              <a:rPr lang="en-US"/>
              <a:t> are used to facilitate communications and coordination among business partners, frequently along the supply chain.</a:t>
            </a:r>
            <a:endParaRPr lang="en-US" b="1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BD3D1B7A-BF48-4BDA-AD0E-4B87ED09F0DE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51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69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6.4 Electronic Payments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Electronic payment systems</a:t>
            </a:r>
            <a:r>
              <a:rPr lang="en-US"/>
              <a:t> enable you to pay for goods and services electronically.</a:t>
            </a:r>
          </a:p>
          <a:p>
            <a:r>
              <a:rPr lang="en-US" b="1"/>
              <a:t>Electronic checks</a:t>
            </a:r>
            <a:r>
              <a:rPr lang="en-US"/>
              <a:t> (</a:t>
            </a:r>
            <a:r>
              <a:rPr lang="en-US" b="1"/>
              <a:t>e-checks</a:t>
            </a:r>
            <a:r>
              <a:rPr lang="en-US"/>
              <a:t>) are similar to paper checks and are used mostly in B2B.</a:t>
            </a:r>
          </a:p>
          <a:p>
            <a:r>
              <a:rPr lang="en-US" b="1"/>
              <a:t>Electronic credit cards</a:t>
            </a:r>
            <a:r>
              <a:rPr lang="en-US"/>
              <a:t> allow customers to charge online payments to their credit card account.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2B18D67C-A4BA-4D19-80F5-F9FD33E3FDE9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52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4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Electronic Payments (Continued)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4906888" cy="5714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Purchasing cards</a:t>
            </a:r>
            <a:r>
              <a:rPr lang="en-US" sz="2800" dirty="0"/>
              <a:t> are the B2B equivalent of electronic credit cards and are typically used for unplanned B2B purchases.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Electronic cash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Stored-value money cards</a:t>
            </a:r>
            <a:r>
              <a:rPr lang="en-US" sz="2400" dirty="0"/>
              <a:t> allow you to store a fixed amount of prepaid money and then spend it as necessary.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Smart cards</a:t>
            </a:r>
            <a:r>
              <a:rPr lang="en-US" sz="2400" dirty="0"/>
              <a:t> contain a chip called a microprocessor that can store a considerable amount of information and are multipurpose – can be used as a debit card, credit card or a stored-value money card.</a:t>
            </a:r>
            <a:endParaRPr lang="en-US" sz="2400" b="1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1933D47A-52A9-490A-9742-4D0D3D580B29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53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8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Electronic Payments (Continued)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Person-to-person payments</a:t>
            </a:r>
            <a:r>
              <a:rPr lang="en-US"/>
              <a:t> are a form of e-cash that enables two individuals or an individual and a business to transfer funds without using a credit card.</a:t>
            </a:r>
            <a:endParaRPr lang="en-US" b="1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6FD8E67D-E3E9-426F-BC36-E43F6D696FC5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54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63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6.5 Ethical and Legal Issues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Ethical Issues</a:t>
            </a:r>
          </a:p>
          <a:p>
            <a:r>
              <a:rPr lang="en-US"/>
              <a:t>Privacy</a:t>
            </a:r>
          </a:p>
          <a:p>
            <a:pPr lvl="1"/>
            <a:r>
              <a:rPr lang="en-US"/>
              <a:t>Stored and transferred personal information</a:t>
            </a:r>
          </a:p>
          <a:p>
            <a:pPr lvl="1"/>
            <a:r>
              <a:rPr lang="en-US"/>
              <a:t>Tracking (i.e. cookies) Ethical Issues</a:t>
            </a:r>
          </a:p>
          <a:p>
            <a:r>
              <a:rPr lang="en-US"/>
              <a:t>Disintermediation</a:t>
            </a:r>
          </a:p>
          <a:p>
            <a:pPr lvl="1"/>
            <a:r>
              <a:rPr lang="en-US"/>
              <a:t>Value-added services that require expertise</a:t>
            </a:r>
          </a:p>
          <a:p>
            <a:pPr lvl="1"/>
            <a:r>
              <a:rPr lang="en-US"/>
              <a:t>Job loss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7651D0D1-9607-4C73-9170-CB88B45C6F80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55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55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Legal Issues Specific to E-commerce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Fraud on the Internet</a:t>
            </a:r>
            <a:r>
              <a:rPr lang="en-US"/>
              <a:t> i.e. stocks, investments, business opportunities, auctions.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Domain Names </a:t>
            </a:r>
            <a:r>
              <a:rPr lang="en-US"/>
              <a:t>problems with competition.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Cybersquatting</a:t>
            </a:r>
            <a:r>
              <a:rPr lang="en-US"/>
              <a:t> refers to the practice of registering domain names solely for the purpose of selling them later at a higher price.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E0696797-A313-46BE-9548-579D4F7D1BC5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56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29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Legal Issues Specific to E-commerce (Continued)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Taxes and other Fees</a:t>
            </a:r>
            <a:r>
              <a:rPr lang="en-US"/>
              <a:t> when and where (and in some cases whether) electronic sellers should pay business license taxes, franchise fees, gross-receipts taxes, excise taxes, …etc.</a:t>
            </a:r>
          </a:p>
          <a:p>
            <a:r>
              <a:rPr lang="en-US" b="1"/>
              <a:t>Copyright </a:t>
            </a:r>
            <a:r>
              <a:rPr lang="en-US"/>
              <a:t>protecting intellectual property in e-commerce and enforcing copyright laws is extremely difficult.</a:t>
            </a:r>
            <a:endParaRPr lang="en-US" b="1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Copyright 2007 John Wiley &amp; Sons, Inc</a:t>
            </a: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1" hangingPunct="1"/>
            <a:r>
              <a:rPr lang="en-US" sz="1400">
                <a:solidFill>
                  <a:schemeClr val="folHlink"/>
                </a:solidFill>
                <a:latin typeface="Times New Roman" pitchFamily="18" charset="0"/>
              </a:rPr>
              <a:t>Chapter 6</a:t>
            </a:r>
          </a:p>
        </p:txBody>
      </p:sp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 eaLnBrk="1" hangingPunct="1"/>
            <a:fld id="{7EA5095A-ABD4-4754-8B5D-ED0D0A9B2F8D}" type="slidenum">
              <a:rPr lang="en-US" sz="1400">
                <a:solidFill>
                  <a:schemeClr val="folHlink"/>
                </a:solidFill>
                <a:latin typeface="Times New Roman" pitchFamily="18" charset="0"/>
              </a:rPr>
              <a:pPr algn="r" eaLnBrk="1" hangingPunct="1"/>
              <a:t>57</a:t>
            </a:fld>
            <a:endParaRPr lang="en-US" sz="1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88" y="857250"/>
            <a:ext cx="8501062" cy="4267200"/>
          </a:xfrm>
        </p:spPr>
        <p:txBody>
          <a:bodyPr>
            <a:normAutofit fontScale="92500"/>
          </a:bodyPr>
          <a:lstStyle/>
          <a:p>
            <a:pPr marL="346075" indent="-346075">
              <a:defRPr/>
            </a:pPr>
            <a:r>
              <a:rPr lang="en-US" sz="2100" b="1" dirty="0"/>
              <a:t>Pure vs. Partial e-Commerce</a:t>
            </a:r>
            <a:r>
              <a:rPr lang="en-US" sz="2100" dirty="0"/>
              <a:t>  </a:t>
            </a:r>
            <a:r>
              <a:rPr lang="en-US" sz="2100" dirty="0" err="1"/>
              <a:t>tergantung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i="1" dirty="0" err="1"/>
              <a:t>derajat</a:t>
            </a:r>
            <a:r>
              <a:rPr lang="en-US" sz="2100" i="1" dirty="0"/>
              <a:t> </a:t>
            </a:r>
            <a:r>
              <a:rPr lang="en-US" sz="2100" i="1" dirty="0" err="1"/>
              <a:t>digitasi</a:t>
            </a:r>
            <a:r>
              <a:rPr lang="en-US" sz="2100" i="1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transformasi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fisik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digital):</a:t>
            </a:r>
          </a:p>
          <a:p>
            <a:pPr marL="914400" lvl="1" indent="-442913">
              <a:buFontTx/>
              <a:buAutoNum type="arabicPeriod"/>
              <a:defRPr/>
            </a:pPr>
            <a:r>
              <a:rPr lang="en-US" sz="2100" i="1" dirty="0" err="1"/>
              <a:t>produk</a:t>
            </a:r>
            <a:r>
              <a:rPr lang="en-US" sz="2100" i="1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jasa</a:t>
            </a:r>
            <a:r>
              <a:rPr lang="en-US" sz="2100" dirty="0"/>
              <a:t>) yang </a:t>
            </a:r>
            <a:r>
              <a:rPr lang="en-US" sz="2100" dirty="0" err="1"/>
              <a:t>dijual</a:t>
            </a:r>
            <a:r>
              <a:rPr lang="en-US" sz="2100" dirty="0"/>
              <a:t>;</a:t>
            </a:r>
          </a:p>
          <a:p>
            <a:pPr marL="914400" lvl="1" indent="-442913">
              <a:buFontTx/>
              <a:buAutoNum type="arabicPeriod"/>
              <a:defRPr/>
            </a:pPr>
            <a:r>
              <a:rPr lang="en-US" sz="2100" i="1" dirty="0" err="1"/>
              <a:t>proses</a:t>
            </a:r>
            <a:r>
              <a:rPr lang="en-US" sz="2100" i="1" dirty="0"/>
              <a:t> </a:t>
            </a:r>
            <a:r>
              <a:rPr lang="en-US" sz="2100" i="1" dirty="0" err="1"/>
              <a:t>bisnis</a:t>
            </a:r>
            <a:r>
              <a:rPr lang="en-US" sz="2100" dirty="0"/>
              <a:t>; </a:t>
            </a:r>
            <a:r>
              <a:rPr lang="en-US" sz="2100" dirty="0" err="1"/>
              <a:t>dan</a:t>
            </a:r>
            <a:endParaRPr lang="en-US" sz="2100" dirty="0"/>
          </a:p>
          <a:p>
            <a:pPr marL="914400" lvl="1" indent="-442913">
              <a:buFontTx/>
              <a:buAutoNum type="arabicPeriod"/>
              <a:defRPr/>
            </a:pPr>
            <a:r>
              <a:rPr lang="en-US" sz="2100" i="1" dirty="0" err="1"/>
              <a:t>agen</a:t>
            </a:r>
            <a:r>
              <a:rPr lang="en-US" sz="2100" i="1" dirty="0"/>
              <a:t> </a:t>
            </a:r>
            <a:r>
              <a:rPr lang="en-US" sz="2100" i="1" dirty="0" err="1"/>
              <a:t>penyalur</a:t>
            </a:r>
            <a:r>
              <a:rPr lang="en-US" sz="2100" i="1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i="1" dirty="0"/>
              <a:t>digital intermediary</a:t>
            </a:r>
            <a:r>
              <a:rPr lang="en-US" sz="2100" dirty="0"/>
              <a:t>)</a:t>
            </a:r>
          </a:p>
          <a:p>
            <a:pPr marL="346075" indent="-346075">
              <a:defRPr/>
            </a:pPr>
            <a:r>
              <a:rPr lang="en-US" sz="2100" b="1" dirty="0"/>
              <a:t>Perusahaan Brick &amp; Mortar</a:t>
            </a:r>
            <a:r>
              <a:rPr lang="en-US" sz="2100" dirty="0"/>
              <a:t> </a:t>
            </a:r>
            <a:r>
              <a:rPr lang="en-US" sz="2100" dirty="0" err="1"/>
              <a:t>yaitu</a:t>
            </a:r>
            <a:r>
              <a:rPr lang="en-US" sz="2100" dirty="0"/>
              <a:t> </a:t>
            </a:r>
            <a:r>
              <a:rPr lang="en-US" sz="2100" dirty="0" err="1"/>
              <a:t>perusahaan</a:t>
            </a:r>
            <a:r>
              <a:rPr lang="en-US" sz="2100" dirty="0"/>
              <a:t> model “</a:t>
            </a:r>
            <a:r>
              <a:rPr lang="en-US" sz="2100" dirty="0" err="1"/>
              <a:t>ekonomi</a:t>
            </a:r>
            <a:r>
              <a:rPr lang="en-US" sz="2100" dirty="0"/>
              <a:t> lama” yang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dirty="0" err="1"/>
              <a:t>sebagian</a:t>
            </a:r>
            <a:r>
              <a:rPr lang="en-US" sz="2100" dirty="0"/>
              <a:t> </a:t>
            </a:r>
            <a:r>
              <a:rPr lang="en-US" sz="2100" dirty="0" err="1"/>
              <a:t>besar</a:t>
            </a:r>
            <a:r>
              <a:rPr lang="en-US" sz="2100" dirty="0"/>
              <a:t> </a:t>
            </a:r>
            <a:r>
              <a:rPr lang="en-US" sz="2100" dirty="0" err="1"/>
              <a:t>aktivitas</a:t>
            </a:r>
            <a:r>
              <a:rPr lang="en-US" sz="2100" dirty="0"/>
              <a:t> </a:t>
            </a:r>
            <a:r>
              <a:rPr lang="en-US" sz="2100" dirty="0" err="1"/>
              <a:t>bisnisnya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manual (</a:t>
            </a:r>
            <a:r>
              <a:rPr lang="en-US" sz="2100" i="1" dirty="0"/>
              <a:t>off-line</a:t>
            </a:r>
            <a:r>
              <a:rPr lang="en-US" sz="2100" dirty="0"/>
              <a:t>), </a:t>
            </a:r>
            <a:r>
              <a:rPr lang="en-US" sz="2100" dirty="0" err="1"/>
              <a:t>menjual</a:t>
            </a:r>
            <a:r>
              <a:rPr lang="en-US" sz="2100" dirty="0"/>
              <a:t> </a:t>
            </a:r>
            <a:r>
              <a:rPr lang="en-US" sz="2100" dirty="0" err="1"/>
              <a:t>produk</a:t>
            </a:r>
            <a:r>
              <a:rPr lang="en-US" sz="2100" dirty="0"/>
              <a:t> </a:t>
            </a:r>
            <a:r>
              <a:rPr lang="en-US" sz="2100" dirty="0" err="1"/>
              <a:t>fisik</a:t>
            </a:r>
            <a:r>
              <a:rPr lang="en-US" sz="2100" dirty="0"/>
              <a:t> </a:t>
            </a:r>
            <a:r>
              <a:rPr lang="en-US" sz="2100" dirty="0" err="1"/>
              <a:t>melalui</a:t>
            </a:r>
            <a:r>
              <a:rPr lang="en-US" sz="2100" dirty="0"/>
              <a:t> </a:t>
            </a:r>
            <a:r>
              <a:rPr lang="en-US" sz="2100" dirty="0" err="1"/>
              <a:t>agen</a:t>
            </a:r>
            <a:r>
              <a:rPr lang="en-US" sz="2100" dirty="0"/>
              <a:t> </a:t>
            </a:r>
            <a:r>
              <a:rPr lang="en-US" sz="2100" dirty="0" err="1"/>
              <a:t>penyalur</a:t>
            </a:r>
            <a:r>
              <a:rPr lang="en-US" sz="2100" dirty="0"/>
              <a:t> </a:t>
            </a:r>
            <a:r>
              <a:rPr lang="en-US" sz="2100" dirty="0" err="1"/>
              <a:t>fisik</a:t>
            </a:r>
            <a:endParaRPr lang="en-US" sz="2100" dirty="0"/>
          </a:p>
          <a:p>
            <a:pPr>
              <a:defRPr/>
            </a:pPr>
            <a:r>
              <a:rPr lang="en-US" sz="2100" b="1" dirty="0"/>
              <a:t>Perusahaan Virtual (</a:t>
            </a:r>
            <a:r>
              <a:rPr lang="en-US" sz="2100" b="1" i="1" dirty="0"/>
              <a:t>pure-play</a:t>
            </a:r>
            <a:r>
              <a:rPr lang="en-US" sz="2100" b="1" dirty="0"/>
              <a:t>) </a:t>
            </a:r>
            <a:r>
              <a:rPr lang="en-US" sz="2100" dirty="0" err="1"/>
              <a:t>semua</a:t>
            </a:r>
            <a:r>
              <a:rPr lang="en-US" sz="2100" dirty="0"/>
              <a:t> </a:t>
            </a:r>
            <a:r>
              <a:rPr lang="en-US" sz="2100" dirty="0" err="1"/>
              <a:t>aktivitas</a:t>
            </a:r>
            <a:r>
              <a:rPr lang="en-US" sz="2100" dirty="0"/>
              <a:t> </a:t>
            </a:r>
            <a:r>
              <a:rPr lang="en-US" sz="2100" dirty="0" err="1"/>
              <a:t>bisnis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i="1" dirty="0"/>
              <a:t>online</a:t>
            </a:r>
          </a:p>
          <a:p>
            <a:pPr>
              <a:defRPr/>
            </a:pPr>
            <a:r>
              <a:rPr lang="en-US" sz="2100" b="1" dirty="0"/>
              <a:t>Perusahaan </a:t>
            </a:r>
            <a:r>
              <a:rPr lang="en-US" sz="2100" b="1" i="1" dirty="0"/>
              <a:t>Click &amp; Mortar</a:t>
            </a:r>
            <a:r>
              <a:rPr lang="en-US" sz="2100" b="1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dirty="0" err="1"/>
              <a:t>aktivitas</a:t>
            </a:r>
            <a:r>
              <a:rPr lang="en-US" sz="2100" dirty="0"/>
              <a:t> EC, </a:t>
            </a:r>
            <a:r>
              <a:rPr lang="en-US" sz="2100" dirty="0" err="1"/>
              <a:t>tetapi</a:t>
            </a:r>
            <a:r>
              <a:rPr lang="en-US" sz="2100" dirty="0"/>
              <a:t> </a:t>
            </a:r>
            <a:r>
              <a:rPr lang="en-US" sz="2100" dirty="0" err="1"/>
              <a:t>aktivitas</a:t>
            </a:r>
            <a:r>
              <a:rPr lang="en-US" sz="2100" dirty="0"/>
              <a:t> </a:t>
            </a:r>
            <a:r>
              <a:rPr lang="en-US" sz="2100" dirty="0" err="1"/>
              <a:t>bisnis</a:t>
            </a:r>
            <a:r>
              <a:rPr lang="en-US" sz="2100" dirty="0"/>
              <a:t> </a:t>
            </a:r>
            <a:r>
              <a:rPr lang="en-US" sz="2100" dirty="0" err="1"/>
              <a:t>utama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dirty="0" err="1"/>
              <a:t>di</a:t>
            </a:r>
            <a:r>
              <a:rPr lang="en-US" sz="2100" dirty="0"/>
              <a:t> </a:t>
            </a:r>
            <a:r>
              <a:rPr lang="en-US" sz="2100" dirty="0" err="1"/>
              <a:t>dunia</a:t>
            </a:r>
            <a:r>
              <a:rPr lang="en-US" sz="2100" dirty="0"/>
              <a:t> </a:t>
            </a:r>
            <a:r>
              <a:rPr lang="en-US" sz="2100" dirty="0" err="1"/>
              <a:t>fisik</a:t>
            </a:r>
            <a:endParaRPr lang="en-US" sz="2100" dirty="0"/>
          </a:p>
          <a:p>
            <a:pPr>
              <a:defRPr/>
            </a:pPr>
            <a:r>
              <a:rPr lang="en-US" sz="2100" b="1" dirty="0" err="1"/>
              <a:t>Pasar</a:t>
            </a:r>
            <a:r>
              <a:rPr lang="en-US" sz="2100" b="1" dirty="0"/>
              <a:t> </a:t>
            </a:r>
            <a:r>
              <a:rPr lang="en-US" sz="2100" b="1" dirty="0" err="1"/>
              <a:t>elektronik</a:t>
            </a:r>
            <a:r>
              <a:rPr lang="en-US" sz="2100" b="1" dirty="0"/>
              <a:t> (</a:t>
            </a:r>
            <a:r>
              <a:rPr lang="en-US" sz="2100" b="1" i="1" dirty="0"/>
              <a:t>e-marketplace</a:t>
            </a:r>
            <a:r>
              <a:rPr lang="en-US" sz="2100" b="1" dirty="0"/>
              <a:t>) </a:t>
            </a:r>
            <a:r>
              <a:rPr lang="en-US" sz="2100" dirty="0" err="1"/>
              <a:t>pasar</a:t>
            </a:r>
            <a:r>
              <a:rPr lang="en-US" sz="2100" dirty="0"/>
              <a:t> online </a:t>
            </a:r>
            <a:r>
              <a:rPr lang="en-US" sz="2100" dirty="0" err="1"/>
              <a:t>dimana</a:t>
            </a:r>
            <a:r>
              <a:rPr lang="en-US" sz="2100" dirty="0"/>
              <a:t> </a:t>
            </a:r>
            <a:r>
              <a:rPr lang="en-US" sz="2100" dirty="0" err="1"/>
              <a:t>pembeli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penjual</a:t>
            </a:r>
            <a:r>
              <a:rPr lang="en-US" sz="2100" dirty="0"/>
              <a:t> </a:t>
            </a:r>
            <a:r>
              <a:rPr lang="en-US" sz="2100" dirty="0" err="1"/>
              <a:t>bertemu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bertukar</a:t>
            </a:r>
            <a:r>
              <a:rPr lang="en-US" sz="2100" dirty="0"/>
              <a:t> </a:t>
            </a:r>
            <a:r>
              <a:rPr lang="en-US" sz="2100" dirty="0" err="1"/>
              <a:t>produk</a:t>
            </a:r>
            <a:r>
              <a:rPr lang="en-US" sz="2100" dirty="0"/>
              <a:t>, </a:t>
            </a:r>
            <a:r>
              <a:rPr lang="en-US" sz="2100" dirty="0" err="1"/>
              <a:t>jasa</a:t>
            </a:r>
            <a:r>
              <a:rPr lang="en-US" sz="2100" dirty="0"/>
              <a:t>, </a:t>
            </a:r>
            <a:r>
              <a:rPr lang="en-US" sz="2100" dirty="0" err="1"/>
              <a:t>uang</a:t>
            </a:r>
            <a:r>
              <a:rPr lang="en-US" sz="2100" dirty="0"/>
              <a:t>,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informasi</a:t>
            </a:r>
            <a:endParaRPr lang="en-US" sz="2100" dirty="0"/>
          </a:p>
          <a:p>
            <a:pPr>
              <a:defRPr/>
            </a:pPr>
            <a:endParaRPr lang="en-US" sz="2100" dirty="0"/>
          </a:p>
          <a:p>
            <a:pPr marL="533400" indent="-533400">
              <a:defRPr/>
            </a:pPr>
            <a:endParaRPr lang="en-US" sz="2100" dirty="0"/>
          </a:p>
          <a:p>
            <a:pPr marL="533400" indent="-533400">
              <a:buFontTx/>
              <a:buNone/>
              <a:defRPr/>
            </a:pPr>
            <a:endParaRPr lang="en-US" sz="21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>
            <a:normAutofit fontScale="90000"/>
          </a:bodyPr>
          <a:lstStyle/>
          <a:p>
            <a:pPr algn="r"/>
            <a:r>
              <a:rPr lang="en-US" sz="3400" b="1">
                <a:solidFill>
                  <a:srgbClr val="FF0000"/>
                </a:solidFill>
              </a:rPr>
              <a:t>Kategorisasi e-Commerce</a:t>
            </a:r>
            <a:endParaRPr lang="en-US" sz="25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115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/>
              <a:t>Dua tipe umum e-commerce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business-to-consumer (B2C)</a:t>
            </a:r>
            <a:r>
              <a:rPr lang="en-US" b="1"/>
              <a:t> :</a:t>
            </a:r>
            <a:r>
              <a:rPr lang="en-US"/>
              <a:t> transaksi online terjadi antara perusahaan dengan konsumen individual</a:t>
            </a:r>
          </a:p>
          <a:p>
            <a:pPr lvl="2">
              <a:lnSpc>
                <a:spcPct val="90000"/>
              </a:lnSpc>
            </a:pPr>
            <a:r>
              <a:rPr lang="en-US" b="1" i="1"/>
              <a:t>e-tailing</a:t>
            </a:r>
            <a:r>
              <a:rPr lang="en-US"/>
              <a:t>: ritel online, biasanya B2C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b="1" i="1"/>
              <a:t>business-to-business (B2B):</a:t>
            </a:r>
            <a:r>
              <a:rPr lang="en-US" i="1"/>
              <a:t> </a:t>
            </a:r>
            <a:r>
              <a:rPr lang="en-US"/>
              <a:t>perusahaan melakukan transaksi online dengan perusahaan lain.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57200"/>
            <a:ext cx="7704856" cy="1531640"/>
          </a:xfrm>
        </p:spPr>
        <p:txBody>
          <a:bodyPr/>
          <a:lstStyle/>
          <a:p>
            <a:pPr algn="l"/>
            <a:r>
              <a:rPr lang="en-US" sz="3400" b="1" dirty="0" err="1"/>
              <a:t>Struktur</a:t>
            </a:r>
            <a:r>
              <a:rPr lang="en-US" sz="3400" b="1" dirty="0"/>
              <a:t> </a:t>
            </a:r>
            <a:r>
              <a:rPr lang="en-US" sz="3400" b="1" dirty="0" err="1"/>
              <a:t>dan</a:t>
            </a:r>
            <a:r>
              <a:rPr lang="en-US" sz="3400" b="1" dirty="0"/>
              <a:t> </a:t>
            </a:r>
            <a:r>
              <a:rPr lang="en-US" sz="3400" b="1" dirty="0" err="1"/>
              <a:t>Klasifikasi</a:t>
            </a:r>
            <a:r>
              <a:rPr lang="en-US" sz="3400" b="1" dirty="0"/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23935465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28688"/>
            <a:ext cx="82296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sz="2800" u="sng"/>
              <a:t>Infrastrukturnya</a:t>
            </a:r>
          </a:p>
          <a:p>
            <a:pPr lvl="1"/>
            <a:r>
              <a:rPr lang="en-US" sz="2400" b="1" i="1"/>
              <a:t>Internet:</a:t>
            </a:r>
            <a:r>
              <a:rPr lang="en-US" sz="2400"/>
              <a:t> jaringan global </a:t>
            </a:r>
          </a:p>
          <a:p>
            <a:pPr lvl="1"/>
            <a:r>
              <a:rPr lang="en-US" sz="2400" b="1" i="1"/>
              <a:t>Intranet:</a:t>
            </a:r>
            <a:r>
              <a:rPr lang="en-US" sz="2400" b="1"/>
              <a:t> </a:t>
            </a:r>
            <a:r>
              <a:rPr lang="en-US" sz="2400"/>
              <a:t>jaringan milik perusahaan atau organisasi yang menggunakan teknologi Internet, seperti protokol Internet, browser Web, dsb.</a:t>
            </a:r>
          </a:p>
          <a:p>
            <a:pPr lvl="1"/>
            <a:r>
              <a:rPr lang="en-US" sz="2400" b="1" i="1"/>
              <a:t>Extranet:</a:t>
            </a:r>
            <a:r>
              <a:rPr lang="en-US" sz="2400"/>
              <a:t> jaringan melalui Internet yang menghubungkan beberapa intranet</a:t>
            </a:r>
          </a:p>
          <a:p>
            <a:pPr>
              <a:lnSpc>
                <a:spcPct val="90000"/>
              </a:lnSpc>
            </a:pPr>
            <a:r>
              <a:rPr lang="en-US" sz="2600"/>
              <a:t>Selain infrastruktur, E-Commerce juga ditunjang oleh lima pilar: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SDM (</a:t>
            </a:r>
            <a:r>
              <a:rPr lang="en-US" sz="2200" u="sng"/>
              <a:t>People</a:t>
            </a:r>
            <a:r>
              <a:rPr lang="en-US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Peraturan/perundangan publik (</a:t>
            </a:r>
            <a:r>
              <a:rPr lang="en-US" sz="2200" u="sng"/>
              <a:t>Public Policy</a:t>
            </a:r>
            <a:r>
              <a:rPr lang="en-US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Pemasaran dan periklanan (</a:t>
            </a:r>
            <a:r>
              <a:rPr lang="en-US" sz="2200" u="sng"/>
              <a:t>Marketing and Advertisement</a:t>
            </a:r>
            <a:r>
              <a:rPr lang="en-US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Layanan-layanan pendukung (</a:t>
            </a:r>
            <a:r>
              <a:rPr lang="en-US" sz="2200" u="sng"/>
              <a:t>Support and Services</a:t>
            </a:r>
            <a:r>
              <a:rPr lang="en-US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Kemitraan usaha (</a:t>
            </a:r>
            <a:r>
              <a:rPr lang="en-US" sz="2200" u="sng"/>
              <a:t>Business Partnerships</a:t>
            </a:r>
            <a:r>
              <a:rPr lang="en-US" sz="2200"/>
              <a:t>)</a:t>
            </a:r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40725" cy="552450"/>
          </a:xfrm>
        </p:spPr>
        <p:txBody>
          <a:bodyPr>
            <a:normAutofit fontScale="90000"/>
          </a:bodyPr>
          <a:lstStyle/>
          <a:p>
            <a:pPr algn="r"/>
            <a:r>
              <a:rPr lang="en-US" sz="3400" b="1">
                <a:solidFill>
                  <a:srgbClr val="FF0000"/>
                </a:solidFill>
              </a:rPr>
              <a:t>Struktur dan Klasifikasi e-Commerce</a:t>
            </a:r>
            <a:endParaRPr lang="en-US" sz="25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328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Fig1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285750"/>
            <a:ext cx="8139113" cy="6072188"/>
          </a:xfrm>
          <a:noFill/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>
            <a:normAutofit fontScale="90000"/>
          </a:bodyPr>
          <a:lstStyle/>
          <a:p>
            <a:r>
              <a:rPr lang="en-US" sz="3400" b="1"/>
              <a:t>Framework e-Commerce</a:t>
            </a:r>
          </a:p>
        </p:txBody>
      </p:sp>
    </p:spTree>
    <p:extLst>
      <p:ext uri="{BB962C8B-B14F-4D97-AF65-F5344CB8AC3E}">
        <p14:creationId xmlns:p14="http://schemas.microsoft.com/office/powerpoint/2010/main" val="30225257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9</TotalTime>
  <Words>3475</Words>
  <Application>Microsoft Office PowerPoint</Application>
  <PresentationFormat>On-screen Show (4:3)</PresentationFormat>
  <Paragraphs>481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Black</vt:lpstr>
      <vt:lpstr>Calibri</vt:lpstr>
      <vt:lpstr>Tahoma</vt:lpstr>
      <vt:lpstr>Times New Roman</vt:lpstr>
      <vt:lpstr>Wingdings</vt:lpstr>
      <vt:lpstr>Composite</vt:lpstr>
      <vt:lpstr>E-Commerce</vt:lpstr>
      <vt:lpstr>Tujuan</vt:lpstr>
      <vt:lpstr>Topik</vt:lpstr>
      <vt:lpstr>Konsep Dasar Electronic Commerce</vt:lpstr>
      <vt:lpstr>Electronic Commerce: Definisi dan Konsep</vt:lpstr>
      <vt:lpstr>Kategorisasi e-Commerce</vt:lpstr>
      <vt:lpstr>Struktur dan Klasifikasi e-Commerce</vt:lpstr>
      <vt:lpstr>Struktur dan Klasifikasi e-Commerce</vt:lpstr>
      <vt:lpstr>Framework e-Commerce</vt:lpstr>
      <vt:lpstr>Klasifikasi EC menurut Pola Interaksi/Transaksi</vt:lpstr>
      <vt:lpstr>Klasifikasi e-Commerce menurut Pola Interaksi/Transaksi</vt:lpstr>
      <vt:lpstr>PowerPoint Presentation</vt:lpstr>
      <vt:lpstr>PowerPoint Presentation</vt:lpstr>
      <vt:lpstr>Teknologi Pendahulu e-Commerce</vt:lpstr>
      <vt:lpstr>Sejarah singkat E-Commerce</vt:lpstr>
      <vt:lpstr>Catatan Sejarah E-Commerce </vt:lpstr>
      <vt:lpstr>Model Bisnis e-Commerce</vt:lpstr>
      <vt:lpstr>Struktur Model Bisnis</vt:lpstr>
      <vt:lpstr>Model Bisnis Umum e-Commerce</vt:lpstr>
      <vt:lpstr>PowerPoint Presentation</vt:lpstr>
      <vt:lpstr>Contoh Fasilitator Rantai Pasokan </vt:lpstr>
      <vt:lpstr>Manfaat e-Commerce</vt:lpstr>
      <vt:lpstr>Tantangan e-Commerce</vt:lpstr>
      <vt:lpstr>Learning Outcomes</vt:lpstr>
      <vt:lpstr>Rincian Materi</vt:lpstr>
      <vt:lpstr>Introduction to Information Technology</vt:lpstr>
      <vt:lpstr>Chapter 6</vt:lpstr>
      <vt:lpstr>Chapter Outline</vt:lpstr>
      <vt:lpstr>Learning Objectives</vt:lpstr>
      <vt:lpstr>Learning Objectives (Continued)</vt:lpstr>
      <vt:lpstr>6.1 Overview</vt:lpstr>
      <vt:lpstr>Overview (Continued)</vt:lpstr>
      <vt:lpstr>Overview (Continued)</vt:lpstr>
      <vt:lpstr>Types of E-Commerce</vt:lpstr>
      <vt:lpstr>Types of EC (Continued)</vt:lpstr>
      <vt:lpstr>Major E-Commerce Mechanisms</vt:lpstr>
      <vt:lpstr>Major E-Commerce Mechanisms (Continued)</vt:lpstr>
      <vt:lpstr>Benefits and Limitations of  E-Commerce</vt:lpstr>
      <vt:lpstr>Benefits and Limitations of  E-Commerce (Continued)</vt:lpstr>
      <vt:lpstr>Benefits and Limitations of  E-Commerce (Continued)</vt:lpstr>
      <vt:lpstr>6.2 B2C Electronic Commerce</vt:lpstr>
      <vt:lpstr>Online Service Industries</vt:lpstr>
      <vt:lpstr>Online Service Industries (Continued)</vt:lpstr>
      <vt:lpstr>Issues in E-tailing</vt:lpstr>
      <vt:lpstr>Online Advertising</vt:lpstr>
      <vt:lpstr>Online Advertising (Continued)</vt:lpstr>
      <vt:lpstr>Online Advertising (Continued)</vt:lpstr>
      <vt:lpstr>6.3 B2B Electronic Commerce</vt:lpstr>
      <vt:lpstr>B2B Electronic Commerce (Continued)</vt:lpstr>
      <vt:lpstr>Electronic Exchanges</vt:lpstr>
      <vt:lpstr>Electronic Exchanges (Continued)</vt:lpstr>
      <vt:lpstr>6.4 Electronic Payments</vt:lpstr>
      <vt:lpstr>Electronic Payments (Continued)</vt:lpstr>
      <vt:lpstr>Electronic Payments (Continued)</vt:lpstr>
      <vt:lpstr>6.5 Ethical and Legal Issues</vt:lpstr>
      <vt:lpstr>Legal Issues Specific to E-commerce</vt:lpstr>
      <vt:lpstr>Legal Issues Specific to E-commerce (Continued)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Rizki Muliono</dc:creator>
  <cp:lastModifiedBy>DesyIka</cp:lastModifiedBy>
  <cp:revision>3</cp:revision>
  <dcterms:created xsi:type="dcterms:W3CDTF">2017-06-09T00:50:42Z</dcterms:created>
  <dcterms:modified xsi:type="dcterms:W3CDTF">2022-09-29T22:20:19Z</dcterms:modified>
</cp:coreProperties>
</file>