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77" r:id="rId3"/>
    <p:sldId id="257" r:id="rId4"/>
    <p:sldId id="259" r:id="rId5"/>
    <p:sldId id="261" r:id="rId6"/>
    <p:sldId id="274" r:id="rId7"/>
    <p:sldId id="273" r:id="rId8"/>
    <p:sldId id="272" r:id="rId9"/>
    <p:sldId id="271" r:id="rId10"/>
    <p:sldId id="270" r:id="rId11"/>
    <p:sldId id="260" r:id="rId12"/>
    <p:sldId id="262" r:id="rId13"/>
    <p:sldId id="263" r:id="rId14"/>
    <p:sldId id="269" r:id="rId15"/>
    <p:sldId id="264" r:id="rId16"/>
    <p:sldId id="265" r:id="rId17"/>
    <p:sldId id="266" r:id="rId18"/>
    <p:sldId id="267" r:id="rId19"/>
    <p:sldId id="268"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9" d="100"/>
        <a:sy n="49" d="100"/>
      </p:scale>
      <p:origin x="0" y="0"/>
    </p:cViewPr>
  </p:sorterViewPr>
  <p:notesViewPr>
    <p:cSldViewPr>
      <p:cViewPr varScale="1">
        <p:scale>
          <a:sx n="56" d="100"/>
          <a:sy n="56" d="100"/>
        </p:scale>
        <p:origin x="-181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C48ADBDC-CB72-4B86-975A-F43AD8E60B22}" type="datetimeFigureOut">
              <a:rPr lang="en-US"/>
              <a:pPr>
                <a:defRPr/>
              </a:pPr>
              <a:t>9/30/2022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F581A1DC-D203-4374-A1EB-CA92744050EE}" type="slidenum">
              <a:rPr lang="en-US"/>
              <a:pPr>
                <a:defRPr/>
              </a:pPr>
              <a:t>‹#›</a:t>
            </a:fld>
            <a:endParaRPr lang="en-US"/>
          </a:p>
        </p:txBody>
      </p:sp>
    </p:spTree>
    <p:extLst>
      <p:ext uri="{BB962C8B-B14F-4D97-AF65-F5344CB8AC3E}">
        <p14:creationId xmlns:p14="http://schemas.microsoft.com/office/powerpoint/2010/main" val="14919631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929A37C-259E-42C8-8058-79EE8D7F8A43}" type="slidenum">
              <a:rPr lang="en-US" smtClean="0"/>
              <a:pPr eaLnBrk="1" hangingPunct="1"/>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3EBCA4-4406-49DF-9275-D5C47E289842}" type="slidenum">
              <a:rPr lang="en-US"/>
              <a:pPr/>
              <a:t>21</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5E9ED3-C04D-43BC-80BD-C97953C444DE}" type="slidenum">
              <a:rPr lang="en-US"/>
              <a:pPr/>
              <a:t>22</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CD6247-FF61-4DCA-A7EC-1775E6B0D8C0}" type="slidenum">
              <a:rPr lang="en-US"/>
              <a:pPr/>
              <a:t>23</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7134B0-6380-4A9D-BB3E-56725E413641}" type="slidenum">
              <a:rPr lang="en-US"/>
              <a:pPr/>
              <a:t>24</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6209F5-FB18-4684-8CCE-166FCCB991A1}" type="slidenum">
              <a:rPr lang="en-US"/>
              <a:pPr/>
              <a:t>25</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3B14D5-26AE-434D-8635-990DC215FAD1}" type="slidenum">
              <a:rPr lang="en-US"/>
              <a:pPr/>
              <a:t>26</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D48E77-66DC-4A32-8AAD-7FBD6C84460D}" type="slidenum">
              <a:rPr lang="en-US"/>
              <a:pPr/>
              <a:t>27</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D8FE3-8CF1-4C2F-9AE5-0228B6B070D9}" type="slidenum">
              <a:rPr lang="en-US"/>
              <a:pPr/>
              <a:t>28</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9069E76A-078E-4E06-A376-6DA1A382CAF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0D11347-B73C-4D5A-9957-233ACC5AC0C5}"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9102CA5-0163-4B73-A339-0FB2849E3AA5}"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FEADE10-794F-45C1-BDAF-91B9706A5302}" type="slidenum">
              <a:rPr lang="en-US" smtClean="0"/>
              <a:pPr>
                <a:defRPr/>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DA76640-05F3-44E4-B5F2-3ED5AD549E9A}"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046BBCE-DA0C-4B09-8304-E5F1F0D2F94B}"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A6127C6-C31C-47D3-94D8-1CE04F99CC6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22FB4C4-3DBB-433B-B966-9C5489E286BF}"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04F6E67-8D9D-46A3-B2EE-24F63A29987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2902B69-EF08-4758-9089-C1DE9389E4D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8E10B477-E22A-43C8-AF2D-B44E94825BB4}"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8FA70D83-5409-40BD-B3D1-76D706EBF58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sz="4800" b="1"/>
              <a:t>IP Address</a:t>
            </a:r>
          </a:p>
        </p:txBody>
      </p:sp>
      <p:sp>
        <p:nvSpPr>
          <p:cNvPr id="2051" name="Rectangle 3"/>
          <p:cNvSpPr>
            <a:spLocks noGrp="1" noChangeArrowheads="1"/>
          </p:cNvSpPr>
          <p:nvPr>
            <p:ph type="subTitle" idx="1"/>
          </p:nvPr>
        </p:nvSpPr>
        <p:spPr/>
        <p:txBody>
          <a:bodyPr/>
          <a:lstStyle/>
          <a:p>
            <a:pPr eaLnBrk="1" hangingPunct="1"/>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5"/>
          <p:cNvSpPr>
            <a:spLocks noChangeShapeType="1"/>
          </p:cNvSpPr>
          <p:nvPr/>
        </p:nvSpPr>
        <p:spPr bwMode="auto">
          <a:xfrm>
            <a:off x="900113" y="2276475"/>
            <a:ext cx="6473825" cy="23813"/>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 name="Line 6"/>
          <p:cNvSpPr>
            <a:spLocks noChangeShapeType="1"/>
          </p:cNvSpPr>
          <p:nvPr/>
        </p:nvSpPr>
        <p:spPr bwMode="auto">
          <a:xfrm flipH="1">
            <a:off x="6227763" y="3213100"/>
            <a:ext cx="1081087"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8" name="Line 7"/>
          <p:cNvSpPr>
            <a:spLocks noChangeShapeType="1"/>
          </p:cNvSpPr>
          <p:nvPr/>
        </p:nvSpPr>
        <p:spPr bwMode="auto">
          <a:xfrm>
            <a:off x="1403350" y="1917700"/>
            <a:ext cx="0" cy="40481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9" name="Line 8"/>
          <p:cNvSpPr>
            <a:spLocks noChangeShapeType="1"/>
          </p:cNvSpPr>
          <p:nvPr/>
        </p:nvSpPr>
        <p:spPr bwMode="auto">
          <a:xfrm>
            <a:off x="3168650" y="1955800"/>
            <a:ext cx="0" cy="3429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0" name="Line 9"/>
          <p:cNvSpPr>
            <a:spLocks noChangeShapeType="1"/>
          </p:cNvSpPr>
          <p:nvPr/>
        </p:nvSpPr>
        <p:spPr bwMode="auto">
          <a:xfrm flipH="1">
            <a:off x="4967288" y="1927225"/>
            <a:ext cx="6350" cy="33496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 name="Line 10"/>
          <p:cNvSpPr>
            <a:spLocks noChangeShapeType="1"/>
          </p:cNvSpPr>
          <p:nvPr/>
        </p:nvSpPr>
        <p:spPr bwMode="auto">
          <a:xfrm>
            <a:off x="6678613" y="1927225"/>
            <a:ext cx="4762" cy="36353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272" name="Group 13"/>
          <p:cNvGrpSpPr>
            <a:grpSpLocks/>
          </p:cNvGrpSpPr>
          <p:nvPr/>
        </p:nvGrpSpPr>
        <p:grpSpPr bwMode="auto">
          <a:xfrm>
            <a:off x="827088" y="1009650"/>
            <a:ext cx="947737" cy="898525"/>
            <a:chOff x="1770" y="9195"/>
            <a:chExt cx="825" cy="821"/>
          </a:xfrm>
        </p:grpSpPr>
        <p:grpSp>
          <p:nvGrpSpPr>
            <p:cNvPr id="11359" name="Group 14"/>
            <p:cNvGrpSpPr>
              <a:grpSpLocks/>
            </p:cNvGrpSpPr>
            <p:nvPr/>
          </p:nvGrpSpPr>
          <p:grpSpPr bwMode="auto">
            <a:xfrm>
              <a:off x="1867" y="9195"/>
              <a:ext cx="630" cy="450"/>
              <a:chOff x="1860" y="9195"/>
              <a:chExt cx="630" cy="450"/>
            </a:xfrm>
          </p:grpSpPr>
          <p:sp>
            <p:nvSpPr>
              <p:cNvPr id="11364" name="Rectangle 15"/>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1365" name="AutoShape 16"/>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1360" name="Group 17"/>
            <p:cNvGrpSpPr>
              <a:grpSpLocks/>
            </p:cNvGrpSpPr>
            <p:nvPr/>
          </p:nvGrpSpPr>
          <p:grpSpPr bwMode="auto">
            <a:xfrm>
              <a:off x="1815" y="9690"/>
              <a:ext cx="735" cy="225"/>
              <a:chOff x="1800" y="9690"/>
              <a:chExt cx="735" cy="225"/>
            </a:xfrm>
          </p:grpSpPr>
          <p:sp>
            <p:nvSpPr>
              <p:cNvPr id="11362" name="Rectangle 18"/>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1363" name="Rectangle 19"/>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1361" name="Rectangle 20"/>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1273" name="Group 21"/>
          <p:cNvGrpSpPr>
            <a:grpSpLocks/>
          </p:cNvGrpSpPr>
          <p:nvPr/>
        </p:nvGrpSpPr>
        <p:grpSpPr bwMode="auto">
          <a:xfrm>
            <a:off x="2627313" y="1001713"/>
            <a:ext cx="942975" cy="898525"/>
            <a:chOff x="1770" y="9195"/>
            <a:chExt cx="825" cy="821"/>
          </a:xfrm>
        </p:grpSpPr>
        <p:grpSp>
          <p:nvGrpSpPr>
            <p:cNvPr id="11352" name="Group 22"/>
            <p:cNvGrpSpPr>
              <a:grpSpLocks/>
            </p:cNvGrpSpPr>
            <p:nvPr/>
          </p:nvGrpSpPr>
          <p:grpSpPr bwMode="auto">
            <a:xfrm>
              <a:off x="1867" y="9195"/>
              <a:ext cx="630" cy="450"/>
              <a:chOff x="1860" y="9195"/>
              <a:chExt cx="630" cy="450"/>
            </a:xfrm>
          </p:grpSpPr>
          <p:sp>
            <p:nvSpPr>
              <p:cNvPr id="11357" name="Rectangle 23"/>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1358" name="AutoShape 24"/>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1353" name="Group 25"/>
            <p:cNvGrpSpPr>
              <a:grpSpLocks/>
            </p:cNvGrpSpPr>
            <p:nvPr/>
          </p:nvGrpSpPr>
          <p:grpSpPr bwMode="auto">
            <a:xfrm>
              <a:off x="1815" y="9690"/>
              <a:ext cx="735" cy="225"/>
              <a:chOff x="1800" y="9690"/>
              <a:chExt cx="735" cy="225"/>
            </a:xfrm>
          </p:grpSpPr>
          <p:sp>
            <p:nvSpPr>
              <p:cNvPr id="11355" name="Rectangle 26"/>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1356" name="Rectangle 27"/>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1354" name="Rectangle 28"/>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1274" name="Group 29"/>
          <p:cNvGrpSpPr>
            <a:grpSpLocks/>
          </p:cNvGrpSpPr>
          <p:nvPr/>
        </p:nvGrpSpPr>
        <p:grpSpPr bwMode="auto">
          <a:xfrm>
            <a:off x="4427538" y="973138"/>
            <a:ext cx="944562" cy="898525"/>
            <a:chOff x="1770" y="9195"/>
            <a:chExt cx="825" cy="821"/>
          </a:xfrm>
        </p:grpSpPr>
        <p:grpSp>
          <p:nvGrpSpPr>
            <p:cNvPr id="11345" name="Group 30"/>
            <p:cNvGrpSpPr>
              <a:grpSpLocks/>
            </p:cNvGrpSpPr>
            <p:nvPr/>
          </p:nvGrpSpPr>
          <p:grpSpPr bwMode="auto">
            <a:xfrm>
              <a:off x="1867" y="9195"/>
              <a:ext cx="630" cy="450"/>
              <a:chOff x="1860" y="9195"/>
              <a:chExt cx="630" cy="450"/>
            </a:xfrm>
          </p:grpSpPr>
          <p:sp>
            <p:nvSpPr>
              <p:cNvPr id="11350" name="Rectangle 31"/>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1351" name="AutoShape 32"/>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1346" name="Group 33"/>
            <p:cNvGrpSpPr>
              <a:grpSpLocks/>
            </p:cNvGrpSpPr>
            <p:nvPr/>
          </p:nvGrpSpPr>
          <p:grpSpPr bwMode="auto">
            <a:xfrm>
              <a:off x="1815" y="9690"/>
              <a:ext cx="735" cy="225"/>
              <a:chOff x="1800" y="9690"/>
              <a:chExt cx="735" cy="225"/>
            </a:xfrm>
          </p:grpSpPr>
          <p:sp>
            <p:nvSpPr>
              <p:cNvPr id="11348" name="Rectangle 34"/>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1349" name="Rectangle 35"/>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1347" name="Rectangle 36"/>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1275" name="Group 37"/>
          <p:cNvGrpSpPr>
            <a:grpSpLocks/>
          </p:cNvGrpSpPr>
          <p:nvPr/>
        </p:nvGrpSpPr>
        <p:grpSpPr bwMode="auto">
          <a:xfrm>
            <a:off x="6137275" y="973138"/>
            <a:ext cx="944563" cy="898525"/>
            <a:chOff x="1770" y="9195"/>
            <a:chExt cx="825" cy="821"/>
          </a:xfrm>
        </p:grpSpPr>
        <p:grpSp>
          <p:nvGrpSpPr>
            <p:cNvPr id="11338" name="Group 38"/>
            <p:cNvGrpSpPr>
              <a:grpSpLocks/>
            </p:cNvGrpSpPr>
            <p:nvPr/>
          </p:nvGrpSpPr>
          <p:grpSpPr bwMode="auto">
            <a:xfrm>
              <a:off x="1867" y="9195"/>
              <a:ext cx="630" cy="450"/>
              <a:chOff x="1860" y="9195"/>
              <a:chExt cx="630" cy="450"/>
            </a:xfrm>
          </p:grpSpPr>
          <p:sp>
            <p:nvSpPr>
              <p:cNvPr id="11343" name="Rectangle 39"/>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1344" name="AutoShape 40"/>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1339" name="Group 41"/>
            <p:cNvGrpSpPr>
              <a:grpSpLocks/>
            </p:cNvGrpSpPr>
            <p:nvPr/>
          </p:nvGrpSpPr>
          <p:grpSpPr bwMode="auto">
            <a:xfrm>
              <a:off x="1815" y="9690"/>
              <a:ext cx="735" cy="225"/>
              <a:chOff x="1800" y="9690"/>
              <a:chExt cx="735" cy="225"/>
            </a:xfrm>
          </p:grpSpPr>
          <p:sp>
            <p:nvSpPr>
              <p:cNvPr id="11341" name="Rectangle 42"/>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1342" name="Rectangle 43"/>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1340" name="Rectangle 44"/>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1276" name="Group 45"/>
          <p:cNvGrpSpPr>
            <a:grpSpLocks/>
          </p:cNvGrpSpPr>
          <p:nvPr/>
        </p:nvGrpSpPr>
        <p:grpSpPr bwMode="auto">
          <a:xfrm>
            <a:off x="7329488" y="2924175"/>
            <a:ext cx="1346200" cy="1144588"/>
            <a:chOff x="2393" y="9136"/>
            <a:chExt cx="622" cy="550"/>
          </a:xfrm>
        </p:grpSpPr>
        <p:grpSp>
          <p:nvGrpSpPr>
            <p:cNvPr id="11330" name="Group 46"/>
            <p:cNvGrpSpPr>
              <a:grpSpLocks/>
            </p:cNvGrpSpPr>
            <p:nvPr/>
          </p:nvGrpSpPr>
          <p:grpSpPr bwMode="auto">
            <a:xfrm>
              <a:off x="2393" y="9136"/>
              <a:ext cx="254" cy="550"/>
              <a:chOff x="468" y="8998"/>
              <a:chExt cx="503" cy="1255"/>
            </a:xfrm>
          </p:grpSpPr>
          <p:sp>
            <p:nvSpPr>
              <p:cNvPr id="11336" name="Rectangle 47"/>
              <p:cNvSpPr>
                <a:spLocks noChangeArrowheads="1"/>
              </p:cNvSpPr>
              <p:nvPr/>
            </p:nvSpPr>
            <p:spPr bwMode="auto">
              <a:xfrm>
                <a:off x="468" y="8998"/>
                <a:ext cx="503" cy="1255"/>
              </a:xfrm>
              <a:prstGeom prst="rect">
                <a:avLst/>
              </a:prstGeom>
              <a:solidFill>
                <a:srgbClr val="FFFFFF"/>
              </a:solidFill>
              <a:ln w="9525">
                <a:solidFill>
                  <a:srgbClr val="000000"/>
                </a:solidFill>
                <a:miter lim="800000"/>
                <a:headEnd/>
                <a:tailEnd/>
              </a:ln>
            </p:spPr>
            <p:txBody>
              <a:bodyPr/>
              <a:lstStyle/>
              <a:p>
                <a:endParaRPr lang="en-US"/>
              </a:p>
            </p:txBody>
          </p:sp>
          <p:sp>
            <p:nvSpPr>
              <p:cNvPr id="11337" name="Rectangle 48"/>
              <p:cNvSpPr>
                <a:spLocks noChangeArrowheads="1"/>
              </p:cNvSpPr>
              <p:nvPr/>
            </p:nvSpPr>
            <p:spPr bwMode="auto">
              <a:xfrm>
                <a:off x="522" y="9165"/>
                <a:ext cx="395" cy="333"/>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1331" name="Group 49"/>
            <p:cNvGrpSpPr>
              <a:grpSpLocks/>
            </p:cNvGrpSpPr>
            <p:nvPr/>
          </p:nvGrpSpPr>
          <p:grpSpPr bwMode="auto">
            <a:xfrm>
              <a:off x="2675" y="9370"/>
              <a:ext cx="340" cy="316"/>
              <a:chOff x="1087" y="9419"/>
              <a:chExt cx="853" cy="792"/>
            </a:xfrm>
          </p:grpSpPr>
          <p:grpSp>
            <p:nvGrpSpPr>
              <p:cNvPr id="11332" name="Group 50"/>
              <p:cNvGrpSpPr>
                <a:grpSpLocks/>
              </p:cNvGrpSpPr>
              <p:nvPr/>
            </p:nvGrpSpPr>
            <p:grpSpPr bwMode="auto">
              <a:xfrm>
                <a:off x="1087" y="9419"/>
                <a:ext cx="853" cy="681"/>
                <a:chOff x="1860" y="9195"/>
                <a:chExt cx="630" cy="450"/>
              </a:xfrm>
            </p:grpSpPr>
            <p:sp>
              <p:nvSpPr>
                <p:cNvPr id="11334" name="Rectangle 51"/>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1335" name="AutoShape 52"/>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sp>
            <p:nvSpPr>
              <p:cNvPr id="11333" name="Rectangle 53"/>
              <p:cNvSpPr>
                <a:spLocks noChangeArrowheads="1"/>
              </p:cNvSpPr>
              <p:nvPr/>
            </p:nvSpPr>
            <p:spPr bwMode="auto">
              <a:xfrm>
                <a:off x="1185" y="10140"/>
                <a:ext cx="660" cy="71"/>
              </a:xfrm>
              <a:prstGeom prst="rect">
                <a:avLst/>
              </a:prstGeom>
              <a:solidFill>
                <a:srgbClr val="FFFFFF"/>
              </a:solidFill>
              <a:ln w="9525">
                <a:solidFill>
                  <a:srgbClr val="000000"/>
                </a:solidFill>
                <a:miter lim="800000"/>
                <a:headEnd/>
                <a:tailEnd/>
              </a:ln>
            </p:spPr>
            <p:txBody>
              <a:bodyPr/>
              <a:lstStyle/>
              <a:p>
                <a:endParaRPr lang="en-US"/>
              </a:p>
            </p:txBody>
          </p:sp>
        </p:grpSp>
      </p:grpSp>
      <p:sp>
        <p:nvSpPr>
          <p:cNvPr id="11277" name="Text Box 54"/>
          <p:cNvSpPr txBox="1">
            <a:spLocks noChangeArrowheads="1"/>
          </p:cNvSpPr>
          <p:nvPr/>
        </p:nvSpPr>
        <p:spPr bwMode="auto">
          <a:xfrm>
            <a:off x="7437438" y="2636838"/>
            <a:ext cx="114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ROUTER</a:t>
            </a:r>
          </a:p>
        </p:txBody>
      </p:sp>
      <p:sp>
        <p:nvSpPr>
          <p:cNvPr id="11278" name="Text Box 55"/>
          <p:cNvSpPr txBox="1">
            <a:spLocks noChangeArrowheads="1"/>
          </p:cNvSpPr>
          <p:nvPr/>
        </p:nvSpPr>
        <p:spPr bwMode="auto">
          <a:xfrm>
            <a:off x="539750"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192.168.0.2</a:t>
            </a:r>
          </a:p>
        </p:txBody>
      </p:sp>
      <p:sp>
        <p:nvSpPr>
          <p:cNvPr id="11279" name="Text Box 56"/>
          <p:cNvSpPr txBox="1">
            <a:spLocks noChangeArrowheads="1"/>
          </p:cNvSpPr>
          <p:nvPr/>
        </p:nvSpPr>
        <p:spPr bwMode="auto">
          <a:xfrm>
            <a:off x="2411413"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192.168.0.3</a:t>
            </a:r>
          </a:p>
        </p:txBody>
      </p:sp>
      <p:sp>
        <p:nvSpPr>
          <p:cNvPr id="11280" name="Text Box 57"/>
          <p:cNvSpPr txBox="1">
            <a:spLocks noChangeArrowheads="1"/>
          </p:cNvSpPr>
          <p:nvPr/>
        </p:nvSpPr>
        <p:spPr bwMode="auto">
          <a:xfrm>
            <a:off x="4194175"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192.168.0.4</a:t>
            </a:r>
          </a:p>
        </p:txBody>
      </p:sp>
      <p:sp>
        <p:nvSpPr>
          <p:cNvPr id="11281" name="Text Box 58"/>
          <p:cNvSpPr txBox="1">
            <a:spLocks noChangeArrowheads="1"/>
          </p:cNvSpPr>
          <p:nvPr/>
        </p:nvSpPr>
        <p:spPr bwMode="auto">
          <a:xfrm>
            <a:off x="5932488"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192.168.0.5</a:t>
            </a:r>
          </a:p>
        </p:txBody>
      </p:sp>
      <p:sp>
        <p:nvSpPr>
          <p:cNvPr id="11282" name="Line 59"/>
          <p:cNvSpPr>
            <a:spLocks noChangeShapeType="1"/>
          </p:cNvSpPr>
          <p:nvPr/>
        </p:nvSpPr>
        <p:spPr bwMode="auto">
          <a:xfrm flipH="1" flipV="1">
            <a:off x="6227763" y="2276475"/>
            <a:ext cx="0" cy="936625"/>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60"/>
          <p:cNvSpPr>
            <a:spLocks noChangeShapeType="1"/>
          </p:cNvSpPr>
          <p:nvPr/>
        </p:nvSpPr>
        <p:spPr bwMode="auto">
          <a:xfrm flipH="1">
            <a:off x="6227763" y="3933825"/>
            <a:ext cx="1081087"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61"/>
          <p:cNvSpPr>
            <a:spLocks noChangeShapeType="1"/>
          </p:cNvSpPr>
          <p:nvPr/>
        </p:nvSpPr>
        <p:spPr bwMode="auto">
          <a:xfrm flipH="1" flipV="1">
            <a:off x="6227763" y="3933825"/>
            <a:ext cx="0" cy="790575"/>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62"/>
          <p:cNvSpPr>
            <a:spLocks noChangeShapeType="1"/>
          </p:cNvSpPr>
          <p:nvPr/>
        </p:nvSpPr>
        <p:spPr bwMode="auto">
          <a:xfrm>
            <a:off x="900113" y="4725988"/>
            <a:ext cx="6564312"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63"/>
          <p:cNvSpPr>
            <a:spLocks noChangeShapeType="1"/>
          </p:cNvSpPr>
          <p:nvPr/>
        </p:nvSpPr>
        <p:spPr bwMode="auto">
          <a:xfrm>
            <a:off x="1403350" y="4716463"/>
            <a:ext cx="0" cy="40481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64"/>
          <p:cNvSpPr>
            <a:spLocks noChangeShapeType="1"/>
          </p:cNvSpPr>
          <p:nvPr/>
        </p:nvSpPr>
        <p:spPr bwMode="auto">
          <a:xfrm>
            <a:off x="3168650" y="4754563"/>
            <a:ext cx="0" cy="3429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65"/>
          <p:cNvSpPr>
            <a:spLocks noChangeShapeType="1"/>
          </p:cNvSpPr>
          <p:nvPr/>
        </p:nvSpPr>
        <p:spPr bwMode="auto">
          <a:xfrm flipH="1">
            <a:off x="4967288" y="4725988"/>
            <a:ext cx="6350" cy="33496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66"/>
          <p:cNvSpPr>
            <a:spLocks noChangeShapeType="1"/>
          </p:cNvSpPr>
          <p:nvPr/>
        </p:nvSpPr>
        <p:spPr bwMode="auto">
          <a:xfrm>
            <a:off x="6678613" y="4725988"/>
            <a:ext cx="4762" cy="363537"/>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290" name="Group 67"/>
          <p:cNvGrpSpPr>
            <a:grpSpLocks/>
          </p:cNvGrpSpPr>
          <p:nvPr/>
        </p:nvGrpSpPr>
        <p:grpSpPr bwMode="auto">
          <a:xfrm>
            <a:off x="827088" y="5121275"/>
            <a:ext cx="947737" cy="898525"/>
            <a:chOff x="1770" y="9195"/>
            <a:chExt cx="825" cy="821"/>
          </a:xfrm>
        </p:grpSpPr>
        <p:grpSp>
          <p:nvGrpSpPr>
            <p:cNvPr id="11323" name="Group 68"/>
            <p:cNvGrpSpPr>
              <a:grpSpLocks/>
            </p:cNvGrpSpPr>
            <p:nvPr/>
          </p:nvGrpSpPr>
          <p:grpSpPr bwMode="auto">
            <a:xfrm>
              <a:off x="1867" y="9195"/>
              <a:ext cx="630" cy="450"/>
              <a:chOff x="1860" y="9195"/>
              <a:chExt cx="630" cy="450"/>
            </a:xfrm>
          </p:grpSpPr>
          <p:sp>
            <p:nvSpPr>
              <p:cNvPr id="11328" name="Rectangle 69"/>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1329" name="AutoShape 70"/>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1324" name="Group 71"/>
            <p:cNvGrpSpPr>
              <a:grpSpLocks/>
            </p:cNvGrpSpPr>
            <p:nvPr/>
          </p:nvGrpSpPr>
          <p:grpSpPr bwMode="auto">
            <a:xfrm>
              <a:off x="1815" y="9690"/>
              <a:ext cx="735" cy="225"/>
              <a:chOff x="1800" y="9690"/>
              <a:chExt cx="735" cy="225"/>
            </a:xfrm>
          </p:grpSpPr>
          <p:sp>
            <p:nvSpPr>
              <p:cNvPr id="11326" name="Rectangle 72"/>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1327" name="Rectangle 73"/>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1325" name="Rectangle 74"/>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1291" name="Group 75"/>
          <p:cNvGrpSpPr>
            <a:grpSpLocks/>
          </p:cNvGrpSpPr>
          <p:nvPr/>
        </p:nvGrpSpPr>
        <p:grpSpPr bwMode="auto">
          <a:xfrm>
            <a:off x="2627313" y="5113338"/>
            <a:ext cx="942975" cy="898525"/>
            <a:chOff x="1770" y="9195"/>
            <a:chExt cx="825" cy="821"/>
          </a:xfrm>
        </p:grpSpPr>
        <p:grpSp>
          <p:nvGrpSpPr>
            <p:cNvPr id="11316" name="Group 76"/>
            <p:cNvGrpSpPr>
              <a:grpSpLocks/>
            </p:cNvGrpSpPr>
            <p:nvPr/>
          </p:nvGrpSpPr>
          <p:grpSpPr bwMode="auto">
            <a:xfrm>
              <a:off x="1867" y="9195"/>
              <a:ext cx="630" cy="450"/>
              <a:chOff x="1860" y="9195"/>
              <a:chExt cx="630" cy="450"/>
            </a:xfrm>
          </p:grpSpPr>
          <p:sp>
            <p:nvSpPr>
              <p:cNvPr id="11321" name="Rectangle 77"/>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1322" name="AutoShape 78"/>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1317" name="Group 79"/>
            <p:cNvGrpSpPr>
              <a:grpSpLocks/>
            </p:cNvGrpSpPr>
            <p:nvPr/>
          </p:nvGrpSpPr>
          <p:grpSpPr bwMode="auto">
            <a:xfrm>
              <a:off x="1815" y="9690"/>
              <a:ext cx="735" cy="225"/>
              <a:chOff x="1800" y="9690"/>
              <a:chExt cx="735" cy="225"/>
            </a:xfrm>
          </p:grpSpPr>
          <p:sp>
            <p:nvSpPr>
              <p:cNvPr id="11319" name="Rectangle 80"/>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1320" name="Rectangle 81"/>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1318" name="Rectangle 82"/>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1292" name="Group 83"/>
          <p:cNvGrpSpPr>
            <a:grpSpLocks/>
          </p:cNvGrpSpPr>
          <p:nvPr/>
        </p:nvGrpSpPr>
        <p:grpSpPr bwMode="auto">
          <a:xfrm>
            <a:off x="4427538" y="5084763"/>
            <a:ext cx="944562" cy="898525"/>
            <a:chOff x="1770" y="9195"/>
            <a:chExt cx="825" cy="821"/>
          </a:xfrm>
        </p:grpSpPr>
        <p:grpSp>
          <p:nvGrpSpPr>
            <p:cNvPr id="11309" name="Group 84"/>
            <p:cNvGrpSpPr>
              <a:grpSpLocks/>
            </p:cNvGrpSpPr>
            <p:nvPr/>
          </p:nvGrpSpPr>
          <p:grpSpPr bwMode="auto">
            <a:xfrm>
              <a:off x="1867" y="9195"/>
              <a:ext cx="630" cy="450"/>
              <a:chOff x="1860" y="9195"/>
              <a:chExt cx="630" cy="450"/>
            </a:xfrm>
          </p:grpSpPr>
          <p:sp>
            <p:nvSpPr>
              <p:cNvPr id="11314" name="Rectangle 85"/>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1315" name="AutoShape 86"/>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1310" name="Group 87"/>
            <p:cNvGrpSpPr>
              <a:grpSpLocks/>
            </p:cNvGrpSpPr>
            <p:nvPr/>
          </p:nvGrpSpPr>
          <p:grpSpPr bwMode="auto">
            <a:xfrm>
              <a:off x="1815" y="9690"/>
              <a:ext cx="735" cy="225"/>
              <a:chOff x="1800" y="9690"/>
              <a:chExt cx="735" cy="225"/>
            </a:xfrm>
          </p:grpSpPr>
          <p:sp>
            <p:nvSpPr>
              <p:cNvPr id="11312" name="Rectangle 88"/>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1313" name="Rectangle 89"/>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1311" name="Rectangle 90"/>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1293" name="Group 91"/>
          <p:cNvGrpSpPr>
            <a:grpSpLocks/>
          </p:cNvGrpSpPr>
          <p:nvPr/>
        </p:nvGrpSpPr>
        <p:grpSpPr bwMode="auto">
          <a:xfrm>
            <a:off x="6137275" y="5084763"/>
            <a:ext cx="944563" cy="898525"/>
            <a:chOff x="1770" y="9195"/>
            <a:chExt cx="825" cy="821"/>
          </a:xfrm>
        </p:grpSpPr>
        <p:grpSp>
          <p:nvGrpSpPr>
            <p:cNvPr id="11302" name="Group 92"/>
            <p:cNvGrpSpPr>
              <a:grpSpLocks/>
            </p:cNvGrpSpPr>
            <p:nvPr/>
          </p:nvGrpSpPr>
          <p:grpSpPr bwMode="auto">
            <a:xfrm>
              <a:off x="1867" y="9195"/>
              <a:ext cx="630" cy="450"/>
              <a:chOff x="1860" y="9195"/>
              <a:chExt cx="630" cy="450"/>
            </a:xfrm>
          </p:grpSpPr>
          <p:sp>
            <p:nvSpPr>
              <p:cNvPr id="11307" name="Rectangle 93"/>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1308" name="AutoShape 94"/>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1303" name="Group 95"/>
            <p:cNvGrpSpPr>
              <a:grpSpLocks/>
            </p:cNvGrpSpPr>
            <p:nvPr/>
          </p:nvGrpSpPr>
          <p:grpSpPr bwMode="auto">
            <a:xfrm>
              <a:off x="1815" y="9690"/>
              <a:ext cx="735" cy="225"/>
              <a:chOff x="1800" y="9690"/>
              <a:chExt cx="735" cy="225"/>
            </a:xfrm>
          </p:grpSpPr>
          <p:sp>
            <p:nvSpPr>
              <p:cNvPr id="11305" name="Rectangle 96"/>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1306" name="Rectangle 97"/>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1304" name="Rectangle 98"/>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sp>
        <p:nvSpPr>
          <p:cNvPr id="11294" name="Text Box 103"/>
          <p:cNvSpPr txBox="1">
            <a:spLocks noChangeArrowheads="1"/>
          </p:cNvSpPr>
          <p:nvPr/>
        </p:nvSpPr>
        <p:spPr bwMode="auto">
          <a:xfrm>
            <a:off x="557213" y="609282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192.168.1.2</a:t>
            </a:r>
          </a:p>
        </p:txBody>
      </p:sp>
      <p:sp>
        <p:nvSpPr>
          <p:cNvPr id="11295" name="Text Box 104"/>
          <p:cNvSpPr txBox="1">
            <a:spLocks noChangeArrowheads="1"/>
          </p:cNvSpPr>
          <p:nvPr/>
        </p:nvSpPr>
        <p:spPr bwMode="auto">
          <a:xfrm>
            <a:off x="2428875" y="609282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192.168.1.3</a:t>
            </a:r>
          </a:p>
        </p:txBody>
      </p:sp>
      <p:sp>
        <p:nvSpPr>
          <p:cNvPr id="11296" name="Text Box 105"/>
          <p:cNvSpPr txBox="1">
            <a:spLocks noChangeArrowheads="1"/>
          </p:cNvSpPr>
          <p:nvPr/>
        </p:nvSpPr>
        <p:spPr bwMode="auto">
          <a:xfrm>
            <a:off x="4211638" y="609282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192.168.1.4</a:t>
            </a:r>
          </a:p>
        </p:txBody>
      </p:sp>
      <p:sp>
        <p:nvSpPr>
          <p:cNvPr id="11297" name="Text Box 106"/>
          <p:cNvSpPr txBox="1">
            <a:spLocks noChangeArrowheads="1"/>
          </p:cNvSpPr>
          <p:nvPr/>
        </p:nvSpPr>
        <p:spPr bwMode="auto">
          <a:xfrm>
            <a:off x="5949950" y="609282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192.168.1.5</a:t>
            </a:r>
          </a:p>
        </p:txBody>
      </p:sp>
      <p:sp>
        <p:nvSpPr>
          <p:cNvPr id="11298" name="Text Box 107"/>
          <p:cNvSpPr txBox="1">
            <a:spLocks noChangeArrowheads="1"/>
          </p:cNvSpPr>
          <p:nvPr/>
        </p:nvSpPr>
        <p:spPr bwMode="auto">
          <a:xfrm>
            <a:off x="5867400" y="32131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192.168.0.1</a:t>
            </a:r>
          </a:p>
        </p:txBody>
      </p:sp>
      <p:sp>
        <p:nvSpPr>
          <p:cNvPr id="11299" name="Text Box 108"/>
          <p:cNvSpPr txBox="1">
            <a:spLocks noChangeArrowheads="1"/>
          </p:cNvSpPr>
          <p:nvPr/>
        </p:nvSpPr>
        <p:spPr bwMode="auto">
          <a:xfrm>
            <a:off x="5867400" y="3573463"/>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192.168.1.1</a:t>
            </a:r>
          </a:p>
        </p:txBody>
      </p:sp>
      <p:sp>
        <p:nvSpPr>
          <p:cNvPr id="11300" name="Text Box 109"/>
          <p:cNvSpPr txBox="1">
            <a:spLocks noChangeArrowheads="1"/>
          </p:cNvSpPr>
          <p:nvPr/>
        </p:nvSpPr>
        <p:spPr bwMode="auto">
          <a:xfrm>
            <a:off x="3348038" y="42926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a:solidFill>
                  <a:srgbClr val="CC3300"/>
                </a:solidFill>
              </a:rPr>
              <a:t>192.168.1.0</a:t>
            </a:r>
          </a:p>
        </p:txBody>
      </p:sp>
      <p:sp>
        <p:nvSpPr>
          <p:cNvPr id="11301" name="Text Box 110"/>
          <p:cNvSpPr txBox="1">
            <a:spLocks noChangeArrowheads="1"/>
          </p:cNvSpPr>
          <p:nvPr/>
        </p:nvSpPr>
        <p:spPr bwMode="auto">
          <a:xfrm>
            <a:off x="3348038" y="23495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a:solidFill>
                  <a:srgbClr val="CC3300"/>
                </a:solidFill>
              </a:rPr>
              <a:t>192.168.0.0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a:t>Klassifikasi IP Address</a:t>
            </a:r>
          </a:p>
        </p:txBody>
      </p:sp>
      <p:sp>
        <p:nvSpPr>
          <p:cNvPr id="12291" name="Text Box 4"/>
          <p:cNvSpPr txBox="1">
            <a:spLocks noChangeArrowheads="1"/>
          </p:cNvSpPr>
          <p:nvPr/>
        </p:nvSpPr>
        <p:spPr bwMode="auto">
          <a:xfrm>
            <a:off x="2590800" y="1258888"/>
            <a:ext cx="3546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200"/>
              <a:t>IP Address </a:t>
            </a:r>
            <a:r>
              <a:rPr lang="en-US" sz="3200" b="1"/>
              <a:t>Klas A</a:t>
            </a:r>
          </a:p>
        </p:txBody>
      </p:sp>
      <p:sp>
        <p:nvSpPr>
          <p:cNvPr id="12292" name="Rectangle 5"/>
          <p:cNvSpPr>
            <a:spLocks noChangeArrowheads="1"/>
          </p:cNvSpPr>
          <p:nvPr/>
        </p:nvSpPr>
        <p:spPr bwMode="auto">
          <a:xfrm>
            <a:off x="971550" y="2965450"/>
            <a:ext cx="1800225" cy="649288"/>
          </a:xfrm>
          <a:prstGeom prst="rect">
            <a:avLst/>
          </a:prstGeom>
          <a:solidFill>
            <a:srgbClr val="FFFFCC"/>
          </a:solidFill>
          <a:ln w="9525">
            <a:solidFill>
              <a:schemeClr val="tx1"/>
            </a:solidFill>
            <a:miter lim="800000"/>
            <a:headEnd/>
            <a:tailEnd/>
          </a:ln>
        </p:spPr>
        <p:txBody>
          <a:bodyPr wrap="none" anchor="ctr"/>
          <a:lstStyle/>
          <a:p>
            <a:pPr algn="ctr"/>
            <a:r>
              <a:rPr lang="en-US" sz="2800"/>
              <a:t>0 . . . . . . .</a:t>
            </a:r>
          </a:p>
        </p:txBody>
      </p:sp>
      <p:sp>
        <p:nvSpPr>
          <p:cNvPr id="12293" name="Line 9"/>
          <p:cNvSpPr>
            <a:spLocks noChangeShapeType="1"/>
          </p:cNvSpPr>
          <p:nvPr/>
        </p:nvSpPr>
        <p:spPr bwMode="auto">
          <a:xfrm>
            <a:off x="971550" y="2535238"/>
            <a:ext cx="72009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 name="Line 10"/>
          <p:cNvSpPr>
            <a:spLocks noChangeShapeType="1"/>
          </p:cNvSpPr>
          <p:nvPr/>
        </p:nvSpPr>
        <p:spPr bwMode="auto">
          <a:xfrm>
            <a:off x="971550" y="2247900"/>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 name="Line 11"/>
          <p:cNvSpPr>
            <a:spLocks noChangeShapeType="1"/>
          </p:cNvSpPr>
          <p:nvPr/>
        </p:nvSpPr>
        <p:spPr bwMode="auto">
          <a:xfrm>
            <a:off x="8172450" y="2247900"/>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Text Box 12"/>
          <p:cNvSpPr txBox="1">
            <a:spLocks noChangeArrowheads="1"/>
          </p:cNvSpPr>
          <p:nvPr/>
        </p:nvSpPr>
        <p:spPr bwMode="auto">
          <a:xfrm>
            <a:off x="4084638" y="2265363"/>
            <a:ext cx="979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t>32 bit</a:t>
            </a:r>
          </a:p>
        </p:txBody>
      </p:sp>
      <p:sp>
        <p:nvSpPr>
          <p:cNvPr id="12297" name="Rectangle 16"/>
          <p:cNvSpPr>
            <a:spLocks noChangeArrowheads="1"/>
          </p:cNvSpPr>
          <p:nvPr/>
        </p:nvSpPr>
        <p:spPr bwMode="auto">
          <a:xfrm>
            <a:off x="2771775" y="2965450"/>
            <a:ext cx="1800225" cy="649288"/>
          </a:xfrm>
          <a:prstGeom prst="rect">
            <a:avLst/>
          </a:prstGeom>
          <a:solidFill>
            <a:srgbClr val="CCECFF"/>
          </a:solidFill>
          <a:ln w="9525">
            <a:solidFill>
              <a:schemeClr val="tx1"/>
            </a:solidFill>
            <a:miter lim="800000"/>
            <a:headEnd/>
            <a:tailEnd/>
          </a:ln>
        </p:spPr>
        <p:txBody>
          <a:bodyPr wrap="none" anchor="ctr"/>
          <a:lstStyle/>
          <a:p>
            <a:pPr algn="ctr"/>
            <a:r>
              <a:rPr lang="en-US" sz="2800"/>
              <a:t>. . . . . . . .</a:t>
            </a:r>
          </a:p>
        </p:txBody>
      </p:sp>
      <p:sp>
        <p:nvSpPr>
          <p:cNvPr id="12298" name="Rectangle 18"/>
          <p:cNvSpPr>
            <a:spLocks noChangeArrowheads="1"/>
          </p:cNvSpPr>
          <p:nvPr/>
        </p:nvSpPr>
        <p:spPr bwMode="auto">
          <a:xfrm>
            <a:off x="4572000" y="2965450"/>
            <a:ext cx="1800225" cy="649288"/>
          </a:xfrm>
          <a:prstGeom prst="rect">
            <a:avLst/>
          </a:prstGeom>
          <a:solidFill>
            <a:srgbClr val="CCECFF"/>
          </a:solidFill>
          <a:ln w="9525">
            <a:solidFill>
              <a:schemeClr val="tx1"/>
            </a:solidFill>
            <a:miter lim="800000"/>
            <a:headEnd/>
            <a:tailEnd/>
          </a:ln>
        </p:spPr>
        <p:txBody>
          <a:bodyPr wrap="none" anchor="ctr"/>
          <a:lstStyle/>
          <a:p>
            <a:pPr algn="ctr"/>
            <a:r>
              <a:rPr lang="en-US" sz="2800"/>
              <a:t>. . . . . . . .</a:t>
            </a:r>
          </a:p>
        </p:txBody>
      </p:sp>
      <p:sp>
        <p:nvSpPr>
          <p:cNvPr id="12299" name="Rectangle 21"/>
          <p:cNvSpPr>
            <a:spLocks noChangeArrowheads="1"/>
          </p:cNvSpPr>
          <p:nvPr/>
        </p:nvSpPr>
        <p:spPr bwMode="auto">
          <a:xfrm>
            <a:off x="6372225" y="2965450"/>
            <a:ext cx="1800225" cy="649288"/>
          </a:xfrm>
          <a:prstGeom prst="rect">
            <a:avLst/>
          </a:prstGeom>
          <a:solidFill>
            <a:srgbClr val="CCECFF"/>
          </a:solidFill>
          <a:ln w="9525">
            <a:solidFill>
              <a:schemeClr val="tx1"/>
            </a:solidFill>
            <a:miter lim="800000"/>
            <a:headEnd/>
            <a:tailEnd/>
          </a:ln>
        </p:spPr>
        <p:txBody>
          <a:bodyPr wrap="none" anchor="ctr"/>
          <a:lstStyle/>
          <a:p>
            <a:pPr algn="ctr"/>
            <a:r>
              <a:rPr lang="en-US" sz="2800"/>
              <a:t>. . . . . . . .</a:t>
            </a:r>
          </a:p>
        </p:txBody>
      </p:sp>
      <p:sp>
        <p:nvSpPr>
          <p:cNvPr id="12300" name="Line 22"/>
          <p:cNvSpPr>
            <a:spLocks noChangeShapeType="1"/>
          </p:cNvSpPr>
          <p:nvPr/>
        </p:nvSpPr>
        <p:spPr bwMode="auto">
          <a:xfrm>
            <a:off x="971550" y="4005263"/>
            <a:ext cx="72009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23"/>
          <p:cNvSpPr>
            <a:spLocks noChangeShapeType="1"/>
          </p:cNvSpPr>
          <p:nvPr/>
        </p:nvSpPr>
        <p:spPr bwMode="auto">
          <a:xfrm>
            <a:off x="971550" y="3717925"/>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Line 24"/>
          <p:cNvSpPr>
            <a:spLocks noChangeShapeType="1"/>
          </p:cNvSpPr>
          <p:nvPr/>
        </p:nvSpPr>
        <p:spPr bwMode="auto">
          <a:xfrm>
            <a:off x="2771775" y="3717925"/>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3" name="Line 25"/>
          <p:cNvSpPr>
            <a:spLocks noChangeShapeType="1"/>
          </p:cNvSpPr>
          <p:nvPr/>
        </p:nvSpPr>
        <p:spPr bwMode="auto">
          <a:xfrm>
            <a:off x="8172450" y="3717925"/>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Text Box 26"/>
          <p:cNvSpPr txBox="1">
            <a:spLocks noChangeArrowheads="1"/>
          </p:cNvSpPr>
          <p:nvPr/>
        </p:nvSpPr>
        <p:spPr bwMode="auto">
          <a:xfrm>
            <a:off x="1325563" y="3783013"/>
            <a:ext cx="115887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000"/>
              <a:t>Alamat</a:t>
            </a:r>
          </a:p>
          <a:p>
            <a:pPr algn="ctr" eaLnBrk="1" hangingPunct="1"/>
            <a:r>
              <a:rPr lang="en-US" sz="2000"/>
              <a:t>Jaringan</a:t>
            </a:r>
          </a:p>
        </p:txBody>
      </p:sp>
      <p:sp>
        <p:nvSpPr>
          <p:cNvPr id="12305" name="Text Box 27"/>
          <p:cNvSpPr txBox="1">
            <a:spLocks noChangeArrowheads="1"/>
          </p:cNvSpPr>
          <p:nvPr/>
        </p:nvSpPr>
        <p:spPr bwMode="auto">
          <a:xfrm>
            <a:off x="4951413" y="3783013"/>
            <a:ext cx="97472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000"/>
              <a:t>Alamat</a:t>
            </a:r>
          </a:p>
          <a:p>
            <a:pPr algn="ctr" eaLnBrk="1" hangingPunct="1"/>
            <a:r>
              <a:rPr lang="en-US" sz="2000"/>
              <a:t>Host</a:t>
            </a:r>
          </a:p>
        </p:txBody>
      </p:sp>
      <p:sp>
        <p:nvSpPr>
          <p:cNvPr id="12306" name="Text Box 28"/>
          <p:cNvSpPr txBox="1">
            <a:spLocks noChangeArrowheads="1"/>
          </p:cNvSpPr>
          <p:nvPr/>
        </p:nvSpPr>
        <p:spPr bwMode="auto">
          <a:xfrm>
            <a:off x="1835150" y="5084763"/>
            <a:ext cx="568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Range:</a:t>
            </a:r>
            <a:r>
              <a:rPr lang="en-US" sz="2000" b="1"/>
              <a:t> 1 . 0 . 0 . 0  </a:t>
            </a:r>
            <a:r>
              <a:rPr lang="en-US" sz="2000"/>
              <a:t>sampai</a:t>
            </a:r>
            <a:r>
              <a:rPr lang="en-US" sz="2000" b="1"/>
              <a:t>  127 . 255 . 255 . 255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b="1"/>
              <a:t>Klassifikasi IP Address</a:t>
            </a:r>
          </a:p>
        </p:txBody>
      </p:sp>
      <p:sp>
        <p:nvSpPr>
          <p:cNvPr id="13315" name="Text Box 3"/>
          <p:cNvSpPr txBox="1">
            <a:spLocks noChangeArrowheads="1"/>
          </p:cNvSpPr>
          <p:nvPr/>
        </p:nvSpPr>
        <p:spPr bwMode="auto">
          <a:xfrm>
            <a:off x="2590800" y="1258888"/>
            <a:ext cx="3546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200"/>
              <a:t>IP Address </a:t>
            </a:r>
            <a:r>
              <a:rPr lang="en-US" sz="3200" b="1"/>
              <a:t>Klas B</a:t>
            </a:r>
          </a:p>
        </p:txBody>
      </p:sp>
      <p:sp>
        <p:nvSpPr>
          <p:cNvPr id="13316" name="Rectangle 4"/>
          <p:cNvSpPr>
            <a:spLocks noChangeArrowheads="1"/>
          </p:cNvSpPr>
          <p:nvPr/>
        </p:nvSpPr>
        <p:spPr bwMode="auto">
          <a:xfrm>
            <a:off x="971550" y="2965450"/>
            <a:ext cx="1800225" cy="649288"/>
          </a:xfrm>
          <a:prstGeom prst="rect">
            <a:avLst/>
          </a:prstGeom>
          <a:solidFill>
            <a:srgbClr val="FFFFCC"/>
          </a:solidFill>
          <a:ln w="9525">
            <a:solidFill>
              <a:schemeClr val="tx1"/>
            </a:solidFill>
            <a:miter lim="800000"/>
            <a:headEnd/>
            <a:tailEnd/>
          </a:ln>
        </p:spPr>
        <p:txBody>
          <a:bodyPr wrap="none" anchor="ctr"/>
          <a:lstStyle/>
          <a:p>
            <a:pPr algn="ctr"/>
            <a:r>
              <a:rPr lang="en-US" sz="2800"/>
              <a:t>10 . . . . . .</a:t>
            </a:r>
          </a:p>
        </p:txBody>
      </p:sp>
      <p:sp>
        <p:nvSpPr>
          <p:cNvPr id="13317" name="Line 5"/>
          <p:cNvSpPr>
            <a:spLocks noChangeShapeType="1"/>
          </p:cNvSpPr>
          <p:nvPr/>
        </p:nvSpPr>
        <p:spPr bwMode="auto">
          <a:xfrm>
            <a:off x="971550" y="2535238"/>
            <a:ext cx="72009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8" name="Line 6"/>
          <p:cNvSpPr>
            <a:spLocks noChangeShapeType="1"/>
          </p:cNvSpPr>
          <p:nvPr/>
        </p:nvSpPr>
        <p:spPr bwMode="auto">
          <a:xfrm>
            <a:off x="971550" y="2247900"/>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9" name="Line 7"/>
          <p:cNvSpPr>
            <a:spLocks noChangeShapeType="1"/>
          </p:cNvSpPr>
          <p:nvPr/>
        </p:nvSpPr>
        <p:spPr bwMode="auto">
          <a:xfrm>
            <a:off x="8172450" y="2247900"/>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0" name="Text Box 8"/>
          <p:cNvSpPr txBox="1">
            <a:spLocks noChangeArrowheads="1"/>
          </p:cNvSpPr>
          <p:nvPr/>
        </p:nvSpPr>
        <p:spPr bwMode="auto">
          <a:xfrm>
            <a:off x="4084638" y="2265363"/>
            <a:ext cx="979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t>32 bit</a:t>
            </a:r>
          </a:p>
        </p:txBody>
      </p:sp>
      <p:sp>
        <p:nvSpPr>
          <p:cNvPr id="13321" name="Rectangle 9"/>
          <p:cNvSpPr>
            <a:spLocks noChangeArrowheads="1"/>
          </p:cNvSpPr>
          <p:nvPr/>
        </p:nvSpPr>
        <p:spPr bwMode="auto">
          <a:xfrm>
            <a:off x="2771775" y="2965450"/>
            <a:ext cx="1800225" cy="649288"/>
          </a:xfrm>
          <a:prstGeom prst="rect">
            <a:avLst/>
          </a:prstGeom>
          <a:solidFill>
            <a:srgbClr val="FFFFCC"/>
          </a:solidFill>
          <a:ln w="9525">
            <a:solidFill>
              <a:schemeClr val="tx1"/>
            </a:solidFill>
            <a:miter lim="800000"/>
            <a:headEnd/>
            <a:tailEnd/>
          </a:ln>
        </p:spPr>
        <p:txBody>
          <a:bodyPr wrap="none" anchor="ctr"/>
          <a:lstStyle/>
          <a:p>
            <a:pPr algn="ctr"/>
            <a:r>
              <a:rPr lang="en-US" sz="2800"/>
              <a:t>. . . . . . . .</a:t>
            </a:r>
          </a:p>
        </p:txBody>
      </p:sp>
      <p:sp>
        <p:nvSpPr>
          <p:cNvPr id="13322" name="Rectangle 10"/>
          <p:cNvSpPr>
            <a:spLocks noChangeArrowheads="1"/>
          </p:cNvSpPr>
          <p:nvPr/>
        </p:nvSpPr>
        <p:spPr bwMode="auto">
          <a:xfrm>
            <a:off x="4572000" y="2965450"/>
            <a:ext cx="1800225" cy="649288"/>
          </a:xfrm>
          <a:prstGeom prst="rect">
            <a:avLst/>
          </a:prstGeom>
          <a:solidFill>
            <a:srgbClr val="CCECFF"/>
          </a:solidFill>
          <a:ln w="9525">
            <a:solidFill>
              <a:schemeClr val="tx1"/>
            </a:solidFill>
            <a:miter lim="800000"/>
            <a:headEnd/>
            <a:tailEnd/>
          </a:ln>
        </p:spPr>
        <p:txBody>
          <a:bodyPr wrap="none" anchor="ctr"/>
          <a:lstStyle/>
          <a:p>
            <a:pPr algn="ctr"/>
            <a:r>
              <a:rPr lang="en-US" sz="2800"/>
              <a:t>. . . . . . . .</a:t>
            </a:r>
          </a:p>
        </p:txBody>
      </p:sp>
      <p:sp>
        <p:nvSpPr>
          <p:cNvPr id="13323" name="Rectangle 11"/>
          <p:cNvSpPr>
            <a:spLocks noChangeArrowheads="1"/>
          </p:cNvSpPr>
          <p:nvPr/>
        </p:nvSpPr>
        <p:spPr bwMode="auto">
          <a:xfrm>
            <a:off x="6372225" y="2965450"/>
            <a:ext cx="1800225" cy="649288"/>
          </a:xfrm>
          <a:prstGeom prst="rect">
            <a:avLst/>
          </a:prstGeom>
          <a:solidFill>
            <a:srgbClr val="CCECFF"/>
          </a:solidFill>
          <a:ln w="9525">
            <a:solidFill>
              <a:schemeClr val="tx1"/>
            </a:solidFill>
            <a:miter lim="800000"/>
            <a:headEnd/>
            <a:tailEnd/>
          </a:ln>
        </p:spPr>
        <p:txBody>
          <a:bodyPr wrap="none" anchor="ctr"/>
          <a:lstStyle/>
          <a:p>
            <a:pPr algn="ctr"/>
            <a:r>
              <a:rPr lang="en-US" sz="2800"/>
              <a:t>. . . . . . . .</a:t>
            </a:r>
          </a:p>
        </p:txBody>
      </p:sp>
      <p:sp>
        <p:nvSpPr>
          <p:cNvPr id="13324" name="Line 12"/>
          <p:cNvSpPr>
            <a:spLocks noChangeShapeType="1"/>
          </p:cNvSpPr>
          <p:nvPr/>
        </p:nvSpPr>
        <p:spPr bwMode="auto">
          <a:xfrm>
            <a:off x="971550" y="4005263"/>
            <a:ext cx="72009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Line 13"/>
          <p:cNvSpPr>
            <a:spLocks noChangeShapeType="1"/>
          </p:cNvSpPr>
          <p:nvPr/>
        </p:nvSpPr>
        <p:spPr bwMode="auto">
          <a:xfrm>
            <a:off x="971550" y="3717925"/>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6" name="Line 14"/>
          <p:cNvSpPr>
            <a:spLocks noChangeShapeType="1"/>
          </p:cNvSpPr>
          <p:nvPr/>
        </p:nvSpPr>
        <p:spPr bwMode="auto">
          <a:xfrm>
            <a:off x="4572000" y="3716338"/>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7" name="Line 15"/>
          <p:cNvSpPr>
            <a:spLocks noChangeShapeType="1"/>
          </p:cNvSpPr>
          <p:nvPr/>
        </p:nvSpPr>
        <p:spPr bwMode="auto">
          <a:xfrm>
            <a:off x="8172450" y="3717925"/>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8" name="Text Box 16"/>
          <p:cNvSpPr txBox="1">
            <a:spLocks noChangeArrowheads="1"/>
          </p:cNvSpPr>
          <p:nvPr/>
        </p:nvSpPr>
        <p:spPr bwMode="auto">
          <a:xfrm>
            <a:off x="2241550" y="3783013"/>
            <a:ext cx="115887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000"/>
              <a:t>Alamat</a:t>
            </a:r>
          </a:p>
          <a:p>
            <a:pPr algn="ctr" eaLnBrk="1" hangingPunct="1"/>
            <a:r>
              <a:rPr lang="en-US" sz="2000"/>
              <a:t>Jaringan</a:t>
            </a:r>
          </a:p>
        </p:txBody>
      </p:sp>
      <p:sp>
        <p:nvSpPr>
          <p:cNvPr id="13329" name="Text Box 17"/>
          <p:cNvSpPr txBox="1">
            <a:spLocks noChangeArrowheads="1"/>
          </p:cNvSpPr>
          <p:nvPr/>
        </p:nvSpPr>
        <p:spPr bwMode="auto">
          <a:xfrm>
            <a:off x="5867400" y="3783013"/>
            <a:ext cx="97472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000"/>
              <a:t>Alamat</a:t>
            </a:r>
          </a:p>
          <a:p>
            <a:pPr algn="ctr" eaLnBrk="1" hangingPunct="1"/>
            <a:r>
              <a:rPr lang="en-US" sz="2000"/>
              <a:t>Host</a:t>
            </a:r>
          </a:p>
        </p:txBody>
      </p:sp>
      <p:sp>
        <p:nvSpPr>
          <p:cNvPr id="13330" name="Text Box 18"/>
          <p:cNvSpPr txBox="1">
            <a:spLocks noChangeArrowheads="1"/>
          </p:cNvSpPr>
          <p:nvPr/>
        </p:nvSpPr>
        <p:spPr bwMode="auto">
          <a:xfrm>
            <a:off x="1763713" y="5084763"/>
            <a:ext cx="597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Range:</a:t>
            </a:r>
            <a:r>
              <a:rPr lang="en-US" sz="2000" b="1"/>
              <a:t> 128 . 0 . 0 . 0  </a:t>
            </a:r>
            <a:r>
              <a:rPr lang="en-US" sz="2000"/>
              <a:t>sampai</a:t>
            </a:r>
            <a:r>
              <a:rPr lang="en-US" sz="2000" b="1"/>
              <a:t>  191 . 255 . 255 . 255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b="1"/>
              <a:t>Klassifikasi IP Address</a:t>
            </a:r>
          </a:p>
        </p:txBody>
      </p:sp>
      <p:sp>
        <p:nvSpPr>
          <p:cNvPr id="14339" name="Text Box 3"/>
          <p:cNvSpPr txBox="1">
            <a:spLocks noChangeArrowheads="1"/>
          </p:cNvSpPr>
          <p:nvPr/>
        </p:nvSpPr>
        <p:spPr bwMode="auto">
          <a:xfrm>
            <a:off x="2590800" y="1258888"/>
            <a:ext cx="3546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200"/>
              <a:t>IP Address </a:t>
            </a:r>
            <a:r>
              <a:rPr lang="en-US" sz="3200" b="1"/>
              <a:t>Klas C</a:t>
            </a:r>
          </a:p>
        </p:txBody>
      </p:sp>
      <p:sp>
        <p:nvSpPr>
          <p:cNvPr id="14340" name="Rectangle 4"/>
          <p:cNvSpPr>
            <a:spLocks noChangeArrowheads="1"/>
          </p:cNvSpPr>
          <p:nvPr/>
        </p:nvSpPr>
        <p:spPr bwMode="auto">
          <a:xfrm>
            <a:off x="971550" y="2965450"/>
            <a:ext cx="1800225" cy="649288"/>
          </a:xfrm>
          <a:prstGeom prst="rect">
            <a:avLst/>
          </a:prstGeom>
          <a:solidFill>
            <a:srgbClr val="FFFFCC"/>
          </a:solidFill>
          <a:ln w="9525">
            <a:solidFill>
              <a:schemeClr val="tx1"/>
            </a:solidFill>
            <a:miter lim="800000"/>
            <a:headEnd/>
            <a:tailEnd/>
          </a:ln>
        </p:spPr>
        <p:txBody>
          <a:bodyPr wrap="none" anchor="ctr"/>
          <a:lstStyle/>
          <a:p>
            <a:pPr algn="ctr"/>
            <a:r>
              <a:rPr lang="en-US" sz="2800"/>
              <a:t>110 . . . . .</a:t>
            </a:r>
          </a:p>
        </p:txBody>
      </p:sp>
      <p:sp>
        <p:nvSpPr>
          <p:cNvPr id="14341" name="Line 5"/>
          <p:cNvSpPr>
            <a:spLocks noChangeShapeType="1"/>
          </p:cNvSpPr>
          <p:nvPr/>
        </p:nvSpPr>
        <p:spPr bwMode="auto">
          <a:xfrm>
            <a:off x="971550" y="2535238"/>
            <a:ext cx="72009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2" name="Line 6"/>
          <p:cNvSpPr>
            <a:spLocks noChangeShapeType="1"/>
          </p:cNvSpPr>
          <p:nvPr/>
        </p:nvSpPr>
        <p:spPr bwMode="auto">
          <a:xfrm>
            <a:off x="971550" y="2247900"/>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7"/>
          <p:cNvSpPr>
            <a:spLocks noChangeShapeType="1"/>
          </p:cNvSpPr>
          <p:nvPr/>
        </p:nvSpPr>
        <p:spPr bwMode="auto">
          <a:xfrm>
            <a:off x="8172450" y="2247900"/>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Text Box 8"/>
          <p:cNvSpPr txBox="1">
            <a:spLocks noChangeArrowheads="1"/>
          </p:cNvSpPr>
          <p:nvPr/>
        </p:nvSpPr>
        <p:spPr bwMode="auto">
          <a:xfrm>
            <a:off x="4084638" y="2265363"/>
            <a:ext cx="979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t>32 bit</a:t>
            </a:r>
          </a:p>
        </p:txBody>
      </p:sp>
      <p:sp>
        <p:nvSpPr>
          <p:cNvPr id="14345" name="Rectangle 9"/>
          <p:cNvSpPr>
            <a:spLocks noChangeArrowheads="1"/>
          </p:cNvSpPr>
          <p:nvPr/>
        </p:nvSpPr>
        <p:spPr bwMode="auto">
          <a:xfrm>
            <a:off x="2771775" y="2965450"/>
            <a:ext cx="1800225" cy="649288"/>
          </a:xfrm>
          <a:prstGeom prst="rect">
            <a:avLst/>
          </a:prstGeom>
          <a:solidFill>
            <a:srgbClr val="FFFFCC"/>
          </a:solidFill>
          <a:ln w="9525">
            <a:solidFill>
              <a:schemeClr val="tx1"/>
            </a:solidFill>
            <a:miter lim="800000"/>
            <a:headEnd/>
            <a:tailEnd/>
          </a:ln>
        </p:spPr>
        <p:txBody>
          <a:bodyPr wrap="none" anchor="ctr"/>
          <a:lstStyle/>
          <a:p>
            <a:pPr algn="ctr"/>
            <a:r>
              <a:rPr lang="en-US" sz="2800"/>
              <a:t>. . . . . . . .</a:t>
            </a:r>
          </a:p>
        </p:txBody>
      </p:sp>
      <p:sp>
        <p:nvSpPr>
          <p:cNvPr id="14346" name="Rectangle 10"/>
          <p:cNvSpPr>
            <a:spLocks noChangeArrowheads="1"/>
          </p:cNvSpPr>
          <p:nvPr/>
        </p:nvSpPr>
        <p:spPr bwMode="auto">
          <a:xfrm>
            <a:off x="4572000" y="2965450"/>
            <a:ext cx="1800225" cy="649288"/>
          </a:xfrm>
          <a:prstGeom prst="rect">
            <a:avLst/>
          </a:prstGeom>
          <a:solidFill>
            <a:srgbClr val="FFFFCC"/>
          </a:solidFill>
          <a:ln w="9525">
            <a:solidFill>
              <a:schemeClr val="tx1"/>
            </a:solidFill>
            <a:miter lim="800000"/>
            <a:headEnd/>
            <a:tailEnd/>
          </a:ln>
        </p:spPr>
        <p:txBody>
          <a:bodyPr wrap="none" anchor="ctr"/>
          <a:lstStyle/>
          <a:p>
            <a:pPr algn="ctr"/>
            <a:r>
              <a:rPr lang="en-US" sz="2800"/>
              <a:t>. . . . . . . .</a:t>
            </a:r>
          </a:p>
        </p:txBody>
      </p:sp>
      <p:sp>
        <p:nvSpPr>
          <p:cNvPr id="14347" name="Rectangle 11"/>
          <p:cNvSpPr>
            <a:spLocks noChangeArrowheads="1"/>
          </p:cNvSpPr>
          <p:nvPr/>
        </p:nvSpPr>
        <p:spPr bwMode="auto">
          <a:xfrm>
            <a:off x="6372225" y="2965450"/>
            <a:ext cx="1800225" cy="649288"/>
          </a:xfrm>
          <a:prstGeom prst="rect">
            <a:avLst/>
          </a:prstGeom>
          <a:solidFill>
            <a:srgbClr val="CCECFF"/>
          </a:solidFill>
          <a:ln w="9525">
            <a:solidFill>
              <a:schemeClr val="tx1"/>
            </a:solidFill>
            <a:miter lim="800000"/>
            <a:headEnd/>
            <a:tailEnd/>
          </a:ln>
        </p:spPr>
        <p:txBody>
          <a:bodyPr wrap="none" anchor="ctr"/>
          <a:lstStyle/>
          <a:p>
            <a:pPr algn="ctr"/>
            <a:r>
              <a:rPr lang="en-US" sz="2800"/>
              <a:t>. . . . . . . .</a:t>
            </a:r>
          </a:p>
        </p:txBody>
      </p:sp>
      <p:sp>
        <p:nvSpPr>
          <p:cNvPr id="14348" name="Line 12"/>
          <p:cNvSpPr>
            <a:spLocks noChangeShapeType="1"/>
          </p:cNvSpPr>
          <p:nvPr/>
        </p:nvSpPr>
        <p:spPr bwMode="auto">
          <a:xfrm>
            <a:off x="971550" y="4005263"/>
            <a:ext cx="72009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13"/>
          <p:cNvSpPr>
            <a:spLocks noChangeShapeType="1"/>
          </p:cNvSpPr>
          <p:nvPr/>
        </p:nvSpPr>
        <p:spPr bwMode="auto">
          <a:xfrm>
            <a:off x="971550" y="3717925"/>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14"/>
          <p:cNvSpPr>
            <a:spLocks noChangeShapeType="1"/>
          </p:cNvSpPr>
          <p:nvPr/>
        </p:nvSpPr>
        <p:spPr bwMode="auto">
          <a:xfrm>
            <a:off x="6372225" y="3716338"/>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Line 15"/>
          <p:cNvSpPr>
            <a:spLocks noChangeShapeType="1"/>
          </p:cNvSpPr>
          <p:nvPr/>
        </p:nvSpPr>
        <p:spPr bwMode="auto">
          <a:xfrm>
            <a:off x="8172450" y="3717925"/>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Text Box 16"/>
          <p:cNvSpPr txBox="1">
            <a:spLocks noChangeArrowheads="1"/>
          </p:cNvSpPr>
          <p:nvPr/>
        </p:nvSpPr>
        <p:spPr bwMode="auto">
          <a:xfrm>
            <a:off x="3106738" y="3783013"/>
            <a:ext cx="115887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000"/>
              <a:t>Alamat</a:t>
            </a:r>
          </a:p>
          <a:p>
            <a:pPr algn="ctr" eaLnBrk="1" hangingPunct="1"/>
            <a:r>
              <a:rPr lang="en-US" sz="2000"/>
              <a:t>Jaringan</a:t>
            </a:r>
          </a:p>
        </p:txBody>
      </p:sp>
      <p:sp>
        <p:nvSpPr>
          <p:cNvPr id="14353" name="Text Box 17"/>
          <p:cNvSpPr txBox="1">
            <a:spLocks noChangeArrowheads="1"/>
          </p:cNvSpPr>
          <p:nvPr/>
        </p:nvSpPr>
        <p:spPr bwMode="auto">
          <a:xfrm>
            <a:off x="6732588" y="3783013"/>
            <a:ext cx="97472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000"/>
              <a:t>Alamat</a:t>
            </a:r>
          </a:p>
          <a:p>
            <a:pPr algn="ctr" eaLnBrk="1" hangingPunct="1"/>
            <a:r>
              <a:rPr lang="en-US" sz="2000"/>
              <a:t>Host</a:t>
            </a:r>
          </a:p>
        </p:txBody>
      </p:sp>
      <p:sp>
        <p:nvSpPr>
          <p:cNvPr id="14354" name="Text Box 18"/>
          <p:cNvSpPr txBox="1">
            <a:spLocks noChangeArrowheads="1"/>
          </p:cNvSpPr>
          <p:nvPr/>
        </p:nvSpPr>
        <p:spPr bwMode="auto">
          <a:xfrm>
            <a:off x="1763713" y="5084763"/>
            <a:ext cx="597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Range:</a:t>
            </a:r>
            <a:r>
              <a:rPr lang="en-US" sz="2000" b="1"/>
              <a:t> 192 . 0 . 0 . 0  </a:t>
            </a:r>
            <a:r>
              <a:rPr lang="en-US" sz="2000"/>
              <a:t>sampai</a:t>
            </a:r>
            <a:r>
              <a:rPr lang="en-US" sz="2000" b="1"/>
              <a:t>  223 . 255 . 255 . 255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250825" y="2492375"/>
            <a:ext cx="8686800" cy="3633788"/>
          </a:xfrm>
        </p:spPr>
        <p:txBody>
          <a:bodyPr/>
          <a:lstStyle/>
          <a:p>
            <a:pPr eaLnBrk="1" hangingPunct="1"/>
            <a:r>
              <a:rPr lang="en-US">
                <a:solidFill>
                  <a:schemeClr val="accent2"/>
                </a:solidFill>
              </a:rPr>
              <a:t>194.0.0.0</a:t>
            </a:r>
            <a:r>
              <a:rPr lang="en-US"/>
              <a:t> - </a:t>
            </a:r>
            <a:r>
              <a:rPr lang="en-US">
                <a:solidFill>
                  <a:schemeClr val="accent2"/>
                </a:solidFill>
              </a:rPr>
              <a:t>195.255.255.255</a:t>
            </a:r>
            <a:r>
              <a:rPr lang="en-US"/>
              <a:t> Eropa</a:t>
            </a:r>
          </a:p>
          <a:p>
            <a:pPr eaLnBrk="1" hangingPunct="1"/>
            <a:r>
              <a:rPr lang="en-US">
                <a:solidFill>
                  <a:schemeClr val="accent2"/>
                </a:solidFill>
              </a:rPr>
              <a:t>198.0.0.0</a:t>
            </a:r>
            <a:r>
              <a:rPr lang="en-US"/>
              <a:t> - </a:t>
            </a:r>
            <a:r>
              <a:rPr lang="en-US">
                <a:solidFill>
                  <a:schemeClr val="accent2"/>
                </a:solidFill>
              </a:rPr>
              <a:t>199.255.255.255</a:t>
            </a:r>
            <a:r>
              <a:rPr lang="en-US"/>
              <a:t> Amerika Utara</a:t>
            </a:r>
          </a:p>
          <a:p>
            <a:pPr eaLnBrk="1" hangingPunct="1"/>
            <a:r>
              <a:rPr lang="en-US">
                <a:solidFill>
                  <a:schemeClr val="accent2"/>
                </a:solidFill>
              </a:rPr>
              <a:t>200.0.0.0</a:t>
            </a:r>
            <a:r>
              <a:rPr lang="en-US"/>
              <a:t> - </a:t>
            </a:r>
            <a:r>
              <a:rPr lang="en-US">
                <a:solidFill>
                  <a:schemeClr val="accent2"/>
                </a:solidFill>
              </a:rPr>
              <a:t>201.255.255.255</a:t>
            </a:r>
            <a:r>
              <a:rPr lang="en-US"/>
              <a:t> Amerika Tengah &amp; Selatan</a:t>
            </a:r>
          </a:p>
          <a:p>
            <a:pPr eaLnBrk="1" hangingPunct="1"/>
            <a:r>
              <a:rPr lang="en-US">
                <a:solidFill>
                  <a:schemeClr val="accent2"/>
                </a:solidFill>
              </a:rPr>
              <a:t>202.0.0.0</a:t>
            </a:r>
            <a:r>
              <a:rPr lang="en-US"/>
              <a:t> - </a:t>
            </a:r>
            <a:r>
              <a:rPr lang="en-US">
                <a:solidFill>
                  <a:schemeClr val="accent2"/>
                </a:solidFill>
              </a:rPr>
              <a:t>203.255.255.255</a:t>
            </a:r>
            <a:r>
              <a:rPr lang="en-US"/>
              <a:t> Asia &amp; Pasifik</a:t>
            </a:r>
          </a:p>
        </p:txBody>
      </p:sp>
      <p:sp>
        <p:nvSpPr>
          <p:cNvPr id="15362" name="Rectangle 2"/>
          <p:cNvSpPr>
            <a:spLocks noGrp="1" noChangeArrowheads="1"/>
          </p:cNvSpPr>
          <p:nvPr>
            <p:ph type="title"/>
          </p:nvPr>
        </p:nvSpPr>
        <p:spPr/>
        <p:txBody>
          <a:bodyPr/>
          <a:lstStyle/>
          <a:p>
            <a:pPr eaLnBrk="1" hangingPunct="1"/>
            <a:r>
              <a:rPr lang="en-US" b="1"/>
              <a:t>Klassifikasi IP Address</a:t>
            </a:r>
          </a:p>
        </p:txBody>
      </p:sp>
      <p:sp>
        <p:nvSpPr>
          <p:cNvPr id="15364" name="Text Box 4"/>
          <p:cNvSpPr txBox="1">
            <a:spLocks noChangeArrowheads="1"/>
          </p:cNvSpPr>
          <p:nvPr/>
        </p:nvSpPr>
        <p:spPr bwMode="auto">
          <a:xfrm>
            <a:off x="1446213" y="1258888"/>
            <a:ext cx="6365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200"/>
              <a:t>Zone Distribusi IP Address </a:t>
            </a:r>
            <a:r>
              <a:rPr lang="en-US" sz="3200" b="1"/>
              <a:t>Klas C</a:t>
            </a:r>
          </a:p>
          <a:p>
            <a:pPr algn="ctr" eaLnBrk="1" hangingPunct="1"/>
            <a:r>
              <a:rPr lang="en-US" sz="3200"/>
              <a:t>(RFC 1519)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b="1"/>
              <a:t>Klassifikasi IP Address</a:t>
            </a:r>
          </a:p>
        </p:txBody>
      </p:sp>
      <p:sp>
        <p:nvSpPr>
          <p:cNvPr id="16387" name="Text Box 3"/>
          <p:cNvSpPr txBox="1">
            <a:spLocks noChangeArrowheads="1"/>
          </p:cNvSpPr>
          <p:nvPr/>
        </p:nvSpPr>
        <p:spPr bwMode="auto">
          <a:xfrm>
            <a:off x="2590800" y="1258888"/>
            <a:ext cx="3546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200"/>
              <a:t>IP Address </a:t>
            </a:r>
            <a:r>
              <a:rPr lang="en-US" sz="3200" b="1"/>
              <a:t>Klas D</a:t>
            </a:r>
          </a:p>
        </p:txBody>
      </p:sp>
      <p:sp>
        <p:nvSpPr>
          <p:cNvPr id="16388" name="Rectangle 4"/>
          <p:cNvSpPr>
            <a:spLocks noChangeArrowheads="1"/>
          </p:cNvSpPr>
          <p:nvPr/>
        </p:nvSpPr>
        <p:spPr bwMode="auto">
          <a:xfrm>
            <a:off x="971550" y="2965450"/>
            <a:ext cx="936625" cy="649288"/>
          </a:xfrm>
          <a:prstGeom prst="rect">
            <a:avLst/>
          </a:prstGeom>
          <a:solidFill>
            <a:srgbClr val="FFFFCC"/>
          </a:solidFill>
          <a:ln w="9525">
            <a:solidFill>
              <a:schemeClr val="tx1"/>
            </a:solidFill>
            <a:miter lim="800000"/>
            <a:headEnd/>
            <a:tailEnd/>
          </a:ln>
        </p:spPr>
        <p:txBody>
          <a:bodyPr wrap="none" anchor="ctr"/>
          <a:lstStyle/>
          <a:p>
            <a:pPr algn="ctr"/>
            <a:r>
              <a:rPr lang="en-US" sz="2800"/>
              <a:t>1110 </a:t>
            </a:r>
          </a:p>
        </p:txBody>
      </p:sp>
      <p:sp>
        <p:nvSpPr>
          <p:cNvPr id="16389" name="Line 5"/>
          <p:cNvSpPr>
            <a:spLocks noChangeShapeType="1"/>
          </p:cNvSpPr>
          <p:nvPr/>
        </p:nvSpPr>
        <p:spPr bwMode="auto">
          <a:xfrm>
            <a:off x="971550" y="2535238"/>
            <a:ext cx="72009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0" name="Line 6"/>
          <p:cNvSpPr>
            <a:spLocks noChangeShapeType="1"/>
          </p:cNvSpPr>
          <p:nvPr/>
        </p:nvSpPr>
        <p:spPr bwMode="auto">
          <a:xfrm>
            <a:off x="971550" y="2247900"/>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Line 7"/>
          <p:cNvSpPr>
            <a:spLocks noChangeShapeType="1"/>
          </p:cNvSpPr>
          <p:nvPr/>
        </p:nvSpPr>
        <p:spPr bwMode="auto">
          <a:xfrm>
            <a:off x="8172450" y="2247900"/>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Text Box 8"/>
          <p:cNvSpPr txBox="1">
            <a:spLocks noChangeArrowheads="1"/>
          </p:cNvSpPr>
          <p:nvPr/>
        </p:nvSpPr>
        <p:spPr bwMode="auto">
          <a:xfrm>
            <a:off x="4084638" y="2265363"/>
            <a:ext cx="979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t>32 bit</a:t>
            </a:r>
          </a:p>
        </p:txBody>
      </p:sp>
      <p:sp>
        <p:nvSpPr>
          <p:cNvPr id="16393" name="Rectangle 11"/>
          <p:cNvSpPr>
            <a:spLocks noChangeArrowheads="1"/>
          </p:cNvSpPr>
          <p:nvPr/>
        </p:nvSpPr>
        <p:spPr bwMode="auto">
          <a:xfrm>
            <a:off x="1908175" y="2965450"/>
            <a:ext cx="6264275" cy="649288"/>
          </a:xfrm>
          <a:prstGeom prst="rect">
            <a:avLst/>
          </a:prstGeom>
          <a:solidFill>
            <a:srgbClr val="CCECFF"/>
          </a:solidFill>
          <a:ln w="9525">
            <a:solidFill>
              <a:schemeClr val="tx1"/>
            </a:solidFill>
            <a:miter lim="800000"/>
            <a:headEnd/>
            <a:tailEnd/>
          </a:ln>
        </p:spPr>
        <p:txBody>
          <a:bodyPr wrap="none" anchor="ctr"/>
          <a:lstStyle/>
          <a:p>
            <a:pPr algn="ctr"/>
            <a:r>
              <a:rPr lang="en-US" sz="2800"/>
              <a:t>. . . . . . . . . . . . . . . . . . . . . . . . . . . .</a:t>
            </a:r>
          </a:p>
        </p:txBody>
      </p:sp>
      <p:sp>
        <p:nvSpPr>
          <p:cNvPr id="16394" name="Line 12"/>
          <p:cNvSpPr>
            <a:spLocks noChangeShapeType="1"/>
          </p:cNvSpPr>
          <p:nvPr/>
        </p:nvSpPr>
        <p:spPr bwMode="auto">
          <a:xfrm>
            <a:off x="1908175" y="4005263"/>
            <a:ext cx="626427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3"/>
          <p:cNvSpPr>
            <a:spLocks noChangeShapeType="1"/>
          </p:cNvSpPr>
          <p:nvPr/>
        </p:nvSpPr>
        <p:spPr bwMode="auto">
          <a:xfrm>
            <a:off x="1908175" y="3716338"/>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Line 15"/>
          <p:cNvSpPr>
            <a:spLocks noChangeShapeType="1"/>
          </p:cNvSpPr>
          <p:nvPr/>
        </p:nvSpPr>
        <p:spPr bwMode="auto">
          <a:xfrm>
            <a:off x="8172450" y="3717925"/>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Text Box 17"/>
          <p:cNvSpPr txBox="1">
            <a:spLocks noChangeArrowheads="1"/>
          </p:cNvSpPr>
          <p:nvPr/>
        </p:nvSpPr>
        <p:spPr bwMode="auto">
          <a:xfrm>
            <a:off x="4538663" y="3716338"/>
            <a:ext cx="1185862"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000"/>
              <a:t>Alamat</a:t>
            </a:r>
          </a:p>
          <a:p>
            <a:pPr algn="ctr" eaLnBrk="1" hangingPunct="1"/>
            <a:r>
              <a:rPr lang="en-US" sz="2000"/>
              <a:t>Multicast</a:t>
            </a:r>
          </a:p>
        </p:txBody>
      </p:sp>
      <p:sp>
        <p:nvSpPr>
          <p:cNvPr id="16398" name="Text Box 18"/>
          <p:cNvSpPr txBox="1">
            <a:spLocks noChangeArrowheads="1"/>
          </p:cNvSpPr>
          <p:nvPr/>
        </p:nvSpPr>
        <p:spPr bwMode="auto">
          <a:xfrm>
            <a:off x="1763713" y="5084763"/>
            <a:ext cx="597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Range:</a:t>
            </a:r>
            <a:r>
              <a:rPr lang="en-US" sz="2000" b="1"/>
              <a:t> 224 . 0 . 0 . 0  </a:t>
            </a:r>
            <a:r>
              <a:rPr lang="en-US" sz="2000"/>
              <a:t>sampai</a:t>
            </a:r>
            <a:r>
              <a:rPr lang="en-US" sz="2000" b="1"/>
              <a:t>  239 . 255 . 255 . 255</a:t>
            </a:r>
          </a:p>
        </p:txBody>
      </p:sp>
      <p:sp>
        <p:nvSpPr>
          <p:cNvPr id="16399" name="Text Box 19"/>
          <p:cNvSpPr txBox="1">
            <a:spLocks noChangeArrowheads="1"/>
          </p:cNvSpPr>
          <p:nvPr/>
        </p:nvSpPr>
        <p:spPr bwMode="auto">
          <a:xfrm>
            <a:off x="376238" y="5897563"/>
            <a:ext cx="7854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Multicast</a:t>
            </a:r>
            <a:r>
              <a:rPr lang="en-US"/>
              <a:t>: Pengiriman data sekaligus ke sejumlah besar jaringan penerima,</a:t>
            </a:r>
          </a:p>
          <a:p>
            <a:pPr eaLnBrk="1" hangingPunct="1"/>
            <a:r>
              <a:rPr lang="en-US"/>
              <a:t>yang dilakukan oleh router multicast khusus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a:t>Klassifikasi IP Address</a:t>
            </a:r>
          </a:p>
        </p:txBody>
      </p:sp>
      <p:sp>
        <p:nvSpPr>
          <p:cNvPr id="17411" name="Text Box 3"/>
          <p:cNvSpPr txBox="1">
            <a:spLocks noChangeArrowheads="1"/>
          </p:cNvSpPr>
          <p:nvPr/>
        </p:nvSpPr>
        <p:spPr bwMode="auto">
          <a:xfrm>
            <a:off x="2601913" y="1258888"/>
            <a:ext cx="3524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200"/>
              <a:t>IP Address </a:t>
            </a:r>
            <a:r>
              <a:rPr lang="en-US" sz="3200" b="1"/>
              <a:t>Klas E</a:t>
            </a:r>
          </a:p>
        </p:txBody>
      </p:sp>
      <p:sp>
        <p:nvSpPr>
          <p:cNvPr id="17412" name="Rectangle 4"/>
          <p:cNvSpPr>
            <a:spLocks noChangeArrowheads="1"/>
          </p:cNvSpPr>
          <p:nvPr/>
        </p:nvSpPr>
        <p:spPr bwMode="auto">
          <a:xfrm>
            <a:off x="971550" y="2965450"/>
            <a:ext cx="1152525" cy="649288"/>
          </a:xfrm>
          <a:prstGeom prst="rect">
            <a:avLst/>
          </a:prstGeom>
          <a:solidFill>
            <a:srgbClr val="FFFFCC"/>
          </a:solidFill>
          <a:ln w="9525">
            <a:solidFill>
              <a:schemeClr val="tx1"/>
            </a:solidFill>
            <a:miter lim="800000"/>
            <a:headEnd/>
            <a:tailEnd/>
          </a:ln>
        </p:spPr>
        <p:txBody>
          <a:bodyPr wrap="none" anchor="ctr"/>
          <a:lstStyle/>
          <a:p>
            <a:pPr algn="ctr"/>
            <a:r>
              <a:rPr lang="en-US" sz="2800"/>
              <a:t>11110 </a:t>
            </a:r>
          </a:p>
        </p:txBody>
      </p:sp>
      <p:sp>
        <p:nvSpPr>
          <p:cNvPr id="17413" name="Line 5"/>
          <p:cNvSpPr>
            <a:spLocks noChangeShapeType="1"/>
          </p:cNvSpPr>
          <p:nvPr/>
        </p:nvSpPr>
        <p:spPr bwMode="auto">
          <a:xfrm>
            <a:off x="971550" y="2535238"/>
            <a:ext cx="72009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4" name="Line 6"/>
          <p:cNvSpPr>
            <a:spLocks noChangeShapeType="1"/>
          </p:cNvSpPr>
          <p:nvPr/>
        </p:nvSpPr>
        <p:spPr bwMode="auto">
          <a:xfrm>
            <a:off x="971550" y="2247900"/>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5" name="Line 7"/>
          <p:cNvSpPr>
            <a:spLocks noChangeShapeType="1"/>
          </p:cNvSpPr>
          <p:nvPr/>
        </p:nvSpPr>
        <p:spPr bwMode="auto">
          <a:xfrm>
            <a:off x="8172450" y="2247900"/>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Text Box 8"/>
          <p:cNvSpPr txBox="1">
            <a:spLocks noChangeArrowheads="1"/>
          </p:cNvSpPr>
          <p:nvPr/>
        </p:nvSpPr>
        <p:spPr bwMode="auto">
          <a:xfrm>
            <a:off x="4084638" y="2265363"/>
            <a:ext cx="979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t>32 bit</a:t>
            </a:r>
          </a:p>
        </p:txBody>
      </p:sp>
      <p:sp>
        <p:nvSpPr>
          <p:cNvPr id="17417" name="Rectangle 9"/>
          <p:cNvSpPr>
            <a:spLocks noChangeArrowheads="1"/>
          </p:cNvSpPr>
          <p:nvPr/>
        </p:nvSpPr>
        <p:spPr bwMode="auto">
          <a:xfrm>
            <a:off x="2124075" y="2965450"/>
            <a:ext cx="6048375" cy="649288"/>
          </a:xfrm>
          <a:prstGeom prst="rect">
            <a:avLst/>
          </a:prstGeom>
          <a:solidFill>
            <a:srgbClr val="CCECFF"/>
          </a:solidFill>
          <a:ln w="9525">
            <a:solidFill>
              <a:schemeClr val="tx1"/>
            </a:solidFill>
            <a:miter lim="800000"/>
            <a:headEnd/>
            <a:tailEnd/>
          </a:ln>
        </p:spPr>
        <p:txBody>
          <a:bodyPr wrap="none" anchor="ctr"/>
          <a:lstStyle/>
          <a:p>
            <a:pPr algn="ctr"/>
            <a:r>
              <a:rPr lang="en-US" sz="2800"/>
              <a:t>. . . . . . . . . . . . . . . . . . . . . . . . . . . .</a:t>
            </a:r>
          </a:p>
        </p:txBody>
      </p:sp>
      <p:sp>
        <p:nvSpPr>
          <p:cNvPr id="17418" name="Line 10"/>
          <p:cNvSpPr>
            <a:spLocks noChangeShapeType="1"/>
          </p:cNvSpPr>
          <p:nvPr/>
        </p:nvSpPr>
        <p:spPr bwMode="auto">
          <a:xfrm>
            <a:off x="2124075" y="4005263"/>
            <a:ext cx="604837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Line 11"/>
          <p:cNvSpPr>
            <a:spLocks noChangeShapeType="1"/>
          </p:cNvSpPr>
          <p:nvPr/>
        </p:nvSpPr>
        <p:spPr bwMode="auto">
          <a:xfrm>
            <a:off x="2124075" y="3716338"/>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12"/>
          <p:cNvSpPr>
            <a:spLocks noChangeShapeType="1"/>
          </p:cNvSpPr>
          <p:nvPr/>
        </p:nvSpPr>
        <p:spPr bwMode="auto">
          <a:xfrm>
            <a:off x="8172450" y="3717925"/>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Text Box 13"/>
          <p:cNvSpPr txBox="1">
            <a:spLocks noChangeArrowheads="1"/>
          </p:cNvSpPr>
          <p:nvPr/>
        </p:nvSpPr>
        <p:spPr bwMode="auto">
          <a:xfrm>
            <a:off x="3570288" y="3716338"/>
            <a:ext cx="3135312"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000"/>
              <a:t>Alamat khusus untuk</a:t>
            </a:r>
          </a:p>
          <a:p>
            <a:pPr algn="ctr" eaLnBrk="1" hangingPunct="1"/>
            <a:r>
              <a:rPr lang="en-US" sz="2000"/>
              <a:t>Experimen dan Cadangan</a:t>
            </a:r>
          </a:p>
        </p:txBody>
      </p:sp>
      <p:sp>
        <p:nvSpPr>
          <p:cNvPr id="17422" name="Text Box 14"/>
          <p:cNvSpPr txBox="1">
            <a:spLocks noChangeArrowheads="1"/>
          </p:cNvSpPr>
          <p:nvPr/>
        </p:nvSpPr>
        <p:spPr bwMode="auto">
          <a:xfrm>
            <a:off x="1763713" y="5084763"/>
            <a:ext cx="597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Range:</a:t>
            </a:r>
            <a:r>
              <a:rPr lang="en-US" sz="2000" b="1"/>
              <a:t> 240 . 0 . 0 . 0  </a:t>
            </a:r>
            <a:r>
              <a:rPr lang="en-US" sz="2000"/>
              <a:t>sampai</a:t>
            </a:r>
            <a:r>
              <a:rPr lang="en-US" sz="2000" b="1"/>
              <a:t>  247 . 255 . 255 . 255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r>
              <a:rPr lang="en-US" b="1"/>
              <a:t>IP Static</a:t>
            </a:r>
            <a:r>
              <a:rPr lang="en-US"/>
              <a:t>: Merupakan IP Address yang secara permanen dimiliki oleh sebuah mesin</a:t>
            </a:r>
          </a:p>
          <a:p>
            <a:pPr eaLnBrk="1" hangingPunct="1"/>
            <a:r>
              <a:rPr lang="en-US" b="1"/>
              <a:t>IP Dynamic</a:t>
            </a:r>
            <a:r>
              <a:rPr lang="en-US"/>
              <a:t>: IP Address pada sebuah mesin yang selalu berubah sesuai dengan pemakaian IP Address dalam jaringan pada saat itu, yang diatur oleh DHCP Server</a:t>
            </a:r>
          </a:p>
        </p:txBody>
      </p:sp>
      <p:sp>
        <p:nvSpPr>
          <p:cNvPr id="18434" name="Rectangle 2"/>
          <p:cNvSpPr>
            <a:spLocks noGrp="1" noChangeArrowheads="1"/>
          </p:cNvSpPr>
          <p:nvPr>
            <p:ph type="title"/>
          </p:nvPr>
        </p:nvSpPr>
        <p:spPr/>
        <p:txBody>
          <a:bodyPr/>
          <a:lstStyle/>
          <a:p>
            <a:pPr eaLnBrk="1" hangingPunct="1"/>
            <a:r>
              <a:rPr lang="en-US" b="1"/>
              <a:t>Kategori IP Address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eaLnBrk="1" hangingPunct="1"/>
            <a:r>
              <a:rPr lang="en-US" b="1"/>
              <a:t>IP Privat</a:t>
            </a:r>
            <a:r>
              <a:rPr lang="en-US"/>
              <a:t>: IP Address dengan alamat jaringan yang khusus digunakan untuk pengalamatan dalam jaringan lokal</a:t>
            </a:r>
          </a:p>
          <a:p>
            <a:pPr lvl="1" eaLnBrk="1" hangingPunct="1"/>
            <a:r>
              <a:rPr lang="en-US" b="1">
                <a:solidFill>
                  <a:srgbClr val="CC3300"/>
                </a:solidFill>
              </a:rPr>
              <a:t>10</a:t>
            </a:r>
            <a:r>
              <a:rPr lang="en-US" b="1"/>
              <a:t> . 0 . 0 . 0</a:t>
            </a:r>
          </a:p>
          <a:p>
            <a:pPr lvl="1" eaLnBrk="1" hangingPunct="1"/>
            <a:r>
              <a:rPr lang="en-US" b="1">
                <a:solidFill>
                  <a:srgbClr val="CC3300"/>
                </a:solidFill>
              </a:rPr>
              <a:t>172. 16</a:t>
            </a:r>
            <a:r>
              <a:rPr lang="en-US" b="1"/>
              <a:t> . 0 . 0</a:t>
            </a:r>
          </a:p>
          <a:p>
            <a:pPr lvl="1" eaLnBrk="1" hangingPunct="1"/>
            <a:r>
              <a:rPr lang="en-US" b="1">
                <a:solidFill>
                  <a:srgbClr val="CC3300"/>
                </a:solidFill>
              </a:rPr>
              <a:t>192</a:t>
            </a:r>
            <a:r>
              <a:rPr lang="en-US" b="1"/>
              <a:t> </a:t>
            </a:r>
            <a:r>
              <a:rPr lang="en-US" b="1">
                <a:solidFill>
                  <a:srgbClr val="CC3300"/>
                </a:solidFill>
              </a:rPr>
              <a:t>. 168</a:t>
            </a:r>
            <a:r>
              <a:rPr lang="en-US" b="1"/>
              <a:t> . 0 . 0</a:t>
            </a:r>
            <a:r>
              <a:rPr lang="en-US"/>
              <a:t> </a:t>
            </a:r>
          </a:p>
          <a:p>
            <a:pPr eaLnBrk="1" hangingPunct="1"/>
            <a:r>
              <a:rPr lang="en-US" b="1"/>
              <a:t>IP Public</a:t>
            </a:r>
            <a:r>
              <a:rPr lang="en-US"/>
              <a:t>: IP Address yang digunakan di Internet pada umunya.</a:t>
            </a:r>
          </a:p>
          <a:p>
            <a:pPr eaLnBrk="1" hangingPunct="1"/>
            <a:endParaRPr lang="en-US"/>
          </a:p>
        </p:txBody>
      </p:sp>
      <p:sp>
        <p:nvSpPr>
          <p:cNvPr id="19458" name="Rectangle 2"/>
          <p:cNvSpPr>
            <a:spLocks noGrp="1" noChangeArrowheads="1"/>
          </p:cNvSpPr>
          <p:nvPr>
            <p:ph type="title"/>
          </p:nvPr>
        </p:nvSpPr>
        <p:spPr/>
        <p:txBody>
          <a:bodyPr/>
          <a:lstStyle/>
          <a:p>
            <a:pPr eaLnBrk="1" hangingPunct="1"/>
            <a:r>
              <a:rPr lang="en-US" b="1"/>
              <a:t>Kategori IP Address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eaLnBrk="1" hangingPunct="1">
              <a:lnSpc>
                <a:spcPct val="90000"/>
              </a:lnSpc>
            </a:pPr>
            <a:r>
              <a:rPr lang="en-US" sz="2800" b="1">
                <a:solidFill>
                  <a:srgbClr val="CC3300"/>
                </a:solidFill>
              </a:rPr>
              <a:t>0.0.0.0</a:t>
            </a:r>
            <a:r>
              <a:rPr lang="en-US" sz="2800"/>
              <a:t>  : sebuah host yang baru diboot (belum memilik IP Address)</a:t>
            </a:r>
          </a:p>
          <a:p>
            <a:pPr eaLnBrk="1" hangingPunct="1">
              <a:lnSpc>
                <a:spcPct val="90000"/>
              </a:lnSpc>
            </a:pPr>
            <a:r>
              <a:rPr lang="en-US" sz="2800" b="1">
                <a:solidFill>
                  <a:srgbClr val="CC3300"/>
                </a:solidFill>
              </a:rPr>
              <a:t>127.0.0.1</a:t>
            </a:r>
            <a:r>
              <a:rPr lang="en-US" sz="2800">
                <a:solidFill>
                  <a:srgbClr val="CC3300"/>
                </a:solidFill>
              </a:rPr>
              <a:t> </a:t>
            </a:r>
            <a:r>
              <a:rPr lang="en-US" sz="2800"/>
              <a:t>: IP Loopback, menunjuk ke host itu sendiri </a:t>
            </a:r>
          </a:p>
          <a:p>
            <a:pPr eaLnBrk="1" hangingPunct="1">
              <a:lnSpc>
                <a:spcPct val="90000"/>
              </a:lnSpc>
            </a:pPr>
            <a:r>
              <a:rPr lang="en-US" sz="2800" b="1">
                <a:solidFill>
                  <a:srgbClr val="CC3300"/>
                </a:solidFill>
              </a:rPr>
              <a:t>n.0.0.0</a:t>
            </a:r>
            <a:r>
              <a:rPr lang="en-US" sz="2800"/>
              <a:t>, </a:t>
            </a:r>
            <a:r>
              <a:rPr lang="en-US" sz="2800" b="1">
                <a:solidFill>
                  <a:srgbClr val="CC3300"/>
                </a:solidFill>
              </a:rPr>
              <a:t>n.n.0.0</a:t>
            </a:r>
            <a:r>
              <a:rPr lang="en-US" sz="2800"/>
              <a:t>, atau </a:t>
            </a:r>
            <a:r>
              <a:rPr lang="en-US" sz="2800" b="1">
                <a:solidFill>
                  <a:srgbClr val="CC3300"/>
                </a:solidFill>
              </a:rPr>
              <a:t>n.n.n.0</a:t>
            </a:r>
            <a:r>
              <a:rPr lang="en-US" sz="2800"/>
              <a:t> : IP sebuah jaringan </a:t>
            </a:r>
          </a:p>
          <a:p>
            <a:pPr eaLnBrk="1" hangingPunct="1">
              <a:lnSpc>
                <a:spcPct val="90000"/>
              </a:lnSpc>
            </a:pPr>
            <a:r>
              <a:rPr lang="en-US" sz="2800" b="1">
                <a:solidFill>
                  <a:srgbClr val="CC3300"/>
                </a:solidFill>
              </a:rPr>
              <a:t>255.255.255.255</a:t>
            </a:r>
            <a:r>
              <a:rPr lang="en-US" sz="2800"/>
              <a:t> : Broadcast dalam jaringan sendiri</a:t>
            </a:r>
          </a:p>
          <a:p>
            <a:pPr eaLnBrk="1" hangingPunct="1">
              <a:lnSpc>
                <a:spcPct val="90000"/>
              </a:lnSpc>
            </a:pPr>
            <a:r>
              <a:rPr lang="en-US" sz="2800" b="1">
                <a:solidFill>
                  <a:srgbClr val="CC3300"/>
                </a:solidFill>
              </a:rPr>
              <a:t>n.255.255.255</a:t>
            </a:r>
            <a:r>
              <a:rPr lang="en-US" sz="2800"/>
              <a:t>, </a:t>
            </a:r>
            <a:r>
              <a:rPr lang="en-US" sz="2800" b="1">
                <a:solidFill>
                  <a:srgbClr val="CC3300"/>
                </a:solidFill>
              </a:rPr>
              <a:t>n.n.255.255</a:t>
            </a:r>
            <a:r>
              <a:rPr lang="en-US" sz="2800"/>
              <a:t>, atau </a:t>
            </a:r>
            <a:r>
              <a:rPr lang="en-US" sz="2800" b="1">
                <a:solidFill>
                  <a:srgbClr val="CC3300"/>
                </a:solidFill>
              </a:rPr>
              <a:t>n.n.n.255</a:t>
            </a:r>
            <a:r>
              <a:rPr lang="en-US" sz="2800"/>
              <a:t> : broadcast ke jaringan luar (dengan alamat n)</a:t>
            </a:r>
          </a:p>
          <a:p>
            <a:pPr eaLnBrk="1" hangingPunct="1">
              <a:lnSpc>
                <a:spcPct val="90000"/>
              </a:lnSpc>
              <a:buFontTx/>
              <a:buNone/>
            </a:pPr>
            <a:endParaRPr lang="en-US" sz="2800"/>
          </a:p>
          <a:p>
            <a:pPr eaLnBrk="1" hangingPunct="1">
              <a:lnSpc>
                <a:spcPct val="90000"/>
              </a:lnSpc>
            </a:pPr>
            <a:endParaRPr lang="en-US" sz="2800"/>
          </a:p>
        </p:txBody>
      </p:sp>
      <p:sp>
        <p:nvSpPr>
          <p:cNvPr id="20482" name="Rectangle 2"/>
          <p:cNvSpPr>
            <a:spLocks noGrp="1" noChangeArrowheads="1"/>
          </p:cNvSpPr>
          <p:nvPr>
            <p:ph type="title"/>
          </p:nvPr>
        </p:nvSpPr>
        <p:spPr/>
        <p:txBody>
          <a:bodyPr/>
          <a:lstStyle/>
          <a:p>
            <a:pPr eaLnBrk="1" hangingPunct="1"/>
            <a:r>
              <a:rPr lang="en-US" b="1"/>
              <a:t>IP Address khusus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2051050" y="1700213"/>
            <a:ext cx="5186363" cy="3100387"/>
            <a:chOff x="1292" y="1093"/>
            <a:chExt cx="3267" cy="1953"/>
          </a:xfrm>
        </p:grpSpPr>
        <p:pic>
          <p:nvPicPr>
            <p:cNvPr id="3075" name="Picture 3" descr="no_tshi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2" y="1094"/>
              <a:ext cx="885"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no_fooddrinkcand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4" y="2182"/>
              <a:ext cx="886"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no_noi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3" y="2183"/>
              <a:ext cx="885"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6" descr="no_ringingpho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4" y="1094"/>
              <a:ext cx="885"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7" descr="no_sanda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95" y="1093"/>
              <a:ext cx="886"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8" descr="no_smoki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92" y="2183"/>
              <a:ext cx="885"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1268413"/>
            <a:ext cx="8229600" cy="5329237"/>
          </a:xfrm>
        </p:spPr>
        <p:txBody>
          <a:bodyPr/>
          <a:lstStyle/>
          <a:p>
            <a:pPr eaLnBrk="1" hangingPunct="1">
              <a:lnSpc>
                <a:spcPct val="90000"/>
              </a:lnSpc>
            </a:pPr>
            <a:r>
              <a:rPr lang="en-US" sz="2800"/>
              <a:t>Media Access Control, merupakan identitas permanen dari sebuah network interface</a:t>
            </a:r>
          </a:p>
          <a:p>
            <a:pPr eaLnBrk="1" hangingPunct="1">
              <a:lnSpc>
                <a:spcPct val="90000"/>
              </a:lnSpc>
            </a:pPr>
            <a:r>
              <a:rPr lang="en-US" sz="2800"/>
              <a:t>Terdiri bilangan heksadesimal 48 bit yang dibagi dalam 6 oktet, contoh:</a:t>
            </a:r>
          </a:p>
          <a:p>
            <a:pPr algn="ctr" eaLnBrk="1" hangingPunct="1">
              <a:lnSpc>
                <a:spcPct val="90000"/>
              </a:lnSpc>
              <a:buFontTx/>
              <a:buNone/>
            </a:pPr>
            <a:r>
              <a:rPr lang="en-US" sz="2800"/>
              <a:t>08:00:09:3A:20:1B</a:t>
            </a:r>
          </a:p>
          <a:p>
            <a:pPr eaLnBrk="1" hangingPunct="1">
              <a:lnSpc>
                <a:spcPct val="90000"/>
              </a:lnSpc>
            </a:pPr>
            <a:r>
              <a:rPr lang="en-US" sz="2800"/>
              <a:t>Alamat ethernet terdiri dari: Kode Multicast (1 bit pertama), Vendor Code (23 bit), dan Globally Administered Address (24 bit)</a:t>
            </a:r>
          </a:p>
          <a:p>
            <a:pPr eaLnBrk="1" hangingPunct="1">
              <a:lnSpc>
                <a:spcPct val="90000"/>
              </a:lnSpc>
            </a:pPr>
            <a:r>
              <a:rPr lang="en-US" sz="2800"/>
              <a:t>Sistem penomoran dan pendaftaran diatur oleh IEEE</a:t>
            </a:r>
          </a:p>
          <a:p>
            <a:pPr eaLnBrk="1" hangingPunct="1">
              <a:lnSpc>
                <a:spcPct val="90000"/>
              </a:lnSpc>
            </a:pPr>
            <a:r>
              <a:rPr lang="en-US" sz="2800"/>
              <a:t>Kode Vendor didokumentasikan dalam RFC 1700</a:t>
            </a:r>
          </a:p>
        </p:txBody>
      </p:sp>
      <p:sp>
        <p:nvSpPr>
          <p:cNvPr id="21506" name="Rectangle 2"/>
          <p:cNvSpPr>
            <a:spLocks noGrp="1" noChangeArrowheads="1"/>
          </p:cNvSpPr>
          <p:nvPr>
            <p:ph type="title"/>
          </p:nvPr>
        </p:nvSpPr>
        <p:spPr/>
        <p:txBody>
          <a:bodyPr/>
          <a:lstStyle/>
          <a:p>
            <a:pPr eaLnBrk="1" hangingPunct="1"/>
            <a:r>
              <a:rPr lang="en-US" b="1"/>
              <a:t>MAC Address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762000" y="3101975"/>
            <a:ext cx="7600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ts val="1100"/>
              </a:spcBef>
              <a:spcAft>
                <a:spcPts val="1100"/>
              </a:spcAft>
            </a:pPr>
            <a:r>
              <a:rPr lang="en-US" sz="3200" b="1">
                <a:solidFill>
                  <a:srgbClr val="FF3300"/>
                </a:solidFill>
                <a:latin typeface="Times" charset="0"/>
              </a:rPr>
              <a:t>01110101   10010101   00011101   11101010</a:t>
            </a:r>
          </a:p>
        </p:txBody>
      </p:sp>
      <p:sp>
        <p:nvSpPr>
          <p:cNvPr id="21507" name="Text Box 3"/>
          <p:cNvSpPr txBox="1">
            <a:spLocks noChangeArrowheads="1"/>
          </p:cNvSpPr>
          <p:nvPr/>
        </p:nvSpPr>
        <p:spPr bwMode="auto">
          <a:xfrm>
            <a:off x="2051050" y="1125538"/>
            <a:ext cx="3586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4000" b="1" i="1">
                <a:effectLst>
                  <a:outerShdw blurRad="38100" dist="38100" dir="2700000" algn="tl">
                    <a:srgbClr val="C0C0C0"/>
                  </a:outerShdw>
                </a:effectLst>
                <a:latin typeface="Times New Roman" pitchFamily="18" charset="0"/>
              </a:rPr>
              <a:t>Binary Notation</a:t>
            </a:r>
          </a:p>
        </p:txBody>
      </p:sp>
    </p:spTree>
    <p:extLst>
      <p:ext uri="{BB962C8B-B14F-4D97-AF65-F5344CB8AC3E}">
        <p14:creationId xmlns:p14="http://schemas.microsoft.com/office/powerpoint/2010/main" val="2136372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latin typeface="Times New Roman" pitchFamily="18" charset="0"/>
              </a:rPr>
              <a:t>Figure  4-1</a:t>
            </a: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81275"/>
            <a:ext cx="8537575" cy="237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 name="Text Box 4"/>
          <p:cNvSpPr txBox="1">
            <a:spLocks noChangeArrowheads="1"/>
          </p:cNvSpPr>
          <p:nvPr/>
        </p:nvSpPr>
        <p:spPr bwMode="auto">
          <a:xfrm>
            <a:off x="2339975" y="1196975"/>
            <a:ext cx="4391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solidFill>
                  <a:schemeClr val="accent2"/>
                </a:solidFill>
                <a:latin typeface="Times New Roman" pitchFamily="18" charset="0"/>
              </a:rPr>
              <a:t>Dotted-decimal notation</a:t>
            </a:r>
          </a:p>
        </p:txBody>
      </p:sp>
    </p:spTree>
    <p:extLst>
      <p:ext uri="{BB962C8B-B14F-4D97-AF65-F5344CB8AC3E}">
        <p14:creationId xmlns:p14="http://schemas.microsoft.com/office/powerpoint/2010/main" val="1379018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827088" y="2997200"/>
            <a:ext cx="800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ts val="1100"/>
              </a:spcBef>
              <a:spcAft>
                <a:spcPts val="1100"/>
              </a:spcAft>
            </a:pPr>
            <a:r>
              <a:rPr lang="en-US" sz="3200" b="1">
                <a:latin typeface="Times" charset="0"/>
              </a:rPr>
              <a:t>0111 0101   1001 0101   0001 1101   1110 1010</a:t>
            </a:r>
          </a:p>
        </p:txBody>
      </p:sp>
      <p:sp>
        <p:nvSpPr>
          <p:cNvPr id="25603" name="Text Box 3"/>
          <p:cNvSpPr txBox="1">
            <a:spLocks noChangeArrowheads="1"/>
          </p:cNvSpPr>
          <p:nvPr/>
        </p:nvSpPr>
        <p:spPr bwMode="auto">
          <a:xfrm>
            <a:off x="1331913" y="1052513"/>
            <a:ext cx="4911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4000" b="1" i="1">
                <a:effectLst>
                  <a:outerShdw blurRad="38100" dist="38100" dir="2700000" algn="tl">
                    <a:srgbClr val="C0C0C0"/>
                  </a:outerShdw>
                </a:effectLst>
                <a:latin typeface="Times New Roman" pitchFamily="18" charset="0"/>
              </a:rPr>
              <a:t>Hexadecimal Notation</a:t>
            </a:r>
          </a:p>
        </p:txBody>
      </p:sp>
      <p:sp>
        <p:nvSpPr>
          <p:cNvPr id="25604" name="Rectangle 4"/>
          <p:cNvSpPr>
            <a:spLocks noChangeArrowheads="1"/>
          </p:cNvSpPr>
          <p:nvPr/>
        </p:nvSpPr>
        <p:spPr bwMode="auto">
          <a:xfrm>
            <a:off x="1638300" y="4140200"/>
            <a:ext cx="64277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ts val="1100"/>
              </a:spcBef>
              <a:spcAft>
                <a:spcPts val="1100"/>
              </a:spcAft>
            </a:pPr>
            <a:r>
              <a:rPr lang="en-US" sz="3200" b="1">
                <a:solidFill>
                  <a:srgbClr val="FF3300"/>
                </a:solidFill>
                <a:latin typeface="Times" charset="0"/>
              </a:rPr>
              <a:t>75               95             1D               EA</a:t>
            </a:r>
          </a:p>
        </p:txBody>
      </p:sp>
      <p:sp>
        <p:nvSpPr>
          <p:cNvPr id="25605" name="Rectangle 5"/>
          <p:cNvSpPr>
            <a:spLocks noChangeArrowheads="1"/>
          </p:cNvSpPr>
          <p:nvPr/>
        </p:nvSpPr>
        <p:spPr bwMode="auto">
          <a:xfrm>
            <a:off x="3494088" y="5130800"/>
            <a:ext cx="24653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ts val="1100"/>
              </a:spcBef>
              <a:spcAft>
                <a:spcPts val="1100"/>
              </a:spcAft>
            </a:pPr>
            <a:r>
              <a:rPr lang="en-US" sz="3200" b="1">
                <a:latin typeface="Times" charset="0"/>
              </a:rPr>
              <a:t>0x</a:t>
            </a:r>
            <a:r>
              <a:rPr lang="en-US" sz="3200" b="1">
                <a:solidFill>
                  <a:srgbClr val="FF3300"/>
                </a:solidFill>
                <a:latin typeface="Times" charset="0"/>
              </a:rPr>
              <a:t>75951DEA</a:t>
            </a:r>
          </a:p>
        </p:txBody>
      </p:sp>
    </p:spTree>
    <p:extLst>
      <p:ext uri="{BB962C8B-B14F-4D97-AF65-F5344CB8AC3E}">
        <p14:creationId xmlns:p14="http://schemas.microsoft.com/office/powerpoint/2010/main" val="3704598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987675" y="1125538"/>
            <a:ext cx="2017713"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1</a:t>
            </a:r>
          </a:p>
        </p:txBody>
      </p:sp>
      <p:sp>
        <p:nvSpPr>
          <p:cNvPr id="29699" name="Rectangle 3"/>
          <p:cNvSpPr>
            <a:spLocks noChangeArrowheads="1"/>
          </p:cNvSpPr>
          <p:nvPr/>
        </p:nvSpPr>
        <p:spPr bwMode="auto">
          <a:xfrm>
            <a:off x="685800" y="2636838"/>
            <a:ext cx="845820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3600">
                <a:latin typeface="Times" charset="0"/>
              </a:rPr>
              <a:t>Change the following IP address from binary notation to dotted-decimal notation.</a:t>
            </a:r>
          </a:p>
          <a:p>
            <a:pPr eaLnBrk="1" hangingPunct="1">
              <a:spcBef>
                <a:spcPct val="50000"/>
              </a:spcBef>
            </a:pPr>
            <a:r>
              <a:rPr lang="en-US" sz="3600">
                <a:latin typeface="Times" charset="0"/>
              </a:rPr>
              <a:t>10000001  00001011   00001011 11101111</a:t>
            </a:r>
          </a:p>
        </p:txBody>
      </p:sp>
      <p:sp>
        <p:nvSpPr>
          <p:cNvPr id="29700" name="Text Box 4"/>
          <p:cNvSpPr txBox="1">
            <a:spLocks noChangeArrowheads="1"/>
          </p:cNvSpPr>
          <p:nvPr/>
        </p:nvSpPr>
        <p:spPr bwMode="auto">
          <a:xfrm>
            <a:off x="827088" y="5157788"/>
            <a:ext cx="164306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29701" name="Rectangle 5"/>
          <p:cNvSpPr>
            <a:spLocks noChangeArrowheads="1"/>
          </p:cNvSpPr>
          <p:nvPr/>
        </p:nvSpPr>
        <p:spPr bwMode="auto">
          <a:xfrm>
            <a:off x="1476375" y="5949950"/>
            <a:ext cx="838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4000" b="1" i="1">
                <a:solidFill>
                  <a:schemeClr val="bg2"/>
                </a:solidFill>
                <a:effectLst>
                  <a:outerShdw blurRad="38100" dist="38100" dir="2700000" algn="tl">
                    <a:srgbClr val="C0C0C0"/>
                  </a:outerShdw>
                </a:effectLst>
                <a:latin typeface="Times" charset="0"/>
              </a:rPr>
              <a:t>129.11.11.239</a:t>
            </a:r>
          </a:p>
        </p:txBody>
      </p:sp>
    </p:spTree>
    <p:extLst>
      <p:ext uri="{BB962C8B-B14F-4D97-AF65-F5344CB8AC3E}">
        <p14:creationId xmlns:p14="http://schemas.microsoft.com/office/powerpoint/2010/main" val="3944515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203575" y="1196975"/>
            <a:ext cx="2017713" cy="617538"/>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2</a:t>
            </a:r>
          </a:p>
        </p:txBody>
      </p:sp>
      <p:sp>
        <p:nvSpPr>
          <p:cNvPr id="31747" name="Rectangle 3"/>
          <p:cNvSpPr>
            <a:spLocks noChangeArrowheads="1"/>
          </p:cNvSpPr>
          <p:nvPr/>
        </p:nvSpPr>
        <p:spPr bwMode="auto">
          <a:xfrm>
            <a:off x="900113" y="2276475"/>
            <a:ext cx="7272337"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lang="en-US" sz="3600">
                <a:latin typeface="Times" charset="0"/>
              </a:rPr>
              <a:t>Change the following IP address from dotted-decimal notation to binary notation:</a:t>
            </a:r>
          </a:p>
          <a:p>
            <a:pPr algn="just" eaLnBrk="1" hangingPunct="1">
              <a:spcBef>
                <a:spcPct val="50000"/>
              </a:spcBef>
            </a:pPr>
            <a:r>
              <a:rPr lang="en-US" sz="3600">
                <a:latin typeface="Times" charset="0"/>
              </a:rPr>
              <a:t>                    111.56.45.78</a:t>
            </a:r>
          </a:p>
        </p:txBody>
      </p:sp>
      <p:sp>
        <p:nvSpPr>
          <p:cNvPr id="31748" name="Text Box 4"/>
          <p:cNvSpPr txBox="1">
            <a:spLocks noChangeArrowheads="1"/>
          </p:cNvSpPr>
          <p:nvPr/>
        </p:nvSpPr>
        <p:spPr bwMode="auto">
          <a:xfrm>
            <a:off x="827088" y="5013325"/>
            <a:ext cx="1643062" cy="617538"/>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31749" name="Rectangle 5"/>
          <p:cNvSpPr>
            <a:spLocks noChangeArrowheads="1"/>
          </p:cNvSpPr>
          <p:nvPr/>
        </p:nvSpPr>
        <p:spPr bwMode="auto">
          <a:xfrm>
            <a:off x="958850" y="5876925"/>
            <a:ext cx="818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600" b="1" i="1">
                <a:solidFill>
                  <a:schemeClr val="bg2"/>
                </a:solidFill>
                <a:effectLst>
                  <a:outerShdw blurRad="38100" dist="38100" dir="2700000" algn="tl">
                    <a:srgbClr val="C0C0C0"/>
                  </a:outerShdw>
                </a:effectLst>
                <a:latin typeface="Times" charset="0"/>
              </a:rPr>
              <a:t>01101111  00111000  00101101  01001110</a:t>
            </a:r>
          </a:p>
        </p:txBody>
      </p:sp>
    </p:spTree>
    <p:extLst>
      <p:ext uri="{BB962C8B-B14F-4D97-AF65-F5344CB8AC3E}">
        <p14:creationId xmlns:p14="http://schemas.microsoft.com/office/powerpoint/2010/main" val="1312629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635375" y="908050"/>
            <a:ext cx="2017713" cy="617538"/>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3</a:t>
            </a:r>
          </a:p>
        </p:txBody>
      </p:sp>
      <p:sp>
        <p:nvSpPr>
          <p:cNvPr id="33796" name="Text Box 4"/>
          <p:cNvSpPr txBox="1">
            <a:spLocks noChangeArrowheads="1"/>
          </p:cNvSpPr>
          <p:nvPr/>
        </p:nvSpPr>
        <p:spPr bwMode="auto">
          <a:xfrm>
            <a:off x="4140200" y="4076700"/>
            <a:ext cx="1643063" cy="617538"/>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33798" name="AutoShape 6"/>
          <p:cNvSpPr>
            <a:spLocks noChangeArrowheads="1"/>
          </p:cNvSpPr>
          <p:nvPr/>
        </p:nvSpPr>
        <p:spPr bwMode="auto">
          <a:xfrm>
            <a:off x="1476375" y="1773238"/>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t>Find the error in the following IP Address</a:t>
            </a:r>
          </a:p>
          <a:p>
            <a:pPr algn="ctr"/>
            <a:r>
              <a:rPr lang="en-GB" sz="2400"/>
              <a:t>111.56.045.78</a:t>
            </a:r>
            <a:endParaRPr lang="en-US" sz="2400"/>
          </a:p>
        </p:txBody>
      </p:sp>
      <p:sp>
        <p:nvSpPr>
          <p:cNvPr id="33799" name="AutoShape 7"/>
          <p:cNvSpPr>
            <a:spLocks noChangeArrowheads="1"/>
          </p:cNvSpPr>
          <p:nvPr/>
        </p:nvSpPr>
        <p:spPr bwMode="auto">
          <a:xfrm>
            <a:off x="1476375" y="4797425"/>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t>There are no leading zeroes in </a:t>
            </a:r>
          </a:p>
          <a:p>
            <a:pPr algn="ctr"/>
            <a:r>
              <a:rPr lang="en-GB" sz="2400"/>
              <a:t>Dotted-decimal notation (045)</a:t>
            </a:r>
          </a:p>
        </p:txBody>
      </p:sp>
    </p:spTree>
    <p:extLst>
      <p:ext uri="{BB962C8B-B14F-4D97-AF65-F5344CB8AC3E}">
        <p14:creationId xmlns:p14="http://schemas.microsoft.com/office/powerpoint/2010/main" val="4006468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492500" y="404813"/>
            <a:ext cx="4059238"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3 (continued)</a:t>
            </a:r>
          </a:p>
        </p:txBody>
      </p:sp>
      <p:sp>
        <p:nvSpPr>
          <p:cNvPr id="35844" name="Text Box 4"/>
          <p:cNvSpPr txBox="1">
            <a:spLocks noChangeArrowheads="1"/>
          </p:cNvSpPr>
          <p:nvPr/>
        </p:nvSpPr>
        <p:spPr bwMode="auto">
          <a:xfrm>
            <a:off x="3995738" y="3789363"/>
            <a:ext cx="164306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35846" name="AutoShape 6"/>
          <p:cNvSpPr>
            <a:spLocks noChangeArrowheads="1"/>
          </p:cNvSpPr>
          <p:nvPr/>
        </p:nvSpPr>
        <p:spPr bwMode="auto">
          <a:xfrm>
            <a:off x="1692275" y="1484313"/>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t>Find the error in the following IP Address</a:t>
            </a:r>
          </a:p>
          <a:p>
            <a:pPr algn="ctr"/>
            <a:r>
              <a:rPr lang="en-GB" sz="2400"/>
              <a:t>75.45.301.14</a:t>
            </a:r>
            <a:endParaRPr lang="en-US" sz="2400"/>
          </a:p>
        </p:txBody>
      </p:sp>
      <p:sp>
        <p:nvSpPr>
          <p:cNvPr id="35847" name="AutoShape 7"/>
          <p:cNvSpPr>
            <a:spLocks noChangeArrowheads="1"/>
          </p:cNvSpPr>
          <p:nvPr/>
        </p:nvSpPr>
        <p:spPr bwMode="auto">
          <a:xfrm>
            <a:off x="1476375" y="4797425"/>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t>In decimal notation each number  &lt;= 255</a:t>
            </a:r>
          </a:p>
          <a:p>
            <a:pPr algn="ctr"/>
            <a:r>
              <a:rPr lang="en-GB" sz="2400"/>
              <a:t>301 is out of the range</a:t>
            </a:r>
          </a:p>
        </p:txBody>
      </p:sp>
    </p:spTree>
    <p:extLst>
      <p:ext uri="{BB962C8B-B14F-4D97-AF65-F5344CB8AC3E}">
        <p14:creationId xmlns:p14="http://schemas.microsoft.com/office/powerpoint/2010/main" val="1084777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3492500" y="404813"/>
            <a:ext cx="2017713"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4</a:t>
            </a:r>
          </a:p>
        </p:txBody>
      </p:sp>
      <p:sp>
        <p:nvSpPr>
          <p:cNvPr id="104451" name="Text Box 3"/>
          <p:cNvSpPr txBox="1">
            <a:spLocks noChangeArrowheads="1"/>
          </p:cNvSpPr>
          <p:nvPr/>
        </p:nvSpPr>
        <p:spPr bwMode="auto">
          <a:xfrm>
            <a:off x="3995738" y="3789363"/>
            <a:ext cx="164306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104452" name="AutoShape 4"/>
          <p:cNvSpPr>
            <a:spLocks noChangeArrowheads="1"/>
          </p:cNvSpPr>
          <p:nvPr/>
        </p:nvSpPr>
        <p:spPr bwMode="auto">
          <a:xfrm>
            <a:off x="1692275" y="1484313"/>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t>Change the following binary IP address </a:t>
            </a:r>
          </a:p>
          <a:p>
            <a:pPr algn="ctr"/>
            <a:r>
              <a:rPr lang="en-GB" sz="2400"/>
              <a:t>Hexadecimal notation</a:t>
            </a:r>
          </a:p>
          <a:p>
            <a:pPr algn="ctr"/>
            <a:r>
              <a:rPr lang="en-US" sz="2400"/>
              <a:t>10000001  00001011   00001011 11101111</a:t>
            </a:r>
            <a:endParaRPr lang="en-GB" sz="2400"/>
          </a:p>
          <a:p>
            <a:pPr algn="ctr"/>
            <a:endParaRPr lang="en-US" sz="2400"/>
          </a:p>
        </p:txBody>
      </p:sp>
      <p:sp>
        <p:nvSpPr>
          <p:cNvPr id="104453" name="AutoShape 5"/>
          <p:cNvSpPr>
            <a:spLocks noChangeArrowheads="1"/>
          </p:cNvSpPr>
          <p:nvPr/>
        </p:nvSpPr>
        <p:spPr bwMode="auto">
          <a:xfrm>
            <a:off x="1476375" y="4797425"/>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chemeClr val="hlink"/>
                </a:solidFill>
              </a:rPr>
              <a:t>0X</a:t>
            </a:r>
            <a:r>
              <a:rPr lang="en-US" sz="2400">
                <a:solidFill>
                  <a:schemeClr val="bg2"/>
                </a:solidFill>
              </a:rPr>
              <a:t>810B0BEF  or    810B0BEF</a:t>
            </a:r>
            <a:r>
              <a:rPr lang="en-US" sz="2400">
                <a:solidFill>
                  <a:schemeClr val="hlink"/>
                </a:solidFill>
              </a:rPr>
              <a:t>16</a:t>
            </a:r>
            <a:endParaRPr lang="en-GB" sz="2400">
              <a:solidFill>
                <a:schemeClr val="hlink"/>
              </a:solidFill>
            </a:endParaRPr>
          </a:p>
        </p:txBody>
      </p:sp>
    </p:spTree>
    <p:extLst>
      <p:ext uri="{BB962C8B-B14F-4D97-AF65-F5344CB8AC3E}">
        <p14:creationId xmlns:p14="http://schemas.microsoft.com/office/powerpoint/2010/main" val="1806826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683568" y="2420888"/>
            <a:ext cx="7772645" cy="1143000"/>
          </a:xfrm>
        </p:spPr>
        <p:txBody>
          <a:bodyPr/>
          <a:lstStyle/>
          <a:p>
            <a:r>
              <a:rPr lang="en-US" sz="4800" b="1" dirty="0">
                <a:effectLst>
                  <a:outerShdw blurRad="38100" dist="38100" dir="2700000" algn="tl">
                    <a:srgbClr val="000000">
                      <a:alpha val="43137"/>
                    </a:srgbClr>
                  </a:outerShdw>
                </a:effectLst>
              </a:rPr>
              <a:t>E-MAIL</a:t>
            </a:r>
          </a:p>
        </p:txBody>
      </p:sp>
      <p:sp>
        <p:nvSpPr>
          <p:cNvPr id="5" name="Rectangle 24"/>
          <p:cNvSpPr>
            <a:spLocks noGrp="1" noChangeArrowheads="1"/>
          </p:cNvSpPr>
          <p:nvPr>
            <p:ph type="ftr" sz="quarter" idx="11"/>
          </p:nvPr>
        </p:nvSpPr>
        <p:spPr>
          <a:xfrm>
            <a:off x="3123712" y="6248681"/>
            <a:ext cx="2896577" cy="456640"/>
          </a:xfrm>
        </p:spPr>
        <p:txBody>
          <a:bodyPr lIns="91429" tIns="45714" rIns="91429" bIns="45714"/>
          <a:lstStyle/>
          <a:p>
            <a:pPr>
              <a:defRPr/>
            </a:pPr>
            <a:endParaRPr lang="en-US" dirty="0"/>
          </a:p>
        </p:txBody>
      </p:sp>
    </p:spTree>
    <p:extLst>
      <p:ext uri="{BB962C8B-B14F-4D97-AF65-F5344CB8AC3E}">
        <p14:creationId xmlns:p14="http://schemas.microsoft.com/office/powerpoint/2010/main" val="12163030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eaLnBrk="1" hangingPunct="1">
              <a:lnSpc>
                <a:spcPct val="90000"/>
              </a:lnSpc>
            </a:pPr>
            <a:r>
              <a:rPr lang="en-US" sz="2800" b="1"/>
              <a:t>IP Address</a:t>
            </a:r>
            <a:r>
              <a:rPr lang="en-US" sz="2800"/>
              <a:t> atau </a:t>
            </a:r>
            <a:r>
              <a:rPr lang="en-US" sz="2800" b="1"/>
              <a:t>Alamat IP</a:t>
            </a:r>
            <a:r>
              <a:rPr lang="en-US" sz="2800"/>
              <a:t> adalah alamat yang menjadi tanda pengenal untuk setiap host yang terhubung ke jaringan dengan TCP/IP (internet), berdasarkan aturan dari Internet Protocol (IP)</a:t>
            </a:r>
          </a:p>
          <a:p>
            <a:pPr eaLnBrk="1" hangingPunct="1">
              <a:lnSpc>
                <a:spcPct val="90000"/>
              </a:lnSpc>
            </a:pPr>
            <a:r>
              <a:rPr lang="en-US" sz="2800"/>
              <a:t>Setiap host yang akan terhubung ke jaringan yang berbasis TCP/IP, </a:t>
            </a:r>
            <a:r>
              <a:rPr lang="en-US" sz="2800" u="sng"/>
              <a:t>harus memiliki IP address</a:t>
            </a:r>
            <a:r>
              <a:rPr lang="en-US" sz="2800"/>
              <a:t>.</a:t>
            </a:r>
          </a:p>
          <a:p>
            <a:pPr eaLnBrk="1" hangingPunct="1">
              <a:lnSpc>
                <a:spcPct val="90000"/>
              </a:lnSpc>
            </a:pPr>
            <a:r>
              <a:rPr lang="en-US" sz="2800"/>
              <a:t>IP Address </a:t>
            </a:r>
            <a:r>
              <a:rPr lang="en-US" sz="2800" u="sng"/>
              <a:t>bersifat unik</a:t>
            </a:r>
            <a:r>
              <a:rPr lang="en-US" sz="2800"/>
              <a:t>, artinya dalam satu jaringan tidak ada dua host atau lebih yang menggunakan alamat IP yang sama</a:t>
            </a:r>
          </a:p>
        </p:txBody>
      </p:sp>
      <p:sp>
        <p:nvSpPr>
          <p:cNvPr id="4098" name="Rectangle 2"/>
          <p:cNvSpPr>
            <a:spLocks noGrp="1" noChangeArrowheads="1"/>
          </p:cNvSpPr>
          <p:nvPr>
            <p:ph type="title"/>
          </p:nvPr>
        </p:nvSpPr>
        <p:spPr/>
        <p:txBody>
          <a:bodyPr/>
          <a:lstStyle/>
          <a:p>
            <a:pPr eaLnBrk="1" hangingPunct="1"/>
            <a:r>
              <a:rPr lang="en-US" b="1"/>
              <a:t>Pengertian IP Address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r>
              <a:rPr lang="en-US" b="1"/>
              <a:t>Sumber daya Internet yang paling penting dan paling banyak dipakai adalah surat elektronis atau yang lebih dikenal dengan sebutan e-mail. </a:t>
            </a:r>
          </a:p>
          <a:p>
            <a:r>
              <a:rPr lang="en-US" b="1"/>
              <a:t>Dengan menggunakan e-mail, setiap orang di Internet dapat mentransmisikan suatu pesan teks ke siapapun juga yang ada di Internet.</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1F4D851-5557-41A6-93D0-F06A3062AFDA}" type="slidenum">
              <a:rPr lang="en-US"/>
              <a:pPr>
                <a:defRPr/>
              </a:pPr>
              <a:t>30</a:t>
            </a:fld>
            <a:endParaRPr lang="en-US"/>
          </a:p>
        </p:txBody>
      </p:sp>
      <p:sp>
        <p:nvSpPr>
          <p:cNvPr id="4100" name="Rectangle 2"/>
          <p:cNvSpPr>
            <a:spLocks noGrp="1" noChangeArrowheads="1"/>
          </p:cNvSpPr>
          <p:nvPr>
            <p:ph type="title"/>
          </p:nvPr>
        </p:nvSpPr>
        <p:spPr/>
        <p:txBody>
          <a:bodyPr/>
          <a:lstStyle/>
          <a:p>
            <a:r>
              <a:rPr lang="en-US"/>
              <a:t>E-Mail</a:t>
            </a:r>
          </a:p>
        </p:txBody>
      </p:sp>
    </p:spTree>
    <p:extLst>
      <p:ext uri="{BB962C8B-B14F-4D97-AF65-F5344CB8AC3E}">
        <p14:creationId xmlns:p14="http://schemas.microsoft.com/office/powerpoint/2010/main" val="45850140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152645" y="456640"/>
            <a:ext cx="8763000" cy="5670176"/>
          </a:xfrm>
        </p:spPr>
        <p:txBody>
          <a:bodyPr/>
          <a:lstStyle/>
          <a:p>
            <a:r>
              <a:rPr lang="en-US" b="1" i="1"/>
              <a:t>Electronic mail </a:t>
            </a:r>
            <a:r>
              <a:rPr lang="en-US"/>
              <a:t>adalah salah satu sarana komunikasi yang cukup handal, perbandingannya dengan mail adalah waktu pengirimannya yang sangat cepat. </a:t>
            </a:r>
          </a:p>
          <a:p>
            <a:r>
              <a:rPr lang="en-US"/>
              <a:t>Proses penyampaian </a:t>
            </a:r>
            <a:r>
              <a:rPr lang="en-US" i="1"/>
              <a:t>electronic mail </a:t>
            </a:r>
            <a:r>
              <a:rPr lang="en-US"/>
              <a:t>dapat dianalogikan dengan penyampaian surat oleh Kantor Pos dan Giro.</a:t>
            </a:r>
          </a:p>
          <a:p>
            <a:r>
              <a:rPr lang="en-US"/>
              <a:t>Proses ini disebut "</a:t>
            </a:r>
            <a:r>
              <a:rPr lang="en-US" i="1"/>
              <a:t>store and forward</a:t>
            </a:r>
            <a:r>
              <a:rPr lang="en-US"/>
              <a:t>".</a:t>
            </a:r>
          </a:p>
        </p:txBody>
      </p:sp>
      <p:sp>
        <p:nvSpPr>
          <p:cNvPr id="4" name="Footer Placeholder 4"/>
          <p:cNvSpPr>
            <a:spLocks noGrp="1"/>
          </p:cNvSpPr>
          <p:nvPr>
            <p:ph type="ftr" sz="quarter" idx="11"/>
          </p:nvPr>
        </p:nvSpPr>
        <p:spPr/>
        <p:txBody>
          <a:bodyPr/>
          <a:lstStyle/>
          <a:p>
            <a:pPr>
              <a:defRPr/>
            </a:pPr>
            <a:endParaRPr lang="en-US" dirty="0"/>
          </a:p>
        </p:txBody>
      </p:sp>
      <p:sp>
        <p:nvSpPr>
          <p:cNvPr id="5" name="Slide Number Placeholder 5"/>
          <p:cNvSpPr>
            <a:spLocks noGrp="1"/>
          </p:cNvSpPr>
          <p:nvPr>
            <p:ph type="sldNum" sz="quarter" idx="12"/>
          </p:nvPr>
        </p:nvSpPr>
        <p:spPr/>
        <p:txBody>
          <a:bodyPr/>
          <a:lstStyle/>
          <a:p>
            <a:pPr>
              <a:defRPr/>
            </a:pPr>
            <a:fld id="{32A78623-0C54-4CB5-8D8F-5C0A943E0DB9}" type="slidenum">
              <a:rPr lang="en-US"/>
              <a:pPr>
                <a:defRPr/>
              </a:pPr>
              <a:t>31</a:t>
            </a:fld>
            <a:endParaRPr lang="en-US"/>
          </a:p>
        </p:txBody>
      </p:sp>
    </p:spTree>
    <p:extLst>
      <p:ext uri="{BB962C8B-B14F-4D97-AF65-F5344CB8AC3E}">
        <p14:creationId xmlns:p14="http://schemas.microsoft.com/office/powerpoint/2010/main" val="69908938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456712" y="305360"/>
            <a:ext cx="8230577" cy="5821456"/>
          </a:xfrm>
        </p:spPr>
        <p:txBody>
          <a:bodyPr>
            <a:normAutofit lnSpcReduction="10000"/>
          </a:bodyPr>
          <a:lstStyle/>
          <a:p>
            <a:pPr>
              <a:lnSpc>
                <a:spcPct val="90000"/>
              </a:lnSpc>
            </a:pPr>
            <a:r>
              <a:rPr lang="en-US" sz="2800"/>
              <a:t>Alamat yang dituju harus ditentukan dan kemudian surat tadi diletakkan di kotak pos, kemudian mobil pos akan mengambil surat tersebut untuk dibawa ke kantor pos terdekat, dari kantor pos asal kemudian surat tadi dikirim ke kantor pos terdekat dengan alamat tujuan dan akhirnya dari kantor pos tadi surat tersebut dikirim ke kotak pos tujuan. </a:t>
            </a:r>
          </a:p>
          <a:p>
            <a:pPr>
              <a:lnSpc>
                <a:spcPct val="90000"/>
              </a:lnSpc>
            </a:pPr>
            <a:r>
              <a:rPr lang="en-US" sz="2800"/>
              <a:t>Mail akan dikirim dengan menggunakan protocol-protocol tertentu. Ini dilakukan oleh </a:t>
            </a:r>
            <a:r>
              <a:rPr lang="en-US" sz="2800" b="1"/>
              <a:t>Message Transfer Agent (MTA)</a:t>
            </a:r>
            <a:r>
              <a:rPr lang="en-US" sz="2800"/>
              <a:t>. </a:t>
            </a:r>
          </a:p>
          <a:p>
            <a:pPr>
              <a:lnSpc>
                <a:spcPct val="90000"/>
              </a:lnSpc>
            </a:pPr>
            <a:r>
              <a:rPr lang="en-US" sz="2800"/>
              <a:t>Untuk membaca e-mail, user menggunakan </a:t>
            </a:r>
            <a:r>
              <a:rPr lang="en-US" sz="2800" b="1"/>
              <a:t>User Agent </a:t>
            </a:r>
            <a:r>
              <a:rPr lang="en-US" sz="2800"/>
              <a:t>yang juga lazim disebut mail reader seperti : pine, elm, PC-EUDORA., MS Outlook.</a:t>
            </a:r>
          </a:p>
        </p:txBody>
      </p:sp>
      <p:sp>
        <p:nvSpPr>
          <p:cNvPr id="4" name="Footer Placeholder 4"/>
          <p:cNvSpPr>
            <a:spLocks noGrp="1"/>
          </p:cNvSpPr>
          <p:nvPr>
            <p:ph type="ftr" sz="quarter" idx="11"/>
          </p:nvPr>
        </p:nvSpPr>
        <p:spPr/>
        <p:txBody>
          <a:bodyPr/>
          <a:lstStyle/>
          <a:p>
            <a:pPr>
              <a:defRPr/>
            </a:pPr>
            <a:endParaRPr lang="en-US" dirty="0"/>
          </a:p>
        </p:txBody>
      </p:sp>
      <p:sp>
        <p:nvSpPr>
          <p:cNvPr id="5" name="Slide Number Placeholder 5"/>
          <p:cNvSpPr>
            <a:spLocks noGrp="1"/>
          </p:cNvSpPr>
          <p:nvPr>
            <p:ph type="sldNum" sz="quarter" idx="12"/>
          </p:nvPr>
        </p:nvSpPr>
        <p:spPr/>
        <p:txBody>
          <a:bodyPr/>
          <a:lstStyle/>
          <a:p>
            <a:pPr>
              <a:defRPr/>
            </a:pPr>
            <a:fld id="{1FEF2839-0207-4C4E-9148-9F3A671453F7}" type="slidenum">
              <a:rPr lang="en-US"/>
              <a:pPr>
                <a:defRPr/>
              </a:pPr>
              <a:t>32</a:t>
            </a:fld>
            <a:endParaRPr lang="en-US"/>
          </a:p>
        </p:txBody>
      </p:sp>
    </p:spTree>
    <p:extLst>
      <p:ext uri="{BB962C8B-B14F-4D97-AF65-F5344CB8AC3E}">
        <p14:creationId xmlns:p14="http://schemas.microsoft.com/office/powerpoint/2010/main" val="113263242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a:xfrm>
            <a:off x="456712" y="1599640"/>
            <a:ext cx="8230577" cy="4877360"/>
          </a:xfrm>
        </p:spPr>
        <p:txBody>
          <a:bodyPr/>
          <a:lstStyle/>
          <a:p>
            <a:r>
              <a:rPr lang="en-US" b="1"/>
              <a:t>Setelah pesan dikirimkan ke provider, maka pesan itu akan berjalan melalui lusinan Komputer sebelum sampai ke tujuan. Di setiap tempat, pesan tersebut ditahan sebentar, sementara komputer merakit sejumlah pesan untuk dikirim ke tempat berikutnya. </a:t>
            </a:r>
          </a:p>
          <a:p>
            <a:r>
              <a:rPr lang="en-US" b="1"/>
              <a:t>Berkat penundaan sesaat, lalu lintas di Internet justru menjadi lebih efisien.</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0828045-4F46-4A03-AEA4-4E50AA6B1D65}" type="slidenum">
              <a:rPr lang="en-US"/>
              <a:pPr>
                <a:defRPr/>
              </a:pPr>
              <a:t>33</a:t>
            </a:fld>
            <a:endParaRPr lang="en-US"/>
          </a:p>
        </p:txBody>
      </p:sp>
      <p:sp>
        <p:nvSpPr>
          <p:cNvPr id="7172" name="Rectangle 2"/>
          <p:cNvSpPr>
            <a:spLocks noGrp="1" noChangeArrowheads="1"/>
          </p:cNvSpPr>
          <p:nvPr>
            <p:ph type="title"/>
          </p:nvPr>
        </p:nvSpPr>
        <p:spPr/>
        <p:txBody>
          <a:bodyPr>
            <a:normAutofit fontScale="90000"/>
          </a:bodyPr>
          <a:lstStyle/>
          <a:p>
            <a:r>
              <a:rPr lang="en-US" sz="4000"/>
              <a:t>Bagaimana cara e-mail disampaikan?</a:t>
            </a:r>
          </a:p>
        </p:txBody>
      </p:sp>
    </p:spTree>
    <p:extLst>
      <p:ext uri="{BB962C8B-B14F-4D97-AF65-F5344CB8AC3E}">
        <p14:creationId xmlns:p14="http://schemas.microsoft.com/office/powerpoint/2010/main" val="252028234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a:xfrm>
            <a:off x="456712" y="1599640"/>
            <a:ext cx="8382000" cy="4877360"/>
          </a:xfrm>
        </p:spPr>
        <p:txBody>
          <a:bodyPr/>
          <a:lstStyle/>
          <a:p>
            <a:r>
              <a:rPr lang="en-US" b="1"/>
              <a:t>Memiliki alamat yang unik</a:t>
            </a:r>
          </a:p>
          <a:p>
            <a:pPr>
              <a:buFont typeface="Wingdings" pitchFamily="2" charset="2"/>
              <a:buNone/>
            </a:pPr>
            <a:endParaRPr lang="en-US" b="1"/>
          </a:p>
          <a:p>
            <a:r>
              <a:rPr lang="en-US" b="1"/>
              <a:t>Bukan pelayanan end to end (mesin pengirim dan penerima tidak perlu berkomunikasi secara langsung)</a:t>
            </a:r>
          </a:p>
          <a:p>
            <a:pPr>
              <a:buFont typeface="Wingdings" pitchFamily="2" charset="2"/>
              <a:buNone/>
            </a:pPr>
            <a:endParaRPr lang="en-US" b="1"/>
          </a:p>
          <a:p>
            <a:r>
              <a:rPr lang="en-US" b="1"/>
              <a:t>Proses store and forward</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3ED6CA5-FE34-4B06-9673-54DCB77C1D56}" type="slidenum">
              <a:rPr lang="en-US"/>
              <a:pPr>
                <a:defRPr/>
              </a:pPr>
              <a:t>34</a:t>
            </a:fld>
            <a:endParaRPr lang="en-US"/>
          </a:p>
        </p:txBody>
      </p:sp>
      <p:sp>
        <p:nvSpPr>
          <p:cNvPr id="8196" name="Rectangle 2"/>
          <p:cNvSpPr>
            <a:spLocks noGrp="1" noChangeArrowheads="1"/>
          </p:cNvSpPr>
          <p:nvPr>
            <p:ph type="title"/>
          </p:nvPr>
        </p:nvSpPr>
        <p:spPr/>
        <p:txBody>
          <a:bodyPr/>
          <a:lstStyle/>
          <a:p>
            <a:r>
              <a:rPr lang="en-US"/>
              <a:t>Arsitektur E-Mail</a:t>
            </a:r>
          </a:p>
        </p:txBody>
      </p:sp>
    </p:spTree>
    <p:extLst>
      <p:ext uri="{BB962C8B-B14F-4D97-AF65-F5344CB8AC3E}">
        <p14:creationId xmlns:p14="http://schemas.microsoft.com/office/powerpoint/2010/main" val="331102747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456712" y="1599640"/>
            <a:ext cx="8382000" cy="4877360"/>
          </a:xfrm>
        </p:spPr>
        <p:txBody>
          <a:bodyPr/>
          <a:lstStyle/>
          <a:p>
            <a:pPr>
              <a:lnSpc>
                <a:spcPct val="90000"/>
              </a:lnSpc>
            </a:pPr>
            <a:r>
              <a:rPr lang="en-US" sz="2800" b="1"/>
              <a:t>Pengirimannya cepat, dari setengah jam sampai sehari.</a:t>
            </a:r>
          </a:p>
          <a:p>
            <a:pPr>
              <a:lnSpc>
                <a:spcPct val="90000"/>
              </a:lnSpc>
            </a:pPr>
            <a:r>
              <a:rPr lang="en-US" sz="2800" b="1"/>
              <a:t>Sangat murah biayanya, yakni beberapa detik dari pulsa telepon, baik di dalam maupun ke luar</a:t>
            </a:r>
          </a:p>
          <a:p>
            <a:pPr>
              <a:lnSpc>
                <a:spcPct val="90000"/>
              </a:lnSpc>
              <a:buFont typeface="Wingdings" pitchFamily="2" charset="2"/>
              <a:buNone/>
            </a:pPr>
            <a:r>
              <a:rPr lang="en-US" sz="2800" b="1"/>
              <a:t>	negeri.</a:t>
            </a:r>
          </a:p>
          <a:p>
            <a:pPr>
              <a:lnSpc>
                <a:spcPct val="90000"/>
              </a:lnSpc>
            </a:pPr>
            <a:r>
              <a:rPr lang="en-US" sz="2800" b="1"/>
              <a:t>Dapat mengirimkan banyak surat dengan mudah.</a:t>
            </a:r>
          </a:p>
          <a:p>
            <a:pPr>
              <a:lnSpc>
                <a:spcPct val="90000"/>
              </a:lnSpc>
            </a:pPr>
            <a:r>
              <a:rPr lang="en-US" sz="2800" b="1"/>
              <a:t>Surat yang datang dapat dengan mudah dicatat dan dikembalikan pengirimnya, atau disampaikan kepada orang lain.</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12BF64C-FD73-474D-B226-528D55EF78F8}" type="slidenum">
              <a:rPr lang="en-US"/>
              <a:pPr>
                <a:defRPr/>
              </a:pPr>
              <a:t>35</a:t>
            </a:fld>
            <a:endParaRPr lang="en-US"/>
          </a:p>
        </p:txBody>
      </p:sp>
      <p:sp>
        <p:nvSpPr>
          <p:cNvPr id="9220" name="Rectangle 2"/>
          <p:cNvSpPr>
            <a:spLocks noGrp="1" noChangeArrowheads="1"/>
          </p:cNvSpPr>
          <p:nvPr>
            <p:ph type="title"/>
          </p:nvPr>
        </p:nvSpPr>
        <p:spPr/>
        <p:txBody>
          <a:bodyPr/>
          <a:lstStyle/>
          <a:p>
            <a:r>
              <a:rPr lang="en-US"/>
              <a:t>Keuntungan e-Mail</a:t>
            </a:r>
          </a:p>
        </p:txBody>
      </p:sp>
    </p:spTree>
    <p:extLst>
      <p:ext uri="{BB962C8B-B14F-4D97-AF65-F5344CB8AC3E}">
        <p14:creationId xmlns:p14="http://schemas.microsoft.com/office/powerpoint/2010/main" val="71968601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lstStyle/>
          <a:p>
            <a:r>
              <a:rPr lang="en-US" b="1"/>
              <a:t>e-Mail tidak selalu sampai. Kesalahan sedikit saja pada alamatnya sudah cukup untuk menggagalkan pengiriman.</a:t>
            </a:r>
          </a:p>
          <a:p>
            <a:pPr>
              <a:buFont typeface="Wingdings" pitchFamily="2" charset="2"/>
              <a:buNone/>
            </a:pPr>
            <a:endParaRPr lang="en-US" b="1"/>
          </a:p>
          <a:p>
            <a:r>
              <a:rPr lang="en-US" b="1"/>
              <a:t>Tidak semua orang melihat e-mail mereka secara teratur.</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F82C851-FD7D-441E-BC3C-431D3C682E8A}" type="slidenum">
              <a:rPr lang="en-US"/>
              <a:pPr>
                <a:defRPr/>
              </a:pPr>
              <a:t>36</a:t>
            </a:fld>
            <a:endParaRPr lang="en-US"/>
          </a:p>
        </p:txBody>
      </p:sp>
      <p:sp>
        <p:nvSpPr>
          <p:cNvPr id="10244" name="Rectangle 2"/>
          <p:cNvSpPr>
            <a:spLocks noGrp="1" noChangeArrowheads="1"/>
          </p:cNvSpPr>
          <p:nvPr>
            <p:ph type="title"/>
          </p:nvPr>
        </p:nvSpPr>
        <p:spPr/>
        <p:txBody>
          <a:bodyPr/>
          <a:lstStyle/>
          <a:p>
            <a:r>
              <a:rPr lang="en-US"/>
              <a:t>Kerugian e-Mail</a:t>
            </a:r>
          </a:p>
        </p:txBody>
      </p:sp>
    </p:spTree>
    <p:extLst>
      <p:ext uri="{BB962C8B-B14F-4D97-AF65-F5344CB8AC3E}">
        <p14:creationId xmlns:p14="http://schemas.microsoft.com/office/powerpoint/2010/main" val="301785134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a:lnSpc>
                <a:spcPct val="80000"/>
              </a:lnSpc>
            </a:pPr>
            <a:r>
              <a:rPr lang="en-US" sz="2200" b="1"/>
              <a:t>Simple Mail Transfer Protocol (SMTP)</a:t>
            </a:r>
          </a:p>
          <a:p>
            <a:pPr>
              <a:lnSpc>
                <a:spcPct val="80000"/>
              </a:lnSpc>
              <a:buFont typeface="Wingdings" pitchFamily="2" charset="2"/>
              <a:buNone/>
            </a:pPr>
            <a:r>
              <a:rPr lang="en-US" sz="2200"/>
              <a:t>	Digunakan dalam Internet untuk mengirimkan electonic mail (E-mail). </a:t>
            </a:r>
          </a:p>
          <a:p>
            <a:pPr>
              <a:lnSpc>
                <a:spcPct val="80000"/>
              </a:lnSpc>
              <a:buFont typeface="Wingdings" pitchFamily="2" charset="2"/>
              <a:buNone/>
            </a:pPr>
            <a:r>
              <a:rPr lang="en-US" sz="2200"/>
              <a:t>	Cara kerja SMTP menggunakan port TCP nomer 25. SMTP menggunakan beberapa spool dan queue. Pesan yang dikirim oleh SMTP akan dikirimkan dalam queue. </a:t>
            </a:r>
          </a:p>
          <a:p>
            <a:pPr>
              <a:lnSpc>
                <a:spcPct val="80000"/>
              </a:lnSpc>
              <a:buFont typeface="Wingdings" pitchFamily="2" charset="2"/>
              <a:buNone/>
            </a:pPr>
            <a:r>
              <a:rPr lang="en-US" sz="2200"/>
              <a:t>	SMTP akan menghindari membalas pesan dari queue jika dihubungkan ke remote machine. </a:t>
            </a:r>
          </a:p>
          <a:p>
            <a:pPr>
              <a:lnSpc>
                <a:spcPct val="80000"/>
              </a:lnSpc>
              <a:buFont typeface="Wingdings" pitchFamily="2" charset="2"/>
              <a:buNone/>
            </a:pPr>
            <a:r>
              <a:rPr lang="en-US" sz="2200"/>
              <a:t>	Jika pesan tidak dapat dibalas dengan waktu yang telah ditentukan</a:t>
            </a:r>
          </a:p>
          <a:p>
            <a:pPr>
              <a:lnSpc>
                <a:spcPct val="80000"/>
              </a:lnSpc>
              <a:buFont typeface="Wingdings" pitchFamily="2" charset="2"/>
              <a:buNone/>
            </a:pPr>
            <a:r>
              <a:rPr lang="en-US" sz="2200"/>
              <a:t>	maka pesan akan dikembalikan ke pengirim atau dipindahkan. Interaksi antara message ke User Agent dan ke Message Transfer Agent hingga diterima oleh Penerima.</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2D21CAB-D4EA-4AD3-B7EB-E355616CC0E3}" type="slidenum">
              <a:rPr lang="en-US"/>
              <a:pPr>
                <a:defRPr/>
              </a:pPr>
              <a:t>37</a:t>
            </a:fld>
            <a:endParaRPr lang="en-US"/>
          </a:p>
        </p:txBody>
      </p:sp>
      <p:sp>
        <p:nvSpPr>
          <p:cNvPr id="11268" name="Rectangle 2"/>
          <p:cNvSpPr>
            <a:spLocks noGrp="1" noChangeArrowheads="1"/>
          </p:cNvSpPr>
          <p:nvPr>
            <p:ph type="title"/>
          </p:nvPr>
        </p:nvSpPr>
        <p:spPr/>
        <p:txBody>
          <a:bodyPr>
            <a:normAutofit fontScale="90000"/>
          </a:bodyPr>
          <a:lstStyle/>
          <a:p>
            <a:r>
              <a:rPr lang="en-US" sz="4000"/>
              <a:t>Protokol yang digunakan dalam e-mail</a:t>
            </a:r>
          </a:p>
        </p:txBody>
      </p:sp>
    </p:spTree>
    <p:extLst>
      <p:ext uri="{BB962C8B-B14F-4D97-AF65-F5344CB8AC3E}">
        <p14:creationId xmlns:p14="http://schemas.microsoft.com/office/powerpoint/2010/main" val="202765849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408745" y="1543520"/>
            <a:ext cx="6326510" cy="4401198"/>
          </a:xfrm>
          <a:noFill/>
        </p:spPr>
      </p:pic>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22B51EC-79CA-42DA-BC6C-444F200ACA50}" type="slidenum">
              <a:rPr lang="en-US"/>
              <a:pPr>
                <a:defRPr/>
              </a:pPr>
              <a:t>38</a:t>
            </a:fld>
            <a:endParaRPr lang="en-US"/>
          </a:p>
        </p:txBody>
      </p:sp>
      <p:sp>
        <p:nvSpPr>
          <p:cNvPr id="12292" name="Rectangle 2"/>
          <p:cNvSpPr>
            <a:spLocks noGrp="1" noChangeArrowheads="1"/>
          </p:cNvSpPr>
          <p:nvPr>
            <p:ph type="title"/>
          </p:nvPr>
        </p:nvSpPr>
        <p:spPr/>
        <p:txBody>
          <a:bodyPr/>
          <a:lstStyle/>
          <a:p>
            <a:r>
              <a:rPr lang="en-US" sz="2200"/>
              <a:t>Gambar Interaksi antara User, User Agent dan </a:t>
            </a:r>
            <a:br>
              <a:rPr lang="en-US" sz="2200"/>
            </a:br>
            <a:r>
              <a:rPr lang="en-US" sz="2200"/>
              <a:t>Message Transfer Agent</a:t>
            </a:r>
          </a:p>
        </p:txBody>
      </p:sp>
    </p:spTree>
    <p:extLst>
      <p:ext uri="{BB962C8B-B14F-4D97-AF65-F5344CB8AC3E}">
        <p14:creationId xmlns:p14="http://schemas.microsoft.com/office/powerpoint/2010/main" val="249511060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xfrm>
            <a:off x="456712" y="609320"/>
            <a:ext cx="8230577" cy="5517496"/>
          </a:xfrm>
        </p:spPr>
        <p:txBody>
          <a:bodyPr/>
          <a:lstStyle/>
          <a:p>
            <a:pPr>
              <a:lnSpc>
                <a:spcPct val="80000"/>
              </a:lnSpc>
            </a:pPr>
            <a:r>
              <a:rPr lang="en-US" sz="2800" b="1"/>
              <a:t>POP (Post Office Protocol)</a:t>
            </a:r>
          </a:p>
          <a:p>
            <a:pPr>
              <a:lnSpc>
                <a:spcPct val="80000"/>
              </a:lnSpc>
              <a:buFont typeface="Wingdings" pitchFamily="2" charset="2"/>
              <a:buNone/>
            </a:pPr>
            <a:r>
              <a:rPr lang="en-US" sz="2800"/>
              <a:t>	Suatu protocol yang dirancang untuk mengirimkan pesan e-mail dari server ke mail cilent. </a:t>
            </a:r>
          </a:p>
          <a:p>
            <a:pPr>
              <a:lnSpc>
                <a:spcPct val="80000"/>
              </a:lnSpc>
              <a:buFont typeface="Wingdings" pitchFamily="2" charset="2"/>
              <a:buNone/>
            </a:pPr>
            <a:r>
              <a:rPr lang="en-US" sz="2800"/>
              <a:t>	User yang mempunyai mail menyimpan dalam mailbox pada server. User dalam hal ini adalah POP client mengakses pesan yang disimpan menggunakan POP. Menjawab atau membuat mail baru digerakkan</a:t>
            </a:r>
          </a:p>
          <a:p>
            <a:pPr>
              <a:lnSpc>
                <a:spcPct val="80000"/>
              </a:lnSpc>
              <a:buFont typeface="Wingdings" pitchFamily="2" charset="2"/>
              <a:buNone/>
            </a:pPr>
            <a:r>
              <a:rPr lang="en-US" sz="2800"/>
              <a:t>	oleh client yang menyimpannya melalui SMTP. Mail dikirim dari client yang tidak memerlukan host yang lain untuk mengirimkan mail atau mengirim mail langsung ke penerima jarak jauh. POP server juga tidak relay mail untuk client.</a:t>
            </a:r>
          </a:p>
        </p:txBody>
      </p:sp>
      <p:sp>
        <p:nvSpPr>
          <p:cNvPr id="4" name="Footer Placeholder 4"/>
          <p:cNvSpPr>
            <a:spLocks noGrp="1"/>
          </p:cNvSpPr>
          <p:nvPr>
            <p:ph type="ftr" sz="quarter" idx="11"/>
          </p:nvPr>
        </p:nvSpPr>
        <p:spPr/>
        <p:txBody>
          <a:bodyPr/>
          <a:lstStyle/>
          <a:p>
            <a:pPr>
              <a:defRPr/>
            </a:pPr>
            <a:endParaRPr lang="en-US" dirty="0"/>
          </a:p>
        </p:txBody>
      </p:sp>
      <p:sp>
        <p:nvSpPr>
          <p:cNvPr id="5" name="Slide Number Placeholder 5"/>
          <p:cNvSpPr>
            <a:spLocks noGrp="1"/>
          </p:cNvSpPr>
          <p:nvPr>
            <p:ph type="sldNum" sz="quarter" idx="12"/>
          </p:nvPr>
        </p:nvSpPr>
        <p:spPr/>
        <p:txBody>
          <a:bodyPr/>
          <a:lstStyle/>
          <a:p>
            <a:pPr>
              <a:defRPr/>
            </a:pPr>
            <a:fld id="{BA6B3299-8459-4A2F-83D9-7C5CC763B1E0}" type="slidenum">
              <a:rPr lang="en-US"/>
              <a:pPr>
                <a:defRPr/>
              </a:pPr>
              <a:t>39</a:t>
            </a:fld>
            <a:endParaRPr lang="en-US"/>
          </a:p>
        </p:txBody>
      </p:sp>
    </p:spTree>
    <p:extLst>
      <p:ext uri="{BB962C8B-B14F-4D97-AF65-F5344CB8AC3E}">
        <p14:creationId xmlns:p14="http://schemas.microsoft.com/office/powerpoint/2010/main" val="145074852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1600200"/>
            <a:ext cx="8229600" cy="1541463"/>
          </a:xfrm>
        </p:spPr>
        <p:txBody>
          <a:bodyPr>
            <a:normAutofit fontScale="47500" lnSpcReduction="20000"/>
          </a:bodyPr>
          <a:lstStyle/>
          <a:p>
            <a:pPr eaLnBrk="1" hangingPunct="1">
              <a:lnSpc>
                <a:spcPct val="80000"/>
              </a:lnSpc>
            </a:pPr>
            <a:r>
              <a:rPr lang="en-US" sz="3600"/>
              <a:t>IP Address terdiri dari bilangan biner 32 bit yang dibagi dalam 4 oktet, dan dituliskan dalam format 4 kelompok bilangan desimal</a:t>
            </a:r>
          </a:p>
          <a:p>
            <a:pPr eaLnBrk="1" hangingPunct="1">
              <a:lnSpc>
                <a:spcPct val="80000"/>
              </a:lnSpc>
            </a:pPr>
            <a:r>
              <a:rPr lang="en-US" sz="3600"/>
              <a:t>Sebagian oktet (kelompok 8 bit) pertama dari IP Address menunjukkan </a:t>
            </a:r>
            <a:r>
              <a:rPr lang="en-US" sz="3600" b="1"/>
              <a:t>Alamat Jaringan </a:t>
            </a:r>
            <a:r>
              <a:rPr lang="en-US" sz="3600"/>
              <a:t>dan oktet yang lainnya menunjukkan </a:t>
            </a:r>
            <a:r>
              <a:rPr lang="en-US" sz="3600" b="1"/>
              <a:t>Alamat Host</a:t>
            </a:r>
          </a:p>
          <a:p>
            <a:pPr algn="ctr" eaLnBrk="1" hangingPunct="1">
              <a:lnSpc>
                <a:spcPct val="80000"/>
              </a:lnSpc>
              <a:buFontTx/>
              <a:buNone/>
            </a:pPr>
            <a:endParaRPr lang="en-US" sz="3600"/>
          </a:p>
          <a:p>
            <a:pPr algn="ctr" eaLnBrk="1" hangingPunct="1">
              <a:lnSpc>
                <a:spcPct val="80000"/>
              </a:lnSpc>
              <a:buFontTx/>
              <a:buNone/>
            </a:pPr>
            <a:r>
              <a:rPr lang="en-US" sz="3600"/>
              <a:t>	</a:t>
            </a:r>
          </a:p>
        </p:txBody>
      </p:sp>
      <p:sp>
        <p:nvSpPr>
          <p:cNvPr id="5122" name="Rectangle 2"/>
          <p:cNvSpPr>
            <a:spLocks noGrp="1" noChangeArrowheads="1"/>
          </p:cNvSpPr>
          <p:nvPr>
            <p:ph type="title"/>
          </p:nvPr>
        </p:nvSpPr>
        <p:spPr/>
        <p:txBody>
          <a:bodyPr/>
          <a:lstStyle/>
          <a:p>
            <a:pPr eaLnBrk="1" hangingPunct="1"/>
            <a:r>
              <a:rPr lang="en-US" b="1"/>
              <a:t>Format IP Address (V4)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00530" y="1829360"/>
            <a:ext cx="6166827" cy="3738563"/>
          </a:xfrm>
          <a:noFill/>
        </p:spPr>
      </p:pic>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FE0929F-95E0-4503-90AF-EEFE66510F35}" type="slidenum">
              <a:rPr lang="en-US"/>
              <a:pPr>
                <a:defRPr/>
              </a:pPr>
              <a:t>40</a:t>
            </a:fld>
            <a:endParaRPr lang="en-US"/>
          </a:p>
        </p:txBody>
      </p:sp>
      <p:sp>
        <p:nvSpPr>
          <p:cNvPr id="14340" name="Rectangle 2"/>
          <p:cNvSpPr>
            <a:spLocks noGrp="1" noChangeArrowheads="1"/>
          </p:cNvSpPr>
          <p:nvPr>
            <p:ph type="title"/>
          </p:nvPr>
        </p:nvSpPr>
        <p:spPr/>
        <p:txBody>
          <a:bodyPr>
            <a:normAutofit fontScale="90000"/>
          </a:bodyPr>
          <a:lstStyle/>
          <a:p>
            <a:r>
              <a:rPr lang="en-US" sz="4000"/>
              <a:t>Gambar Sistem POP </a:t>
            </a:r>
            <a:br>
              <a:rPr lang="en-US" sz="4000"/>
            </a:br>
            <a:r>
              <a:rPr lang="en-US" sz="4000"/>
              <a:t>(Post Office Protocol)</a:t>
            </a:r>
          </a:p>
        </p:txBody>
      </p:sp>
    </p:spTree>
    <p:extLst>
      <p:ext uri="{BB962C8B-B14F-4D97-AF65-F5344CB8AC3E}">
        <p14:creationId xmlns:p14="http://schemas.microsoft.com/office/powerpoint/2010/main" val="126960030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r>
              <a:rPr lang="en-US"/>
              <a:t>Bentuk pengalamatan E-mail :</a:t>
            </a:r>
          </a:p>
          <a:p>
            <a:pPr>
              <a:buFont typeface="Wingdings" pitchFamily="2" charset="2"/>
              <a:buNone/>
            </a:pPr>
            <a:r>
              <a:rPr lang="en-US"/>
              <a:t>	nama-user@nama-host.nama domain</a:t>
            </a:r>
          </a:p>
          <a:p>
            <a:pPr>
              <a:buFont typeface="Wingdings" pitchFamily="2" charset="2"/>
              <a:buNone/>
            </a:pPr>
            <a:endParaRPr lang="en-US"/>
          </a:p>
          <a:p>
            <a:r>
              <a:rPr lang="en-US"/>
              <a:t>contoh :</a:t>
            </a:r>
          </a:p>
          <a:p>
            <a:pPr>
              <a:buFont typeface="Wingdings" pitchFamily="2" charset="2"/>
              <a:buNone/>
            </a:pPr>
            <a:r>
              <a:rPr lang="en-US" b="1"/>
              <a:t>	imam_muiz@telkom.net</a:t>
            </a:r>
          </a:p>
          <a:p>
            <a:pPr>
              <a:buFont typeface="Wingdings" pitchFamily="2" charset="2"/>
              <a:buNone/>
            </a:pPr>
            <a:r>
              <a:rPr lang="en-US" b="1"/>
              <a:t>	user01@kursus.gunadarma.ac.id</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6829791-CD82-454B-B17D-5FE59FBA4E5C}" type="slidenum">
              <a:rPr lang="en-US"/>
              <a:pPr>
                <a:defRPr/>
              </a:pPr>
              <a:t>41</a:t>
            </a:fld>
            <a:endParaRPr lang="en-US"/>
          </a:p>
        </p:txBody>
      </p:sp>
      <p:sp>
        <p:nvSpPr>
          <p:cNvPr id="15364" name="Rectangle 2"/>
          <p:cNvSpPr>
            <a:spLocks noGrp="1" noChangeArrowheads="1"/>
          </p:cNvSpPr>
          <p:nvPr>
            <p:ph type="title"/>
          </p:nvPr>
        </p:nvSpPr>
        <p:spPr/>
        <p:txBody>
          <a:bodyPr/>
          <a:lstStyle/>
          <a:p>
            <a:r>
              <a:rPr lang="en-US"/>
              <a:t>Alamat e-Mail</a:t>
            </a:r>
          </a:p>
        </p:txBody>
      </p:sp>
    </p:spTree>
    <p:extLst>
      <p:ext uri="{BB962C8B-B14F-4D97-AF65-F5344CB8AC3E}">
        <p14:creationId xmlns:p14="http://schemas.microsoft.com/office/powerpoint/2010/main" val="98164360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a:xfrm>
            <a:off x="228357" y="1570225"/>
            <a:ext cx="8687288" cy="4525775"/>
          </a:xfrm>
        </p:spPr>
        <p:txBody>
          <a:bodyPr>
            <a:normAutofit fontScale="92500"/>
          </a:bodyPr>
          <a:lstStyle/>
          <a:p>
            <a:pPr>
              <a:lnSpc>
                <a:spcPct val="90000"/>
              </a:lnSpc>
              <a:buFont typeface="Wingdings" pitchFamily="2" charset="2"/>
              <a:buNone/>
            </a:pPr>
            <a:r>
              <a:rPr lang="en-US" sz="2400"/>
              <a:t>To			: </a:t>
            </a:r>
            <a:r>
              <a:rPr lang="en-US" sz="2400" b="1"/>
              <a:t>ade@indosat.net.id </a:t>
            </a:r>
            <a:r>
              <a:rPr lang="en-US" sz="2400"/>
              <a:t>(berisi alamat tujuan)</a:t>
            </a:r>
          </a:p>
          <a:p>
            <a:pPr>
              <a:lnSpc>
                <a:spcPct val="90000"/>
              </a:lnSpc>
              <a:buFont typeface="Wingdings" pitchFamily="2" charset="2"/>
              <a:buNone/>
            </a:pPr>
            <a:r>
              <a:rPr lang="en-US" sz="2400"/>
              <a:t>From 		: Santi &lt; </a:t>
            </a:r>
            <a:r>
              <a:rPr lang="en-US" sz="2400" b="1"/>
              <a:t>user01@kursus.gunadarma.ac.id </a:t>
            </a:r>
            <a:r>
              <a:rPr lang="en-US" sz="2400"/>
              <a:t>&gt; 			  berisi POP mail beserta nama yang sebenarnya</a:t>
            </a:r>
          </a:p>
          <a:p>
            <a:pPr>
              <a:lnSpc>
                <a:spcPct val="90000"/>
              </a:lnSpc>
              <a:buFont typeface="Wingdings" pitchFamily="2" charset="2"/>
              <a:buNone/>
            </a:pPr>
            <a:r>
              <a:rPr lang="en-US" sz="2400"/>
              <a:t>Subject 	: berisi topik dari surat</a:t>
            </a:r>
          </a:p>
          <a:p>
            <a:pPr>
              <a:lnSpc>
                <a:spcPct val="90000"/>
              </a:lnSpc>
              <a:buFont typeface="Wingdings" pitchFamily="2" charset="2"/>
              <a:buNone/>
            </a:pPr>
            <a:r>
              <a:rPr lang="en-US" sz="2400"/>
              <a:t>Cc        	: Carbon Copy untuk mengirimkan ke alamat lain</a:t>
            </a:r>
          </a:p>
          <a:p>
            <a:pPr>
              <a:lnSpc>
                <a:spcPct val="90000"/>
              </a:lnSpc>
              <a:buFont typeface="Wingdings" pitchFamily="2" charset="2"/>
              <a:buNone/>
            </a:pPr>
            <a:r>
              <a:rPr lang="en-US" sz="2400"/>
              <a:t>Bcc 		: Blank Carbon Copy untuk mengirimkan ke 			  alamat lain tanpa penerima mengetahui</a:t>
            </a:r>
          </a:p>
          <a:p>
            <a:pPr>
              <a:lnSpc>
                <a:spcPct val="90000"/>
              </a:lnSpc>
              <a:buFont typeface="Wingdings" pitchFamily="2" charset="2"/>
              <a:buNone/>
            </a:pPr>
            <a:r>
              <a:rPr lang="en-US" sz="2400"/>
              <a:t>			  alamat yang dikirim tersebut</a:t>
            </a:r>
          </a:p>
          <a:p>
            <a:pPr>
              <a:lnSpc>
                <a:spcPct val="90000"/>
              </a:lnSpc>
              <a:buFont typeface="Wingdings" pitchFamily="2" charset="2"/>
              <a:buNone/>
            </a:pPr>
            <a:endParaRPr lang="en-US" sz="2400"/>
          </a:p>
          <a:p>
            <a:pPr>
              <a:lnSpc>
                <a:spcPct val="90000"/>
              </a:lnSpc>
              <a:buFont typeface="Wingdings" pitchFamily="2" charset="2"/>
              <a:buNone/>
            </a:pPr>
            <a:endParaRPr lang="en-US" sz="2400"/>
          </a:p>
          <a:p>
            <a:pPr>
              <a:lnSpc>
                <a:spcPct val="90000"/>
              </a:lnSpc>
              <a:buFont typeface="Wingdings" pitchFamily="2" charset="2"/>
              <a:buNone/>
            </a:pPr>
            <a:r>
              <a:rPr lang="en-US" sz="2400"/>
              <a:t>Attachment : untuk mengirimkan file</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F6D3042-E7C8-418E-8292-D23F551D923C}" type="slidenum">
              <a:rPr lang="en-US"/>
              <a:pPr>
                <a:defRPr/>
              </a:pPr>
              <a:t>42</a:t>
            </a:fld>
            <a:endParaRPr lang="en-US"/>
          </a:p>
        </p:txBody>
      </p:sp>
      <p:sp>
        <p:nvSpPr>
          <p:cNvPr id="16388" name="Rectangle 2"/>
          <p:cNvSpPr>
            <a:spLocks noGrp="1" noChangeArrowheads="1"/>
          </p:cNvSpPr>
          <p:nvPr>
            <p:ph type="title"/>
          </p:nvPr>
        </p:nvSpPr>
        <p:spPr/>
        <p:txBody>
          <a:bodyPr/>
          <a:lstStyle/>
          <a:p>
            <a:r>
              <a:rPr lang="en-US"/>
              <a:t>Tampilan layar e-mail</a:t>
            </a:r>
          </a:p>
        </p:txBody>
      </p:sp>
    </p:spTree>
    <p:extLst>
      <p:ext uri="{BB962C8B-B14F-4D97-AF65-F5344CB8AC3E}">
        <p14:creationId xmlns:p14="http://schemas.microsoft.com/office/powerpoint/2010/main" val="250705837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r>
              <a:rPr lang="en-US"/>
              <a:t>Menjalankan program email</a:t>
            </a:r>
          </a:p>
          <a:p>
            <a:r>
              <a:rPr lang="en-US"/>
              <a:t>Mengirim surat</a:t>
            </a:r>
          </a:p>
          <a:p>
            <a:r>
              <a:rPr lang="en-US"/>
              <a:t>Membaca surat yang masuk</a:t>
            </a:r>
          </a:p>
          <a:p>
            <a:r>
              <a:rPr lang="en-US"/>
              <a:t>Membalas surat</a:t>
            </a:r>
          </a:p>
          <a:p>
            <a:r>
              <a:rPr lang="en-US"/>
              <a:t>Menghapus surat</a:t>
            </a:r>
          </a:p>
          <a:p>
            <a:r>
              <a:rPr lang="en-US"/>
              <a:t>Keluar dari program</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710F82E-42BC-4F33-903A-C5AA7482EC58}" type="slidenum">
              <a:rPr lang="en-US"/>
              <a:pPr>
                <a:defRPr/>
              </a:pPr>
              <a:t>43</a:t>
            </a:fld>
            <a:endParaRPr lang="en-US"/>
          </a:p>
        </p:txBody>
      </p:sp>
      <p:sp>
        <p:nvSpPr>
          <p:cNvPr id="17412" name="Rectangle 2"/>
          <p:cNvSpPr>
            <a:spLocks noGrp="1" noChangeArrowheads="1"/>
          </p:cNvSpPr>
          <p:nvPr>
            <p:ph type="title"/>
          </p:nvPr>
        </p:nvSpPr>
        <p:spPr/>
        <p:txBody>
          <a:bodyPr/>
          <a:lstStyle/>
          <a:p>
            <a:r>
              <a:rPr lang="en-US"/>
              <a:t>Pemakaian e-mail</a:t>
            </a:r>
          </a:p>
        </p:txBody>
      </p:sp>
    </p:spTree>
    <p:extLst>
      <p:ext uri="{BB962C8B-B14F-4D97-AF65-F5344CB8AC3E}">
        <p14:creationId xmlns:p14="http://schemas.microsoft.com/office/powerpoint/2010/main" val="398315480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a:lnSpc>
                <a:spcPct val="90000"/>
              </a:lnSpc>
              <a:buFont typeface="Wingdings" pitchFamily="2" charset="2"/>
              <a:buNone/>
            </a:pPr>
            <a:r>
              <a:rPr lang="en-US"/>
              <a:t>Pada saat memulai program email seperti layaknya memulai program yang lain, yaitu dengan mengklik ganda sebuah icon atau dengan memilih nama program tersebut dari sebuah menu.</a:t>
            </a:r>
          </a:p>
          <a:p>
            <a:pPr>
              <a:lnSpc>
                <a:spcPct val="90000"/>
              </a:lnSpc>
              <a:buFont typeface="Wingdings" pitchFamily="2" charset="2"/>
              <a:buNone/>
            </a:pPr>
            <a:r>
              <a:rPr lang="en-US"/>
              <a:t>Setelah memulai berjalan, program email akan memperlihatkan isi dari mailbox atau memperlihatkan daftar seluruh kotak surat yang ada.</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203D08D-E055-4F4E-9EE1-93F5F13F78A8}" type="slidenum">
              <a:rPr lang="en-US"/>
              <a:pPr>
                <a:defRPr/>
              </a:pPr>
              <a:t>44</a:t>
            </a:fld>
            <a:endParaRPr lang="en-US"/>
          </a:p>
        </p:txBody>
      </p:sp>
      <p:sp>
        <p:nvSpPr>
          <p:cNvPr id="18436" name="Rectangle 2"/>
          <p:cNvSpPr>
            <a:spLocks noGrp="1" noChangeArrowheads="1"/>
          </p:cNvSpPr>
          <p:nvPr>
            <p:ph type="title"/>
          </p:nvPr>
        </p:nvSpPr>
        <p:spPr/>
        <p:txBody>
          <a:bodyPr/>
          <a:lstStyle/>
          <a:p>
            <a:r>
              <a:rPr lang="en-US"/>
              <a:t>Menjalankan program email</a:t>
            </a:r>
          </a:p>
        </p:txBody>
      </p:sp>
    </p:spTree>
    <p:extLst>
      <p:ext uri="{BB962C8B-B14F-4D97-AF65-F5344CB8AC3E}">
        <p14:creationId xmlns:p14="http://schemas.microsoft.com/office/powerpoint/2010/main" val="158013441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a:xfrm>
            <a:off x="456712" y="1599640"/>
            <a:ext cx="8077933" cy="4115360"/>
          </a:xfrm>
        </p:spPr>
        <p:txBody>
          <a:bodyPr/>
          <a:lstStyle/>
          <a:p>
            <a:r>
              <a:rPr lang="en-US" b="1"/>
              <a:t>Merupakan sarana intenet yang memungkinkan untuk mengirim email ke sejumlah besar orang.</a:t>
            </a:r>
          </a:p>
          <a:p>
            <a:pPr>
              <a:buFont typeface="Wingdings" pitchFamily="2" charset="2"/>
              <a:buNone/>
            </a:pPr>
            <a:endParaRPr lang="en-US" b="1"/>
          </a:p>
          <a:p>
            <a:r>
              <a:rPr lang="en-US" b="1"/>
              <a:t>Biasanya berfungsi sebagai forum diskusi untuk orang-orang yang tertarik pada topik-topik yang sama.</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8EBA44F-2F27-469F-9453-6DE1E590C599}" type="slidenum">
              <a:rPr lang="en-US"/>
              <a:pPr>
                <a:defRPr/>
              </a:pPr>
              <a:t>45</a:t>
            </a:fld>
            <a:endParaRPr lang="en-US"/>
          </a:p>
        </p:txBody>
      </p:sp>
      <p:sp>
        <p:nvSpPr>
          <p:cNvPr id="19460" name="Rectangle 2"/>
          <p:cNvSpPr>
            <a:spLocks noGrp="1" noChangeArrowheads="1"/>
          </p:cNvSpPr>
          <p:nvPr>
            <p:ph type="title"/>
          </p:nvPr>
        </p:nvSpPr>
        <p:spPr/>
        <p:txBody>
          <a:bodyPr/>
          <a:lstStyle/>
          <a:p>
            <a:r>
              <a:rPr lang="en-US"/>
              <a:t>Mailling List</a:t>
            </a:r>
          </a:p>
        </p:txBody>
      </p:sp>
    </p:spTree>
    <p:extLst>
      <p:ext uri="{BB962C8B-B14F-4D97-AF65-F5344CB8AC3E}">
        <p14:creationId xmlns:p14="http://schemas.microsoft.com/office/powerpoint/2010/main" val="142204059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a:xfrm>
            <a:off x="0" y="1295681"/>
            <a:ext cx="9144000" cy="4835338"/>
          </a:xfrm>
        </p:spPr>
        <p:txBody>
          <a:bodyPr/>
          <a:lstStyle/>
          <a:p>
            <a:pPr>
              <a:buFont typeface="Wingdings" pitchFamily="2" charset="2"/>
              <a:buNone/>
            </a:pPr>
            <a:r>
              <a:rPr lang="en-US"/>
              <a:t>Jika tertarik dengan dunia musik,</a:t>
            </a:r>
          </a:p>
          <a:p>
            <a:pPr>
              <a:buFont typeface="Wingdings" pitchFamily="2" charset="2"/>
              <a:buNone/>
            </a:pPr>
            <a:r>
              <a:rPr lang="en-US"/>
              <a:t>	Maka dapat melihat list of Musical Mailling Lists yang selalu diperbaharui secara teratur.</a:t>
            </a:r>
          </a:p>
          <a:p>
            <a:pPr>
              <a:buFont typeface="Wingdings" pitchFamily="2" charset="2"/>
              <a:buNone/>
            </a:pPr>
            <a:endParaRPr lang="en-US"/>
          </a:p>
          <a:p>
            <a:pPr>
              <a:buFont typeface="Wingdings" pitchFamily="2" charset="2"/>
              <a:buNone/>
            </a:pPr>
            <a:r>
              <a:rPr lang="en-US"/>
              <a:t>http://server.berkeley.edu/ayukawa/lomml.html</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DE66093-98D3-41FC-AC45-5451322B82D2}" type="slidenum">
              <a:rPr lang="en-US"/>
              <a:pPr>
                <a:defRPr/>
              </a:pPr>
              <a:t>46</a:t>
            </a:fld>
            <a:endParaRPr lang="en-US"/>
          </a:p>
        </p:txBody>
      </p:sp>
      <p:sp>
        <p:nvSpPr>
          <p:cNvPr id="20484" name="Rectangle 2"/>
          <p:cNvSpPr>
            <a:spLocks noGrp="1" noChangeArrowheads="1"/>
          </p:cNvSpPr>
          <p:nvPr>
            <p:ph type="title"/>
          </p:nvPr>
        </p:nvSpPr>
        <p:spPr>
          <a:xfrm>
            <a:off x="456712" y="152681"/>
            <a:ext cx="8230577" cy="1143000"/>
          </a:xfrm>
        </p:spPr>
        <p:txBody>
          <a:bodyPr/>
          <a:lstStyle/>
          <a:p>
            <a:r>
              <a:rPr lang="en-US"/>
              <a:t>Contoh alamat Mailing List</a:t>
            </a:r>
          </a:p>
        </p:txBody>
      </p:sp>
    </p:spTree>
    <p:extLst>
      <p:ext uri="{BB962C8B-B14F-4D97-AF65-F5344CB8AC3E}">
        <p14:creationId xmlns:p14="http://schemas.microsoft.com/office/powerpoint/2010/main" val="247605791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b="1"/>
              <a:t>Format IP Address (V4)</a:t>
            </a:r>
          </a:p>
        </p:txBody>
      </p:sp>
      <p:sp>
        <p:nvSpPr>
          <p:cNvPr id="6147" name="Rectangle 5"/>
          <p:cNvSpPr>
            <a:spLocks noChangeArrowheads="1"/>
          </p:cNvSpPr>
          <p:nvPr/>
        </p:nvSpPr>
        <p:spPr bwMode="auto">
          <a:xfrm>
            <a:off x="971550" y="2965450"/>
            <a:ext cx="1800225" cy="649288"/>
          </a:xfrm>
          <a:prstGeom prst="rect">
            <a:avLst/>
          </a:prstGeom>
          <a:solidFill>
            <a:srgbClr val="FFFFCC"/>
          </a:solidFill>
          <a:ln w="9525">
            <a:solidFill>
              <a:schemeClr val="tx1"/>
            </a:solidFill>
            <a:miter lim="800000"/>
            <a:headEnd/>
            <a:tailEnd/>
          </a:ln>
        </p:spPr>
        <p:txBody>
          <a:bodyPr wrap="none" anchor="ctr"/>
          <a:lstStyle/>
          <a:p>
            <a:pPr algn="ctr"/>
            <a:r>
              <a:rPr lang="en-US" sz="2800"/>
              <a:t>11000000</a:t>
            </a:r>
          </a:p>
        </p:txBody>
      </p:sp>
      <p:sp>
        <p:nvSpPr>
          <p:cNvPr id="6148" name="Rectangle 6"/>
          <p:cNvSpPr>
            <a:spLocks noChangeArrowheads="1"/>
          </p:cNvSpPr>
          <p:nvPr/>
        </p:nvSpPr>
        <p:spPr bwMode="auto">
          <a:xfrm>
            <a:off x="2771775" y="2965450"/>
            <a:ext cx="1800225" cy="649288"/>
          </a:xfrm>
          <a:prstGeom prst="rect">
            <a:avLst/>
          </a:prstGeom>
          <a:solidFill>
            <a:srgbClr val="FFFFCC"/>
          </a:solidFill>
          <a:ln w="9525">
            <a:solidFill>
              <a:schemeClr val="tx1"/>
            </a:solidFill>
            <a:miter lim="800000"/>
            <a:headEnd/>
            <a:tailEnd/>
          </a:ln>
        </p:spPr>
        <p:txBody>
          <a:bodyPr wrap="none" anchor="ctr"/>
          <a:lstStyle/>
          <a:p>
            <a:pPr algn="ctr"/>
            <a:r>
              <a:rPr lang="en-US" sz="2800"/>
              <a:t>10101000</a:t>
            </a:r>
          </a:p>
        </p:txBody>
      </p:sp>
      <p:sp>
        <p:nvSpPr>
          <p:cNvPr id="6149" name="Rectangle 7"/>
          <p:cNvSpPr>
            <a:spLocks noChangeArrowheads="1"/>
          </p:cNvSpPr>
          <p:nvPr/>
        </p:nvSpPr>
        <p:spPr bwMode="auto">
          <a:xfrm>
            <a:off x="4572000" y="2965450"/>
            <a:ext cx="1800225" cy="649288"/>
          </a:xfrm>
          <a:prstGeom prst="rect">
            <a:avLst/>
          </a:prstGeom>
          <a:solidFill>
            <a:srgbClr val="FFFFCC"/>
          </a:solidFill>
          <a:ln w="9525">
            <a:solidFill>
              <a:schemeClr val="tx1"/>
            </a:solidFill>
            <a:miter lim="800000"/>
            <a:headEnd/>
            <a:tailEnd/>
          </a:ln>
        </p:spPr>
        <p:txBody>
          <a:bodyPr wrap="none" anchor="ctr"/>
          <a:lstStyle/>
          <a:p>
            <a:pPr algn="ctr"/>
            <a:r>
              <a:rPr lang="en-US" sz="2800"/>
              <a:t>00000000</a:t>
            </a:r>
          </a:p>
        </p:txBody>
      </p:sp>
      <p:sp>
        <p:nvSpPr>
          <p:cNvPr id="6150" name="Rectangle 8"/>
          <p:cNvSpPr>
            <a:spLocks noChangeArrowheads="1"/>
          </p:cNvSpPr>
          <p:nvPr/>
        </p:nvSpPr>
        <p:spPr bwMode="auto">
          <a:xfrm>
            <a:off x="6372225" y="2965450"/>
            <a:ext cx="1800225" cy="649288"/>
          </a:xfrm>
          <a:prstGeom prst="rect">
            <a:avLst/>
          </a:prstGeom>
          <a:solidFill>
            <a:srgbClr val="CCECFF"/>
          </a:solidFill>
          <a:ln w="9525">
            <a:solidFill>
              <a:schemeClr val="tx1"/>
            </a:solidFill>
            <a:miter lim="800000"/>
            <a:headEnd/>
            <a:tailEnd/>
          </a:ln>
        </p:spPr>
        <p:txBody>
          <a:bodyPr wrap="none" anchor="ctr"/>
          <a:lstStyle/>
          <a:p>
            <a:pPr algn="ctr"/>
            <a:r>
              <a:rPr lang="en-US" sz="2800"/>
              <a:t>00101000</a:t>
            </a:r>
          </a:p>
        </p:txBody>
      </p:sp>
      <p:sp>
        <p:nvSpPr>
          <p:cNvPr id="6151" name="Line 9"/>
          <p:cNvSpPr>
            <a:spLocks noChangeShapeType="1"/>
          </p:cNvSpPr>
          <p:nvPr/>
        </p:nvSpPr>
        <p:spPr bwMode="auto">
          <a:xfrm>
            <a:off x="971550" y="2535238"/>
            <a:ext cx="72009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Line 10"/>
          <p:cNvSpPr>
            <a:spLocks noChangeShapeType="1"/>
          </p:cNvSpPr>
          <p:nvPr/>
        </p:nvSpPr>
        <p:spPr bwMode="auto">
          <a:xfrm>
            <a:off x="971550" y="2247900"/>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Line 11"/>
          <p:cNvSpPr>
            <a:spLocks noChangeShapeType="1"/>
          </p:cNvSpPr>
          <p:nvPr/>
        </p:nvSpPr>
        <p:spPr bwMode="auto">
          <a:xfrm>
            <a:off x="8172450" y="2247900"/>
            <a:ext cx="0" cy="5746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 name="Text Box 12"/>
          <p:cNvSpPr txBox="1">
            <a:spLocks noChangeArrowheads="1"/>
          </p:cNvSpPr>
          <p:nvPr/>
        </p:nvSpPr>
        <p:spPr bwMode="auto">
          <a:xfrm>
            <a:off x="4084638" y="2265363"/>
            <a:ext cx="979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t>32 bit</a:t>
            </a:r>
          </a:p>
        </p:txBody>
      </p:sp>
      <p:sp>
        <p:nvSpPr>
          <p:cNvPr id="6155" name="Text Box 13"/>
          <p:cNvSpPr txBox="1">
            <a:spLocks noChangeArrowheads="1"/>
          </p:cNvSpPr>
          <p:nvPr/>
        </p:nvSpPr>
        <p:spPr bwMode="auto">
          <a:xfrm>
            <a:off x="2151063" y="4251325"/>
            <a:ext cx="485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4400" b="1"/>
              <a:t>192 . 168 .  0  .  40</a:t>
            </a:r>
          </a:p>
        </p:txBody>
      </p:sp>
      <p:sp>
        <p:nvSpPr>
          <p:cNvPr id="6156" name="Line 14"/>
          <p:cNvSpPr>
            <a:spLocks noChangeShapeType="1"/>
          </p:cNvSpPr>
          <p:nvPr/>
        </p:nvSpPr>
        <p:spPr bwMode="auto">
          <a:xfrm>
            <a:off x="1835150" y="3614738"/>
            <a:ext cx="792163" cy="720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7" name="Line 15"/>
          <p:cNvSpPr>
            <a:spLocks noChangeShapeType="1"/>
          </p:cNvSpPr>
          <p:nvPr/>
        </p:nvSpPr>
        <p:spPr bwMode="auto">
          <a:xfrm>
            <a:off x="3708400" y="3614738"/>
            <a:ext cx="431800" cy="720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8" name="Line 16"/>
          <p:cNvSpPr>
            <a:spLocks noChangeShapeType="1"/>
          </p:cNvSpPr>
          <p:nvPr/>
        </p:nvSpPr>
        <p:spPr bwMode="auto">
          <a:xfrm flipH="1">
            <a:off x="5364163" y="3614738"/>
            <a:ext cx="287337" cy="720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9" name="Line 17"/>
          <p:cNvSpPr>
            <a:spLocks noChangeShapeType="1"/>
          </p:cNvSpPr>
          <p:nvPr/>
        </p:nvSpPr>
        <p:spPr bwMode="auto">
          <a:xfrm flipH="1">
            <a:off x="6659563" y="3614738"/>
            <a:ext cx="647700" cy="720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0" name="Rectangle 18"/>
          <p:cNvSpPr>
            <a:spLocks noChangeArrowheads="1"/>
          </p:cNvSpPr>
          <p:nvPr/>
        </p:nvSpPr>
        <p:spPr bwMode="auto">
          <a:xfrm>
            <a:off x="971550" y="5876925"/>
            <a:ext cx="863600" cy="288925"/>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161" name="Rectangle 19"/>
          <p:cNvSpPr>
            <a:spLocks noChangeArrowheads="1"/>
          </p:cNvSpPr>
          <p:nvPr/>
        </p:nvSpPr>
        <p:spPr bwMode="auto">
          <a:xfrm>
            <a:off x="971550" y="6237288"/>
            <a:ext cx="863600" cy="288925"/>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6162" name="Text Box 20"/>
          <p:cNvSpPr txBox="1">
            <a:spLocks noChangeArrowheads="1"/>
          </p:cNvSpPr>
          <p:nvPr/>
        </p:nvSpPr>
        <p:spPr bwMode="auto">
          <a:xfrm>
            <a:off x="1835150" y="5870575"/>
            <a:ext cx="183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Alamat Jaringan</a:t>
            </a:r>
          </a:p>
        </p:txBody>
      </p:sp>
      <p:sp>
        <p:nvSpPr>
          <p:cNvPr id="6163" name="Text Box 21"/>
          <p:cNvSpPr txBox="1">
            <a:spLocks noChangeArrowheads="1"/>
          </p:cNvSpPr>
          <p:nvPr/>
        </p:nvSpPr>
        <p:spPr bwMode="auto">
          <a:xfrm>
            <a:off x="1835150" y="6230938"/>
            <a:ext cx="142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Alamat Host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900113" y="2276475"/>
            <a:ext cx="6473825" cy="23813"/>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1" name="Line 3"/>
          <p:cNvSpPr>
            <a:spLocks noChangeShapeType="1"/>
          </p:cNvSpPr>
          <p:nvPr/>
        </p:nvSpPr>
        <p:spPr bwMode="auto">
          <a:xfrm>
            <a:off x="1403350" y="1917700"/>
            <a:ext cx="0" cy="40481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2" name="Line 4"/>
          <p:cNvSpPr>
            <a:spLocks noChangeShapeType="1"/>
          </p:cNvSpPr>
          <p:nvPr/>
        </p:nvSpPr>
        <p:spPr bwMode="auto">
          <a:xfrm>
            <a:off x="3168650" y="1955800"/>
            <a:ext cx="0" cy="3429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 name="Line 5"/>
          <p:cNvSpPr>
            <a:spLocks noChangeShapeType="1"/>
          </p:cNvSpPr>
          <p:nvPr/>
        </p:nvSpPr>
        <p:spPr bwMode="auto">
          <a:xfrm flipH="1">
            <a:off x="4967288" y="1927225"/>
            <a:ext cx="6350" cy="33496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 name="Line 6"/>
          <p:cNvSpPr>
            <a:spLocks noChangeShapeType="1"/>
          </p:cNvSpPr>
          <p:nvPr/>
        </p:nvSpPr>
        <p:spPr bwMode="auto">
          <a:xfrm>
            <a:off x="6678613" y="1927225"/>
            <a:ext cx="4762" cy="36353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175" name="Group 7"/>
          <p:cNvGrpSpPr>
            <a:grpSpLocks/>
          </p:cNvGrpSpPr>
          <p:nvPr/>
        </p:nvGrpSpPr>
        <p:grpSpPr bwMode="auto">
          <a:xfrm>
            <a:off x="827088" y="1009650"/>
            <a:ext cx="947737" cy="898525"/>
            <a:chOff x="1770" y="9195"/>
            <a:chExt cx="825" cy="821"/>
          </a:xfrm>
        </p:grpSpPr>
        <p:grpSp>
          <p:nvGrpSpPr>
            <p:cNvPr id="7200" name="Group 8"/>
            <p:cNvGrpSpPr>
              <a:grpSpLocks/>
            </p:cNvGrpSpPr>
            <p:nvPr/>
          </p:nvGrpSpPr>
          <p:grpSpPr bwMode="auto">
            <a:xfrm>
              <a:off x="1867" y="9195"/>
              <a:ext cx="630" cy="450"/>
              <a:chOff x="1860" y="9195"/>
              <a:chExt cx="630" cy="450"/>
            </a:xfrm>
          </p:grpSpPr>
          <p:sp>
            <p:nvSpPr>
              <p:cNvPr id="7205" name="Rectangle 9"/>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7206" name="AutoShape 10"/>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7201" name="Group 11"/>
            <p:cNvGrpSpPr>
              <a:grpSpLocks/>
            </p:cNvGrpSpPr>
            <p:nvPr/>
          </p:nvGrpSpPr>
          <p:grpSpPr bwMode="auto">
            <a:xfrm>
              <a:off x="1815" y="9690"/>
              <a:ext cx="735" cy="225"/>
              <a:chOff x="1800" y="9690"/>
              <a:chExt cx="735" cy="225"/>
            </a:xfrm>
          </p:grpSpPr>
          <p:sp>
            <p:nvSpPr>
              <p:cNvPr id="7203" name="Rectangle 12"/>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7204" name="Rectangle 13"/>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7202" name="Rectangle 14"/>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7176" name="Group 15"/>
          <p:cNvGrpSpPr>
            <a:grpSpLocks/>
          </p:cNvGrpSpPr>
          <p:nvPr/>
        </p:nvGrpSpPr>
        <p:grpSpPr bwMode="auto">
          <a:xfrm>
            <a:off x="2627313" y="1001713"/>
            <a:ext cx="942975" cy="898525"/>
            <a:chOff x="1770" y="9195"/>
            <a:chExt cx="825" cy="821"/>
          </a:xfrm>
        </p:grpSpPr>
        <p:grpSp>
          <p:nvGrpSpPr>
            <p:cNvPr id="7193" name="Group 16"/>
            <p:cNvGrpSpPr>
              <a:grpSpLocks/>
            </p:cNvGrpSpPr>
            <p:nvPr/>
          </p:nvGrpSpPr>
          <p:grpSpPr bwMode="auto">
            <a:xfrm>
              <a:off x="1867" y="9195"/>
              <a:ext cx="630" cy="450"/>
              <a:chOff x="1860" y="9195"/>
              <a:chExt cx="630" cy="450"/>
            </a:xfrm>
          </p:grpSpPr>
          <p:sp>
            <p:nvSpPr>
              <p:cNvPr id="7198" name="Rectangle 17"/>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7199" name="AutoShape 18"/>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7194" name="Group 19"/>
            <p:cNvGrpSpPr>
              <a:grpSpLocks/>
            </p:cNvGrpSpPr>
            <p:nvPr/>
          </p:nvGrpSpPr>
          <p:grpSpPr bwMode="auto">
            <a:xfrm>
              <a:off x="1815" y="9690"/>
              <a:ext cx="735" cy="225"/>
              <a:chOff x="1800" y="9690"/>
              <a:chExt cx="735" cy="225"/>
            </a:xfrm>
          </p:grpSpPr>
          <p:sp>
            <p:nvSpPr>
              <p:cNvPr id="7196" name="Rectangle 20"/>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7197" name="Rectangle 21"/>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7195" name="Rectangle 22"/>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7177" name="Group 23"/>
          <p:cNvGrpSpPr>
            <a:grpSpLocks/>
          </p:cNvGrpSpPr>
          <p:nvPr/>
        </p:nvGrpSpPr>
        <p:grpSpPr bwMode="auto">
          <a:xfrm>
            <a:off x="4427538" y="973138"/>
            <a:ext cx="944562" cy="898525"/>
            <a:chOff x="1770" y="9195"/>
            <a:chExt cx="825" cy="821"/>
          </a:xfrm>
        </p:grpSpPr>
        <p:grpSp>
          <p:nvGrpSpPr>
            <p:cNvPr id="7186" name="Group 24"/>
            <p:cNvGrpSpPr>
              <a:grpSpLocks/>
            </p:cNvGrpSpPr>
            <p:nvPr/>
          </p:nvGrpSpPr>
          <p:grpSpPr bwMode="auto">
            <a:xfrm>
              <a:off x="1867" y="9195"/>
              <a:ext cx="630" cy="450"/>
              <a:chOff x="1860" y="9195"/>
              <a:chExt cx="630" cy="450"/>
            </a:xfrm>
          </p:grpSpPr>
          <p:sp>
            <p:nvSpPr>
              <p:cNvPr id="7191" name="Rectangle 25"/>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7192" name="AutoShape 26"/>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7187" name="Group 27"/>
            <p:cNvGrpSpPr>
              <a:grpSpLocks/>
            </p:cNvGrpSpPr>
            <p:nvPr/>
          </p:nvGrpSpPr>
          <p:grpSpPr bwMode="auto">
            <a:xfrm>
              <a:off x="1815" y="9690"/>
              <a:ext cx="735" cy="225"/>
              <a:chOff x="1800" y="9690"/>
              <a:chExt cx="735" cy="225"/>
            </a:xfrm>
          </p:grpSpPr>
          <p:sp>
            <p:nvSpPr>
              <p:cNvPr id="7189" name="Rectangle 28"/>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7190" name="Rectangle 29"/>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7188" name="Rectangle 30"/>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7178" name="Group 31"/>
          <p:cNvGrpSpPr>
            <a:grpSpLocks/>
          </p:cNvGrpSpPr>
          <p:nvPr/>
        </p:nvGrpSpPr>
        <p:grpSpPr bwMode="auto">
          <a:xfrm>
            <a:off x="6137275" y="973138"/>
            <a:ext cx="944563" cy="898525"/>
            <a:chOff x="1770" y="9195"/>
            <a:chExt cx="825" cy="821"/>
          </a:xfrm>
        </p:grpSpPr>
        <p:grpSp>
          <p:nvGrpSpPr>
            <p:cNvPr id="7179" name="Group 32"/>
            <p:cNvGrpSpPr>
              <a:grpSpLocks/>
            </p:cNvGrpSpPr>
            <p:nvPr/>
          </p:nvGrpSpPr>
          <p:grpSpPr bwMode="auto">
            <a:xfrm>
              <a:off x="1867" y="9195"/>
              <a:ext cx="630" cy="450"/>
              <a:chOff x="1860" y="9195"/>
              <a:chExt cx="630" cy="450"/>
            </a:xfrm>
          </p:grpSpPr>
          <p:sp>
            <p:nvSpPr>
              <p:cNvPr id="7184" name="Rectangle 33"/>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7185" name="AutoShape 34"/>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7180" name="Group 35"/>
            <p:cNvGrpSpPr>
              <a:grpSpLocks/>
            </p:cNvGrpSpPr>
            <p:nvPr/>
          </p:nvGrpSpPr>
          <p:grpSpPr bwMode="auto">
            <a:xfrm>
              <a:off x="1815" y="9690"/>
              <a:ext cx="735" cy="225"/>
              <a:chOff x="1800" y="9690"/>
              <a:chExt cx="735" cy="225"/>
            </a:xfrm>
          </p:grpSpPr>
          <p:sp>
            <p:nvSpPr>
              <p:cNvPr id="7182" name="Rectangle 36"/>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7183" name="Rectangle 37"/>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7181" name="Rectangle 38"/>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900113" y="2276475"/>
            <a:ext cx="6473825" cy="23813"/>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5" name="Line 3"/>
          <p:cNvSpPr>
            <a:spLocks noChangeShapeType="1"/>
          </p:cNvSpPr>
          <p:nvPr/>
        </p:nvSpPr>
        <p:spPr bwMode="auto">
          <a:xfrm>
            <a:off x="1403350" y="1917700"/>
            <a:ext cx="0" cy="40481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 name="Line 4"/>
          <p:cNvSpPr>
            <a:spLocks noChangeShapeType="1"/>
          </p:cNvSpPr>
          <p:nvPr/>
        </p:nvSpPr>
        <p:spPr bwMode="auto">
          <a:xfrm>
            <a:off x="3168650" y="1955800"/>
            <a:ext cx="0" cy="3429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 name="Line 5"/>
          <p:cNvSpPr>
            <a:spLocks noChangeShapeType="1"/>
          </p:cNvSpPr>
          <p:nvPr/>
        </p:nvSpPr>
        <p:spPr bwMode="auto">
          <a:xfrm flipH="1">
            <a:off x="4967288" y="1927225"/>
            <a:ext cx="6350" cy="33496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8" name="Line 6"/>
          <p:cNvSpPr>
            <a:spLocks noChangeShapeType="1"/>
          </p:cNvSpPr>
          <p:nvPr/>
        </p:nvSpPr>
        <p:spPr bwMode="auto">
          <a:xfrm>
            <a:off x="6678613" y="1927225"/>
            <a:ext cx="4762" cy="36353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199" name="Group 7"/>
          <p:cNvGrpSpPr>
            <a:grpSpLocks/>
          </p:cNvGrpSpPr>
          <p:nvPr/>
        </p:nvGrpSpPr>
        <p:grpSpPr bwMode="auto">
          <a:xfrm>
            <a:off x="827088" y="1009650"/>
            <a:ext cx="947737" cy="898525"/>
            <a:chOff x="1770" y="9195"/>
            <a:chExt cx="825" cy="821"/>
          </a:xfrm>
        </p:grpSpPr>
        <p:grpSp>
          <p:nvGrpSpPr>
            <p:cNvPr id="8228" name="Group 8"/>
            <p:cNvGrpSpPr>
              <a:grpSpLocks/>
            </p:cNvGrpSpPr>
            <p:nvPr/>
          </p:nvGrpSpPr>
          <p:grpSpPr bwMode="auto">
            <a:xfrm>
              <a:off x="1867" y="9195"/>
              <a:ext cx="630" cy="450"/>
              <a:chOff x="1860" y="9195"/>
              <a:chExt cx="630" cy="450"/>
            </a:xfrm>
          </p:grpSpPr>
          <p:sp>
            <p:nvSpPr>
              <p:cNvPr id="8233" name="Rectangle 9"/>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8234" name="AutoShape 10"/>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8229" name="Group 11"/>
            <p:cNvGrpSpPr>
              <a:grpSpLocks/>
            </p:cNvGrpSpPr>
            <p:nvPr/>
          </p:nvGrpSpPr>
          <p:grpSpPr bwMode="auto">
            <a:xfrm>
              <a:off x="1815" y="9690"/>
              <a:ext cx="735" cy="225"/>
              <a:chOff x="1800" y="9690"/>
              <a:chExt cx="735" cy="225"/>
            </a:xfrm>
          </p:grpSpPr>
          <p:sp>
            <p:nvSpPr>
              <p:cNvPr id="8231" name="Rectangle 12"/>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8232" name="Rectangle 13"/>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8230" name="Rectangle 14"/>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8200" name="Group 15"/>
          <p:cNvGrpSpPr>
            <a:grpSpLocks/>
          </p:cNvGrpSpPr>
          <p:nvPr/>
        </p:nvGrpSpPr>
        <p:grpSpPr bwMode="auto">
          <a:xfrm>
            <a:off x="2627313" y="1001713"/>
            <a:ext cx="942975" cy="898525"/>
            <a:chOff x="1770" y="9195"/>
            <a:chExt cx="825" cy="821"/>
          </a:xfrm>
        </p:grpSpPr>
        <p:grpSp>
          <p:nvGrpSpPr>
            <p:cNvPr id="8221" name="Group 16"/>
            <p:cNvGrpSpPr>
              <a:grpSpLocks/>
            </p:cNvGrpSpPr>
            <p:nvPr/>
          </p:nvGrpSpPr>
          <p:grpSpPr bwMode="auto">
            <a:xfrm>
              <a:off x="1867" y="9195"/>
              <a:ext cx="630" cy="450"/>
              <a:chOff x="1860" y="9195"/>
              <a:chExt cx="630" cy="450"/>
            </a:xfrm>
          </p:grpSpPr>
          <p:sp>
            <p:nvSpPr>
              <p:cNvPr id="8226" name="Rectangle 17"/>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8227" name="AutoShape 18"/>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8222" name="Group 19"/>
            <p:cNvGrpSpPr>
              <a:grpSpLocks/>
            </p:cNvGrpSpPr>
            <p:nvPr/>
          </p:nvGrpSpPr>
          <p:grpSpPr bwMode="auto">
            <a:xfrm>
              <a:off x="1815" y="9690"/>
              <a:ext cx="735" cy="225"/>
              <a:chOff x="1800" y="9690"/>
              <a:chExt cx="735" cy="225"/>
            </a:xfrm>
          </p:grpSpPr>
          <p:sp>
            <p:nvSpPr>
              <p:cNvPr id="8224" name="Rectangle 20"/>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8225" name="Rectangle 21"/>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8223" name="Rectangle 22"/>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8201" name="Group 23"/>
          <p:cNvGrpSpPr>
            <a:grpSpLocks/>
          </p:cNvGrpSpPr>
          <p:nvPr/>
        </p:nvGrpSpPr>
        <p:grpSpPr bwMode="auto">
          <a:xfrm>
            <a:off x="4427538" y="973138"/>
            <a:ext cx="944562" cy="898525"/>
            <a:chOff x="1770" y="9195"/>
            <a:chExt cx="825" cy="821"/>
          </a:xfrm>
        </p:grpSpPr>
        <p:grpSp>
          <p:nvGrpSpPr>
            <p:cNvPr id="8214" name="Group 24"/>
            <p:cNvGrpSpPr>
              <a:grpSpLocks/>
            </p:cNvGrpSpPr>
            <p:nvPr/>
          </p:nvGrpSpPr>
          <p:grpSpPr bwMode="auto">
            <a:xfrm>
              <a:off x="1867" y="9195"/>
              <a:ext cx="630" cy="450"/>
              <a:chOff x="1860" y="9195"/>
              <a:chExt cx="630" cy="450"/>
            </a:xfrm>
          </p:grpSpPr>
          <p:sp>
            <p:nvSpPr>
              <p:cNvPr id="8219" name="Rectangle 25"/>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8220" name="AutoShape 26"/>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8215" name="Group 27"/>
            <p:cNvGrpSpPr>
              <a:grpSpLocks/>
            </p:cNvGrpSpPr>
            <p:nvPr/>
          </p:nvGrpSpPr>
          <p:grpSpPr bwMode="auto">
            <a:xfrm>
              <a:off x="1815" y="9690"/>
              <a:ext cx="735" cy="225"/>
              <a:chOff x="1800" y="9690"/>
              <a:chExt cx="735" cy="225"/>
            </a:xfrm>
          </p:grpSpPr>
          <p:sp>
            <p:nvSpPr>
              <p:cNvPr id="8217" name="Rectangle 28"/>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8218" name="Rectangle 29"/>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8216" name="Rectangle 30"/>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8202" name="Group 31"/>
          <p:cNvGrpSpPr>
            <a:grpSpLocks/>
          </p:cNvGrpSpPr>
          <p:nvPr/>
        </p:nvGrpSpPr>
        <p:grpSpPr bwMode="auto">
          <a:xfrm>
            <a:off x="6137275" y="973138"/>
            <a:ext cx="944563" cy="898525"/>
            <a:chOff x="1770" y="9195"/>
            <a:chExt cx="825" cy="821"/>
          </a:xfrm>
        </p:grpSpPr>
        <p:grpSp>
          <p:nvGrpSpPr>
            <p:cNvPr id="8207" name="Group 32"/>
            <p:cNvGrpSpPr>
              <a:grpSpLocks/>
            </p:cNvGrpSpPr>
            <p:nvPr/>
          </p:nvGrpSpPr>
          <p:grpSpPr bwMode="auto">
            <a:xfrm>
              <a:off x="1867" y="9195"/>
              <a:ext cx="630" cy="450"/>
              <a:chOff x="1860" y="9195"/>
              <a:chExt cx="630" cy="450"/>
            </a:xfrm>
          </p:grpSpPr>
          <p:sp>
            <p:nvSpPr>
              <p:cNvPr id="8212" name="Rectangle 33"/>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8213" name="AutoShape 34"/>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8208" name="Group 35"/>
            <p:cNvGrpSpPr>
              <a:grpSpLocks/>
            </p:cNvGrpSpPr>
            <p:nvPr/>
          </p:nvGrpSpPr>
          <p:grpSpPr bwMode="auto">
            <a:xfrm>
              <a:off x="1815" y="9690"/>
              <a:ext cx="735" cy="225"/>
              <a:chOff x="1800" y="9690"/>
              <a:chExt cx="735" cy="225"/>
            </a:xfrm>
          </p:grpSpPr>
          <p:sp>
            <p:nvSpPr>
              <p:cNvPr id="8210" name="Rectangle 36"/>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8211" name="Rectangle 37"/>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8209" name="Rectangle 38"/>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sp>
        <p:nvSpPr>
          <p:cNvPr id="8203" name="Text Box 39"/>
          <p:cNvSpPr txBox="1">
            <a:spLocks noChangeArrowheads="1"/>
          </p:cNvSpPr>
          <p:nvPr/>
        </p:nvSpPr>
        <p:spPr bwMode="auto">
          <a:xfrm>
            <a:off x="539750"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192.168.0.2</a:t>
            </a:r>
          </a:p>
        </p:txBody>
      </p:sp>
      <p:sp>
        <p:nvSpPr>
          <p:cNvPr id="8204" name="Text Box 40"/>
          <p:cNvSpPr txBox="1">
            <a:spLocks noChangeArrowheads="1"/>
          </p:cNvSpPr>
          <p:nvPr/>
        </p:nvSpPr>
        <p:spPr bwMode="auto">
          <a:xfrm>
            <a:off x="2411413"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192.168.0.3</a:t>
            </a:r>
          </a:p>
        </p:txBody>
      </p:sp>
      <p:sp>
        <p:nvSpPr>
          <p:cNvPr id="8205" name="Text Box 41"/>
          <p:cNvSpPr txBox="1">
            <a:spLocks noChangeArrowheads="1"/>
          </p:cNvSpPr>
          <p:nvPr/>
        </p:nvSpPr>
        <p:spPr bwMode="auto">
          <a:xfrm>
            <a:off x="4194175"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192.168.0.4</a:t>
            </a:r>
          </a:p>
        </p:txBody>
      </p:sp>
      <p:sp>
        <p:nvSpPr>
          <p:cNvPr id="8206" name="Text Box 42"/>
          <p:cNvSpPr txBox="1">
            <a:spLocks noChangeArrowheads="1"/>
          </p:cNvSpPr>
          <p:nvPr/>
        </p:nvSpPr>
        <p:spPr bwMode="auto">
          <a:xfrm>
            <a:off x="5932488"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192.168.0.5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900113" y="2276475"/>
            <a:ext cx="6473825" cy="23813"/>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9" name="Line 3"/>
          <p:cNvSpPr>
            <a:spLocks noChangeShapeType="1"/>
          </p:cNvSpPr>
          <p:nvPr/>
        </p:nvSpPr>
        <p:spPr bwMode="auto">
          <a:xfrm>
            <a:off x="1403350" y="1917700"/>
            <a:ext cx="0" cy="40481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 name="Line 4"/>
          <p:cNvSpPr>
            <a:spLocks noChangeShapeType="1"/>
          </p:cNvSpPr>
          <p:nvPr/>
        </p:nvSpPr>
        <p:spPr bwMode="auto">
          <a:xfrm>
            <a:off x="3168650" y="1955800"/>
            <a:ext cx="0" cy="3429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 name="Line 5"/>
          <p:cNvSpPr>
            <a:spLocks noChangeShapeType="1"/>
          </p:cNvSpPr>
          <p:nvPr/>
        </p:nvSpPr>
        <p:spPr bwMode="auto">
          <a:xfrm flipH="1">
            <a:off x="4967288" y="1927225"/>
            <a:ext cx="6350" cy="33496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 name="Line 6"/>
          <p:cNvSpPr>
            <a:spLocks noChangeShapeType="1"/>
          </p:cNvSpPr>
          <p:nvPr/>
        </p:nvSpPr>
        <p:spPr bwMode="auto">
          <a:xfrm>
            <a:off x="6678613" y="1927225"/>
            <a:ext cx="4762" cy="36353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223" name="Group 7"/>
          <p:cNvGrpSpPr>
            <a:grpSpLocks/>
          </p:cNvGrpSpPr>
          <p:nvPr/>
        </p:nvGrpSpPr>
        <p:grpSpPr bwMode="auto">
          <a:xfrm>
            <a:off x="827088" y="1009650"/>
            <a:ext cx="947737" cy="898525"/>
            <a:chOff x="1770" y="9195"/>
            <a:chExt cx="825" cy="821"/>
          </a:xfrm>
        </p:grpSpPr>
        <p:grpSp>
          <p:nvGrpSpPr>
            <p:cNvPr id="9253" name="Group 8"/>
            <p:cNvGrpSpPr>
              <a:grpSpLocks/>
            </p:cNvGrpSpPr>
            <p:nvPr/>
          </p:nvGrpSpPr>
          <p:grpSpPr bwMode="auto">
            <a:xfrm>
              <a:off x="1867" y="9195"/>
              <a:ext cx="630" cy="450"/>
              <a:chOff x="1860" y="9195"/>
              <a:chExt cx="630" cy="450"/>
            </a:xfrm>
          </p:grpSpPr>
          <p:sp>
            <p:nvSpPr>
              <p:cNvPr id="9258" name="Rectangle 9"/>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9259" name="AutoShape 10"/>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9254" name="Group 11"/>
            <p:cNvGrpSpPr>
              <a:grpSpLocks/>
            </p:cNvGrpSpPr>
            <p:nvPr/>
          </p:nvGrpSpPr>
          <p:grpSpPr bwMode="auto">
            <a:xfrm>
              <a:off x="1815" y="9690"/>
              <a:ext cx="735" cy="225"/>
              <a:chOff x="1800" y="9690"/>
              <a:chExt cx="735" cy="225"/>
            </a:xfrm>
          </p:grpSpPr>
          <p:sp>
            <p:nvSpPr>
              <p:cNvPr id="9256" name="Rectangle 12"/>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9257" name="Rectangle 13"/>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9255" name="Rectangle 14"/>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9224" name="Group 15"/>
          <p:cNvGrpSpPr>
            <a:grpSpLocks/>
          </p:cNvGrpSpPr>
          <p:nvPr/>
        </p:nvGrpSpPr>
        <p:grpSpPr bwMode="auto">
          <a:xfrm>
            <a:off x="2627313" y="1001713"/>
            <a:ext cx="942975" cy="898525"/>
            <a:chOff x="1770" y="9195"/>
            <a:chExt cx="825" cy="821"/>
          </a:xfrm>
        </p:grpSpPr>
        <p:grpSp>
          <p:nvGrpSpPr>
            <p:cNvPr id="9246" name="Group 16"/>
            <p:cNvGrpSpPr>
              <a:grpSpLocks/>
            </p:cNvGrpSpPr>
            <p:nvPr/>
          </p:nvGrpSpPr>
          <p:grpSpPr bwMode="auto">
            <a:xfrm>
              <a:off x="1867" y="9195"/>
              <a:ext cx="630" cy="450"/>
              <a:chOff x="1860" y="9195"/>
              <a:chExt cx="630" cy="450"/>
            </a:xfrm>
          </p:grpSpPr>
          <p:sp>
            <p:nvSpPr>
              <p:cNvPr id="9251" name="Rectangle 17"/>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9252" name="AutoShape 18"/>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9247" name="Group 19"/>
            <p:cNvGrpSpPr>
              <a:grpSpLocks/>
            </p:cNvGrpSpPr>
            <p:nvPr/>
          </p:nvGrpSpPr>
          <p:grpSpPr bwMode="auto">
            <a:xfrm>
              <a:off x="1815" y="9690"/>
              <a:ext cx="735" cy="225"/>
              <a:chOff x="1800" y="9690"/>
              <a:chExt cx="735" cy="225"/>
            </a:xfrm>
          </p:grpSpPr>
          <p:sp>
            <p:nvSpPr>
              <p:cNvPr id="9249" name="Rectangle 20"/>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9250" name="Rectangle 21"/>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9248" name="Rectangle 22"/>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9225" name="Group 23"/>
          <p:cNvGrpSpPr>
            <a:grpSpLocks/>
          </p:cNvGrpSpPr>
          <p:nvPr/>
        </p:nvGrpSpPr>
        <p:grpSpPr bwMode="auto">
          <a:xfrm>
            <a:off x="4427538" y="973138"/>
            <a:ext cx="944562" cy="898525"/>
            <a:chOff x="1770" y="9195"/>
            <a:chExt cx="825" cy="821"/>
          </a:xfrm>
        </p:grpSpPr>
        <p:grpSp>
          <p:nvGrpSpPr>
            <p:cNvPr id="9239" name="Group 24"/>
            <p:cNvGrpSpPr>
              <a:grpSpLocks/>
            </p:cNvGrpSpPr>
            <p:nvPr/>
          </p:nvGrpSpPr>
          <p:grpSpPr bwMode="auto">
            <a:xfrm>
              <a:off x="1867" y="9195"/>
              <a:ext cx="630" cy="450"/>
              <a:chOff x="1860" y="9195"/>
              <a:chExt cx="630" cy="450"/>
            </a:xfrm>
          </p:grpSpPr>
          <p:sp>
            <p:nvSpPr>
              <p:cNvPr id="9244" name="Rectangle 25"/>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9245" name="AutoShape 26"/>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9240" name="Group 27"/>
            <p:cNvGrpSpPr>
              <a:grpSpLocks/>
            </p:cNvGrpSpPr>
            <p:nvPr/>
          </p:nvGrpSpPr>
          <p:grpSpPr bwMode="auto">
            <a:xfrm>
              <a:off x="1815" y="9690"/>
              <a:ext cx="735" cy="225"/>
              <a:chOff x="1800" y="9690"/>
              <a:chExt cx="735" cy="225"/>
            </a:xfrm>
          </p:grpSpPr>
          <p:sp>
            <p:nvSpPr>
              <p:cNvPr id="9242" name="Rectangle 28"/>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9243" name="Rectangle 29"/>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9241" name="Rectangle 30"/>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9226" name="Group 31"/>
          <p:cNvGrpSpPr>
            <a:grpSpLocks/>
          </p:cNvGrpSpPr>
          <p:nvPr/>
        </p:nvGrpSpPr>
        <p:grpSpPr bwMode="auto">
          <a:xfrm>
            <a:off x="6137275" y="973138"/>
            <a:ext cx="944563" cy="898525"/>
            <a:chOff x="1770" y="9195"/>
            <a:chExt cx="825" cy="821"/>
          </a:xfrm>
        </p:grpSpPr>
        <p:grpSp>
          <p:nvGrpSpPr>
            <p:cNvPr id="9232" name="Group 32"/>
            <p:cNvGrpSpPr>
              <a:grpSpLocks/>
            </p:cNvGrpSpPr>
            <p:nvPr/>
          </p:nvGrpSpPr>
          <p:grpSpPr bwMode="auto">
            <a:xfrm>
              <a:off x="1867" y="9195"/>
              <a:ext cx="630" cy="450"/>
              <a:chOff x="1860" y="9195"/>
              <a:chExt cx="630" cy="450"/>
            </a:xfrm>
          </p:grpSpPr>
          <p:sp>
            <p:nvSpPr>
              <p:cNvPr id="9237" name="Rectangle 33"/>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9238" name="AutoShape 34"/>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9233" name="Group 35"/>
            <p:cNvGrpSpPr>
              <a:grpSpLocks/>
            </p:cNvGrpSpPr>
            <p:nvPr/>
          </p:nvGrpSpPr>
          <p:grpSpPr bwMode="auto">
            <a:xfrm>
              <a:off x="1815" y="9690"/>
              <a:ext cx="735" cy="225"/>
              <a:chOff x="1800" y="9690"/>
              <a:chExt cx="735" cy="225"/>
            </a:xfrm>
          </p:grpSpPr>
          <p:sp>
            <p:nvSpPr>
              <p:cNvPr id="9235" name="Rectangle 36"/>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9236" name="Rectangle 37"/>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9234" name="Rectangle 38"/>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sp>
        <p:nvSpPr>
          <p:cNvPr id="9227" name="Text Box 39"/>
          <p:cNvSpPr txBox="1">
            <a:spLocks noChangeArrowheads="1"/>
          </p:cNvSpPr>
          <p:nvPr/>
        </p:nvSpPr>
        <p:spPr bwMode="auto">
          <a:xfrm>
            <a:off x="539750"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192.168.0.2</a:t>
            </a:r>
          </a:p>
        </p:txBody>
      </p:sp>
      <p:sp>
        <p:nvSpPr>
          <p:cNvPr id="9228" name="Text Box 40"/>
          <p:cNvSpPr txBox="1">
            <a:spLocks noChangeArrowheads="1"/>
          </p:cNvSpPr>
          <p:nvPr/>
        </p:nvSpPr>
        <p:spPr bwMode="auto">
          <a:xfrm>
            <a:off x="2411413"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192.168.0.3</a:t>
            </a:r>
          </a:p>
        </p:txBody>
      </p:sp>
      <p:sp>
        <p:nvSpPr>
          <p:cNvPr id="9229" name="Text Box 41"/>
          <p:cNvSpPr txBox="1">
            <a:spLocks noChangeArrowheads="1"/>
          </p:cNvSpPr>
          <p:nvPr/>
        </p:nvSpPr>
        <p:spPr bwMode="auto">
          <a:xfrm>
            <a:off x="4194175"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192.168.0.4</a:t>
            </a:r>
          </a:p>
        </p:txBody>
      </p:sp>
      <p:sp>
        <p:nvSpPr>
          <p:cNvPr id="9230" name="Text Box 42"/>
          <p:cNvSpPr txBox="1">
            <a:spLocks noChangeArrowheads="1"/>
          </p:cNvSpPr>
          <p:nvPr/>
        </p:nvSpPr>
        <p:spPr bwMode="auto">
          <a:xfrm>
            <a:off x="5932488"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192.168.0.5</a:t>
            </a:r>
          </a:p>
        </p:txBody>
      </p:sp>
      <p:sp>
        <p:nvSpPr>
          <p:cNvPr id="9231" name="Text Box 85"/>
          <p:cNvSpPr txBox="1">
            <a:spLocks noChangeArrowheads="1"/>
          </p:cNvSpPr>
          <p:nvPr/>
        </p:nvSpPr>
        <p:spPr bwMode="auto">
          <a:xfrm>
            <a:off x="3348038" y="23495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a:solidFill>
                  <a:srgbClr val="CC3300"/>
                </a:solidFill>
              </a:rPr>
              <a:t>192.168.0.0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900113" y="2276475"/>
            <a:ext cx="6473825" cy="23813"/>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3" name="Line 4"/>
          <p:cNvSpPr>
            <a:spLocks noChangeShapeType="1"/>
          </p:cNvSpPr>
          <p:nvPr/>
        </p:nvSpPr>
        <p:spPr bwMode="auto">
          <a:xfrm>
            <a:off x="1403350" y="1917700"/>
            <a:ext cx="0" cy="40481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 name="Line 5"/>
          <p:cNvSpPr>
            <a:spLocks noChangeShapeType="1"/>
          </p:cNvSpPr>
          <p:nvPr/>
        </p:nvSpPr>
        <p:spPr bwMode="auto">
          <a:xfrm>
            <a:off x="3168650" y="1955800"/>
            <a:ext cx="0" cy="3429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Line 6"/>
          <p:cNvSpPr>
            <a:spLocks noChangeShapeType="1"/>
          </p:cNvSpPr>
          <p:nvPr/>
        </p:nvSpPr>
        <p:spPr bwMode="auto">
          <a:xfrm flipH="1">
            <a:off x="4967288" y="1927225"/>
            <a:ext cx="6350" cy="33496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Line 7"/>
          <p:cNvSpPr>
            <a:spLocks noChangeShapeType="1"/>
          </p:cNvSpPr>
          <p:nvPr/>
        </p:nvSpPr>
        <p:spPr bwMode="auto">
          <a:xfrm>
            <a:off x="6678613" y="1927225"/>
            <a:ext cx="4762" cy="36353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247" name="Group 8"/>
          <p:cNvGrpSpPr>
            <a:grpSpLocks/>
          </p:cNvGrpSpPr>
          <p:nvPr/>
        </p:nvGrpSpPr>
        <p:grpSpPr bwMode="auto">
          <a:xfrm>
            <a:off x="827088" y="1009650"/>
            <a:ext cx="947737" cy="898525"/>
            <a:chOff x="1770" y="9195"/>
            <a:chExt cx="825" cy="821"/>
          </a:xfrm>
        </p:grpSpPr>
        <p:grpSp>
          <p:nvGrpSpPr>
            <p:cNvPr id="10319" name="Group 9"/>
            <p:cNvGrpSpPr>
              <a:grpSpLocks/>
            </p:cNvGrpSpPr>
            <p:nvPr/>
          </p:nvGrpSpPr>
          <p:grpSpPr bwMode="auto">
            <a:xfrm>
              <a:off x="1867" y="9195"/>
              <a:ext cx="630" cy="450"/>
              <a:chOff x="1860" y="9195"/>
              <a:chExt cx="630" cy="450"/>
            </a:xfrm>
          </p:grpSpPr>
          <p:sp>
            <p:nvSpPr>
              <p:cNvPr id="10324" name="Rectangle 10"/>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0325" name="AutoShape 11"/>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0320" name="Group 12"/>
            <p:cNvGrpSpPr>
              <a:grpSpLocks/>
            </p:cNvGrpSpPr>
            <p:nvPr/>
          </p:nvGrpSpPr>
          <p:grpSpPr bwMode="auto">
            <a:xfrm>
              <a:off x="1815" y="9690"/>
              <a:ext cx="735" cy="225"/>
              <a:chOff x="1800" y="9690"/>
              <a:chExt cx="735" cy="225"/>
            </a:xfrm>
          </p:grpSpPr>
          <p:sp>
            <p:nvSpPr>
              <p:cNvPr id="10322" name="Rectangle 13"/>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0323" name="Rectangle 14"/>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0321" name="Rectangle 15"/>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0248" name="Group 16"/>
          <p:cNvGrpSpPr>
            <a:grpSpLocks/>
          </p:cNvGrpSpPr>
          <p:nvPr/>
        </p:nvGrpSpPr>
        <p:grpSpPr bwMode="auto">
          <a:xfrm>
            <a:off x="2627313" y="1001713"/>
            <a:ext cx="942975" cy="898525"/>
            <a:chOff x="1770" y="9195"/>
            <a:chExt cx="825" cy="821"/>
          </a:xfrm>
        </p:grpSpPr>
        <p:grpSp>
          <p:nvGrpSpPr>
            <p:cNvPr id="10312" name="Group 17"/>
            <p:cNvGrpSpPr>
              <a:grpSpLocks/>
            </p:cNvGrpSpPr>
            <p:nvPr/>
          </p:nvGrpSpPr>
          <p:grpSpPr bwMode="auto">
            <a:xfrm>
              <a:off x="1867" y="9195"/>
              <a:ext cx="630" cy="450"/>
              <a:chOff x="1860" y="9195"/>
              <a:chExt cx="630" cy="450"/>
            </a:xfrm>
          </p:grpSpPr>
          <p:sp>
            <p:nvSpPr>
              <p:cNvPr id="10317" name="Rectangle 18"/>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0318" name="AutoShape 19"/>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0313" name="Group 20"/>
            <p:cNvGrpSpPr>
              <a:grpSpLocks/>
            </p:cNvGrpSpPr>
            <p:nvPr/>
          </p:nvGrpSpPr>
          <p:grpSpPr bwMode="auto">
            <a:xfrm>
              <a:off x="1815" y="9690"/>
              <a:ext cx="735" cy="225"/>
              <a:chOff x="1800" y="9690"/>
              <a:chExt cx="735" cy="225"/>
            </a:xfrm>
          </p:grpSpPr>
          <p:sp>
            <p:nvSpPr>
              <p:cNvPr id="10315" name="Rectangle 21"/>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0316" name="Rectangle 22"/>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0314" name="Rectangle 23"/>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0249" name="Group 24"/>
          <p:cNvGrpSpPr>
            <a:grpSpLocks/>
          </p:cNvGrpSpPr>
          <p:nvPr/>
        </p:nvGrpSpPr>
        <p:grpSpPr bwMode="auto">
          <a:xfrm>
            <a:off x="4427538" y="973138"/>
            <a:ext cx="944562" cy="898525"/>
            <a:chOff x="1770" y="9195"/>
            <a:chExt cx="825" cy="821"/>
          </a:xfrm>
        </p:grpSpPr>
        <p:grpSp>
          <p:nvGrpSpPr>
            <p:cNvPr id="10305" name="Group 25"/>
            <p:cNvGrpSpPr>
              <a:grpSpLocks/>
            </p:cNvGrpSpPr>
            <p:nvPr/>
          </p:nvGrpSpPr>
          <p:grpSpPr bwMode="auto">
            <a:xfrm>
              <a:off x="1867" y="9195"/>
              <a:ext cx="630" cy="450"/>
              <a:chOff x="1860" y="9195"/>
              <a:chExt cx="630" cy="450"/>
            </a:xfrm>
          </p:grpSpPr>
          <p:sp>
            <p:nvSpPr>
              <p:cNvPr id="10310" name="Rectangle 26"/>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0311" name="AutoShape 27"/>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0306" name="Group 28"/>
            <p:cNvGrpSpPr>
              <a:grpSpLocks/>
            </p:cNvGrpSpPr>
            <p:nvPr/>
          </p:nvGrpSpPr>
          <p:grpSpPr bwMode="auto">
            <a:xfrm>
              <a:off x="1815" y="9690"/>
              <a:ext cx="735" cy="225"/>
              <a:chOff x="1800" y="9690"/>
              <a:chExt cx="735" cy="225"/>
            </a:xfrm>
          </p:grpSpPr>
          <p:sp>
            <p:nvSpPr>
              <p:cNvPr id="10308" name="Rectangle 29"/>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0309" name="Rectangle 30"/>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0307" name="Rectangle 31"/>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0250" name="Group 32"/>
          <p:cNvGrpSpPr>
            <a:grpSpLocks/>
          </p:cNvGrpSpPr>
          <p:nvPr/>
        </p:nvGrpSpPr>
        <p:grpSpPr bwMode="auto">
          <a:xfrm>
            <a:off x="6137275" y="973138"/>
            <a:ext cx="944563" cy="898525"/>
            <a:chOff x="1770" y="9195"/>
            <a:chExt cx="825" cy="821"/>
          </a:xfrm>
        </p:grpSpPr>
        <p:grpSp>
          <p:nvGrpSpPr>
            <p:cNvPr id="10298" name="Group 33"/>
            <p:cNvGrpSpPr>
              <a:grpSpLocks/>
            </p:cNvGrpSpPr>
            <p:nvPr/>
          </p:nvGrpSpPr>
          <p:grpSpPr bwMode="auto">
            <a:xfrm>
              <a:off x="1867" y="9195"/>
              <a:ext cx="630" cy="450"/>
              <a:chOff x="1860" y="9195"/>
              <a:chExt cx="630" cy="450"/>
            </a:xfrm>
          </p:grpSpPr>
          <p:sp>
            <p:nvSpPr>
              <p:cNvPr id="10303" name="Rectangle 34"/>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0304" name="AutoShape 35"/>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0299" name="Group 36"/>
            <p:cNvGrpSpPr>
              <a:grpSpLocks/>
            </p:cNvGrpSpPr>
            <p:nvPr/>
          </p:nvGrpSpPr>
          <p:grpSpPr bwMode="auto">
            <a:xfrm>
              <a:off x="1815" y="9690"/>
              <a:ext cx="735" cy="225"/>
              <a:chOff x="1800" y="9690"/>
              <a:chExt cx="735" cy="225"/>
            </a:xfrm>
          </p:grpSpPr>
          <p:sp>
            <p:nvSpPr>
              <p:cNvPr id="10301" name="Rectangle 37"/>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0302" name="Rectangle 38"/>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0300" name="Rectangle 39"/>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sp>
        <p:nvSpPr>
          <p:cNvPr id="10251" name="Text Box 50"/>
          <p:cNvSpPr txBox="1">
            <a:spLocks noChangeArrowheads="1"/>
          </p:cNvSpPr>
          <p:nvPr/>
        </p:nvSpPr>
        <p:spPr bwMode="auto">
          <a:xfrm>
            <a:off x="539750"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192.168.0.2</a:t>
            </a:r>
          </a:p>
        </p:txBody>
      </p:sp>
      <p:sp>
        <p:nvSpPr>
          <p:cNvPr id="10252" name="Text Box 51"/>
          <p:cNvSpPr txBox="1">
            <a:spLocks noChangeArrowheads="1"/>
          </p:cNvSpPr>
          <p:nvPr/>
        </p:nvSpPr>
        <p:spPr bwMode="auto">
          <a:xfrm>
            <a:off x="2411413"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192.168.0.3</a:t>
            </a:r>
          </a:p>
        </p:txBody>
      </p:sp>
      <p:sp>
        <p:nvSpPr>
          <p:cNvPr id="10253" name="Text Box 52"/>
          <p:cNvSpPr txBox="1">
            <a:spLocks noChangeArrowheads="1"/>
          </p:cNvSpPr>
          <p:nvPr/>
        </p:nvSpPr>
        <p:spPr bwMode="auto">
          <a:xfrm>
            <a:off x="4194175"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192.168.0.4</a:t>
            </a:r>
          </a:p>
        </p:txBody>
      </p:sp>
      <p:sp>
        <p:nvSpPr>
          <p:cNvPr id="10254" name="Text Box 53"/>
          <p:cNvSpPr txBox="1">
            <a:spLocks noChangeArrowheads="1"/>
          </p:cNvSpPr>
          <p:nvPr/>
        </p:nvSpPr>
        <p:spPr bwMode="auto">
          <a:xfrm>
            <a:off x="5932488" y="6000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192.168.0.5</a:t>
            </a:r>
          </a:p>
        </p:txBody>
      </p:sp>
      <p:sp>
        <p:nvSpPr>
          <p:cNvPr id="10255" name="Line 57"/>
          <p:cNvSpPr>
            <a:spLocks noChangeShapeType="1"/>
          </p:cNvSpPr>
          <p:nvPr/>
        </p:nvSpPr>
        <p:spPr bwMode="auto">
          <a:xfrm>
            <a:off x="900113" y="4725988"/>
            <a:ext cx="6564312"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Line 58"/>
          <p:cNvSpPr>
            <a:spLocks noChangeShapeType="1"/>
          </p:cNvSpPr>
          <p:nvPr/>
        </p:nvSpPr>
        <p:spPr bwMode="auto">
          <a:xfrm>
            <a:off x="1403350" y="4716463"/>
            <a:ext cx="0" cy="40481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Line 59"/>
          <p:cNvSpPr>
            <a:spLocks noChangeShapeType="1"/>
          </p:cNvSpPr>
          <p:nvPr/>
        </p:nvSpPr>
        <p:spPr bwMode="auto">
          <a:xfrm>
            <a:off x="3168650" y="4754563"/>
            <a:ext cx="0" cy="3429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8" name="Line 60"/>
          <p:cNvSpPr>
            <a:spLocks noChangeShapeType="1"/>
          </p:cNvSpPr>
          <p:nvPr/>
        </p:nvSpPr>
        <p:spPr bwMode="auto">
          <a:xfrm flipH="1">
            <a:off x="4967288" y="4725988"/>
            <a:ext cx="6350" cy="33496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Line 61"/>
          <p:cNvSpPr>
            <a:spLocks noChangeShapeType="1"/>
          </p:cNvSpPr>
          <p:nvPr/>
        </p:nvSpPr>
        <p:spPr bwMode="auto">
          <a:xfrm>
            <a:off x="6678613" y="4725988"/>
            <a:ext cx="4762" cy="363537"/>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260" name="Group 62"/>
          <p:cNvGrpSpPr>
            <a:grpSpLocks/>
          </p:cNvGrpSpPr>
          <p:nvPr/>
        </p:nvGrpSpPr>
        <p:grpSpPr bwMode="auto">
          <a:xfrm>
            <a:off x="827088" y="5121275"/>
            <a:ext cx="947737" cy="898525"/>
            <a:chOff x="1770" y="9195"/>
            <a:chExt cx="825" cy="821"/>
          </a:xfrm>
        </p:grpSpPr>
        <p:grpSp>
          <p:nvGrpSpPr>
            <p:cNvPr id="10291" name="Group 63"/>
            <p:cNvGrpSpPr>
              <a:grpSpLocks/>
            </p:cNvGrpSpPr>
            <p:nvPr/>
          </p:nvGrpSpPr>
          <p:grpSpPr bwMode="auto">
            <a:xfrm>
              <a:off x="1867" y="9195"/>
              <a:ext cx="630" cy="450"/>
              <a:chOff x="1860" y="9195"/>
              <a:chExt cx="630" cy="450"/>
            </a:xfrm>
          </p:grpSpPr>
          <p:sp>
            <p:nvSpPr>
              <p:cNvPr id="10296" name="Rectangle 64"/>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0297" name="AutoShape 65"/>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0292" name="Group 66"/>
            <p:cNvGrpSpPr>
              <a:grpSpLocks/>
            </p:cNvGrpSpPr>
            <p:nvPr/>
          </p:nvGrpSpPr>
          <p:grpSpPr bwMode="auto">
            <a:xfrm>
              <a:off x="1815" y="9690"/>
              <a:ext cx="735" cy="225"/>
              <a:chOff x="1800" y="9690"/>
              <a:chExt cx="735" cy="225"/>
            </a:xfrm>
          </p:grpSpPr>
          <p:sp>
            <p:nvSpPr>
              <p:cNvPr id="10294" name="Rectangle 67"/>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0295" name="Rectangle 68"/>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0293" name="Rectangle 69"/>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0261" name="Group 70"/>
          <p:cNvGrpSpPr>
            <a:grpSpLocks/>
          </p:cNvGrpSpPr>
          <p:nvPr/>
        </p:nvGrpSpPr>
        <p:grpSpPr bwMode="auto">
          <a:xfrm>
            <a:off x="2627313" y="5113338"/>
            <a:ext cx="942975" cy="898525"/>
            <a:chOff x="1770" y="9195"/>
            <a:chExt cx="825" cy="821"/>
          </a:xfrm>
        </p:grpSpPr>
        <p:grpSp>
          <p:nvGrpSpPr>
            <p:cNvPr id="10284" name="Group 71"/>
            <p:cNvGrpSpPr>
              <a:grpSpLocks/>
            </p:cNvGrpSpPr>
            <p:nvPr/>
          </p:nvGrpSpPr>
          <p:grpSpPr bwMode="auto">
            <a:xfrm>
              <a:off x="1867" y="9195"/>
              <a:ext cx="630" cy="450"/>
              <a:chOff x="1860" y="9195"/>
              <a:chExt cx="630" cy="450"/>
            </a:xfrm>
          </p:grpSpPr>
          <p:sp>
            <p:nvSpPr>
              <p:cNvPr id="10289" name="Rectangle 72"/>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0290" name="AutoShape 73"/>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0285" name="Group 74"/>
            <p:cNvGrpSpPr>
              <a:grpSpLocks/>
            </p:cNvGrpSpPr>
            <p:nvPr/>
          </p:nvGrpSpPr>
          <p:grpSpPr bwMode="auto">
            <a:xfrm>
              <a:off x="1815" y="9690"/>
              <a:ext cx="735" cy="225"/>
              <a:chOff x="1800" y="9690"/>
              <a:chExt cx="735" cy="225"/>
            </a:xfrm>
          </p:grpSpPr>
          <p:sp>
            <p:nvSpPr>
              <p:cNvPr id="10287" name="Rectangle 75"/>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0288" name="Rectangle 76"/>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0286" name="Rectangle 77"/>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0262" name="Group 78"/>
          <p:cNvGrpSpPr>
            <a:grpSpLocks/>
          </p:cNvGrpSpPr>
          <p:nvPr/>
        </p:nvGrpSpPr>
        <p:grpSpPr bwMode="auto">
          <a:xfrm>
            <a:off x="4427538" y="5084763"/>
            <a:ext cx="944562" cy="898525"/>
            <a:chOff x="1770" y="9195"/>
            <a:chExt cx="825" cy="821"/>
          </a:xfrm>
        </p:grpSpPr>
        <p:grpSp>
          <p:nvGrpSpPr>
            <p:cNvPr id="10277" name="Group 79"/>
            <p:cNvGrpSpPr>
              <a:grpSpLocks/>
            </p:cNvGrpSpPr>
            <p:nvPr/>
          </p:nvGrpSpPr>
          <p:grpSpPr bwMode="auto">
            <a:xfrm>
              <a:off x="1867" y="9195"/>
              <a:ext cx="630" cy="450"/>
              <a:chOff x="1860" y="9195"/>
              <a:chExt cx="630" cy="450"/>
            </a:xfrm>
          </p:grpSpPr>
          <p:sp>
            <p:nvSpPr>
              <p:cNvPr id="10282" name="Rectangle 80"/>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0283" name="AutoShape 81"/>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0278" name="Group 82"/>
            <p:cNvGrpSpPr>
              <a:grpSpLocks/>
            </p:cNvGrpSpPr>
            <p:nvPr/>
          </p:nvGrpSpPr>
          <p:grpSpPr bwMode="auto">
            <a:xfrm>
              <a:off x="1815" y="9690"/>
              <a:ext cx="735" cy="225"/>
              <a:chOff x="1800" y="9690"/>
              <a:chExt cx="735" cy="225"/>
            </a:xfrm>
          </p:grpSpPr>
          <p:sp>
            <p:nvSpPr>
              <p:cNvPr id="10280" name="Rectangle 83"/>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0281" name="Rectangle 84"/>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0279" name="Rectangle 85"/>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grpSp>
        <p:nvGrpSpPr>
          <p:cNvPr id="10263" name="Group 86"/>
          <p:cNvGrpSpPr>
            <a:grpSpLocks/>
          </p:cNvGrpSpPr>
          <p:nvPr/>
        </p:nvGrpSpPr>
        <p:grpSpPr bwMode="auto">
          <a:xfrm>
            <a:off x="6137275" y="5084763"/>
            <a:ext cx="944563" cy="898525"/>
            <a:chOff x="1770" y="9195"/>
            <a:chExt cx="825" cy="821"/>
          </a:xfrm>
        </p:grpSpPr>
        <p:grpSp>
          <p:nvGrpSpPr>
            <p:cNvPr id="10270" name="Group 87"/>
            <p:cNvGrpSpPr>
              <a:grpSpLocks/>
            </p:cNvGrpSpPr>
            <p:nvPr/>
          </p:nvGrpSpPr>
          <p:grpSpPr bwMode="auto">
            <a:xfrm>
              <a:off x="1867" y="9195"/>
              <a:ext cx="630" cy="450"/>
              <a:chOff x="1860" y="9195"/>
              <a:chExt cx="630" cy="450"/>
            </a:xfrm>
          </p:grpSpPr>
          <p:sp>
            <p:nvSpPr>
              <p:cNvPr id="10275" name="Rectangle 88"/>
              <p:cNvSpPr>
                <a:spLocks noChangeArrowheads="1"/>
              </p:cNvSpPr>
              <p:nvPr/>
            </p:nvSpPr>
            <p:spPr bwMode="auto">
              <a:xfrm>
                <a:off x="1860" y="9195"/>
                <a:ext cx="630" cy="450"/>
              </a:xfrm>
              <a:prstGeom prst="rect">
                <a:avLst/>
              </a:prstGeom>
              <a:solidFill>
                <a:srgbClr val="FFFFFF"/>
              </a:solidFill>
              <a:ln w="6350">
                <a:solidFill>
                  <a:srgbClr val="000000"/>
                </a:solidFill>
                <a:miter lim="800000"/>
                <a:headEnd/>
                <a:tailEnd/>
              </a:ln>
            </p:spPr>
            <p:txBody>
              <a:bodyPr/>
              <a:lstStyle/>
              <a:p>
                <a:endParaRPr lang="en-US"/>
              </a:p>
            </p:txBody>
          </p:sp>
          <p:sp>
            <p:nvSpPr>
              <p:cNvPr id="10276" name="AutoShape 89"/>
              <p:cNvSpPr>
                <a:spLocks noChangeArrowheads="1"/>
              </p:cNvSpPr>
              <p:nvPr/>
            </p:nvSpPr>
            <p:spPr bwMode="auto">
              <a:xfrm>
                <a:off x="1920" y="9240"/>
                <a:ext cx="510" cy="360"/>
              </a:xfrm>
              <a:prstGeom prst="roundRect">
                <a:avLst>
                  <a:gd name="adj" fmla="val 16667"/>
                </a:avLst>
              </a:prstGeom>
              <a:solidFill>
                <a:srgbClr val="C0C0C0"/>
              </a:solidFill>
              <a:ln w="6350">
                <a:solidFill>
                  <a:srgbClr val="000000"/>
                </a:solidFill>
                <a:round/>
                <a:headEnd/>
                <a:tailEnd/>
              </a:ln>
            </p:spPr>
            <p:txBody>
              <a:bodyPr/>
              <a:lstStyle/>
              <a:p>
                <a:endParaRPr lang="en-US"/>
              </a:p>
            </p:txBody>
          </p:sp>
        </p:grpSp>
        <p:grpSp>
          <p:nvGrpSpPr>
            <p:cNvPr id="10271" name="Group 90"/>
            <p:cNvGrpSpPr>
              <a:grpSpLocks/>
            </p:cNvGrpSpPr>
            <p:nvPr/>
          </p:nvGrpSpPr>
          <p:grpSpPr bwMode="auto">
            <a:xfrm>
              <a:off x="1815" y="9690"/>
              <a:ext cx="735" cy="225"/>
              <a:chOff x="1800" y="9690"/>
              <a:chExt cx="735" cy="225"/>
            </a:xfrm>
          </p:grpSpPr>
          <p:sp>
            <p:nvSpPr>
              <p:cNvPr id="10273" name="Rectangle 91"/>
              <p:cNvSpPr>
                <a:spLocks noChangeArrowheads="1"/>
              </p:cNvSpPr>
              <p:nvPr/>
            </p:nvSpPr>
            <p:spPr bwMode="auto">
              <a:xfrm>
                <a:off x="1800" y="9690"/>
                <a:ext cx="735" cy="225"/>
              </a:xfrm>
              <a:prstGeom prst="rect">
                <a:avLst/>
              </a:prstGeom>
              <a:solidFill>
                <a:srgbClr val="FFFFFF"/>
              </a:solidFill>
              <a:ln w="9525">
                <a:solidFill>
                  <a:srgbClr val="000000"/>
                </a:solidFill>
                <a:miter lim="800000"/>
                <a:headEnd/>
                <a:tailEnd/>
              </a:ln>
            </p:spPr>
            <p:txBody>
              <a:bodyPr/>
              <a:lstStyle/>
              <a:p>
                <a:endParaRPr lang="en-US"/>
              </a:p>
            </p:txBody>
          </p:sp>
          <p:sp>
            <p:nvSpPr>
              <p:cNvPr id="10274" name="Rectangle 92"/>
              <p:cNvSpPr>
                <a:spLocks noChangeArrowheads="1"/>
              </p:cNvSpPr>
              <p:nvPr/>
            </p:nvSpPr>
            <p:spPr bwMode="auto">
              <a:xfrm>
                <a:off x="2190" y="9720"/>
                <a:ext cx="315" cy="143"/>
              </a:xfrm>
              <a:prstGeom prst="rect">
                <a:avLst/>
              </a:prstGeom>
              <a:solidFill>
                <a:srgbClr val="FFFFFF"/>
              </a:solidFill>
              <a:ln w="9525">
                <a:solidFill>
                  <a:srgbClr val="000000"/>
                </a:solidFill>
                <a:miter lim="800000"/>
                <a:headEnd/>
                <a:tailEnd/>
              </a:ln>
            </p:spPr>
            <p:txBody>
              <a:bodyPr/>
              <a:lstStyle/>
              <a:p>
                <a:endParaRPr lang="en-US"/>
              </a:p>
            </p:txBody>
          </p:sp>
        </p:grpSp>
        <p:sp>
          <p:nvSpPr>
            <p:cNvPr id="10272" name="Rectangle 93"/>
            <p:cNvSpPr>
              <a:spLocks noChangeArrowheads="1"/>
            </p:cNvSpPr>
            <p:nvPr/>
          </p:nvSpPr>
          <p:spPr bwMode="auto">
            <a:xfrm>
              <a:off x="1770" y="9945"/>
              <a:ext cx="825" cy="71"/>
            </a:xfrm>
            <a:prstGeom prst="rect">
              <a:avLst/>
            </a:prstGeom>
            <a:solidFill>
              <a:srgbClr val="FFFFFF"/>
            </a:solidFill>
            <a:ln w="9525">
              <a:solidFill>
                <a:srgbClr val="000000"/>
              </a:solidFill>
              <a:miter lim="800000"/>
              <a:headEnd/>
              <a:tailEnd/>
            </a:ln>
          </p:spPr>
          <p:txBody>
            <a:bodyPr/>
            <a:lstStyle/>
            <a:p>
              <a:endParaRPr lang="en-US"/>
            </a:p>
          </p:txBody>
        </p:sp>
      </p:grpSp>
      <p:sp>
        <p:nvSpPr>
          <p:cNvPr id="10264" name="Text Box 94"/>
          <p:cNvSpPr txBox="1">
            <a:spLocks noChangeArrowheads="1"/>
          </p:cNvSpPr>
          <p:nvPr/>
        </p:nvSpPr>
        <p:spPr bwMode="auto">
          <a:xfrm>
            <a:off x="557213" y="609282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192.168.1.2</a:t>
            </a:r>
          </a:p>
        </p:txBody>
      </p:sp>
      <p:sp>
        <p:nvSpPr>
          <p:cNvPr id="10265" name="Text Box 95"/>
          <p:cNvSpPr txBox="1">
            <a:spLocks noChangeArrowheads="1"/>
          </p:cNvSpPr>
          <p:nvPr/>
        </p:nvSpPr>
        <p:spPr bwMode="auto">
          <a:xfrm>
            <a:off x="2428875" y="609282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192.168.1.3</a:t>
            </a:r>
          </a:p>
        </p:txBody>
      </p:sp>
      <p:sp>
        <p:nvSpPr>
          <p:cNvPr id="10266" name="Text Box 96"/>
          <p:cNvSpPr txBox="1">
            <a:spLocks noChangeArrowheads="1"/>
          </p:cNvSpPr>
          <p:nvPr/>
        </p:nvSpPr>
        <p:spPr bwMode="auto">
          <a:xfrm>
            <a:off x="4211638" y="609282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192.168.1.4</a:t>
            </a:r>
          </a:p>
        </p:txBody>
      </p:sp>
      <p:sp>
        <p:nvSpPr>
          <p:cNvPr id="10267" name="Text Box 97"/>
          <p:cNvSpPr txBox="1">
            <a:spLocks noChangeArrowheads="1"/>
          </p:cNvSpPr>
          <p:nvPr/>
        </p:nvSpPr>
        <p:spPr bwMode="auto">
          <a:xfrm>
            <a:off x="5949950" y="609282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t>192.168.1.5</a:t>
            </a:r>
          </a:p>
        </p:txBody>
      </p:sp>
      <p:sp>
        <p:nvSpPr>
          <p:cNvPr id="10268" name="Text Box 100"/>
          <p:cNvSpPr txBox="1">
            <a:spLocks noChangeArrowheads="1"/>
          </p:cNvSpPr>
          <p:nvPr/>
        </p:nvSpPr>
        <p:spPr bwMode="auto">
          <a:xfrm>
            <a:off x="3348038" y="42926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a:solidFill>
                  <a:srgbClr val="CC3300"/>
                </a:solidFill>
              </a:rPr>
              <a:t>192.168.1.0</a:t>
            </a:r>
          </a:p>
        </p:txBody>
      </p:sp>
      <p:sp>
        <p:nvSpPr>
          <p:cNvPr id="10269" name="Text Box 101"/>
          <p:cNvSpPr txBox="1">
            <a:spLocks noChangeArrowheads="1"/>
          </p:cNvSpPr>
          <p:nvPr/>
        </p:nvSpPr>
        <p:spPr bwMode="auto">
          <a:xfrm>
            <a:off x="3348038" y="23495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a:solidFill>
                  <a:srgbClr val="CC3300"/>
                </a:solidFill>
              </a:rPr>
              <a:t>192.168.0.0</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265</TotalTime>
  <Words>1771</Words>
  <Application>Microsoft Office PowerPoint</Application>
  <PresentationFormat>On-screen Show (4:3)</PresentationFormat>
  <Paragraphs>274</Paragraphs>
  <Slides>46</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Lucida Sans Unicode</vt:lpstr>
      <vt:lpstr>Times</vt:lpstr>
      <vt:lpstr>Times New Roman</vt:lpstr>
      <vt:lpstr>Verdana</vt:lpstr>
      <vt:lpstr>Wingdings</vt:lpstr>
      <vt:lpstr>Wingdings 2</vt:lpstr>
      <vt:lpstr>Wingdings 3</vt:lpstr>
      <vt:lpstr>Concourse</vt:lpstr>
      <vt:lpstr>IP Address</vt:lpstr>
      <vt:lpstr>PowerPoint Presentation</vt:lpstr>
      <vt:lpstr>Pengertian IP Address</vt:lpstr>
      <vt:lpstr>Format IP Address (V4)</vt:lpstr>
      <vt:lpstr>Format IP Address (V4)</vt:lpstr>
      <vt:lpstr>PowerPoint Presentation</vt:lpstr>
      <vt:lpstr>PowerPoint Presentation</vt:lpstr>
      <vt:lpstr>PowerPoint Presentation</vt:lpstr>
      <vt:lpstr>PowerPoint Presentation</vt:lpstr>
      <vt:lpstr>PowerPoint Presentation</vt:lpstr>
      <vt:lpstr>Klassifikasi IP Address</vt:lpstr>
      <vt:lpstr>Klassifikasi IP Address</vt:lpstr>
      <vt:lpstr>Klassifikasi IP Address</vt:lpstr>
      <vt:lpstr>Klassifikasi IP Address</vt:lpstr>
      <vt:lpstr>Klassifikasi IP Address</vt:lpstr>
      <vt:lpstr>Klassifikasi IP Address</vt:lpstr>
      <vt:lpstr>Kategori IP Address</vt:lpstr>
      <vt:lpstr>Kategori IP Address</vt:lpstr>
      <vt:lpstr>IP Address khusus</vt:lpstr>
      <vt:lpstr>MAC Address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E-MAIL</vt:lpstr>
      <vt:lpstr>E-Mail</vt:lpstr>
      <vt:lpstr>PowerPoint Presentation</vt:lpstr>
      <vt:lpstr>PowerPoint Presentation</vt:lpstr>
      <vt:lpstr>Bagaimana cara e-mail disampaikan?</vt:lpstr>
      <vt:lpstr>Arsitektur E-Mail</vt:lpstr>
      <vt:lpstr>Keuntungan e-Mail</vt:lpstr>
      <vt:lpstr>Kerugian e-Mail</vt:lpstr>
      <vt:lpstr>Protokol yang digunakan dalam e-mail</vt:lpstr>
      <vt:lpstr>Gambar Interaksi antara User, User Agent dan  Message Transfer Agent</vt:lpstr>
      <vt:lpstr>PowerPoint Presentation</vt:lpstr>
      <vt:lpstr>Gambar Sistem POP  (Post Office Protocol)</vt:lpstr>
      <vt:lpstr>Alamat e-Mail</vt:lpstr>
      <vt:lpstr>Tampilan layar e-mail</vt:lpstr>
      <vt:lpstr>Pemakaian e-mail</vt:lpstr>
      <vt:lpstr>Menjalankan program email</vt:lpstr>
      <vt:lpstr>Mailling List</vt:lpstr>
      <vt:lpstr>Contoh alamat Mailing List</vt:lpstr>
    </vt:vector>
  </TitlesOfParts>
  <Company>MyHome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dc:title>
  <dc:creator/>
  <cp:lastModifiedBy>DesyIka</cp:lastModifiedBy>
  <cp:revision>17</cp:revision>
  <dcterms:created xsi:type="dcterms:W3CDTF">2002-04-09T22:12:01Z</dcterms:created>
  <dcterms:modified xsi:type="dcterms:W3CDTF">2022-09-29T22:18:15Z</dcterms:modified>
</cp:coreProperties>
</file>