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7" r:id="rId10"/>
    <p:sldId id="266" r:id="rId11"/>
    <p:sldId id="265" r:id="rId12"/>
    <p:sldId id="264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CC88D-C741-4A2D-A05A-36615F5DC7FF}" type="datetimeFigureOut">
              <a:rPr lang="id-ID" smtClean="0"/>
              <a:pPr/>
              <a:t>30/09/2022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12BB87-BF35-460D-B6F5-2C21FCA05D7D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500174"/>
            <a:ext cx="842968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latin typeface="Times New Roman" pitchFamily="18" charset="0"/>
                <a:cs typeface="Times New Roman" pitchFamily="18" charset="0"/>
              </a:rPr>
              <a:t>SISTEM BILANGAN &amp; KODE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000504"/>
            <a:ext cx="8062912" cy="1752600"/>
          </a:xfrm>
        </p:spPr>
        <p:txBody>
          <a:bodyPr/>
          <a:lstStyle/>
          <a:p>
            <a:pPr algn="ctr"/>
            <a:endParaRPr lang="id-ID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Tabel</a:t>
            </a:r>
            <a:r>
              <a:rPr lang="en-US" sz="3200" dirty="0"/>
              <a:t> 6.1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bilangan</a:t>
            </a:r>
            <a:r>
              <a:rPr lang="en-US" sz="3200" dirty="0"/>
              <a:t> </a:t>
            </a:r>
            <a:r>
              <a:rPr lang="en-US" sz="3200" dirty="0" err="1"/>
              <a:t>Desimal</a:t>
            </a:r>
            <a:r>
              <a:rPr lang="en-US" sz="3200" dirty="0"/>
              <a:t>, </a:t>
            </a:r>
            <a:r>
              <a:rPr lang="en-US" sz="3200" dirty="0" err="1"/>
              <a:t>Heksadesimal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Binair</a:t>
            </a:r>
            <a:endParaRPr lang="id-ID" sz="3200" dirty="0"/>
          </a:p>
        </p:txBody>
      </p:sp>
      <p:pic>
        <p:nvPicPr>
          <p:cNvPr id="4098" name="Picture 2" descr="D:\UMB\SISTEM BILANGAN BINER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43116"/>
            <a:ext cx="6000792" cy="3786214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txBody>
          <a:bodyPr>
            <a:normAutofit fontScale="85000" lnSpcReduction="10000"/>
          </a:bodyPr>
          <a:lstStyle/>
          <a:p>
            <a:pPr marL="1104900" lvl="2" indent="-1104900">
              <a:buNone/>
            </a:pPr>
            <a:r>
              <a:rPr lang="id-ID" sz="3100" b="1" dirty="0"/>
              <a:t>d.  </a:t>
            </a:r>
            <a:r>
              <a:rPr lang="en-US" sz="3100" b="1" dirty="0" err="1"/>
              <a:t>Konversi</a:t>
            </a:r>
            <a:r>
              <a:rPr lang="en-US" sz="3100" b="1" dirty="0"/>
              <a:t> </a:t>
            </a:r>
            <a:r>
              <a:rPr lang="en-US" sz="3100" b="1" dirty="0" err="1"/>
              <a:t>bilangan</a:t>
            </a:r>
            <a:r>
              <a:rPr lang="en-US" sz="3100" b="1" dirty="0"/>
              <a:t> </a:t>
            </a:r>
            <a:r>
              <a:rPr lang="en-US" sz="3100" b="1" dirty="0" err="1"/>
              <a:t>heksadesimal</a:t>
            </a:r>
            <a:r>
              <a:rPr lang="en-US" sz="3100" b="1" dirty="0"/>
              <a:t> </a:t>
            </a:r>
            <a:r>
              <a:rPr lang="en-US" sz="3100" b="1" dirty="0" err="1"/>
              <a:t>ke</a:t>
            </a:r>
            <a:r>
              <a:rPr lang="en-US" sz="3100" b="1" dirty="0"/>
              <a:t> </a:t>
            </a:r>
            <a:r>
              <a:rPr lang="en-US" sz="3100" b="1" dirty="0" err="1"/>
              <a:t>bilangan</a:t>
            </a:r>
            <a:r>
              <a:rPr lang="en-US" sz="3100" b="1" dirty="0"/>
              <a:t> </a:t>
            </a:r>
            <a:r>
              <a:rPr lang="en-US" sz="3100" b="1" dirty="0" err="1"/>
              <a:t>binair</a:t>
            </a:r>
            <a:endParaRPr lang="id-ID" sz="3100" b="1" dirty="0"/>
          </a:p>
          <a:p>
            <a:pPr>
              <a:buNone/>
            </a:pPr>
            <a:r>
              <a:rPr lang="id-ID" sz="3200" dirty="0"/>
              <a:t>    </a:t>
            </a:r>
            <a:r>
              <a:rPr lang="en-US" sz="2600" dirty="0" err="1"/>
              <a:t>Contoh</a:t>
            </a:r>
            <a:r>
              <a:rPr lang="en-US" sz="2600" dirty="0"/>
              <a:t> :</a:t>
            </a:r>
            <a:endParaRPr lang="id-ID" sz="2600" dirty="0"/>
          </a:p>
          <a:p>
            <a:pPr>
              <a:buNone/>
            </a:pPr>
            <a:r>
              <a:rPr lang="id-ID" sz="2600" dirty="0"/>
              <a:t>   </a:t>
            </a:r>
            <a:r>
              <a:rPr lang="en-US" sz="2600" dirty="0"/>
              <a:t>(ABC097)</a:t>
            </a:r>
            <a:r>
              <a:rPr lang="en-US" sz="2600" baseline="-25000" dirty="0"/>
              <a:t>16</a:t>
            </a:r>
            <a:r>
              <a:rPr lang="en-US" sz="2600" dirty="0"/>
              <a:t> = (………….) </a:t>
            </a:r>
            <a:r>
              <a:rPr lang="en-US" sz="2600" baseline="-25000" dirty="0"/>
              <a:t>2</a:t>
            </a:r>
            <a:endParaRPr lang="id-ID" sz="2600" dirty="0"/>
          </a:p>
          <a:p>
            <a:pPr>
              <a:buNone/>
            </a:pPr>
            <a:r>
              <a:rPr lang="id-ID" sz="2600" dirty="0"/>
              <a:t>      </a:t>
            </a:r>
            <a:r>
              <a:rPr lang="en-US" sz="2600" dirty="0"/>
              <a:t>A	   </a:t>
            </a:r>
            <a:r>
              <a:rPr lang="id-ID" sz="2600" dirty="0"/>
              <a:t>         </a:t>
            </a:r>
            <a:r>
              <a:rPr lang="en-US" sz="2600" dirty="0"/>
              <a:t>B         </a:t>
            </a:r>
            <a:r>
              <a:rPr lang="id-ID" sz="2600" dirty="0"/>
              <a:t>   </a:t>
            </a:r>
            <a:r>
              <a:rPr lang="en-US" sz="2600" dirty="0"/>
              <a:t> C         </a:t>
            </a:r>
            <a:r>
              <a:rPr lang="id-ID" sz="2600" dirty="0"/>
              <a:t>  </a:t>
            </a:r>
            <a:r>
              <a:rPr lang="en-US" sz="2600" dirty="0"/>
              <a:t> 0        </a:t>
            </a:r>
            <a:r>
              <a:rPr lang="id-ID" sz="2600" dirty="0"/>
              <a:t>   </a:t>
            </a:r>
            <a:r>
              <a:rPr lang="en-US" sz="2600" dirty="0"/>
              <a:t> 9       </a:t>
            </a:r>
            <a:r>
              <a:rPr lang="id-ID" sz="2600" dirty="0"/>
              <a:t>      </a:t>
            </a:r>
            <a:r>
              <a:rPr lang="en-US" sz="2600" dirty="0"/>
              <a:t>  7</a:t>
            </a:r>
            <a:endParaRPr lang="id-ID" sz="2600" dirty="0"/>
          </a:p>
          <a:p>
            <a:pPr>
              <a:buNone/>
            </a:pPr>
            <a:r>
              <a:rPr lang="id-ID" sz="2600" dirty="0"/>
              <a:t>   </a:t>
            </a:r>
            <a:r>
              <a:rPr lang="en-US" sz="2600" dirty="0"/>
              <a:t>1010</a:t>
            </a:r>
            <a:r>
              <a:rPr lang="id-ID" sz="2600" dirty="0"/>
              <a:t>         </a:t>
            </a:r>
            <a:r>
              <a:rPr lang="en-US" sz="2600" dirty="0"/>
              <a:t>1011</a:t>
            </a:r>
            <a:r>
              <a:rPr lang="id-ID" sz="2600" dirty="0"/>
              <a:t>        </a:t>
            </a:r>
            <a:r>
              <a:rPr lang="en-US" sz="2600" dirty="0"/>
              <a:t>1100</a:t>
            </a:r>
            <a:r>
              <a:rPr lang="id-ID" sz="2600" dirty="0"/>
              <a:t>       </a:t>
            </a:r>
            <a:r>
              <a:rPr lang="en-US" sz="2600" dirty="0"/>
              <a:t>0000</a:t>
            </a:r>
            <a:r>
              <a:rPr lang="id-ID" sz="2600" dirty="0"/>
              <a:t>      </a:t>
            </a:r>
            <a:r>
              <a:rPr lang="en-US" sz="2600" dirty="0"/>
              <a:t>1001	</a:t>
            </a:r>
            <a:r>
              <a:rPr lang="id-ID" sz="2600" dirty="0"/>
              <a:t>    </a:t>
            </a:r>
            <a:r>
              <a:rPr lang="en-US" sz="2600" dirty="0"/>
              <a:t>0111 </a:t>
            </a:r>
            <a:endParaRPr lang="id-ID" sz="2600" dirty="0"/>
          </a:p>
          <a:p>
            <a:pPr>
              <a:buNone/>
            </a:pPr>
            <a:r>
              <a:rPr lang="id-ID" sz="2600" dirty="0"/>
              <a:t>    </a:t>
            </a:r>
            <a:r>
              <a:rPr lang="en-US" sz="2600" dirty="0" err="1"/>
              <a:t>Hasilnya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</a:t>
            </a:r>
            <a:r>
              <a:rPr lang="en-US" sz="2600" dirty="0"/>
              <a:t>  (101010111100000010010111)</a:t>
            </a:r>
            <a:r>
              <a:rPr lang="en-US" sz="2600" baseline="-25000" dirty="0"/>
              <a:t>2</a:t>
            </a:r>
            <a:endParaRPr lang="id-ID" sz="2600" baseline="-25000" dirty="0"/>
          </a:p>
          <a:p>
            <a:pPr>
              <a:buNone/>
            </a:pPr>
            <a:endParaRPr lang="id-ID" sz="2600" dirty="0"/>
          </a:p>
          <a:p>
            <a:pPr marL="447675" indent="-447675">
              <a:buNone/>
            </a:pPr>
            <a:r>
              <a:rPr lang="en-US" sz="3300" dirty="0"/>
              <a:t> </a:t>
            </a:r>
            <a:r>
              <a:rPr lang="id-ID" sz="3300" b="1" dirty="0"/>
              <a:t>e.</a:t>
            </a:r>
            <a:r>
              <a:rPr lang="en-US" sz="3300" b="1" dirty="0"/>
              <a:t> </a:t>
            </a:r>
            <a:r>
              <a:rPr lang="en-US" sz="3300" b="1" dirty="0" err="1"/>
              <a:t>Konversi</a:t>
            </a:r>
            <a:r>
              <a:rPr lang="en-US" sz="3300" b="1" dirty="0"/>
              <a:t> </a:t>
            </a:r>
            <a:r>
              <a:rPr lang="en-US" sz="3300" b="1" dirty="0" err="1"/>
              <a:t>bilangan</a:t>
            </a:r>
            <a:r>
              <a:rPr lang="en-US" sz="3300" b="1" dirty="0"/>
              <a:t> </a:t>
            </a:r>
            <a:r>
              <a:rPr lang="en-US" sz="3300" b="1" dirty="0" err="1"/>
              <a:t>oktadesimal</a:t>
            </a:r>
            <a:r>
              <a:rPr lang="en-US" sz="3300" b="1" dirty="0"/>
              <a:t> </a:t>
            </a:r>
            <a:r>
              <a:rPr lang="en-US" sz="3300" b="1" dirty="0" err="1"/>
              <a:t>ke</a:t>
            </a:r>
            <a:r>
              <a:rPr lang="en-US" sz="3300" b="1" dirty="0"/>
              <a:t> </a:t>
            </a:r>
            <a:r>
              <a:rPr lang="en-US" sz="3300" b="1" dirty="0" err="1"/>
              <a:t>bilangan</a:t>
            </a:r>
            <a:r>
              <a:rPr lang="en-US" sz="3300" b="1" dirty="0"/>
              <a:t> </a:t>
            </a:r>
            <a:r>
              <a:rPr lang="en-US" sz="3400" b="1" dirty="0" err="1"/>
              <a:t>binair</a:t>
            </a:r>
            <a:endParaRPr lang="id-ID" sz="3400" b="1" dirty="0"/>
          </a:p>
          <a:p>
            <a:pPr>
              <a:buNone/>
            </a:pPr>
            <a:r>
              <a:rPr lang="id-ID" sz="3300" dirty="0"/>
              <a:t>     </a:t>
            </a:r>
            <a:r>
              <a:rPr lang="en-US" sz="3300" dirty="0" err="1"/>
              <a:t>Contoh</a:t>
            </a:r>
            <a:r>
              <a:rPr lang="en-US" sz="3300" dirty="0"/>
              <a:t> :</a:t>
            </a:r>
            <a:endParaRPr lang="id-ID" sz="3300" dirty="0"/>
          </a:p>
          <a:p>
            <a:pPr>
              <a:buNone/>
            </a:pPr>
            <a:r>
              <a:rPr lang="id-ID" sz="3300" dirty="0"/>
              <a:t>    </a:t>
            </a:r>
            <a:r>
              <a:rPr lang="en-US" sz="3300" dirty="0"/>
              <a:t>(732)</a:t>
            </a:r>
            <a:r>
              <a:rPr lang="en-US" sz="3300" baseline="-25000" dirty="0"/>
              <a:t>8</a:t>
            </a:r>
            <a:r>
              <a:rPr lang="en-US" sz="3300" dirty="0"/>
              <a:t> = (………)</a:t>
            </a:r>
            <a:r>
              <a:rPr lang="en-US" sz="3300" baseline="-25000" dirty="0"/>
              <a:t>2</a:t>
            </a:r>
            <a:r>
              <a:rPr lang="en-US" sz="3300" dirty="0"/>
              <a:t> </a:t>
            </a:r>
            <a:endParaRPr lang="id-ID" sz="3300" dirty="0"/>
          </a:p>
          <a:p>
            <a:pPr>
              <a:buNone/>
            </a:pPr>
            <a:r>
              <a:rPr lang="id-ID" sz="3300" dirty="0"/>
              <a:t>    </a:t>
            </a:r>
            <a:r>
              <a:rPr lang="en-US" sz="3300" dirty="0"/>
              <a:t> 7	 </a:t>
            </a:r>
            <a:r>
              <a:rPr lang="id-ID" sz="3300" dirty="0"/>
              <a:t>            </a:t>
            </a:r>
            <a:r>
              <a:rPr lang="en-US" sz="3300" dirty="0"/>
              <a:t>3	 </a:t>
            </a:r>
            <a:r>
              <a:rPr lang="id-ID" sz="3300" dirty="0"/>
              <a:t>     </a:t>
            </a:r>
            <a:r>
              <a:rPr lang="en-US" sz="3300" dirty="0"/>
              <a:t> </a:t>
            </a:r>
            <a:r>
              <a:rPr lang="id-ID" sz="3300" dirty="0"/>
              <a:t>  </a:t>
            </a:r>
            <a:r>
              <a:rPr lang="en-US" sz="3300" dirty="0"/>
              <a:t>2</a:t>
            </a:r>
            <a:endParaRPr lang="id-ID" sz="3300" dirty="0"/>
          </a:p>
          <a:p>
            <a:pPr>
              <a:buNone/>
            </a:pPr>
            <a:r>
              <a:rPr lang="id-ID" sz="3300" dirty="0"/>
              <a:t>    </a:t>
            </a:r>
            <a:r>
              <a:rPr lang="en-US" sz="3300" dirty="0"/>
              <a:t>111</a:t>
            </a:r>
            <a:r>
              <a:rPr lang="id-ID" sz="3300" dirty="0"/>
              <a:t>          </a:t>
            </a:r>
            <a:r>
              <a:rPr lang="en-US" sz="3300" dirty="0"/>
              <a:t>011	</a:t>
            </a:r>
            <a:r>
              <a:rPr lang="id-ID" sz="3300" dirty="0"/>
              <a:t>       </a:t>
            </a:r>
            <a:r>
              <a:rPr lang="en-US" sz="3300" dirty="0"/>
              <a:t>010 </a:t>
            </a:r>
            <a:r>
              <a:rPr lang="id-ID" sz="3300" dirty="0"/>
              <a:t>    </a:t>
            </a:r>
            <a:r>
              <a:rPr lang="en-US" sz="3300" dirty="0"/>
              <a:t> </a:t>
            </a:r>
            <a:r>
              <a:rPr lang="en-US" sz="3300" dirty="0">
                <a:sym typeface="Wingdings"/>
              </a:rPr>
              <a:t></a:t>
            </a:r>
            <a:r>
              <a:rPr lang="en-US" sz="3300" dirty="0"/>
              <a:t> (111011010)</a:t>
            </a:r>
            <a:r>
              <a:rPr lang="en-US" sz="3300" baseline="-25000" dirty="0"/>
              <a:t>2</a:t>
            </a:r>
            <a:endParaRPr lang="id-ID" sz="3300" dirty="0"/>
          </a:p>
          <a:p>
            <a:pPr>
              <a:buNone/>
            </a:pPr>
            <a:r>
              <a:rPr lang="en-US" sz="3300" dirty="0"/>
              <a:t> </a:t>
            </a:r>
            <a:endParaRPr lang="id-ID" sz="3300" dirty="0"/>
          </a:p>
          <a:p>
            <a:endParaRPr lang="id-ID" dirty="0"/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40518"/>
          </a:xfrm>
        </p:spPr>
        <p:txBody>
          <a:bodyPr>
            <a:normAutofit/>
          </a:bodyPr>
          <a:lstStyle/>
          <a:p>
            <a:pPr marL="273050" lvl="2" indent="-273050">
              <a:buNone/>
            </a:pPr>
            <a:r>
              <a:rPr lang="id-ID" b="1" dirty="0"/>
              <a:t>f. </a:t>
            </a:r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oktadesimal</a:t>
            </a: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273050" lvl="2" indent="-273050">
              <a:buNone/>
            </a:pPr>
            <a:r>
              <a:rPr lang="id-ID" b="1" dirty="0"/>
              <a:t>g. </a:t>
            </a:r>
            <a:r>
              <a:rPr lang="en-US" b="1" dirty="0" err="1"/>
              <a:t>Konversi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heksadesimal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</a:t>
            </a:r>
            <a:r>
              <a:rPr lang="en-US" b="1" dirty="0" err="1"/>
              <a:t>oktadesimal</a:t>
            </a:r>
            <a:endParaRPr lang="id-ID" b="1" dirty="0"/>
          </a:p>
          <a:p>
            <a:pPr marL="273050" lvl="2" indent="-273050">
              <a:buNone/>
            </a:pPr>
            <a:endParaRPr lang="id-ID" b="1" dirty="0"/>
          </a:p>
          <a:p>
            <a:pPr marL="355600" lvl="2" indent="-355600">
              <a:buNone/>
            </a:pPr>
            <a:endParaRPr lang="id-ID" b="1" dirty="0"/>
          </a:p>
        </p:txBody>
      </p:sp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6.7 Penjumlahan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id-ID" dirty="0"/>
              <a:t>Penjumlahan Bilangan Desimal</a:t>
            </a:r>
          </a:p>
          <a:p>
            <a:pPr marL="578358" indent="-514350">
              <a:buNone/>
            </a:pPr>
            <a:endParaRPr lang="id-ID" dirty="0"/>
          </a:p>
        </p:txBody>
      </p:sp>
      <p:pic>
        <p:nvPicPr>
          <p:cNvPr id="4" name="Picture 3" descr="pen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643182"/>
            <a:ext cx="5334000" cy="386235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54808"/>
          </a:xfrm>
        </p:spPr>
        <p:txBody>
          <a:bodyPr/>
          <a:lstStyle/>
          <a:p>
            <a:pPr>
              <a:buNone/>
            </a:pPr>
            <a:r>
              <a:rPr lang="id-ID" dirty="0"/>
              <a:t>2. Penjumlahan Bilangan Binair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3. Penjumlahan Bilangan Okta Desimal</a:t>
            </a:r>
          </a:p>
        </p:txBody>
      </p:sp>
      <p:pic>
        <p:nvPicPr>
          <p:cNvPr id="4" name="Picture 3" descr="penb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500042"/>
            <a:ext cx="4953000" cy="2857520"/>
          </a:xfrm>
          <a:prstGeom prst="rect">
            <a:avLst/>
          </a:prstGeom>
        </p:spPr>
      </p:pic>
      <p:pic>
        <p:nvPicPr>
          <p:cNvPr id="5" name="Picture 4" descr="penok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3857628"/>
            <a:ext cx="4419600" cy="2799884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txBody>
          <a:bodyPr/>
          <a:lstStyle/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 descr="penheks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500174"/>
            <a:ext cx="4800600" cy="4296439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6.8 Pengurangan bilangan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en-US" dirty="0"/>
          </a:p>
        </p:txBody>
      </p:sp>
      <p:pic>
        <p:nvPicPr>
          <p:cNvPr id="4" name="Picture 3" descr="peng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643182"/>
            <a:ext cx="4495800" cy="357190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3.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id-ID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engb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571480"/>
            <a:ext cx="4203290" cy="2643206"/>
          </a:xfrm>
          <a:prstGeom prst="rect">
            <a:avLst/>
          </a:prstGeom>
        </p:spPr>
      </p:pic>
      <p:pic>
        <p:nvPicPr>
          <p:cNvPr id="5" name="Picture 4" descr="pengok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3857628"/>
            <a:ext cx="4191000" cy="285752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txBody>
          <a:bodyPr/>
          <a:lstStyle/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 descr="pengh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285860"/>
            <a:ext cx="5000660" cy="3786214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6.9 Kode yang mewakili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49808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biner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</a:p>
          <a:p>
            <a:r>
              <a:rPr lang="en-US" dirty="0" err="1"/>
              <a:t>Komputer</a:t>
            </a:r>
            <a:r>
              <a:rPr lang="en-US" dirty="0"/>
              <a:t> 1 byte </a:t>
            </a:r>
            <a:r>
              <a:rPr lang="en-US" dirty="0" err="1"/>
              <a:t>untuk</a:t>
            </a:r>
            <a:r>
              <a:rPr lang="en-US" dirty="0"/>
              <a:t> 4 bit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4 bit </a:t>
            </a:r>
            <a:r>
              <a:rPr lang="en-US" dirty="0" err="1"/>
              <a:t>yaitu</a:t>
            </a:r>
            <a:r>
              <a:rPr lang="en-US" dirty="0"/>
              <a:t> BCD (</a:t>
            </a:r>
            <a:r>
              <a:rPr lang="en-US" i="1" dirty="0"/>
              <a:t>Binary Coded Decimal</a:t>
            </a:r>
            <a:r>
              <a:rPr lang="en-US" dirty="0"/>
              <a:t>). </a:t>
            </a:r>
          </a:p>
          <a:p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1 byte </a:t>
            </a:r>
            <a:r>
              <a:rPr lang="en-US" dirty="0" err="1"/>
              <a:t>untuk</a:t>
            </a:r>
            <a:r>
              <a:rPr lang="en-US" dirty="0"/>
              <a:t> 6 bit,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6 bit </a:t>
            </a:r>
            <a:r>
              <a:rPr lang="en-US" dirty="0" err="1"/>
              <a:t>yaitu</a:t>
            </a:r>
            <a:r>
              <a:rPr lang="en-US" dirty="0"/>
              <a:t> SBCDIC (</a:t>
            </a:r>
            <a:r>
              <a:rPr lang="en-US" i="1" dirty="0"/>
              <a:t>Standard Binary Coded Decimal Interchange Code</a:t>
            </a:r>
            <a:r>
              <a:rPr lang="en-US" dirty="0"/>
              <a:t>). </a:t>
            </a:r>
          </a:p>
          <a:p>
            <a:r>
              <a:rPr lang="en-US" dirty="0" err="1"/>
              <a:t>Komputer</a:t>
            </a:r>
            <a:r>
              <a:rPr lang="en-US" dirty="0"/>
              <a:t> 1 byte </a:t>
            </a:r>
            <a:r>
              <a:rPr lang="en-US" dirty="0" err="1"/>
              <a:t>untuk</a:t>
            </a:r>
            <a:r>
              <a:rPr lang="en-US" dirty="0"/>
              <a:t> 8 bit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8 bit </a:t>
            </a:r>
            <a:r>
              <a:rPr lang="en-US" dirty="0" err="1"/>
              <a:t>yaitu</a:t>
            </a:r>
            <a:r>
              <a:rPr lang="en-US" dirty="0"/>
              <a:t> EBCDIC (</a:t>
            </a:r>
            <a:r>
              <a:rPr lang="en-US" i="1" dirty="0"/>
              <a:t>Extended Binary Coded Decimal Interchange Code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ASCII (</a:t>
            </a:r>
            <a:r>
              <a:rPr lang="en-US" i="1" dirty="0"/>
              <a:t>American Standard Code for Information Interchange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POKOK BAHASAN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 fontScale="25000" lnSpcReduction="20000"/>
          </a:bodyPr>
          <a:lstStyle/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6.1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DASAR DARI SISTEM BILANGAN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6.2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SISTEM BILANGAN DASAR SEPULUH  (DESIMAL)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6.3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SISTEM BILANGAN DASAR DUA (SISTEM BINAIR)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6.4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SISTEM BILANGAN DASAR ENAM BELAS (SISTEM HEKSADESIMAL )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6.5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SISTEM BILANGAN DASAR DELAPAN (SISTEM OKTADESIMAL)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6.6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MACAM-MACAM KONVERSI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desimal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heksa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heksadesimal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oktadesimal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desimal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oktadesimal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Konversi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heksadesimal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oktadesimal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marL="447675" lvl="0" indent="-447675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6.7  PENJUMLAHAN BILANGAN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 a.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Binair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 b.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Oktadesimal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      c.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Heksadesimal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6.8 PENGURANGAN BILANGAN</a:t>
            </a:r>
            <a:endParaRPr lang="id-ID" sz="7200" b="1" dirty="0">
              <a:latin typeface="Times New Roman" pitchFamily="18" charset="0"/>
              <a:cs typeface="Times New Roman" pitchFamily="18" charset="0"/>
            </a:endParaRPr>
          </a:p>
          <a:p>
            <a:pPr marL="822325" lvl="1" indent="-822325">
              <a:buNone/>
            </a:pPr>
            <a:r>
              <a:rPr lang="id-ID" sz="7200" dirty="0">
                <a:latin typeface="Times New Roman" pitchFamily="18" charset="0"/>
                <a:cs typeface="Times New Roman" pitchFamily="18" charset="0"/>
              </a:rPr>
              <a:t>6.9</a:t>
            </a:r>
            <a:r>
              <a:rPr lang="id-ID" sz="7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7200">
                <a:latin typeface="Times New Roman" pitchFamily="18" charset="0"/>
                <a:cs typeface="Times New Roman" pitchFamily="18" charset="0"/>
              </a:rPr>
              <a:t>ODE YANG MEWAKILI DATA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/>
          <a:lstStyle/>
          <a:p>
            <a:r>
              <a:rPr lang="id-ID" dirty="0"/>
              <a:t>Binary code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26138"/>
          </a:xfrm>
        </p:spPr>
        <p:txBody>
          <a:bodyPr/>
          <a:lstStyle/>
          <a:p>
            <a:r>
              <a:rPr lang="en-US" sz="2400" dirty="0"/>
              <a:t>BCD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biner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digit decimal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0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9.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4-bit,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10 </a:t>
            </a:r>
            <a:r>
              <a:rPr lang="en-US" sz="2400" dirty="0" err="1"/>
              <a:t>kombinasi</a:t>
            </a:r>
            <a:r>
              <a:rPr lang="en-US" sz="2400" dirty="0"/>
              <a:t> yang </a:t>
            </a:r>
            <a:r>
              <a:rPr lang="en-US" sz="2400" dirty="0" err="1"/>
              <a:t>dipergunakan</a:t>
            </a:r>
            <a:r>
              <a:rPr lang="en-US" sz="2400" dirty="0"/>
              <a:t>.</a:t>
            </a:r>
          </a:p>
          <a:p>
            <a:pPr marL="596646" indent="-514350">
              <a:buNone/>
            </a:pPr>
            <a:endParaRPr lang="en-US" dirty="0"/>
          </a:p>
        </p:txBody>
      </p:sp>
      <p:pic>
        <p:nvPicPr>
          <p:cNvPr id="4" name="Picture 3" descr="bcd4b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857496"/>
            <a:ext cx="5357850" cy="3857652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Sbcdic (standart binary coded decimal interchange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43050"/>
            <a:ext cx="7498080" cy="4910150"/>
          </a:xfrm>
        </p:spPr>
        <p:txBody>
          <a:bodyPr>
            <a:noAutofit/>
          </a:bodyPr>
          <a:lstStyle/>
          <a:p>
            <a:pPr>
              <a:buClr>
                <a:srgbClr val="F0A22E"/>
              </a:buClr>
            </a:pP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BCD, BCD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tanggung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6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dipergunakan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yang lain. </a:t>
            </a:r>
            <a:endParaRPr lang="id-ID" sz="2000" dirty="0"/>
          </a:p>
          <a:p>
            <a:pPr>
              <a:buClr>
                <a:srgbClr val="F0A22E"/>
              </a:buClr>
            </a:pPr>
            <a:r>
              <a:rPr lang="en-US" sz="2000" dirty="0"/>
              <a:t>SBCDIC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generasi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. SBCDIC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6-bit,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64 (2</a:t>
            </a:r>
            <a:r>
              <a:rPr lang="en-US" sz="2000" baseline="30000" dirty="0"/>
              <a:t>6</a:t>
            </a:r>
            <a:r>
              <a:rPr lang="en-US" sz="2000" dirty="0"/>
              <a:t> = 64)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10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digit </a:t>
            </a:r>
            <a:r>
              <a:rPr lang="en-US" sz="2000" dirty="0" err="1"/>
              <a:t>angka</a:t>
            </a:r>
            <a:r>
              <a:rPr lang="en-US" sz="2000" dirty="0"/>
              <a:t>, 26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alphabetic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sisanya</a:t>
            </a:r>
            <a:r>
              <a:rPr lang="en-US" sz="2000" dirty="0"/>
              <a:t> </a:t>
            </a:r>
            <a:r>
              <a:rPr lang="en-US" sz="2000" dirty="0" err="1"/>
              <a:t>karakter-karaker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dipilih</a:t>
            </a:r>
            <a:r>
              <a:rPr lang="en-US" sz="2000" dirty="0"/>
              <a:t>. </a:t>
            </a:r>
            <a:r>
              <a:rPr lang="en-US" sz="2000" dirty="0" err="1"/>
              <a:t>Posisi</a:t>
            </a:r>
            <a:r>
              <a:rPr lang="en-US" sz="2000" dirty="0"/>
              <a:t> bit </a:t>
            </a:r>
            <a:r>
              <a:rPr lang="en-US" sz="2000" dirty="0" err="1"/>
              <a:t>di</a:t>
            </a:r>
            <a:r>
              <a:rPr lang="en-US" sz="2000" dirty="0"/>
              <a:t> SBCDIC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2 zone </a:t>
            </a:r>
            <a:r>
              <a:rPr lang="en-US" sz="2000" dirty="0" err="1"/>
              <a:t>yaitu</a:t>
            </a:r>
            <a:r>
              <a:rPr lang="en-US" sz="2000" dirty="0"/>
              <a:t> 2 bit </a:t>
            </a:r>
            <a:r>
              <a:rPr lang="en-US" sz="2000" dirty="0" err="1"/>
              <a:t>pertama</a:t>
            </a:r>
            <a:r>
              <a:rPr lang="en-US" sz="2000" dirty="0"/>
              <a:t> (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A </a:t>
            </a:r>
            <a:r>
              <a:rPr lang="en-US" sz="2000" dirty="0" err="1"/>
              <a:t>dan</a:t>
            </a:r>
            <a:r>
              <a:rPr lang="en-US" sz="2000" dirty="0"/>
              <a:t> B)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alpha bit position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4 bit </a:t>
            </a:r>
            <a:r>
              <a:rPr lang="en-US" sz="2000" dirty="0" err="1"/>
              <a:t>berikutnya</a:t>
            </a:r>
            <a:r>
              <a:rPr lang="en-US" sz="2000" dirty="0"/>
              <a:t> (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bit 8, bit 4 </a:t>
            </a:r>
            <a:r>
              <a:rPr lang="en-US" sz="2000" dirty="0" err="1"/>
              <a:t>dan</a:t>
            </a:r>
            <a:r>
              <a:rPr lang="en-US" sz="2000" dirty="0"/>
              <a:t> bit 1)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numeric bit position</a:t>
            </a:r>
            <a:r>
              <a:rPr lang="en-US" sz="2000" dirty="0"/>
              <a:t>.</a:t>
            </a:r>
          </a:p>
          <a:p>
            <a:pPr lvl="0">
              <a:buClr>
                <a:srgbClr val="F0A22E"/>
              </a:buClr>
            </a:pPr>
            <a:endParaRPr lang="en-US" sz="2000" dirty="0">
              <a:solidFill>
                <a:srgbClr val="4E3B3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	</a:t>
            </a:r>
            <a:endParaRPr lang="id-ID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tiposis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612"/>
            <a:ext cx="3929058" cy="4143404"/>
          </a:xfrm>
        </p:spPr>
      </p:pic>
      <p:pic>
        <p:nvPicPr>
          <p:cNvPr id="5" name="Picture 4" descr="tabelSBC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4045" y="1571612"/>
            <a:ext cx="5229955" cy="414340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Ebcdic (extended binary coded decimal interchange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id-ID" sz="3000" dirty="0"/>
              <a:t>    Dikenal juga dengan </a:t>
            </a:r>
            <a:r>
              <a:rPr lang="en-US" sz="3000" dirty="0"/>
              <a:t>ASCII (American Standard Code for Information Interchange).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EBCDIC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computer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IBM S/360.</a:t>
            </a:r>
          </a:p>
          <a:p>
            <a:pPr>
              <a:buNone/>
            </a:pPr>
            <a:r>
              <a:rPr lang="en-US" dirty="0"/>
              <a:t>	EBCDIC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8-bit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256 (2 </a:t>
            </a:r>
            <a:r>
              <a:rPr lang="en-US" baseline="30000" dirty="0"/>
              <a:t>8 </a:t>
            </a:r>
            <a:r>
              <a:rPr lang="en-US" dirty="0"/>
              <a:t>= 256)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EBCDIC high-order bits </a:t>
            </a:r>
            <a:r>
              <a:rPr lang="en-US" dirty="0" err="1"/>
              <a:t>atau</a:t>
            </a:r>
            <a:r>
              <a:rPr lang="en-US" dirty="0"/>
              <a:t> 4-bit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zone bits </a:t>
            </a:r>
            <a:r>
              <a:rPr lang="en-US" dirty="0" err="1"/>
              <a:t>dan</a:t>
            </a:r>
            <a:r>
              <a:rPr lang="en-US" dirty="0"/>
              <a:t> low-order bits </a:t>
            </a:r>
            <a:r>
              <a:rPr lang="en-US" dirty="0" err="1"/>
              <a:t>atau</a:t>
            </a:r>
            <a:r>
              <a:rPr lang="en-US" dirty="0"/>
              <a:t> 4 bit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numeric bits.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BCD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935" y="1554163"/>
            <a:ext cx="4924530" cy="4525962"/>
          </a:xfrm>
        </p:spPr>
      </p:pic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ASCII 7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ASCII </a:t>
            </a:r>
            <a:r>
              <a:rPr lang="en-US" sz="3000" dirty="0" err="1"/>
              <a:t>singkatan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i="1" dirty="0"/>
              <a:t>American Standard Code for Information Interchange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ada</a:t>
            </a:r>
            <a:r>
              <a:rPr lang="en-US" sz="3000" dirty="0"/>
              <a:t> yang </a:t>
            </a:r>
            <a:r>
              <a:rPr lang="en-US" sz="3000" dirty="0" err="1"/>
              <a:t>menyebut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American Standard </a:t>
            </a:r>
            <a:r>
              <a:rPr lang="en-US" sz="3000" i="1" dirty="0" err="1"/>
              <a:t>Commintee</a:t>
            </a:r>
            <a:r>
              <a:rPr lang="en-US" sz="3000" i="1" dirty="0"/>
              <a:t> on Information Interchange</a:t>
            </a:r>
            <a:r>
              <a:rPr lang="en-US" sz="3000" dirty="0"/>
              <a:t> </a:t>
            </a:r>
            <a:r>
              <a:rPr lang="en-US" sz="3000" dirty="0" err="1"/>
              <a:t>dikembangkan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ANSI (</a:t>
            </a:r>
            <a:r>
              <a:rPr lang="en-US" sz="3000" i="1" dirty="0"/>
              <a:t>American National Standards Institute</a:t>
            </a:r>
            <a:r>
              <a:rPr lang="en-US" sz="3000" dirty="0"/>
              <a:t>)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tujuan</a:t>
            </a:r>
            <a:r>
              <a:rPr lang="en-US" sz="3000" dirty="0"/>
              <a:t> </a:t>
            </a:r>
            <a:r>
              <a:rPr lang="en-US" sz="3000" dirty="0" err="1"/>
              <a:t>membuat</a:t>
            </a:r>
            <a:r>
              <a:rPr lang="en-US" sz="3000" dirty="0"/>
              <a:t> </a:t>
            </a:r>
            <a:r>
              <a:rPr lang="en-US" sz="3000" dirty="0" err="1"/>
              <a:t>kode</a:t>
            </a:r>
            <a:r>
              <a:rPr lang="en-US" sz="3000" dirty="0"/>
              <a:t> </a:t>
            </a:r>
            <a:r>
              <a:rPr lang="en-US" sz="3000" dirty="0" err="1"/>
              <a:t>biner</a:t>
            </a:r>
            <a:r>
              <a:rPr lang="en-US" sz="3000" dirty="0"/>
              <a:t> yang </a:t>
            </a:r>
            <a:r>
              <a:rPr lang="en-US" sz="3000" dirty="0" err="1"/>
              <a:t>standar</a:t>
            </a:r>
            <a:r>
              <a:rPr lang="en-US" sz="3000" dirty="0"/>
              <a:t>. </a:t>
            </a: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2" indent="0">
              <a:buNone/>
            </a:pPr>
            <a:r>
              <a:rPr lang="en-US" sz="2000" dirty="0" err="1"/>
              <a:t>Kode</a:t>
            </a:r>
            <a:r>
              <a:rPr lang="en-US" sz="2000" dirty="0"/>
              <a:t> ASCII yang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7-bit,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127 </a:t>
            </a:r>
            <a:r>
              <a:rPr lang="en-US" sz="2000" dirty="0" err="1"/>
              <a:t>dari</a:t>
            </a:r>
            <a:r>
              <a:rPr lang="en-US" sz="2000" dirty="0"/>
              <a:t> 128 (2</a:t>
            </a:r>
            <a:r>
              <a:rPr lang="en-US" sz="2000" baseline="30000" dirty="0"/>
              <a:t>7</a:t>
            </a:r>
            <a:r>
              <a:rPr lang="en-US" sz="2000" dirty="0"/>
              <a:t> = 128)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id-ID" sz="2000" dirty="0"/>
              <a:t>:</a:t>
            </a:r>
          </a:p>
          <a:p>
            <a:pPr lvl="2"/>
            <a:r>
              <a:rPr lang="en-US" sz="2000" dirty="0"/>
              <a:t>26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capital (upper case) </a:t>
            </a:r>
            <a:r>
              <a:rPr lang="en-US" sz="2000" dirty="0" err="1"/>
              <a:t>dari</a:t>
            </a:r>
            <a:r>
              <a:rPr lang="en-US" sz="2000" dirty="0"/>
              <a:t> A s/d Z</a:t>
            </a:r>
          </a:p>
          <a:p>
            <a:pPr lvl="2"/>
            <a:r>
              <a:rPr lang="en-US" sz="2000" dirty="0"/>
              <a:t>26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(lower case) </a:t>
            </a:r>
            <a:r>
              <a:rPr lang="en-US" sz="2000" dirty="0" err="1"/>
              <a:t>dari</a:t>
            </a:r>
            <a:r>
              <a:rPr lang="en-US" sz="2000" dirty="0"/>
              <a:t> a s/d z</a:t>
            </a:r>
          </a:p>
          <a:p>
            <a:pPr lvl="2"/>
            <a:r>
              <a:rPr lang="en-US" sz="2000" dirty="0"/>
              <a:t>digit decimal </a:t>
            </a:r>
            <a:r>
              <a:rPr lang="en-US" sz="2000" dirty="0" err="1"/>
              <a:t>dari</a:t>
            </a:r>
            <a:r>
              <a:rPr lang="en-US" sz="2000" dirty="0"/>
              <a:t> 0 s/d 9</a:t>
            </a:r>
          </a:p>
          <a:p>
            <a:pPr lvl="2"/>
            <a:r>
              <a:rPr lang="en-US" sz="2000" dirty="0"/>
              <a:t>34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dicetak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status </a:t>
            </a:r>
            <a:r>
              <a:rPr lang="en-US" sz="2000" dirty="0" err="1"/>
              <a:t>operasi</a:t>
            </a:r>
            <a:r>
              <a:rPr lang="en-US" sz="2000" dirty="0"/>
              <a:t> computer</a:t>
            </a:r>
          </a:p>
          <a:p>
            <a:pPr lvl="2"/>
            <a:r>
              <a:rPr lang="en-US" sz="2000" dirty="0"/>
              <a:t>32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(</a:t>
            </a:r>
            <a:r>
              <a:rPr lang="en-US" sz="2000" i="1" dirty="0"/>
              <a:t>special characters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400" dirty="0"/>
              <a:t>	ASCII 7-bit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komputer-komputer</a:t>
            </a:r>
            <a:r>
              <a:rPr lang="en-US" sz="2400" dirty="0"/>
              <a:t> </a:t>
            </a:r>
            <a:r>
              <a:rPr lang="en-US" sz="2400" dirty="0" err="1"/>
              <a:t>generasi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mikro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ASCII 8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8-bit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8-bit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ASCII 8-bit, </a:t>
            </a:r>
            <a:r>
              <a:rPr lang="en-US" dirty="0" err="1"/>
              <a:t>karakter-karakter</a:t>
            </a:r>
            <a:r>
              <a:rPr lang="en-US" dirty="0"/>
              <a:t> graphic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ASCII 7-bit, </a:t>
            </a:r>
            <a:r>
              <a:rPr lang="en-US" dirty="0" err="1"/>
              <a:t>seperti</a:t>
            </a:r>
            <a:r>
              <a:rPr lang="en-US" dirty="0"/>
              <a:t> ♥ ♦ ♣ ♠ α β ►◄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IBM PC </a:t>
            </a:r>
            <a:r>
              <a:rPr lang="en-US" dirty="0" err="1"/>
              <a:t>menggunakan</a:t>
            </a:r>
            <a:r>
              <a:rPr lang="en-US" dirty="0"/>
              <a:t> ASCII 8-bit.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73616" cy="470916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endParaRPr lang="id-ID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 algn="ctr">
              <a:buNone/>
            </a:pPr>
            <a:endParaRPr lang="id-ID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 algn="ctr">
              <a:buNone/>
            </a:pPr>
            <a:endParaRPr lang="id-ID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loud 3"/>
          <p:cNvSpPr/>
          <p:nvPr/>
        </p:nvSpPr>
        <p:spPr>
          <a:xfrm>
            <a:off x="857224" y="1500174"/>
            <a:ext cx="7429552" cy="307181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indent="0" algn="ctr">
              <a:buNone/>
            </a:pPr>
            <a:r>
              <a:rPr lang="id-ID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 </a:t>
            </a:r>
            <a:r>
              <a:rPr lang="id-ID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id-ID" sz="54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7358082" y="5429264"/>
            <a:ext cx="1428760" cy="121444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miley Face 5"/>
          <p:cNvSpPr/>
          <p:nvPr/>
        </p:nvSpPr>
        <p:spPr>
          <a:xfrm>
            <a:off x="357158" y="5429264"/>
            <a:ext cx="1500198" cy="1143008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69576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6.1 Dasar Sistem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suku-suku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 </a:t>
            </a:r>
            <a:r>
              <a:rPr lang="en-US" dirty="0" err="1"/>
              <a:t>suku</a:t>
            </a:r>
            <a:r>
              <a:rPr lang="en-US" dirty="0"/>
              <a:t> 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 </a:t>
            </a:r>
            <a:r>
              <a:rPr lang="en-US" dirty="0" err="1"/>
              <a:t>antara</a:t>
            </a:r>
            <a:r>
              <a:rPr lang="en-US" dirty="0"/>
              <a:t>  </a:t>
            </a:r>
            <a:r>
              <a:rPr lang="en-US" dirty="0" err="1"/>
              <a:t>angka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hasil</a:t>
            </a:r>
            <a:r>
              <a:rPr lang="en-US" dirty="0"/>
              <a:t>  </a:t>
            </a:r>
            <a:r>
              <a:rPr lang="en-US" dirty="0" err="1"/>
              <a:t>perpangkatan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6.2 Sistem Dasar Bilangan Sepuluh (Desimal)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not </a:t>
            </a:r>
            <a:r>
              <a:rPr lang="en-US" dirty="0" err="1"/>
              <a:t>sampai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sembilan</a:t>
            </a:r>
            <a:r>
              <a:rPr lang="id-ID" dirty="0"/>
              <a:t>.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6.3  Sistem Bilangan Dasar Dua (Sistem Binair)</a:t>
            </a:r>
          </a:p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(base) = 2,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2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</a:t>
            </a:r>
            <a:endParaRPr lang="id-ID" dirty="0"/>
          </a:p>
          <a:p>
            <a:pPr>
              <a:buNone/>
            </a:pPr>
            <a:r>
              <a:rPr lang="id-ID" dirty="0"/>
              <a:t>   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.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6.4 Sistem Dasar Bilangan Enam Belas (Sistem Heksadesimal)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(base) = 16. </a:t>
            </a:r>
            <a:endParaRPr lang="id-ID" dirty="0"/>
          </a:p>
          <a:p>
            <a:pPr>
              <a:buNone/>
            </a:pPr>
            <a:r>
              <a:rPr lang="id-ID" dirty="0"/>
              <a:t>   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9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abjad</a:t>
            </a:r>
            <a:r>
              <a:rPr lang="en-US" dirty="0"/>
              <a:t> A </a:t>
            </a:r>
            <a:r>
              <a:rPr lang="en-US" dirty="0" err="1"/>
              <a:t>sampai</a:t>
            </a:r>
            <a:r>
              <a:rPr lang="en-US" dirty="0"/>
              <a:t> F.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6.5 Sistem Dasar Bilangan Delapan (Sistem Okatadesimal)</a:t>
            </a:r>
          </a:p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(base) = 8. </a:t>
            </a:r>
            <a:endParaRPr lang="id-ID" dirty="0"/>
          </a:p>
          <a:p>
            <a:pPr>
              <a:buNone/>
            </a:pPr>
            <a:r>
              <a:rPr lang="id-ID" dirty="0"/>
              <a:t>   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oktadesimal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7.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6.6 Macam-Macam Konversi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11758"/>
          </a:xfrm>
        </p:spPr>
        <p:txBody>
          <a:bodyPr/>
          <a:lstStyle/>
          <a:p>
            <a:pPr marL="578358" indent="-514350">
              <a:buAutoNum type="alphaLcPeriod"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system </a:t>
            </a:r>
            <a:r>
              <a:rPr lang="en-US" dirty="0" err="1"/>
              <a:t>binair</a:t>
            </a:r>
            <a:endParaRPr lang="id-ID" dirty="0"/>
          </a:p>
          <a:p>
            <a:pPr marL="578358" indent="-514350">
              <a:buAutoNum type="arabicPeriod"/>
            </a:pPr>
            <a:r>
              <a:rPr lang="id-ID" dirty="0"/>
              <a:t>Bilangan Bulat</a:t>
            </a:r>
          </a:p>
          <a:p>
            <a:pPr marL="578358" indent="-514350">
              <a:buNone/>
            </a:pPr>
            <a:endParaRPr lang="id-ID" dirty="0"/>
          </a:p>
          <a:p>
            <a:pPr marL="578358" indent="-514350">
              <a:buNone/>
            </a:pPr>
            <a:endParaRPr lang="id-ID" b="1" dirty="0"/>
          </a:p>
          <a:p>
            <a:pPr marL="578358" indent="-514350">
              <a:buAutoNum type="arabicPeriod"/>
            </a:pPr>
            <a:endParaRPr lang="id-ID" dirty="0"/>
          </a:p>
          <a:p>
            <a:pPr marL="578358" indent="-514350">
              <a:buAutoNum type="arabicPeriod"/>
            </a:pPr>
            <a:endParaRPr lang="id-ID" dirty="0"/>
          </a:p>
          <a:p>
            <a:pPr marL="578358" indent="-514350">
              <a:buAutoNum type="arabicPeriod"/>
            </a:pPr>
            <a:endParaRPr lang="id-ID" dirty="0"/>
          </a:p>
          <a:p>
            <a:pPr marL="578358" indent="-514350">
              <a:buAutoNum type="arabicPeriod"/>
            </a:pPr>
            <a:endParaRPr lang="id-ID" dirty="0"/>
          </a:p>
          <a:p>
            <a:pPr marL="578358" indent="-514350">
              <a:buNone/>
            </a:pPr>
            <a:endParaRPr lang="id-ID" dirty="0"/>
          </a:p>
          <a:p>
            <a:pPr marL="578358" indent="-514350">
              <a:buNone/>
            </a:pPr>
            <a:endParaRPr lang="id-ID" dirty="0"/>
          </a:p>
          <a:p>
            <a:pPr marL="578358" indent="-514350">
              <a:buNone/>
            </a:pPr>
            <a:endParaRPr lang="id-ID" dirty="0"/>
          </a:p>
        </p:txBody>
      </p:sp>
      <p:pic>
        <p:nvPicPr>
          <p:cNvPr id="1031" name="Picture 7" descr="D:\UMB\bilangan bulat (desimal k binair) 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6410325" cy="30861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14422"/>
          </a:xfrm>
        </p:spPr>
        <p:txBody>
          <a:bodyPr/>
          <a:lstStyle/>
          <a:p>
            <a:r>
              <a:rPr lang="id-ID" dirty="0"/>
              <a:t>2. Bilangan Pecahan</a:t>
            </a:r>
          </a:p>
        </p:txBody>
      </p:sp>
      <p:pic>
        <p:nvPicPr>
          <p:cNvPr id="2050" name="Picture 2" descr="D:\UMB\bilangan pecahan (desimal k binair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5072098" cy="321471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b.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</a:t>
            </a:r>
            <a:r>
              <a:rPr lang="id-ID" dirty="0"/>
              <a:t>binair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system </a:t>
            </a:r>
            <a:r>
              <a:rPr lang="id-ID" dirty="0"/>
              <a:t>desimal</a:t>
            </a:r>
            <a:br>
              <a:rPr lang="id-ID" dirty="0"/>
            </a:br>
            <a:r>
              <a:rPr lang="id-ID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6894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sz="8600" dirty="0"/>
              <a:t>1. Bilangan Bulat</a:t>
            </a:r>
          </a:p>
          <a:p>
            <a:pPr>
              <a:buNone/>
            </a:pPr>
            <a:r>
              <a:rPr lang="id-ID" sz="7200" dirty="0"/>
              <a:t>     </a:t>
            </a:r>
            <a:r>
              <a:rPr lang="en-US" sz="7200" dirty="0" err="1"/>
              <a:t>Contoh</a:t>
            </a:r>
            <a:r>
              <a:rPr lang="en-US" sz="7200" dirty="0"/>
              <a:t> :</a:t>
            </a:r>
            <a:endParaRPr lang="id-ID" sz="7200" b="1" dirty="0"/>
          </a:p>
          <a:p>
            <a:pPr>
              <a:buNone/>
            </a:pPr>
            <a:r>
              <a:rPr lang="en-US" sz="7200" dirty="0"/>
              <a:t>		(10111)</a:t>
            </a:r>
            <a:r>
              <a:rPr lang="en-US" sz="7200" baseline="-25000" dirty="0"/>
              <a:t>2</a:t>
            </a:r>
            <a:r>
              <a:rPr lang="en-US" sz="7200" dirty="0"/>
              <a:t> = ( ……………) </a:t>
            </a:r>
            <a:r>
              <a:rPr lang="en-US" sz="7200" baseline="-25000" dirty="0"/>
              <a:t>10</a:t>
            </a:r>
            <a:endParaRPr lang="id-ID" sz="7200" dirty="0"/>
          </a:p>
          <a:p>
            <a:pPr>
              <a:buNone/>
            </a:pPr>
            <a:r>
              <a:rPr lang="en-US" sz="7200" dirty="0"/>
              <a:t> 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</a:t>
            </a:r>
            <a:r>
              <a:rPr lang="en-US" sz="7200" dirty="0"/>
              <a:t>	1	0	1	1	1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</a:t>
            </a:r>
            <a:r>
              <a:rPr lang="en-US" sz="7200" dirty="0"/>
              <a:t>		x	</a:t>
            </a:r>
            <a:r>
              <a:rPr lang="en-US" sz="7200" dirty="0" err="1"/>
              <a:t>x</a:t>
            </a:r>
            <a:r>
              <a:rPr lang="en-US" sz="7200" dirty="0"/>
              <a:t>	</a:t>
            </a:r>
            <a:r>
              <a:rPr lang="en-US" sz="7200" dirty="0" err="1"/>
              <a:t>x</a:t>
            </a:r>
            <a:r>
              <a:rPr lang="en-US" sz="7200" dirty="0"/>
              <a:t>	</a:t>
            </a:r>
            <a:r>
              <a:rPr lang="en-US" sz="7200" dirty="0" err="1"/>
              <a:t>x</a:t>
            </a:r>
            <a:r>
              <a:rPr lang="en-US" sz="7200" dirty="0"/>
              <a:t>	</a:t>
            </a:r>
            <a:r>
              <a:rPr lang="en-US" sz="7200" dirty="0" err="1"/>
              <a:t>x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</a:t>
            </a:r>
            <a:r>
              <a:rPr lang="en-US" sz="7200" dirty="0"/>
              <a:t>		2</a:t>
            </a:r>
            <a:r>
              <a:rPr lang="en-US" sz="7200" baseline="30000" dirty="0"/>
              <a:t>4</a:t>
            </a:r>
            <a:r>
              <a:rPr lang="en-US" sz="7200" dirty="0"/>
              <a:t>	2</a:t>
            </a:r>
            <a:r>
              <a:rPr lang="en-US" sz="7200" baseline="30000" dirty="0"/>
              <a:t>3</a:t>
            </a:r>
            <a:r>
              <a:rPr lang="en-US" sz="7200" dirty="0"/>
              <a:t>	2</a:t>
            </a:r>
            <a:r>
              <a:rPr lang="en-US" sz="7200" baseline="30000" dirty="0"/>
              <a:t>2</a:t>
            </a:r>
            <a:r>
              <a:rPr lang="en-US" sz="7200" dirty="0"/>
              <a:t>	2</a:t>
            </a:r>
            <a:r>
              <a:rPr lang="en-US" sz="7200" baseline="30000" dirty="0"/>
              <a:t>1</a:t>
            </a:r>
            <a:r>
              <a:rPr lang="en-US" sz="7200" dirty="0"/>
              <a:t>	2</a:t>
            </a:r>
            <a:r>
              <a:rPr lang="en-US" sz="7200" baseline="30000" dirty="0"/>
              <a:t>0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</a:t>
            </a:r>
            <a:r>
              <a:rPr lang="en-US" sz="7200" dirty="0"/>
              <a:t>		16    +  </a:t>
            </a:r>
            <a:r>
              <a:rPr lang="id-ID" sz="7200" dirty="0"/>
              <a:t>  </a:t>
            </a:r>
            <a:r>
              <a:rPr lang="en-US" sz="7200" dirty="0"/>
              <a:t> 0 </a:t>
            </a:r>
            <a:r>
              <a:rPr lang="id-ID" sz="7200" dirty="0"/>
              <a:t>   </a:t>
            </a:r>
            <a:r>
              <a:rPr lang="en-US" sz="7200" dirty="0"/>
              <a:t>  +    4  </a:t>
            </a:r>
            <a:r>
              <a:rPr lang="id-ID" sz="7200" dirty="0"/>
              <a:t>  </a:t>
            </a:r>
            <a:r>
              <a:rPr lang="en-US" sz="7200" dirty="0"/>
              <a:t>  +    2     +</a:t>
            </a:r>
            <a:r>
              <a:rPr lang="id-ID" sz="7200" dirty="0"/>
              <a:t>   </a:t>
            </a:r>
            <a:r>
              <a:rPr lang="en-US" sz="7200" dirty="0"/>
              <a:t>   1   =</a:t>
            </a:r>
            <a:r>
              <a:rPr lang="id-ID" sz="7200" dirty="0"/>
              <a:t>   </a:t>
            </a:r>
            <a:r>
              <a:rPr lang="en-US" sz="7200" dirty="0"/>
              <a:t> (23)</a:t>
            </a:r>
            <a:r>
              <a:rPr lang="en-US" sz="7200" baseline="-25000" dirty="0"/>
              <a:t>10</a:t>
            </a:r>
            <a:endParaRPr lang="id-ID" sz="7200" dirty="0"/>
          </a:p>
          <a:p>
            <a:pPr>
              <a:buNone/>
            </a:pPr>
            <a:r>
              <a:rPr lang="id-ID" sz="7400" dirty="0"/>
              <a:t>2.  </a:t>
            </a:r>
            <a:r>
              <a:rPr lang="en-US" sz="7400" dirty="0" err="1"/>
              <a:t>Bilangan</a:t>
            </a:r>
            <a:r>
              <a:rPr lang="en-US" sz="7400" dirty="0"/>
              <a:t> </a:t>
            </a:r>
            <a:r>
              <a:rPr lang="en-US" sz="7400" dirty="0" err="1"/>
              <a:t>pecahan</a:t>
            </a:r>
            <a:endParaRPr lang="id-ID" sz="7400" dirty="0"/>
          </a:p>
          <a:p>
            <a:pPr>
              <a:buNone/>
            </a:pPr>
            <a:r>
              <a:rPr lang="en-US" sz="3200" dirty="0"/>
              <a:t> </a:t>
            </a:r>
            <a:endParaRPr lang="id-ID" sz="4400" dirty="0"/>
          </a:p>
          <a:p>
            <a:pPr>
              <a:buNone/>
            </a:pPr>
            <a:r>
              <a:rPr lang="id-ID" sz="7200" dirty="0"/>
              <a:t>     </a:t>
            </a:r>
            <a:r>
              <a:rPr lang="en-US" sz="7200" dirty="0" err="1"/>
              <a:t>Contoh</a:t>
            </a:r>
            <a:r>
              <a:rPr lang="en-US" sz="7200" dirty="0"/>
              <a:t> :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</a:t>
            </a:r>
            <a:r>
              <a:rPr lang="en-US" sz="7200" dirty="0"/>
              <a:t> ( . 0 111) </a:t>
            </a:r>
            <a:r>
              <a:rPr lang="en-US" sz="7200" baseline="-25000" dirty="0"/>
              <a:t>2</a:t>
            </a:r>
            <a:r>
              <a:rPr lang="en-US" sz="7200" dirty="0"/>
              <a:t> = ( ……………) </a:t>
            </a:r>
            <a:r>
              <a:rPr lang="en-US" sz="7200" baseline="-25000" dirty="0"/>
              <a:t>10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             </a:t>
            </a:r>
            <a:r>
              <a:rPr lang="en-US" sz="7200" dirty="0"/>
              <a:t> .0	1	1	1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             </a:t>
            </a:r>
            <a:r>
              <a:rPr lang="en-US" sz="7200" dirty="0"/>
              <a:t>	x	</a:t>
            </a:r>
            <a:r>
              <a:rPr lang="en-US" sz="7200" dirty="0" err="1"/>
              <a:t>x</a:t>
            </a:r>
            <a:r>
              <a:rPr lang="en-US" sz="7200" dirty="0"/>
              <a:t>	</a:t>
            </a:r>
            <a:r>
              <a:rPr lang="en-US" sz="7200" dirty="0" err="1"/>
              <a:t>x</a:t>
            </a:r>
            <a:r>
              <a:rPr lang="en-US" sz="7200" dirty="0"/>
              <a:t>	</a:t>
            </a:r>
            <a:r>
              <a:rPr lang="en-US" sz="7200" dirty="0" err="1"/>
              <a:t>x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</a:t>
            </a:r>
            <a:r>
              <a:rPr lang="en-US" sz="7200" dirty="0"/>
              <a:t>	2</a:t>
            </a:r>
            <a:r>
              <a:rPr lang="en-US" sz="7200" baseline="30000" dirty="0"/>
              <a:t>-1</a:t>
            </a:r>
            <a:r>
              <a:rPr lang="en-US" sz="7200" dirty="0"/>
              <a:t>	2</a:t>
            </a:r>
            <a:r>
              <a:rPr lang="en-US" sz="7200" baseline="30000" dirty="0"/>
              <a:t>-2</a:t>
            </a:r>
            <a:r>
              <a:rPr lang="en-US" sz="7200" dirty="0"/>
              <a:t>	2</a:t>
            </a:r>
            <a:r>
              <a:rPr lang="en-US" sz="7200" baseline="30000" dirty="0"/>
              <a:t>-3</a:t>
            </a:r>
            <a:r>
              <a:rPr lang="en-US" sz="7200" dirty="0"/>
              <a:t>	2</a:t>
            </a:r>
            <a:r>
              <a:rPr lang="en-US" sz="7200" baseline="30000" dirty="0"/>
              <a:t>-4</a:t>
            </a:r>
            <a:endParaRPr lang="id-ID" sz="7200" dirty="0"/>
          </a:p>
          <a:p>
            <a:pPr>
              <a:buNone/>
            </a:pPr>
            <a:r>
              <a:rPr lang="id-ID" sz="7200" dirty="0"/>
              <a:t>              </a:t>
            </a:r>
            <a:r>
              <a:rPr lang="en-US" sz="7200" dirty="0"/>
              <a:t>	0      +</a:t>
            </a:r>
            <a:r>
              <a:rPr lang="id-ID" sz="7200" dirty="0"/>
              <a:t>  </a:t>
            </a:r>
            <a:r>
              <a:rPr lang="en-US" sz="7200" dirty="0"/>
              <a:t>   ¼   +  </a:t>
            </a:r>
            <a:r>
              <a:rPr lang="id-ID" sz="7200" dirty="0"/>
              <a:t> </a:t>
            </a:r>
            <a:r>
              <a:rPr lang="en-US" sz="7200" dirty="0"/>
              <a:t> 1/8   + </a:t>
            </a:r>
            <a:r>
              <a:rPr lang="id-ID" sz="7200" dirty="0"/>
              <a:t> </a:t>
            </a:r>
            <a:r>
              <a:rPr lang="en-US" sz="7200" dirty="0"/>
              <a:t> 1/16    = (0.4375)</a:t>
            </a:r>
            <a:r>
              <a:rPr lang="en-US" sz="7200" baseline="-25000" dirty="0"/>
              <a:t>10</a:t>
            </a:r>
            <a:endParaRPr lang="id-ID" sz="7200" dirty="0"/>
          </a:p>
          <a:p>
            <a:pPr>
              <a:buNone/>
            </a:pPr>
            <a:r>
              <a:rPr lang="id-ID" sz="12800" dirty="0"/>
              <a:t>  </a:t>
            </a:r>
            <a:endParaRPr lang="id-ID" dirty="0"/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31813" indent="-531813"/>
            <a:r>
              <a:rPr lang="id-ID" sz="4000" dirty="0"/>
              <a:t>c. </a:t>
            </a:r>
            <a:r>
              <a:rPr lang="en-US" sz="4000" dirty="0" err="1"/>
              <a:t>Konversi</a:t>
            </a:r>
            <a:r>
              <a:rPr lang="en-US" sz="4000" dirty="0"/>
              <a:t> </a:t>
            </a:r>
            <a:r>
              <a:rPr lang="en-US" sz="4000" dirty="0" err="1"/>
              <a:t>binair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bilangan</a:t>
            </a:r>
            <a:r>
              <a:rPr lang="en-US" sz="4000" dirty="0"/>
              <a:t> </a:t>
            </a:r>
            <a:r>
              <a:rPr lang="en-US" sz="4000" dirty="0" err="1"/>
              <a:t>heksa</a:t>
            </a:r>
            <a:r>
              <a:rPr lang="en-US" sz="4000" dirty="0"/>
              <a:t> </a:t>
            </a:r>
            <a:r>
              <a:rPr lang="id-ID" sz="4000" dirty="0"/>
              <a:t>  </a:t>
            </a:r>
            <a:r>
              <a:rPr lang="en-US" sz="4000" dirty="0" err="1"/>
              <a:t>desimal</a:t>
            </a:r>
            <a:r>
              <a:rPr lang="en-US" sz="4000" dirty="0"/>
              <a:t> </a:t>
            </a:r>
            <a:br>
              <a:rPr lang="id-ID" sz="4000" dirty="0"/>
            </a:b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1.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id-ID" dirty="0"/>
          </a:p>
          <a:p>
            <a:pPr>
              <a:buNone/>
            </a:pPr>
            <a:r>
              <a:rPr lang="id-ID" sz="1900" dirty="0"/>
              <a:t>      </a:t>
            </a:r>
            <a:r>
              <a:rPr lang="en-US" sz="1900" dirty="0"/>
              <a:t>( 1110110111011)</a:t>
            </a:r>
            <a:r>
              <a:rPr lang="en-US" sz="1900" baseline="-25000" dirty="0"/>
              <a:t>2</a:t>
            </a:r>
            <a:r>
              <a:rPr lang="en-US" sz="1900" dirty="0"/>
              <a:t> = ( ………….) </a:t>
            </a:r>
            <a:r>
              <a:rPr lang="en-US" sz="1900" baseline="-25000" dirty="0"/>
              <a:t>16</a:t>
            </a:r>
            <a:endParaRPr lang="id-ID" sz="1900" dirty="0"/>
          </a:p>
          <a:p>
            <a:pPr>
              <a:buNone/>
            </a:pPr>
            <a:r>
              <a:rPr lang="id-ID" sz="1900" b="1" dirty="0"/>
              <a:t>      </a:t>
            </a:r>
            <a:r>
              <a:rPr lang="en-US" sz="1900" b="1" dirty="0"/>
              <a:t>000</a:t>
            </a:r>
            <a:r>
              <a:rPr lang="en-US" sz="1900" dirty="0"/>
              <a:t>1</a:t>
            </a:r>
            <a:r>
              <a:rPr lang="id-ID" sz="1900" dirty="0"/>
              <a:t>        </a:t>
            </a:r>
            <a:r>
              <a:rPr lang="en-US" sz="1900" dirty="0"/>
              <a:t>1101</a:t>
            </a:r>
            <a:r>
              <a:rPr lang="id-ID" sz="1900" dirty="0"/>
              <a:t>  </a:t>
            </a:r>
            <a:r>
              <a:rPr lang="en-US" sz="1900" dirty="0"/>
              <a:t>	1011	1011</a:t>
            </a:r>
            <a:endParaRPr lang="id-ID" sz="1900" dirty="0"/>
          </a:p>
          <a:p>
            <a:pPr>
              <a:buNone/>
            </a:pPr>
            <a:r>
              <a:rPr lang="id-ID" sz="1900" dirty="0"/>
              <a:t>      </a:t>
            </a:r>
            <a:r>
              <a:rPr lang="en-US" sz="1900" dirty="0"/>
              <a:t>   1         </a:t>
            </a:r>
            <a:r>
              <a:rPr lang="id-ID" sz="1900" dirty="0"/>
              <a:t>    </a:t>
            </a:r>
            <a:r>
              <a:rPr lang="en-US" sz="1900" dirty="0"/>
              <a:t> D        </a:t>
            </a:r>
            <a:r>
              <a:rPr lang="id-ID" sz="1900" dirty="0"/>
              <a:t>      </a:t>
            </a:r>
            <a:r>
              <a:rPr lang="en-US" sz="1900" dirty="0"/>
              <a:t>  B        </a:t>
            </a:r>
            <a:r>
              <a:rPr lang="id-ID" sz="1900" dirty="0"/>
              <a:t>   </a:t>
            </a:r>
            <a:r>
              <a:rPr lang="en-US" sz="1900" dirty="0"/>
              <a:t> B     </a:t>
            </a:r>
            <a:r>
              <a:rPr lang="en-US" sz="1900" dirty="0">
                <a:sym typeface="Wingdings"/>
              </a:rPr>
              <a:t></a:t>
            </a:r>
            <a:r>
              <a:rPr lang="en-US" sz="1900" dirty="0"/>
              <a:t> (1DBB)</a:t>
            </a:r>
            <a:r>
              <a:rPr lang="en-US" sz="1900" baseline="-25000" dirty="0"/>
              <a:t>16</a:t>
            </a:r>
            <a:endParaRPr lang="id-ID" sz="1900" baseline="-25000" dirty="0"/>
          </a:p>
          <a:p>
            <a:endParaRPr lang="id-ID" sz="1900" dirty="0"/>
          </a:p>
          <a:p>
            <a:pPr>
              <a:buNone/>
            </a:pPr>
            <a:r>
              <a:rPr lang="id-ID" sz="2800" dirty="0"/>
              <a:t>2. 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pecahan</a:t>
            </a:r>
            <a:endParaRPr lang="id-ID" sz="2800" dirty="0"/>
          </a:p>
          <a:p>
            <a:pPr>
              <a:buNone/>
            </a:pPr>
            <a:r>
              <a:rPr lang="id-ID" sz="1900" dirty="0"/>
              <a:t>       </a:t>
            </a:r>
            <a:r>
              <a:rPr lang="en-US" sz="1900" dirty="0"/>
              <a:t>(.1110110111011)</a:t>
            </a:r>
            <a:r>
              <a:rPr lang="en-US" sz="1900" baseline="-25000" dirty="0"/>
              <a:t>2</a:t>
            </a:r>
            <a:r>
              <a:rPr lang="en-US" sz="1900" dirty="0"/>
              <a:t> = (………….)</a:t>
            </a:r>
            <a:r>
              <a:rPr lang="en-US" sz="1900" baseline="-25000" dirty="0"/>
              <a:t>16</a:t>
            </a:r>
            <a:endParaRPr lang="id-ID" sz="1900" dirty="0"/>
          </a:p>
          <a:p>
            <a:pPr>
              <a:buNone/>
            </a:pPr>
            <a:r>
              <a:rPr lang="id-ID" sz="1900" dirty="0"/>
              <a:t>       </a:t>
            </a:r>
            <a:r>
              <a:rPr lang="en-US" sz="1900" dirty="0"/>
              <a:t>.1110	1101	</a:t>
            </a:r>
            <a:r>
              <a:rPr lang="id-ID" sz="1900" dirty="0"/>
              <a:t>  </a:t>
            </a:r>
            <a:r>
              <a:rPr lang="en-US" sz="1900" dirty="0"/>
              <a:t>1101	</a:t>
            </a:r>
            <a:r>
              <a:rPr lang="id-ID" sz="1900" dirty="0"/>
              <a:t>  </a:t>
            </a:r>
            <a:r>
              <a:rPr lang="en-US" sz="1900" dirty="0"/>
              <a:t>1</a:t>
            </a:r>
            <a:r>
              <a:rPr lang="en-US" sz="1900" b="1" dirty="0"/>
              <a:t>000</a:t>
            </a:r>
            <a:endParaRPr lang="id-ID" sz="1900" dirty="0"/>
          </a:p>
          <a:p>
            <a:pPr>
              <a:buNone/>
            </a:pPr>
            <a:r>
              <a:rPr lang="id-ID" sz="1900" dirty="0"/>
              <a:t>      </a:t>
            </a:r>
            <a:r>
              <a:rPr lang="en-US" sz="1900" dirty="0"/>
              <a:t>    E	   </a:t>
            </a:r>
            <a:r>
              <a:rPr lang="id-ID" sz="1900" dirty="0"/>
              <a:t>             </a:t>
            </a:r>
            <a:r>
              <a:rPr lang="en-US" sz="1900" dirty="0"/>
              <a:t> D	  </a:t>
            </a:r>
            <a:r>
              <a:rPr lang="id-ID" sz="1900" dirty="0"/>
              <a:t> </a:t>
            </a:r>
            <a:r>
              <a:rPr lang="en-US" sz="1900" dirty="0"/>
              <a:t> D	 </a:t>
            </a:r>
            <a:r>
              <a:rPr lang="id-ID" sz="1900" dirty="0"/>
              <a:t>   </a:t>
            </a:r>
            <a:r>
              <a:rPr lang="en-US" sz="1900" dirty="0"/>
              <a:t> 8 	</a:t>
            </a:r>
            <a:r>
              <a:rPr lang="id-ID" sz="1900" dirty="0"/>
              <a:t> </a:t>
            </a:r>
            <a:r>
              <a:rPr lang="en-US" sz="1900" dirty="0">
                <a:sym typeface="Wingdings"/>
              </a:rPr>
              <a:t></a:t>
            </a:r>
            <a:r>
              <a:rPr lang="en-US" sz="1900" dirty="0"/>
              <a:t>  (.EDD8)</a:t>
            </a:r>
            <a:r>
              <a:rPr lang="en-US" sz="1900" baseline="-25000" dirty="0"/>
              <a:t>16</a:t>
            </a:r>
            <a:endParaRPr lang="id-ID" sz="1900" dirty="0"/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  <p:transition>
    <p:cover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1237</Words>
  <Application>Microsoft Office PowerPoint</Application>
  <PresentationFormat>On-screen Show (4:3)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Franklin Gothic Book</vt:lpstr>
      <vt:lpstr>Franklin Gothic Medium</vt:lpstr>
      <vt:lpstr>Times New Roman</vt:lpstr>
      <vt:lpstr>Wingdings 2</vt:lpstr>
      <vt:lpstr>Flow</vt:lpstr>
      <vt:lpstr>SISTEM BILANGAN &amp; KODE</vt:lpstr>
      <vt:lpstr>POKOK BAHASAN </vt:lpstr>
      <vt:lpstr>6.1 Dasar Sistem Bilangan</vt:lpstr>
      <vt:lpstr>6.2 Sistem Dasar Bilangan Sepuluh (Desimal)</vt:lpstr>
      <vt:lpstr>6.4 Sistem Dasar Bilangan Enam Belas (Sistem Heksadesimal) </vt:lpstr>
      <vt:lpstr>6.6 Macam-Macam Konversi</vt:lpstr>
      <vt:lpstr>2. Bilangan Pecahan</vt:lpstr>
      <vt:lpstr>b. Konversi dari system binair ke system desimal  </vt:lpstr>
      <vt:lpstr>c. Konversi binair ke bilangan heksa   desimal  </vt:lpstr>
      <vt:lpstr>Tabel 6.1 Dasar bilangan Desimal, Heksadesimal dan Binair</vt:lpstr>
      <vt:lpstr>PowerPoint Presentation</vt:lpstr>
      <vt:lpstr>PowerPoint Presentation</vt:lpstr>
      <vt:lpstr>6.7 Penjumlahan Bilangan</vt:lpstr>
      <vt:lpstr>PowerPoint Presentation</vt:lpstr>
      <vt:lpstr>PowerPoint Presentation</vt:lpstr>
      <vt:lpstr>6.8 Pengurangan bilangan</vt:lpstr>
      <vt:lpstr>PowerPoint Presentation</vt:lpstr>
      <vt:lpstr>PowerPoint Presentation</vt:lpstr>
      <vt:lpstr>6.9 Kode yang mewakili data</vt:lpstr>
      <vt:lpstr>Binary code decimal</vt:lpstr>
      <vt:lpstr>Sbcdic (standart binary coded decimal interchange code)</vt:lpstr>
      <vt:lpstr>PowerPoint Presentation</vt:lpstr>
      <vt:lpstr>Ebcdic (extended binary coded decimal interchange code)</vt:lpstr>
      <vt:lpstr>PowerPoint Presentation</vt:lpstr>
      <vt:lpstr>ASCII 7 BIT</vt:lpstr>
      <vt:lpstr>PowerPoint Presentation</vt:lpstr>
      <vt:lpstr>ASCII 8 BIT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SISTEM BILANGAN &amp; KODE</dc:title>
  <dc:creator>User</dc:creator>
  <cp:lastModifiedBy>DesyIka</cp:lastModifiedBy>
  <cp:revision>33</cp:revision>
  <dcterms:created xsi:type="dcterms:W3CDTF">2013-04-20T02:56:20Z</dcterms:created>
  <dcterms:modified xsi:type="dcterms:W3CDTF">2022-09-29T22:13:19Z</dcterms:modified>
</cp:coreProperties>
</file>