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embeddedFontLst>
    <p:embeddedFont>
      <p:font typeface="Geo"/>
      <p:regular r:id="rId28"/>
      <p:italic r:id="rId29"/>
    </p:embeddedFont>
    <p:embeddedFont>
      <p:font typeface="Open Sans"/>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Geo-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e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7" name="Google Shape;2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0" name="Google Shape;30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6" name="Google Shape;30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5" name="Google Shape;31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9" name="Google Shape;1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image" Target="../media/image3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pic>
        <p:nvPicPr>
          <p:cNvPr descr="C:\pptwork\0808\다시 손보기\view_biz.jpg" id="19" name="Google Shape;19;p2"/>
          <p:cNvPicPr preferRelativeResize="0"/>
          <p:nvPr/>
        </p:nvPicPr>
        <p:blipFill rotWithShape="1">
          <a:blip r:embed="rId2">
            <a:alphaModFix/>
          </a:blip>
          <a:srcRect b="0" l="0" r="0" t="0"/>
          <a:stretch/>
        </p:blipFill>
        <p:spPr>
          <a:xfrm>
            <a:off x="0" y="0"/>
            <a:ext cx="9144000" cy="6880225"/>
          </a:xfrm>
          <a:prstGeom prst="rect">
            <a:avLst/>
          </a:prstGeom>
          <a:noFill/>
          <a:ln>
            <a:noFill/>
          </a:ln>
        </p:spPr>
      </p:pic>
      <p:pic>
        <p:nvPicPr>
          <p:cNvPr descr="C:\pptwork\801\편집배경용\view_biz02.png" id="20" name="Google Shape;20;p2"/>
          <p:cNvPicPr preferRelativeResize="0"/>
          <p:nvPr/>
        </p:nvPicPr>
        <p:blipFill rotWithShape="1">
          <a:blip r:embed="rId3">
            <a:alphaModFix/>
          </a:blip>
          <a:srcRect b="0" l="0" r="0" t="0"/>
          <a:stretch/>
        </p:blipFill>
        <p:spPr>
          <a:xfrm>
            <a:off x="457200" y="1981200"/>
            <a:ext cx="8143875" cy="2082800"/>
          </a:xfrm>
          <a:prstGeom prst="rect">
            <a:avLst/>
          </a:prstGeom>
          <a:noFill/>
          <a:ln>
            <a:noFill/>
          </a:ln>
        </p:spPr>
      </p:pic>
      <p:pic>
        <p:nvPicPr>
          <p:cNvPr descr="C:\pptwork\801\편집배경용\view_biz01.png" id="21" name="Google Shape;21;p2"/>
          <p:cNvPicPr preferRelativeResize="0"/>
          <p:nvPr/>
        </p:nvPicPr>
        <p:blipFill rotWithShape="1">
          <a:blip r:embed="rId4">
            <a:alphaModFix/>
          </a:blip>
          <a:srcRect b="0" l="0" r="0" t="0"/>
          <a:stretch/>
        </p:blipFill>
        <p:spPr>
          <a:xfrm>
            <a:off x="0" y="0"/>
            <a:ext cx="4038600" cy="3810000"/>
          </a:xfrm>
          <a:prstGeom prst="rect">
            <a:avLst/>
          </a:prstGeom>
          <a:noFill/>
          <a:ln>
            <a:noFill/>
          </a:ln>
        </p:spPr>
      </p:pic>
      <p:sp>
        <p:nvSpPr>
          <p:cNvPr id="22" name="Google Shape;22;p2"/>
          <p:cNvSpPr/>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 name="Google Shape;23;p2"/>
          <p:cNvSpP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 name="Google Shape;24;p2"/>
          <p:cNvSpPr txBox="1"/>
          <p:nvPr>
            <p:ph type="ctrTitle"/>
          </p:nvPr>
        </p:nvSpPr>
        <p:spPr>
          <a:xfrm>
            <a:off x="1981200" y="2205038"/>
            <a:ext cx="6478588" cy="9366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5" name="Google Shape;25;p2"/>
          <p:cNvSpPr txBox="1"/>
          <p:nvPr>
            <p:ph idx="1" type="subTitle"/>
          </p:nvPr>
        </p:nvSpPr>
        <p:spPr>
          <a:xfrm>
            <a:off x="1971675" y="3213100"/>
            <a:ext cx="6378575" cy="695325"/>
          </a:xfrm>
          <a:prstGeom prst="rect">
            <a:avLst/>
          </a:prstGeom>
          <a:noFill/>
          <a:ln>
            <a:noFill/>
          </a:ln>
        </p:spPr>
        <p:txBody>
          <a:bodyPr anchorCtr="0" anchor="t" bIns="45700" lIns="91425" spcFirstLastPara="1" rIns="91425" wrap="square" tIns="45700">
            <a:noAutofit/>
          </a:bodyPr>
          <a:lstStyle>
            <a:lvl1pPr lvl="0" algn="r">
              <a:spcBef>
                <a:spcPts val="440"/>
              </a:spcBef>
              <a:spcAft>
                <a:spcPts val="0"/>
              </a:spcAft>
              <a:buClr>
                <a:schemeClr val="dk1"/>
              </a:buClr>
              <a:buSzPts val="2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6225"/>
            <a:ext cx="8229600" cy="8493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9" name="Google Shape;79;p11"/>
          <p:cNvSpPr txBox="1"/>
          <p:nvPr>
            <p:ph idx="1" type="body"/>
          </p:nvPr>
        </p:nvSpPr>
        <p:spPr>
          <a:xfrm rot="5400000">
            <a:off x="2143125" y="-417512"/>
            <a:ext cx="485775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1"/>
          <p:cNvSpPr txBox="1"/>
          <p:nvPr>
            <p:ph idx="10" type="dt"/>
          </p:nvPr>
        </p:nvSpPr>
        <p:spPr>
          <a:xfrm>
            <a:off x="2057400" y="57912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4419600" y="57912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3131" y="2172494"/>
            <a:ext cx="5849938" cy="2057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85" name="Google Shape;85;p12"/>
          <p:cNvSpPr txBox="1"/>
          <p:nvPr>
            <p:ph idx="1" type="body"/>
          </p:nvPr>
        </p:nvSpPr>
        <p:spPr>
          <a:xfrm rot="5400000">
            <a:off x="542131" y="191294"/>
            <a:ext cx="5849938"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2"/>
          <p:cNvSpPr txBox="1"/>
          <p:nvPr>
            <p:ph idx="10" type="dt"/>
          </p:nvPr>
        </p:nvSpPr>
        <p:spPr>
          <a:xfrm>
            <a:off x="2057400" y="57912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4419600" y="57912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1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1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8" name="Google Shape;98;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3" name="Google Shape;10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1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9" name="Google Shape;109;p1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10" name="Google Shape;110;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5" name="Google Shape;115;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0" name="Shape 120"/>
        <p:cNvGrpSpPr/>
        <p:nvPr/>
      </p:nvGrpSpPr>
      <p:grpSpPr>
        <a:xfrm>
          <a:off x="0" y="0"/>
          <a:ext cx="0" cy="0"/>
          <a:chOff x="0" y="0"/>
          <a:chExt cx="0" cy="0"/>
        </a:xfrm>
      </p:grpSpPr>
      <p:sp>
        <p:nvSpPr>
          <p:cNvPr id="121" name="Google Shape;121;p18"/>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2" name="Google Shape;122;p18"/>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3" name="Google Shape;123;p18"/>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8"/>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18"/>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1" name="Google Shape;131;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21"/>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0" name="Google Shape;140;p21"/>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1" name="Google Shape;141;p21"/>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457200" y="276225"/>
            <a:ext cx="8229600" cy="8493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8" name="Google Shape;28;p3"/>
          <p:cNvSpPr txBox="1"/>
          <p:nvPr>
            <p:ph idx="1" type="body"/>
          </p:nvPr>
        </p:nvSpPr>
        <p:spPr>
          <a:xfrm>
            <a:off x="457200" y="1268413"/>
            <a:ext cx="8229600" cy="48577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
          <p:cNvSpPr txBox="1"/>
          <p:nvPr>
            <p:ph idx="10" type="dt"/>
          </p:nvPr>
        </p:nvSpPr>
        <p:spPr>
          <a:xfrm>
            <a:off x="2057400" y="57912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4419600" y="57912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2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7" name="Google Shape;147;p22"/>
          <p:cNvSpPr/>
          <p:nvPr>
            <p:ph idx="2" type="pic"/>
          </p:nvPr>
        </p:nvSpPr>
        <p:spPr>
          <a:xfrm>
            <a:off x="3887788" y="987425"/>
            <a:ext cx="4629150" cy="4873625"/>
          </a:xfrm>
          <a:prstGeom prst="rect">
            <a:avLst/>
          </a:prstGeom>
          <a:noFill/>
          <a:ln>
            <a:noFill/>
          </a:ln>
        </p:spPr>
      </p:sp>
      <p:sp>
        <p:nvSpPr>
          <p:cNvPr id="148" name="Google Shape;148;p2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9" name="Google Shape;149;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2" name="Shape 152"/>
        <p:cNvGrpSpPr/>
        <p:nvPr/>
      </p:nvGrpSpPr>
      <p:grpSpPr>
        <a:xfrm>
          <a:off x="0" y="0"/>
          <a:ext cx="0" cy="0"/>
          <a:chOff x="0" y="0"/>
          <a:chExt cx="0" cy="0"/>
        </a:xfrm>
      </p:grpSpPr>
      <p:sp>
        <p:nvSpPr>
          <p:cNvPr id="153" name="Google Shape;15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4" name="Google Shape;154;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0" name="Google Shape;160;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
          <p:cNvSpPr txBox="1"/>
          <p:nvPr>
            <p:ph type="title"/>
          </p:nvPr>
        </p:nvSpPr>
        <p:spPr>
          <a:xfrm>
            <a:off x="457200" y="276225"/>
            <a:ext cx="8229600" cy="8493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4" name="Google Shape;34;p4"/>
          <p:cNvSpPr txBox="1"/>
          <p:nvPr>
            <p:ph idx="10" type="dt"/>
          </p:nvPr>
        </p:nvSpPr>
        <p:spPr>
          <a:xfrm>
            <a:off x="2057400" y="57912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4419600" y="57912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5"/>
          <p:cNvSpPr txBox="1"/>
          <p:nvPr>
            <p:ph idx="10" type="dt"/>
          </p:nvPr>
        </p:nvSpPr>
        <p:spPr>
          <a:xfrm>
            <a:off x="2057400" y="57912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419600" y="57912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6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3" name="Google Shape;43;p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44" name="Google Shape;44;p6"/>
          <p:cNvSpPr txBox="1"/>
          <p:nvPr>
            <p:ph idx="10" type="dt"/>
          </p:nvPr>
        </p:nvSpPr>
        <p:spPr>
          <a:xfrm>
            <a:off x="2057400" y="57912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419600" y="57912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7"/>
          <p:cNvSpPr txBox="1"/>
          <p:nvPr>
            <p:ph type="title"/>
          </p:nvPr>
        </p:nvSpPr>
        <p:spPr>
          <a:xfrm>
            <a:off x="457200" y="276225"/>
            <a:ext cx="8229600" cy="8493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9" name="Google Shape;49;p7"/>
          <p:cNvSpPr txBox="1"/>
          <p:nvPr>
            <p:ph idx="1" type="body"/>
          </p:nvPr>
        </p:nvSpPr>
        <p:spPr>
          <a:xfrm>
            <a:off x="457200" y="1268413"/>
            <a:ext cx="4038600" cy="48577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2" type="body"/>
          </p:nvPr>
        </p:nvSpPr>
        <p:spPr>
          <a:xfrm>
            <a:off x="4648200" y="1268413"/>
            <a:ext cx="4038600" cy="48577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2057400" y="57912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419600" y="57912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8"/>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56" name="Google Shape;56;p8"/>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8"/>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8"/>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8"/>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8"/>
          <p:cNvSpPr txBox="1"/>
          <p:nvPr>
            <p:ph idx="10" type="dt"/>
          </p:nvPr>
        </p:nvSpPr>
        <p:spPr>
          <a:xfrm>
            <a:off x="2057400" y="57912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4419600" y="57912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65" name="Google Shape;65;p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9"/>
          <p:cNvSpPr txBox="1"/>
          <p:nvPr>
            <p:ph idx="10" type="dt"/>
          </p:nvPr>
        </p:nvSpPr>
        <p:spPr>
          <a:xfrm>
            <a:off x="2057400" y="57912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4419600" y="57912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2" name="Google Shape;72;p10"/>
          <p:cNvSpPr/>
          <p:nvPr>
            <p:ph idx="2" type="pic"/>
          </p:nvPr>
        </p:nvSpPr>
        <p:spPr>
          <a:xfrm>
            <a:off x="3887788" y="987425"/>
            <a:ext cx="4629150" cy="4873625"/>
          </a:xfrm>
          <a:prstGeom prst="rect">
            <a:avLst/>
          </a:prstGeom>
          <a:noFill/>
          <a:ln>
            <a:noFill/>
          </a:ln>
        </p:spPr>
      </p:sp>
      <p:sp>
        <p:nvSpPr>
          <p:cNvPr id="73" name="Google Shape;73;p1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0"/>
          <p:cNvSpPr txBox="1"/>
          <p:nvPr>
            <p:ph idx="10" type="dt"/>
          </p:nvPr>
        </p:nvSpPr>
        <p:spPr>
          <a:xfrm>
            <a:off x="2057400" y="57912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4419600" y="57912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98C2"/>
            </a:gs>
            <a:gs pos="100000">
              <a:srgbClr val="234661"/>
            </a:gs>
          </a:gsLst>
          <a:lin ang="5400000" scaled="0"/>
        </a:gradFill>
      </p:bgPr>
    </p:bg>
    <p:spTree>
      <p:nvGrpSpPr>
        <p:cNvPr id="9" name="Shape 9"/>
        <p:cNvGrpSpPr/>
        <p:nvPr/>
      </p:nvGrpSpPr>
      <p:grpSpPr>
        <a:xfrm>
          <a:off x="0" y="0"/>
          <a:ext cx="0" cy="0"/>
          <a:chOff x="0" y="0"/>
          <a:chExt cx="0" cy="0"/>
        </a:xfrm>
      </p:grpSpPr>
      <p:pic>
        <p:nvPicPr>
          <p:cNvPr descr="C:\pptwork\0808\다시 손보기\view_biz.jpg" id="10" name="Google Shape;10;p1"/>
          <p:cNvPicPr preferRelativeResize="0"/>
          <p:nvPr/>
        </p:nvPicPr>
        <p:blipFill rotWithShape="1">
          <a:blip r:embed="rId1">
            <a:alphaModFix/>
          </a:blip>
          <a:srcRect b="0" l="0" r="0" t="0"/>
          <a:stretch/>
        </p:blipFill>
        <p:spPr>
          <a:xfrm>
            <a:off x="0" y="0"/>
            <a:ext cx="9144000" cy="6880225"/>
          </a:xfrm>
          <a:prstGeom prst="rect">
            <a:avLst/>
          </a:prstGeom>
          <a:noFill/>
          <a:ln>
            <a:noFill/>
          </a:ln>
        </p:spPr>
      </p:pic>
      <p:sp>
        <p:nvSpPr>
          <p:cNvPr id="11" name="Google Shape;11;p1"/>
          <p:cNvSpPr/>
          <p:nvPr/>
        </p:nvSpPr>
        <p:spPr>
          <a:xfrm>
            <a:off x="246063" y="228600"/>
            <a:ext cx="8669337" cy="61483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Gulim"/>
              <a:ea typeface="Gulim"/>
              <a:cs typeface="Gulim"/>
              <a:sym typeface="Gulim"/>
            </a:endParaRPr>
          </a:p>
        </p:txBody>
      </p:sp>
      <p:sp>
        <p:nvSpPr>
          <p:cNvPr id="12" name="Google Shape;12;p1"/>
          <p:cNvSpPr txBox="1"/>
          <p:nvPr>
            <p:ph idx="10" type="dt"/>
          </p:nvPr>
        </p:nvSpPr>
        <p:spPr>
          <a:xfrm>
            <a:off x="2057400" y="57912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9pPr>
          </a:lstStyle>
          <a:p/>
        </p:txBody>
      </p:sp>
      <p:sp>
        <p:nvSpPr>
          <p:cNvPr id="13" name="Google Shape;13;p1"/>
          <p:cNvSpPr txBox="1"/>
          <p:nvPr>
            <p:ph idx="11" type="ftr"/>
          </p:nvPr>
        </p:nvSpPr>
        <p:spPr>
          <a:xfrm>
            <a:off x="4419600" y="5791200"/>
            <a:ext cx="2133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9pPr>
          </a:lstStyle>
          <a:p/>
        </p:txBody>
      </p:sp>
      <p:sp>
        <p:nvSpPr>
          <p:cNvPr id="14" name="Google Shape;14;p1"/>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C:\pptwork\801\편집배경용\view_biz_21.png" id="15" name="Google Shape;15;p1"/>
          <p:cNvPicPr preferRelativeResize="0"/>
          <p:nvPr/>
        </p:nvPicPr>
        <p:blipFill rotWithShape="1">
          <a:blip r:embed="rId2">
            <a:alphaModFix/>
          </a:blip>
          <a:srcRect b="0" l="0" r="0" t="0"/>
          <a:stretch/>
        </p:blipFill>
        <p:spPr>
          <a:xfrm>
            <a:off x="0" y="0"/>
            <a:ext cx="2003425" cy="1663700"/>
          </a:xfrm>
          <a:prstGeom prst="rect">
            <a:avLst/>
          </a:prstGeom>
          <a:noFill/>
          <a:ln>
            <a:noFill/>
          </a:ln>
        </p:spPr>
      </p:pic>
      <p:sp>
        <p:nvSpPr>
          <p:cNvPr id="16" name="Google Shape;16;p1"/>
          <p:cNvSpPr txBox="1"/>
          <p:nvPr>
            <p:ph type="title"/>
          </p:nvPr>
        </p:nvSpPr>
        <p:spPr>
          <a:xfrm>
            <a:off x="457200" y="276225"/>
            <a:ext cx="8229600" cy="849313"/>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200" u="none" cap="none" strike="noStrike">
                <a:solidFill>
                  <a:srgbClr val="003366"/>
                </a:solidFill>
                <a:latin typeface="Arial"/>
                <a:ea typeface="Arial"/>
                <a:cs typeface="Arial"/>
                <a:sym typeface="Arial"/>
              </a:defRPr>
            </a:lvl1pPr>
            <a:lvl2pPr lvl="1" marR="0" rtl="0" algn="r">
              <a:spcBef>
                <a:spcPts val="0"/>
              </a:spcBef>
              <a:spcAft>
                <a:spcPts val="0"/>
              </a:spcAft>
              <a:buSzPts val="1400"/>
              <a:buNone/>
              <a:defRPr b="0" i="0" sz="3200" u="none" cap="none" strike="noStrike">
                <a:solidFill>
                  <a:srgbClr val="003366"/>
                </a:solidFill>
                <a:latin typeface="Arial"/>
                <a:ea typeface="Arial"/>
                <a:cs typeface="Arial"/>
                <a:sym typeface="Arial"/>
              </a:defRPr>
            </a:lvl2pPr>
            <a:lvl3pPr lvl="2" marR="0" rtl="0" algn="r">
              <a:spcBef>
                <a:spcPts val="0"/>
              </a:spcBef>
              <a:spcAft>
                <a:spcPts val="0"/>
              </a:spcAft>
              <a:buSzPts val="1400"/>
              <a:buNone/>
              <a:defRPr b="0" i="0" sz="3200" u="none" cap="none" strike="noStrike">
                <a:solidFill>
                  <a:srgbClr val="003366"/>
                </a:solidFill>
                <a:latin typeface="Arial"/>
                <a:ea typeface="Arial"/>
                <a:cs typeface="Arial"/>
                <a:sym typeface="Arial"/>
              </a:defRPr>
            </a:lvl3pPr>
            <a:lvl4pPr lvl="3" marR="0" rtl="0" algn="r">
              <a:spcBef>
                <a:spcPts val="0"/>
              </a:spcBef>
              <a:spcAft>
                <a:spcPts val="0"/>
              </a:spcAft>
              <a:buSzPts val="1400"/>
              <a:buNone/>
              <a:defRPr b="0" i="0" sz="3200" u="none" cap="none" strike="noStrike">
                <a:solidFill>
                  <a:srgbClr val="003366"/>
                </a:solidFill>
                <a:latin typeface="Arial"/>
                <a:ea typeface="Arial"/>
                <a:cs typeface="Arial"/>
                <a:sym typeface="Arial"/>
              </a:defRPr>
            </a:lvl4pPr>
            <a:lvl5pPr lvl="4" marR="0" rtl="0" algn="r">
              <a:spcBef>
                <a:spcPts val="0"/>
              </a:spcBef>
              <a:spcAft>
                <a:spcPts val="0"/>
              </a:spcAft>
              <a:buSzPts val="1400"/>
              <a:buNone/>
              <a:defRPr b="0" i="0" sz="3200" u="none" cap="none" strike="noStrike">
                <a:solidFill>
                  <a:srgbClr val="003366"/>
                </a:solidFill>
                <a:latin typeface="Arial"/>
                <a:ea typeface="Arial"/>
                <a:cs typeface="Arial"/>
                <a:sym typeface="Arial"/>
              </a:defRPr>
            </a:lvl5pPr>
            <a:lvl6pPr lvl="5" marR="0" rtl="0" algn="r">
              <a:spcBef>
                <a:spcPts val="0"/>
              </a:spcBef>
              <a:spcAft>
                <a:spcPts val="0"/>
              </a:spcAft>
              <a:buSzPts val="1400"/>
              <a:buNone/>
              <a:defRPr b="0" i="0" sz="3200" u="none" cap="none" strike="noStrike">
                <a:solidFill>
                  <a:srgbClr val="003366"/>
                </a:solidFill>
                <a:latin typeface="Arial"/>
                <a:ea typeface="Arial"/>
                <a:cs typeface="Arial"/>
                <a:sym typeface="Arial"/>
              </a:defRPr>
            </a:lvl6pPr>
            <a:lvl7pPr lvl="6" marR="0" rtl="0" algn="r">
              <a:spcBef>
                <a:spcPts val="0"/>
              </a:spcBef>
              <a:spcAft>
                <a:spcPts val="0"/>
              </a:spcAft>
              <a:buSzPts val="1400"/>
              <a:buNone/>
              <a:defRPr b="0" i="0" sz="3200" u="none" cap="none" strike="noStrike">
                <a:solidFill>
                  <a:srgbClr val="003366"/>
                </a:solidFill>
                <a:latin typeface="Arial"/>
                <a:ea typeface="Arial"/>
                <a:cs typeface="Arial"/>
                <a:sym typeface="Arial"/>
              </a:defRPr>
            </a:lvl7pPr>
            <a:lvl8pPr lvl="7" marR="0" rtl="0" algn="r">
              <a:spcBef>
                <a:spcPts val="0"/>
              </a:spcBef>
              <a:spcAft>
                <a:spcPts val="0"/>
              </a:spcAft>
              <a:buSzPts val="1400"/>
              <a:buNone/>
              <a:defRPr b="0" i="0" sz="3200" u="none" cap="none" strike="noStrike">
                <a:solidFill>
                  <a:srgbClr val="003366"/>
                </a:solidFill>
                <a:latin typeface="Arial"/>
                <a:ea typeface="Arial"/>
                <a:cs typeface="Arial"/>
                <a:sym typeface="Arial"/>
              </a:defRPr>
            </a:lvl8pPr>
            <a:lvl9pPr lvl="8" marR="0" rtl="0" algn="r">
              <a:spcBef>
                <a:spcPts val="0"/>
              </a:spcBef>
              <a:spcAft>
                <a:spcPts val="0"/>
              </a:spcAft>
              <a:buSzPts val="1400"/>
              <a:buNone/>
              <a:defRPr b="0" i="0" sz="3200" u="none" cap="none" strike="noStrike">
                <a:solidFill>
                  <a:srgbClr val="003366"/>
                </a:solidFill>
                <a:latin typeface="Arial"/>
                <a:ea typeface="Arial"/>
                <a:cs typeface="Arial"/>
                <a:sym typeface="Arial"/>
              </a:defRPr>
            </a:lvl9pPr>
          </a:lstStyle>
          <a:p/>
        </p:txBody>
      </p:sp>
      <p:sp>
        <p:nvSpPr>
          <p:cNvPr id="17" name="Google Shape;17;p1"/>
          <p:cNvSpPr txBox="1"/>
          <p:nvPr>
            <p:ph idx="1" type="body"/>
          </p:nvPr>
        </p:nvSpPr>
        <p:spPr>
          <a:xfrm>
            <a:off x="457200" y="1268413"/>
            <a:ext cx="8229600" cy="485775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2" name="Google Shape;92;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4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9pPr>
          </a:lstStyle>
          <a:p/>
        </p:txBody>
      </p:sp>
      <p:sp>
        <p:nvSpPr>
          <p:cNvPr id="93" name="Google Shape;93;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4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1" i="0" sz="1800" u="none" cap="none" strike="noStrike">
                <a:solidFill>
                  <a:schemeClr val="dk1"/>
                </a:solidFill>
                <a:latin typeface="Open Sans"/>
                <a:ea typeface="Open Sans"/>
                <a:cs typeface="Open Sans"/>
                <a:sym typeface="Open Sans"/>
              </a:defRPr>
            </a:lvl9pPr>
          </a:lstStyle>
          <a:p/>
        </p:txBody>
      </p:sp>
      <p:sp>
        <p:nvSpPr>
          <p:cNvPr id="94" name="Google Shape;94;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i="0" sz="1400" u="none" cap="none" strike="noStrike">
                <a:solidFill>
                  <a:schemeClr val="dk1"/>
                </a:solidFill>
                <a:latin typeface="Open Sans"/>
                <a:ea typeface="Open Sans"/>
                <a:cs typeface="Open Sans"/>
                <a:sym typeface="Open Sans"/>
              </a:defRPr>
            </a:lvl1pPr>
            <a:lvl2pPr indent="0" lvl="1" marL="0" marR="0" rtl="0" algn="r">
              <a:spcBef>
                <a:spcPts val="0"/>
              </a:spcBef>
              <a:spcAft>
                <a:spcPts val="0"/>
              </a:spcAft>
              <a:buNone/>
              <a:defRPr b="1" i="0" sz="1400" u="none" cap="none" strike="noStrike">
                <a:solidFill>
                  <a:schemeClr val="dk1"/>
                </a:solidFill>
                <a:latin typeface="Open Sans"/>
                <a:ea typeface="Open Sans"/>
                <a:cs typeface="Open Sans"/>
                <a:sym typeface="Open Sans"/>
              </a:defRPr>
            </a:lvl2pPr>
            <a:lvl3pPr indent="0" lvl="2" marL="0" marR="0" rtl="0" algn="r">
              <a:spcBef>
                <a:spcPts val="0"/>
              </a:spcBef>
              <a:spcAft>
                <a:spcPts val="0"/>
              </a:spcAft>
              <a:buNone/>
              <a:defRPr b="1" i="0" sz="1400" u="none" cap="none" strike="noStrike">
                <a:solidFill>
                  <a:schemeClr val="dk1"/>
                </a:solidFill>
                <a:latin typeface="Open Sans"/>
                <a:ea typeface="Open Sans"/>
                <a:cs typeface="Open Sans"/>
                <a:sym typeface="Open Sans"/>
              </a:defRPr>
            </a:lvl3pPr>
            <a:lvl4pPr indent="0" lvl="3" marL="0" marR="0" rtl="0" algn="r">
              <a:spcBef>
                <a:spcPts val="0"/>
              </a:spcBef>
              <a:spcAft>
                <a:spcPts val="0"/>
              </a:spcAft>
              <a:buNone/>
              <a:defRPr b="1" i="0" sz="1400" u="none" cap="none" strike="noStrike">
                <a:solidFill>
                  <a:schemeClr val="dk1"/>
                </a:solidFill>
                <a:latin typeface="Open Sans"/>
                <a:ea typeface="Open Sans"/>
                <a:cs typeface="Open Sans"/>
                <a:sym typeface="Open Sans"/>
              </a:defRPr>
            </a:lvl4pPr>
            <a:lvl5pPr indent="0" lvl="4" marL="0" marR="0" rtl="0" algn="r">
              <a:spcBef>
                <a:spcPts val="0"/>
              </a:spcBef>
              <a:spcAft>
                <a:spcPts val="0"/>
              </a:spcAft>
              <a:buNone/>
              <a:defRPr b="1" i="0" sz="1400" u="none" cap="none" strike="noStrike">
                <a:solidFill>
                  <a:schemeClr val="dk1"/>
                </a:solidFill>
                <a:latin typeface="Open Sans"/>
                <a:ea typeface="Open Sans"/>
                <a:cs typeface="Open Sans"/>
                <a:sym typeface="Open Sans"/>
              </a:defRPr>
            </a:lvl5pPr>
            <a:lvl6pPr indent="0" lvl="5" marL="0" marR="0" rtl="0" algn="r">
              <a:spcBef>
                <a:spcPts val="0"/>
              </a:spcBef>
              <a:spcAft>
                <a:spcPts val="0"/>
              </a:spcAft>
              <a:buNone/>
              <a:defRPr b="1" i="0" sz="1400" u="none" cap="none" strike="noStrike">
                <a:solidFill>
                  <a:schemeClr val="dk1"/>
                </a:solidFill>
                <a:latin typeface="Open Sans"/>
                <a:ea typeface="Open Sans"/>
                <a:cs typeface="Open Sans"/>
                <a:sym typeface="Open Sans"/>
              </a:defRPr>
            </a:lvl6pPr>
            <a:lvl7pPr indent="0" lvl="6" marL="0" marR="0" rtl="0" algn="r">
              <a:spcBef>
                <a:spcPts val="0"/>
              </a:spcBef>
              <a:spcAft>
                <a:spcPts val="0"/>
              </a:spcAft>
              <a:buNone/>
              <a:defRPr b="1" i="0" sz="1400" u="none" cap="none" strike="noStrike">
                <a:solidFill>
                  <a:schemeClr val="dk1"/>
                </a:solidFill>
                <a:latin typeface="Open Sans"/>
                <a:ea typeface="Open Sans"/>
                <a:cs typeface="Open Sans"/>
                <a:sym typeface="Open Sans"/>
              </a:defRPr>
            </a:lvl7pPr>
            <a:lvl8pPr indent="0" lvl="7" marL="0" marR="0" rtl="0" algn="r">
              <a:spcBef>
                <a:spcPts val="0"/>
              </a:spcBef>
              <a:spcAft>
                <a:spcPts val="0"/>
              </a:spcAft>
              <a:buNone/>
              <a:defRPr b="1" i="0" sz="1400" u="none" cap="none" strike="noStrike">
                <a:solidFill>
                  <a:schemeClr val="dk1"/>
                </a:solidFill>
                <a:latin typeface="Open Sans"/>
                <a:ea typeface="Open Sans"/>
                <a:cs typeface="Open Sans"/>
                <a:sym typeface="Open Sans"/>
              </a:defRPr>
            </a:lvl8pPr>
            <a:lvl9pPr indent="0" lvl="8" marL="0" marR="0" rtl="0" algn="r">
              <a:spcBef>
                <a:spcPts val="0"/>
              </a:spcBef>
              <a:spcAft>
                <a:spcPts val="0"/>
              </a:spcAft>
              <a:buNone/>
              <a:defRPr b="1" i="0" sz="14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5.png"/><Relationship Id="rId4" Type="http://schemas.openxmlformats.org/officeDocument/2006/relationships/image" Target="../media/image16.pn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49.jpg"/><Relationship Id="rId6" Type="http://schemas.openxmlformats.org/officeDocument/2006/relationships/image" Target="../media/image46.jpg"/><Relationship Id="rId7" Type="http://schemas.openxmlformats.org/officeDocument/2006/relationships/image" Target="../media/image4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8.jpg"/><Relationship Id="rId5"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6.jpg"/><Relationship Id="rId4" Type="http://schemas.openxmlformats.org/officeDocument/2006/relationships/image" Target="../media/image3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3.jpg"/><Relationship Id="rId4" Type="http://schemas.openxmlformats.org/officeDocument/2006/relationships/image" Target="../media/image38.jpg"/><Relationship Id="rId5" Type="http://schemas.openxmlformats.org/officeDocument/2006/relationships/image" Target="../media/image4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9.jpg"/><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1.png"/><Relationship Id="rId5" Type="http://schemas.openxmlformats.org/officeDocument/2006/relationships/image" Target="../media/image19.png"/><Relationship Id="rId6"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5.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30.jpg"/><Relationship Id="rId5" Type="http://schemas.openxmlformats.org/officeDocument/2006/relationships/image" Target="../media/image6.png"/><Relationship Id="rId6"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jpg"/><Relationship Id="rId4" Type="http://schemas.openxmlformats.org/officeDocument/2006/relationships/image" Target="../media/image17.jpg"/><Relationship Id="rId5" Type="http://schemas.openxmlformats.org/officeDocument/2006/relationships/image" Target="../media/image3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7.png"/><Relationship Id="rId5"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ctrTitle"/>
          </p:nvPr>
        </p:nvSpPr>
        <p:spPr>
          <a:xfrm>
            <a:off x="1143000" y="2209800"/>
            <a:ext cx="7088188" cy="9366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3600">
                <a:latin typeface="Geo"/>
                <a:ea typeface="Geo"/>
                <a:cs typeface="Geo"/>
                <a:sym typeface="Geo"/>
              </a:rPr>
              <a:t>RANGKAIAN DIGITAL</a:t>
            </a:r>
            <a:br>
              <a:rPr b="1" lang="en-US" sz="3600">
                <a:latin typeface="Geo"/>
                <a:ea typeface="Geo"/>
                <a:cs typeface="Geo"/>
                <a:sym typeface="Geo"/>
              </a:rPr>
            </a:br>
            <a:r>
              <a:rPr b="1" lang="en-US" sz="3600">
                <a:latin typeface="Geo"/>
                <a:ea typeface="Geo"/>
                <a:cs typeface="Geo"/>
                <a:sym typeface="Geo"/>
              </a:rPr>
              <a:t>DASAR-DASAR ELEKTRONIKA</a:t>
            </a:r>
            <a:endParaRPr/>
          </a:p>
        </p:txBody>
      </p:sp>
      <p:sp>
        <p:nvSpPr>
          <p:cNvPr id="169" name="Google Shape;169;p25"/>
          <p:cNvSpPr txBox="1"/>
          <p:nvPr>
            <p:ph idx="1" type="subTitle"/>
          </p:nvPr>
        </p:nvSpPr>
        <p:spPr>
          <a:xfrm>
            <a:off x="1981200" y="3429000"/>
            <a:ext cx="6378575" cy="6953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2060"/>
              </a:buClr>
              <a:buSzPts val="2200"/>
              <a:buFont typeface="Open Sans"/>
              <a:buNone/>
            </a:pPr>
            <a:r>
              <a:rPr b="1" lang="en-US">
                <a:solidFill>
                  <a:srgbClr val="002060"/>
                </a:solidFill>
                <a:latin typeface="Open Sans"/>
                <a:ea typeface="Open Sans"/>
                <a:cs typeface="Open Sans"/>
                <a:sym typeface="Open Sans"/>
              </a:rPr>
              <a:t>Arafat, M.Kom</a:t>
            </a:r>
            <a:endParaRPr/>
          </a:p>
        </p:txBody>
      </p:sp>
      <p:sp>
        <p:nvSpPr>
          <p:cNvPr id="170" name="Google Shape;170;p25"/>
          <p:cNvSpPr txBox="1"/>
          <p:nvPr>
            <p:ph idx="4294967295" type="sldNum"/>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4"/>
          <p:cNvPicPr preferRelativeResize="0"/>
          <p:nvPr>
            <p:ph type="title"/>
          </p:nvPr>
        </p:nvPicPr>
        <p:blipFill rotWithShape="1">
          <a:blip r:embed="rId3">
            <a:alphaModFix/>
          </a:blip>
          <a:srcRect b="0" l="0" r="0" t="0"/>
          <a:stretch/>
        </p:blipFill>
        <p:spPr>
          <a:xfrm>
            <a:off x="2705100" y="309563"/>
            <a:ext cx="3810000" cy="528637"/>
          </a:xfrm>
          <a:prstGeom prst="rect">
            <a:avLst/>
          </a:prstGeom>
          <a:noFill/>
          <a:ln>
            <a:noFill/>
          </a:ln>
        </p:spPr>
      </p:pic>
      <p:pic>
        <p:nvPicPr>
          <p:cNvPr id="243" name="Google Shape;243;p34"/>
          <p:cNvPicPr preferRelativeResize="0"/>
          <p:nvPr>
            <p:ph idx="1" type="body"/>
          </p:nvPr>
        </p:nvPicPr>
        <p:blipFill rotWithShape="1">
          <a:blip r:embed="rId4">
            <a:alphaModFix/>
          </a:blip>
          <a:srcRect b="0" l="0" r="0" t="0"/>
          <a:stretch/>
        </p:blipFill>
        <p:spPr>
          <a:xfrm>
            <a:off x="1143000" y="1063625"/>
            <a:ext cx="6934200" cy="3813175"/>
          </a:xfrm>
          <a:prstGeom prst="rect">
            <a:avLst/>
          </a:prstGeom>
          <a:noFill/>
          <a:ln>
            <a:noFill/>
          </a:ln>
        </p:spPr>
      </p:pic>
      <p:sp>
        <p:nvSpPr>
          <p:cNvPr id="244" name="Google Shape;244;p34"/>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id="245" name="Google Shape;245;p34"/>
          <p:cNvPicPr preferRelativeResize="0"/>
          <p:nvPr/>
        </p:nvPicPr>
        <p:blipFill rotWithShape="1">
          <a:blip r:embed="rId5">
            <a:alphaModFix/>
          </a:blip>
          <a:srcRect b="0" l="0" r="0" t="0"/>
          <a:stretch/>
        </p:blipFill>
        <p:spPr>
          <a:xfrm>
            <a:off x="990600" y="4876800"/>
            <a:ext cx="7239000" cy="11350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51" name="Google Shape;251;p35"/>
          <p:cNvSpPr txBox="1"/>
          <p:nvPr>
            <p:ph idx="4294967295" type="body"/>
          </p:nvPr>
        </p:nvSpPr>
        <p:spPr>
          <a:xfrm>
            <a:off x="4343400" y="381000"/>
            <a:ext cx="4800600"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Open Sans"/>
              <a:buChar char="•"/>
            </a:pPr>
            <a:r>
              <a:rPr b="1" lang="en-US" sz="2400">
                <a:latin typeface="Open Sans"/>
                <a:ea typeface="Open Sans"/>
                <a:cs typeface="Open Sans"/>
                <a:sym typeface="Open Sans"/>
              </a:rPr>
              <a:t>Induktor</a:t>
            </a:r>
            <a:r>
              <a:rPr lang="en-US" sz="2400">
                <a:latin typeface="Open Sans"/>
                <a:ea typeface="Open Sans"/>
                <a:cs typeface="Open Sans"/>
                <a:sym typeface="Open Sans"/>
              </a:rPr>
              <a:t> adalah komponen listrik yang digunakan sebagai beban induktif</a:t>
            </a:r>
            <a:endParaRPr/>
          </a:p>
          <a:p>
            <a:pPr indent="-342900" lvl="0" marL="342900" rtl="0" algn="l">
              <a:lnSpc>
                <a:spcPct val="90000"/>
              </a:lnSpc>
              <a:spcBef>
                <a:spcPts val="480"/>
              </a:spcBef>
              <a:spcAft>
                <a:spcPts val="0"/>
              </a:spcAft>
              <a:buClr>
                <a:schemeClr val="dk1"/>
              </a:buClr>
              <a:buSzPts val="2400"/>
              <a:buFont typeface="Open Sans"/>
              <a:buChar char="•"/>
            </a:pPr>
            <a:r>
              <a:rPr lang="en-US" sz="2400">
                <a:latin typeface="Open Sans"/>
                <a:ea typeface="Open Sans"/>
                <a:cs typeface="Open Sans"/>
                <a:sym typeface="Open Sans"/>
              </a:rPr>
              <a:t>Kapasitas induktor dinyatakan dalam satuan H (Henry) = 1000mH (mili Henry). Kapasitas induktor diberi lambang L, sedangkan reaktansi induktif diberi lambang X</a:t>
            </a:r>
            <a:r>
              <a:rPr lang="en-US" sz="1800">
                <a:latin typeface="Open Sans"/>
                <a:ea typeface="Open Sans"/>
                <a:cs typeface="Open Sans"/>
                <a:sym typeface="Open Sans"/>
              </a:rPr>
              <a:t>L</a:t>
            </a:r>
            <a:r>
              <a:rPr lang="en-US" sz="2400">
                <a:latin typeface="Open Sans"/>
                <a:ea typeface="Open Sans"/>
                <a:cs typeface="Open Sans"/>
                <a:sym typeface="Open Sans"/>
              </a:rPr>
              <a:t> .</a:t>
            </a:r>
            <a:endParaRPr/>
          </a:p>
        </p:txBody>
      </p:sp>
      <p:pic>
        <p:nvPicPr>
          <p:cNvPr id="252" name="Google Shape;252;p35"/>
          <p:cNvPicPr preferRelativeResize="0"/>
          <p:nvPr/>
        </p:nvPicPr>
        <p:blipFill rotWithShape="1">
          <a:blip r:embed="rId3">
            <a:alphaModFix/>
          </a:blip>
          <a:srcRect b="0" l="0" r="0" t="0"/>
          <a:stretch/>
        </p:blipFill>
        <p:spPr>
          <a:xfrm>
            <a:off x="3810000" y="4495800"/>
            <a:ext cx="4267200" cy="1857375"/>
          </a:xfrm>
          <a:prstGeom prst="rect">
            <a:avLst/>
          </a:prstGeom>
          <a:noFill/>
          <a:ln>
            <a:noFill/>
          </a:ln>
        </p:spPr>
      </p:pic>
      <p:pic>
        <p:nvPicPr>
          <p:cNvPr id="253" name="Google Shape;253;p35"/>
          <p:cNvPicPr preferRelativeResize="0"/>
          <p:nvPr/>
        </p:nvPicPr>
        <p:blipFill rotWithShape="1">
          <a:blip r:embed="rId4">
            <a:alphaModFix/>
          </a:blip>
          <a:srcRect b="0" l="0" r="0" t="0"/>
          <a:stretch/>
        </p:blipFill>
        <p:spPr>
          <a:xfrm>
            <a:off x="3733800" y="3886200"/>
            <a:ext cx="3429000" cy="476250"/>
          </a:xfrm>
          <a:prstGeom prst="rect">
            <a:avLst/>
          </a:prstGeom>
          <a:noFill/>
          <a:ln>
            <a:noFill/>
          </a:ln>
        </p:spPr>
      </p:pic>
      <p:pic>
        <p:nvPicPr>
          <p:cNvPr descr="Electronic component inductors.jpg" id="254" name="Google Shape;254;p35"/>
          <p:cNvPicPr preferRelativeResize="0"/>
          <p:nvPr/>
        </p:nvPicPr>
        <p:blipFill rotWithShape="1">
          <a:blip r:embed="rId5">
            <a:alphaModFix/>
          </a:blip>
          <a:srcRect b="0" l="0" r="0" t="0"/>
          <a:stretch/>
        </p:blipFill>
        <p:spPr>
          <a:xfrm>
            <a:off x="1077913" y="544513"/>
            <a:ext cx="3124200" cy="2778125"/>
          </a:xfrm>
          <a:prstGeom prst="rect">
            <a:avLst/>
          </a:prstGeom>
          <a:noFill/>
          <a:ln>
            <a:noFill/>
          </a:ln>
        </p:spPr>
      </p:pic>
      <p:pic>
        <p:nvPicPr>
          <p:cNvPr descr="hal25b" id="255" name="Google Shape;255;p35"/>
          <p:cNvPicPr preferRelativeResize="0"/>
          <p:nvPr/>
        </p:nvPicPr>
        <p:blipFill rotWithShape="1">
          <a:blip r:embed="rId6">
            <a:alphaModFix/>
          </a:blip>
          <a:srcRect b="0" l="0" r="0" t="0"/>
          <a:stretch/>
        </p:blipFill>
        <p:spPr>
          <a:xfrm>
            <a:off x="228600" y="3924300"/>
            <a:ext cx="1524000" cy="1143000"/>
          </a:xfrm>
          <a:prstGeom prst="rect">
            <a:avLst/>
          </a:prstGeom>
          <a:noFill/>
          <a:ln>
            <a:noFill/>
          </a:ln>
        </p:spPr>
      </p:pic>
      <p:pic>
        <p:nvPicPr>
          <p:cNvPr descr="200px-Choke_electronic_component_Epcos_2x47mH_600mA_common_mode" id="256" name="Google Shape;256;p35"/>
          <p:cNvPicPr preferRelativeResize="0"/>
          <p:nvPr/>
        </p:nvPicPr>
        <p:blipFill rotWithShape="1">
          <a:blip r:embed="rId7">
            <a:alphaModFix/>
          </a:blip>
          <a:srcRect b="0" l="0" r="0" t="0"/>
          <a:stretch/>
        </p:blipFill>
        <p:spPr>
          <a:xfrm>
            <a:off x="1752600" y="3962400"/>
            <a:ext cx="1905000" cy="240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457200" y="274638"/>
            <a:ext cx="5715000" cy="114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a:latin typeface="Open Sans"/>
                <a:ea typeface="Open Sans"/>
                <a:cs typeface="Open Sans"/>
                <a:sym typeface="Open Sans"/>
              </a:rPr>
              <a:t>Komponen Aktif</a:t>
            </a:r>
            <a:endParaRPr/>
          </a:p>
        </p:txBody>
      </p:sp>
      <p:sp>
        <p:nvSpPr>
          <p:cNvPr id="262" name="Google Shape;262;p36"/>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Open Sans"/>
              <a:buChar char="•"/>
            </a:pPr>
            <a:r>
              <a:rPr b="1" lang="en-US" sz="2400">
                <a:latin typeface="Open Sans"/>
                <a:ea typeface="Open Sans"/>
                <a:cs typeface="Open Sans"/>
                <a:sym typeface="Open Sans"/>
              </a:rPr>
              <a:t>Dioda semikonduktor</a:t>
            </a:r>
            <a:r>
              <a:rPr lang="en-US" sz="2000">
                <a:latin typeface="Open Sans"/>
                <a:ea typeface="Open Sans"/>
                <a:cs typeface="Open Sans"/>
                <a:sym typeface="Open Sans"/>
              </a:rPr>
              <a:t> </a:t>
            </a:r>
            <a:r>
              <a:rPr lang="en-US" sz="2400">
                <a:latin typeface="Open Sans"/>
                <a:ea typeface="Open Sans"/>
                <a:cs typeface="Open Sans"/>
                <a:sym typeface="Open Sans"/>
              </a:rPr>
              <a:t>dibentuk dengan cara    menyambungkan semi-konduktor tipe p dan </a:t>
            </a:r>
            <a:endParaRPr/>
          </a:p>
          <a:p>
            <a:pPr indent="-342900" lvl="0" marL="342900" rtl="0" algn="l">
              <a:spcBef>
                <a:spcPts val="480"/>
              </a:spcBef>
              <a:spcAft>
                <a:spcPts val="0"/>
              </a:spcAft>
              <a:buClr>
                <a:schemeClr val="dk1"/>
              </a:buClr>
              <a:buSzPts val="2400"/>
              <a:buFont typeface="Open Sans"/>
              <a:buNone/>
            </a:pPr>
            <a:r>
              <a:rPr lang="en-US" sz="2400">
                <a:latin typeface="Open Sans"/>
                <a:ea typeface="Open Sans"/>
                <a:cs typeface="Open Sans"/>
                <a:sym typeface="Open Sans"/>
              </a:rPr>
              <a:t>     semikonduktor tipe n.  Pada saat terjadinya sambungan (junction) p dan n, hole-hole pada bahan p dan elektron-elektron pada bahan n disekitar sambungan cenderung untuk berkombinasi. Yang kemudian mengijinkan arus bergerak melalui anoda menuju ke kathoda. </a:t>
            </a:r>
            <a:r>
              <a:rPr lang="en-US" sz="2400"/>
              <a:t> </a:t>
            </a:r>
            <a:endParaRPr/>
          </a:p>
        </p:txBody>
      </p:sp>
      <p:sp>
        <p:nvSpPr>
          <p:cNvPr id="263" name="Google Shape;263;p36"/>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id="264" name="Google Shape;264;p36"/>
          <p:cNvPicPr preferRelativeResize="0"/>
          <p:nvPr/>
        </p:nvPicPr>
        <p:blipFill rotWithShape="1">
          <a:blip r:embed="rId3">
            <a:alphaModFix/>
          </a:blip>
          <a:srcRect b="0" l="0" r="0" t="0"/>
          <a:stretch/>
        </p:blipFill>
        <p:spPr>
          <a:xfrm>
            <a:off x="7315200" y="381000"/>
            <a:ext cx="1428750" cy="1724025"/>
          </a:xfrm>
          <a:prstGeom prst="rect">
            <a:avLst/>
          </a:prstGeom>
          <a:noFill/>
          <a:ln>
            <a:noFill/>
          </a:ln>
        </p:spPr>
      </p:pic>
      <p:pic>
        <p:nvPicPr>
          <p:cNvPr descr="http://t3.gstatic.com/images?q=tbn:ANd9GcSSwN84DH-WtaQDTlugscASVSMfe4Z8hCIbn33cgI2DnIu1H4sVZQ" id="265" name="Google Shape;265;p36"/>
          <p:cNvPicPr preferRelativeResize="0"/>
          <p:nvPr/>
        </p:nvPicPr>
        <p:blipFill rotWithShape="1">
          <a:blip r:embed="rId4">
            <a:alphaModFix/>
          </a:blip>
          <a:srcRect b="0" l="0" r="0" t="0"/>
          <a:stretch/>
        </p:blipFill>
        <p:spPr>
          <a:xfrm>
            <a:off x="2555875" y="4354513"/>
            <a:ext cx="2663825" cy="1997075"/>
          </a:xfrm>
          <a:prstGeom prst="rect">
            <a:avLst/>
          </a:prstGeom>
          <a:noFill/>
          <a:ln>
            <a:noFill/>
          </a:ln>
        </p:spPr>
      </p:pic>
      <p:pic>
        <p:nvPicPr>
          <p:cNvPr descr="https://basicscomputerengineering.files.wordpress.com/2011/05/dioda.png" id="266" name="Google Shape;266;p36"/>
          <p:cNvPicPr preferRelativeResize="0"/>
          <p:nvPr/>
        </p:nvPicPr>
        <p:blipFill rotWithShape="1">
          <a:blip r:embed="rId5">
            <a:alphaModFix/>
          </a:blip>
          <a:srcRect b="0" l="0" r="0" t="0"/>
          <a:stretch/>
        </p:blipFill>
        <p:spPr>
          <a:xfrm>
            <a:off x="5410200" y="4652963"/>
            <a:ext cx="3448050" cy="11382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72" name="Google Shape;272;p37"/>
          <p:cNvSpPr txBox="1"/>
          <p:nvPr>
            <p:ph idx="4294967295" type="body"/>
          </p:nvPr>
        </p:nvSpPr>
        <p:spPr>
          <a:xfrm>
            <a:off x="304800" y="350838"/>
            <a:ext cx="8686800" cy="58975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Open Sans"/>
              <a:buChar char="•"/>
            </a:pPr>
            <a:r>
              <a:rPr b="1" lang="en-US" sz="2400">
                <a:latin typeface="Open Sans"/>
                <a:ea typeface="Open Sans"/>
                <a:cs typeface="Open Sans"/>
                <a:sym typeface="Open Sans"/>
              </a:rPr>
              <a:t>Zener Diodes</a:t>
            </a:r>
            <a:r>
              <a:rPr lang="en-US" sz="2400">
                <a:latin typeface="Open Sans"/>
                <a:ea typeface="Open Sans"/>
                <a:cs typeface="Open Sans"/>
                <a:sym typeface="Open Sans"/>
              </a:rPr>
              <a:t>: cara menghubungkannya pada arah kebalikan arus terhadap tegangan tertentu untuk menghasilkan tegangan referensi.  </a:t>
            </a:r>
            <a:endParaRPr/>
          </a:p>
          <a:p>
            <a:pPr indent="-190500" lvl="0" marL="342900" rtl="0" algn="l">
              <a:spcBef>
                <a:spcPts val="480"/>
              </a:spcBef>
              <a:spcAft>
                <a:spcPts val="0"/>
              </a:spcAft>
              <a:buClr>
                <a:schemeClr val="dk1"/>
              </a:buClr>
              <a:buSzPts val="2400"/>
              <a:buFont typeface="Arial"/>
              <a:buNone/>
            </a:pPr>
            <a:r>
              <a:t/>
            </a:r>
            <a:endParaRPr sz="2400">
              <a:latin typeface="Open Sans"/>
              <a:ea typeface="Open Sans"/>
              <a:cs typeface="Open Sans"/>
              <a:sym typeface="Open Sans"/>
            </a:endParaRPr>
          </a:p>
          <a:p>
            <a:pPr indent="-190500" lvl="0" marL="342900" rtl="0" algn="l">
              <a:spcBef>
                <a:spcPts val="480"/>
              </a:spcBef>
              <a:spcAft>
                <a:spcPts val="0"/>
              </a:spcAft>
              <a:buClr>
                <a:schemeClr val="dk1"/>
              </a:buClr>
              <a:buSzPts val="2400"/>
              <a:buFont typeface="Arial"/>
              <a:buNone/>
            </a:pPr>
            <a:r>
              <a:t/>
            </a:r>
            <a:endParaRPr sz="2400">
              <a:latin typeface="Open Sans"/>
              <a:ea typeface="Open Sans"/>
              <a:cs typeface="Open Sans"/>
              <a:sym typeface="Open Sans"/>
            </a:endParaRPr>
          </a:p>
          <a:p>
            <a:pPr indent="-190500" lvl="0" marL="342900" rtl="0" algn="l">
              <a:spcBef>
                <a:spcPts val="480"/>
              </a:spcBef>
              <a:spcAft>
                <a:spcPts val="0"/>
              </a:spcAft>
              <a:buClr>
                <a:schemeClr val="dk1"/>
              </a:buClr>
              <a:buSzPts val="2400"/>
              <a:buFont typeface="Arial"/>
              <a:buNone/>
            </a:pPr>
            <a:r>
              <a:t/>
            </a:r>
            <a:endParaRPr sz="2400">
              <a:latin typeface="Open Sans"/>
              <a:ea typeface="Open Sans"/>
              <a:cs typeface="Open Sans"/>
              <a:sym typeface="Open Sans"/>
            </a:endParaRPr>
          </a:p>
          <a:p>
            <a:pPr indent="-190500" lvl="0" marL="342900" rtl="0" algn="l">
              <a:spcBef>
                <a:spcPts val="480"/>
              </a:spcBef>
              <a:spcAft>
                <a:spcPts val="0"/>
              </a:spcAft>
              <a:buClr>
                <a:schemeClr val="dk1"/>
              </a:buClr>
              <a:buSzPts val="2400"/>
              <a:buFont typeface="Arial"/>
              <a:buNone/>
            </a:pPr>
            <a:r>
              <a:t/>
            </a:r>
            <a:endParaRPr sz="2400">
              <a:latin typeface="Open Sans"/>
              <a:ea typeface="Open Sans"/>
              <a:cs typeface="Open Sans"/>
              <a:sym typeface="Open Sans"/>
            </a:endParaRPr>
          </a:p>
          <a:p>
            <a:pPr indent="-342900" lvl="0" marL="342900" rtl="0" algn="l">
              <a:spcBef>
                <a:spcPts val="480"/>
              </a:spcBef>
              <a:spcAft>
                <a:spcPts val="0"/>
              </a:spcAft>
              <a:buClr>
                <a:schemeClr val="dk1"/>
              </a:buClr>
              <a:buSzPts val="2400"/>
              <a:buFont typeface="Open Sans"/>
              <a:buChar char="•"/>
            </a:pPr>
            <a:r>
              <a:rPr b="1" lang="en-US" sz="2400">
                <a:latin typeface="Open Sans"/>
                <a:ea typeface="Open Sans"/>
                <a:cs typeface="Open Sans"/>
                <a:sym typeface="Open Sans"/>
              </a:rPr>
              <a:t>Light  emitting  diodes  (LEDS)</a:t>
            </a:r>
            <a:r>
              <a:rPr lang="en-US" sz="2400">
                <a:latin typeface="Open Sans"/>
                <a:ea typeface="Open Sans"/>
                <a:cs typeface="Open Sans"/>
                <a:sym typeface="Open Sans"/>
              </a:rPr>
              <a:t>  jenis Dioda khusus yang menghasilkan  sinar jika dihubungkan dg arus biasanya digunakan sbg lampu.</a:t>
            </a:r>
            <a:endParaRPr/>
          </a:p>
          <a:p>
            <a:pPr indent="-190500" lvl="0" marL="342900" rtl="0" algn="l">
              <a:spcBef>
                <a:spcPts val="480"/>
              </a:spcBef>
              <a:spcAft>
                <a:spcPts val="0"/>
              </a:spcAft>
              <a:buClr>
                <a:schemeClr val="dk1"/>
              </a:buClr>
              <a:buSzPts val="2400"/>
              <a:buFont typeface="Arial"/>
              <a:buNone/>
            </a:pPr>
            <a:r>
              <a:t/>
            </a:r>
            <a:endParaRPr sz="2400">
              <a:latin typeface="Open Sans"/>
              <a:ea typeface="Open Sans"/>
              <a:cs typeface="Open Sans"/>
              <a:sym typeface="Open Sans"/>
            </a:endParaRPr>
          </a:p>
          <a:p>
            <a:pPr indent="-190500" lvl="0" marL="342900" rtl="0" algn="l">
              <a:spcBef>
                <a:spcPts val="480"/>
              </a:spcBef>
              <a:spcAft>
                <a:spcPts val="0"/>
              </a:spcAft>
              <a:buClr>
                <a:schemeClr val="dk1"/>
              </a:buClr>
              <a:buSzPts val="2400"/>
              <a:buFont typeface="Arial"/>
              <a:buNone/>
            </a:pPr>
            <a:r>
              <a:t/>
            </a:r>
            <a:endParaRPr sz="2400">
              <a:latin typeface="Open Sans"/>
              <a:ea typeface="Open Sans"/>
              <a:cs typeface="Open Sans"/>
              <a:sym typeface="Open Sans"/>
            </a:endParaRPr>
          </a:p>
          <a:p>
            <a:pPr indent="-190500" lvl="0" marL="342900" rtl="0" algn="l">
              <a:spcBef>
                <a:spcPts val="480"/>
              </a:spcBef>
              <a:spcAft>
                <a:spcPts val="0"/>
              </a:spcAft>
              <a:buClr>
                <a:schemeClr val="dk1"/>
              </a:buClr>
              <a:buSzPts val="2400"/>
              <a:buFont typeface="Arial"/>
              <a:buNone/>
            </a:pPr>
            <a:r>
              <a:t/>
            </a:r>
            <a:endParaRPr sz="2400">
              <a:latin typeface="Open Sans"/>
              <a:ea typeface="Open Sans"/>
              <a:cs typeface="Open Sans"/>
              <a:sym typeface="Open Sans"/>
            </a:endParaRPr>
          </a:p>
          <a:p>
            <a:pPr indent="-190500" lvl="0" marL="342900" rtl="0" algn="l">
              <a:spcBef>
                <a:spcPts val="480"/>
              </a:spcBef>
              <a:spcAft>
                <a:spcPts val="0"/>
              </a:spcAft>
              <a:buClr>
                <a:schemeClr val="dk1"/>
              </a:buClr>
              <a:buSzPts val="2400"/>
              <a:buFont typeface="Arial"/>
              <a:buNone/>
            </a:pPr>
            <a:r>
              <a:t/>
            </a:r>
            <a:endParaRPr sz="2400">
              <a:latin typeface="Open Sans"/>
              <a:ea typeface="Open Sans"/>
              <a:cs typeface="Open Sans"/>
              <a:sym typeface="Open Sans"/>
            </a:endParaRPr>
          </a:p>
        </p:txBody>
      </p:sp>
      <p:pic>
        <p:nvPicPr>
          <p:cNvPr id="273" name="Google Shape;273;p37"/>
          <p:cNvPicPr preferRelativeResize="0"/>
          <p:nvPr/>
        </p:nvPicPr>
        <p:blipFill rotWithShape="1">
          <a:blip r:embed="rId3">
            <a:alphaModFix/>
          </a:blip>
          <a:srcRect b="0" l="0" r="0" t="0"/>
          <a:stretch/>
        </p:blipFill>
        <p:spPr>
          <a:xfrm>
            <a:off x="2514600" y="1447800"/>
            <a:ext cx="3895725" cy="1609725"/>
          </a:xfrm>
          <a:prstGeom prst="rect">
            <a:avLst/>
          </a:prstGeom>
          <a:noFill/>
          <a:ln>
            <a:noFill/>
          </a:ln>
        </p:spPr>
      </p:pic>
      <p:pic>
        <p:nvPicPr>
          <p:cNvPr descr="http://d4c027c89b30561298bd-484902fe60e1615dc83faa972a248000.r12.cf3.rackcdn.com/imagepicker/21974/led2_3.png" id="274" name="Google Shape;274;p37"/>
          <p:cNvPicPr preferRelativeResize="0"/>
          <p:nvPr/>
        </p:nvPicPr>
        <p:blipFill rotWithShape="1">
          <a:blip r:embed="rId4">
            <a:alphaModFix/>
          </a:blip>
          <a:srcRect b="0" l="0" r="0" t="0"/>
          <a:stretch/>
        </p:blipFill>
        <p:spPr>
          <a:xfrm>
            <a:off x="3014663" y="4181475"/>
            <a:ext cx="2895600" cy="206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457200" y="276225"/>
            <a:ext cx="8229600" cy="8493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7 SEGMENT DISPLAY</a:t>
            </a:r>
            <a:endParaRPr/>
          </a:p>
        </p:txBody>
      </p:sp>
      <p:sp>
        <p:nvSpPr>
          <p:cNvPr id="280" name="Google Shape;280;p38"/>
          <p:cNvSpPr txBox="1"/>
          <p:nvPr>
            <p:ph idx="1" type="body"/>
          </p:nvPr>
        </p:nvSpPr>
        <p:spPr>
          <a:xfrm>
            <a:off x="457200" y="1014413"/>
            <a:ext cx="8229600" cy="48577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Font typeface="Arial"/>
              <a:buChar char="•"/>
            </a:pPr>
            <a:r>
              <a:rPr lang="en-US"/>
              <a:t>Seven Segment adalah tujuh segmen-segmen yang digunakan menampilkan angka. </a:t>
            </a:r>
            <a:endParaRPr/>
          </a:p>
          <a:p>
            <a:pPr indent="-342900" lvl="0" marL="342900" rtl="0" algn="l">
              <a:spcBef>
                <a:spcPts val="440"/>
              </a:spcBef>
              <a:spcAft>
                <a:spcPts val="0"/>
              </a:spcAft>
              <a:buClr>
                <a:schemeClr val="dk1"/>
              </a:buClr>
              <a:buSzPts val="2200"/>
              <a:buFont typeface="Arial"/>
              <a:buChar char="•"/>
            </a:pPr>
            <a:r>
              <a:rPr lang="en-US"/>
              <a:t>Seven segment merupakan display visual yang umum digunakan dalam dunia digital. </a:t>
            </a:r>
            <a:endParaRPr/>
          </a:p>
          <a:p>
            <a:pPr indent="-342900" lvl="0" marL="342900" rtl="0" algn="l">
              <a:spcBef>
                <a:spcPts val="440"/>
              </a:spcBef>
              <a:spcAft>
                <a:spcPts val="0"/>
              </a:spcAft>
              <a:buClr>
                <a:schemeClr val="dk1"/>
              </a:buClr>
              <a:buSzPts val="2200"/>
              <a:buFont typeface="Arial"/>
              <a:buChar char="•"/>
            </a:pPr>
            <a:r>
              <a:rPr lang="en-US"/>
              <a:t>Seven segment sering dijumpai pada jam digital, penujuk antrian, diplay angka digital dan termometer digital. </a:t>
            </a:r>
            <a:endParaRPr/>
          </a:p>
          <a:p>
            <a:pPr indent="-342900" lvl="0" marL="342900" rtl="0" algn="l">
              <a:spcBef>
                <a:spcPts val="440"/>
              </a:spcBef>
              <a:spcAft>
                <a:spcPts val="0"/>
              </a:spcAft>
              <a:buClr>
                <a:schemeClr val="dk1"/>
              </a:buClr>
              <a:buSzPts val="2200"/>
              <a:buFont typeface="Arial"/>
              <a:buChar char="•"/>
            </a:pPr>
            <a:r>
              <a:rPr lang="en-US"/>
              <a:t>Penggunaan secara umum adalah untuk menampilkan informasi secara visual mengenai data-data yang sedang diolah oleh suatu rangkaian digital. </a:t>
            </a:r>
            <a:endParaRPr/>
          </a:p>
          <a:p>
            <a:pPr indent="-342900" lvl="0" marL="342900" rtl="0" algn="l">
              <a:spcBef>
                <a:spcPts val="440"/>
              </a:spcBef>
              <a:spcAft>
                <a:spcPts val="0"/>
              </a:spcAft>
              <a:buClr>
                <a:schemeClr val="dk1"/>
              </a:buClr>
              <a:buSzPts val="2200"/>
              <a:buFont typeface="Arial"/>
              <a:buChar char="•"/>
            </a:pPr>
            <a:r>
              <a:rPr lang="en-US"/>
              <a:t>Seven segmen ini tersusun atas 7 bbuah LED yang disusun membentuk angka 8 yang penyusunnya menggunakan diberikan lebel dari ‘a’ sampai ‘g’ dan satu lagi untuk dot point (DP). Setiap segmen ini terdiri dari 1 atau 2 Light Emitting Diode ( LED ). salah satu terminal LED dihubungkan menjadi satu sebagai kaki common.</a:t>
            </a:r>
            <a:endParaRPr/>
          </a:p>
        </p:txBody>
      </p:sp>
      <p:sp>
        <p:nvSpPr>
          <p:cNvPr id="281" name="Google Shape;281;p38"/>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457200" y="276225"/>
            <a:ext cx="8229600" cy="8493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CONTOH 7 SEGMEN DISPLAY</a:t>
            </a:r>
            <a:endParaRPr/>
          </a:p>
        </p:txBody>
      </p:sp>
      <p:sp>
        <p:nvSpPr>
          <p:cNvPr id="287" name="Google Shape;287;p39"/>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machine-information-systems.com/images/LED_Display_7_Segment.jpg" id="288" name="Google Shape;288;p39"/>
          <p:cNvPicPr preferRelativeResize="0"/>
          <p:nvPr>
            <p:ph idx="1" type="body"/>
          </p:nvPr>
        </p:nvPicPr>
        <p:blipFill rotWithShape="1">
          <a:blip r:embed="rId3">
            <a:alphaModFix/>
          </a:blip>
          <a:srcRect b="0" l="0" r="0" t="0"/>
          <a:stretch/>
        </p:blipFill>
        <p:spPr>
          <a:xfrm>
            <a:off x="312738" y="1092200"/>
            <a:ext cx="4295775" cy="2533650"/>
          </a:xfrm>
          <a:prstGeom prst="rect">
            <a:avLst/>
          </a:prstGeom>
          <a:noFill/>
          <a:ln>
            <a:noFill/>
          </a:ln>
        </p:spPr>
      </p:pic>
      <p:pic>
        <p:nvPicPr>
          <p:cNvPr descr="Pengertian Seven Segment Display" id="289" name="Google Shape;289;p39"/>
          <p:cNvPicPr preferRelativeResize="0"/>
          <p:nvPr/>
        </p:nvPicPr>
        <p:blipFill rotWithShape="1">
          <a:blip r:embed="rId4">
            <a:alphaModFix/>
          </a:blip>
          <a:srcRect b="0" l="0" r="0" t="0"/>
          <a:stretch/>
        </p:blipFill>
        <p:spPr>
          <a:xfrm>
            <a:off x="3657600" y="3625850"/>
            <a:ext cx="5238750" cy="266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457200" y="276225"/>
            <a:ext cx="8229600" cy="8493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a:t>
            </a:r>
            <a:endParaRPr/>
          </a:p>
        </p:txBody>
      </p:sp>
      <p:sp>
        <p:nvSpPr>
          <p:cNvPr id="295" name="Google Shape;295;p40"/>
          <p:cNvSpPr txBox="1"/>
          <p:nvPr>
            <p:ph idx="1" type="body"/>
          </p:nvPr>
        </p:nvSpPr>
        <p:spPr>
          <a:xfrm>
            <a:off x="457200" y="4038600"/>
            <a:ext cx="7696200" cy="23161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Open Sans"/>
              <a:buChar char="•"/>
            </a:pPr>
            <a:r>
              <a:rPr b="1" lang="en-US" sz="2400">
                <a:latin typeface="Open Sans"/>
                <a:ea typeface="Open Sans"/>
                <a:cs typeface="Open Sans"/>
                <a:sym typeface="Open Sans"/>
              </a:rPr>
              <a:t>Transistor </a:t>
            </a:r>
            <a:r>
              <a:rPr lang="en-US" sz="2400">
                <a:latin typeface="Open Sans"/>
                <a:ea typeface="Open Sans"/>
                <a:cs typeface="Open Sans"/>
                <a:sym typeface="Open Sans"/>
              </a:rPr>
              <a:t>merupakan peralatan yg mempu-nyai 3 lapis N-P-N atau P-N-P. Dalam rentang operasi, arus kolektor IC  merupa-kan fungsi dari arus basis IB . Perubahan pada arus basis IB  memberikan peruba-han yg diperkuat pd arus kolektor utk tegangan emitor-kolektor VCE  yg diberikan.  Perbandingan kedua arus ini dalam orde 15 sampai 100.</a:t>
            </a:r>
            <a:endParaRPr/>
          </a:p>
        </p:txBody>
      </p:sp>
      <p:sp>
        <p:nvSpPr>
          <p:cNvPr id="296" name="Google Shape;296;p40"/>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descr="transistor" id="297" name="Google Shape;297;p40"/>
          <p:cNvPicPr preferRelativeResize="0"/>
          <p:nvPr/>
        </p:nvPicPr>
        <p:blipFill rotWithShape="1">
          <a:blip r:embed="rId3">
            <a:alphaModFix/>
          </a:blip>
          <a:srcRect b="0" l="0" r="0" t="0"/>
          <a:stretch/>
        </p:blipFill>
        <p:spPr>
          <a:xfrm>
            <a:off x="696913" y="293688"/>
            <a:ext cx="7848600" cy="363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descr="Rangkaian_+Transistor+yang+sering+digunakan_JOVITR" id="303" name="Google Shape;303;p41"/>
          <p:cNvPicPr preferRelativeResize="0"/>
          <p:nvPr/>
        </p:nvPicPr>
        <p:blipFill rotWithShape="1">
          <a:blip r:embed="rId3">
            <a:alphaModFix/>
          </a:blip>
          <a:srcRect b="0" l="0" r="0" t="0"/>
          <a:stretch/>
        </p:blipFill>
        <p:spPr>
          <a:xfrm>
            <a:off x="1219200" y="762000"/>
            <a:ext cx="6705600" cy="504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descr="tab-illuminated-push-button-spring-return-25mm-pb2511d-2" id="308" name="Google Shape;308;p42"/>
          <p:cNvPicPr preferRelativeResize="0"/>
          <p:nvPr>
            <p:ph type="title"/>
          </p:nvPr>
        </p:nvPicPr>
        <p:blipFill rotWithShape="1">
          <a:blip r:embed="rId3">
            <a:alphaModFix/>
          </a:blip>
          <a:srcRect b="0" l="0" r="0" t="0"/>
          <a:stretch/>
        </p:blipFill>
        <p:spPr>
          <a:xfrm>
            <a:off x="6975475" y="1250950"/>
            <a:ext cx="728663" cy="849313"/>
          </a:xfrm>
          <a:prstGeom prst="rect">
            <a:avLst/>
          </a:prstGeom>
          <a:noFill/>
          <a:ln>
            <a:noFill/>
          </a:ln>
        </p:spPr>
      </p:pic>
      <p:sp>
        <p:nvSpPr>
          <p:cNvPr id="309" name="Google Shape;309;p42"/>
          <p:cNvSpPr txBox="1"/>
          <p:nvPr>
            <p:ph idx="1" type="body"/>
          </p:nvPr>
        </p:nvSpPr>
        <p:spPr>
          <a:xfrm>
            <a:off x="2206625" y="693738"/>
            <a:ext cx="4267200" cy="2438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Open Sans"/>
              <a:buChar char="•"/>
            </a:pPr>
            <a:r>
              <a:rPr b="1" lang="en-US" sz="2400">
                <a:latin typeface="Open Sans"/>
                <a:ea typeface="Open Sans"/>
                <a:cs typeface="Open Sans"/>
                <a:sym typeface="Open Sans"/>
              </a:rPr>
              <a:t>Switches</a:t>
            </a:r>
            <a:r>
              <a:rPr lang="en-US" sz="2400">
                <a:latin typeface="Open Sans"/>
                <a:ea typeface="Open Sans"/>
                <a:cs typeface="Open Sans"/>
                <a:sym typeface="Open Sans"/>
              </a:rPr>
              <a:t>:  peralatan mekanis yang digunakan untuk memutus arus, dibentuk dengan sejumlah penghubung dan sejumlah penarik. </a:t>
            </a:r>
            <a:endParaRPr/>
          </a:p>
        </p:txBody>
      </p:sp>
      <p:sp>
        <p:nvSpPr>
          <p:cNvPr id="310" name="Google Shape;310;p42"/>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descr="saklar" id="311" name="Google Shape;311;p42"/>
          <p:cNvPicPr preferRelativeResize="0"/>
          <p:nvPr/>
        </p:nvPicPr>
        <p:blipFill rotWithShape="1">
          <a:blip r:embed="rId4">
            <a:alphaModFix/>
          </a:blip>
          <a:srcRect b="0" l="0" r="0" t="0"/>
          <a:stretch/>
        </p:blipFill>
        <p:spPr>
          <a:xfrm>
            <a:off x="304800" y="3124200"/>
            <a:ext cx="3810000" cy="3076575"/>
          </a:xfrm>
          <a:prstGeom prst="rect">
            <a:avLst/>
          </a:prstGeom>
          <a:noFill/>
          <a:ln>
            <a:noFill/>
          </a:ln>
        </p:spPr>
      </p:pic>
      <p:pic>
        <p:nvPicPr>
          <p:cNvPr descr="ANd9GcTCQ7Rr-dHRnny_5tShvEjAAQH_4G5yNWJYWWM_WKHT5fWtGGP3jg" id="312" name="Google Shape;312;p42"/>
          <p:cNvPicPr preferRelativeResize="0"/>
          <p:nvPr/>
        </p:nvPicPr>
        <p:blipFill rotWithShape="1">
          <a:blip r:embed="rId5">
            <a:alphaModFix/>
          </a:blip>
          <a:srcRect b="0" l="0" r="0" t="0"/>
          <a:stretch/>
        </p:blipFill>
        <p:spPr>
          <a:xfrm>
            <a:off x="5486400" y="3451225"/>
            <a:ext cx="3429000" cy="27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457200" y="276225"/>
            <a:ext cx="8229600" cy="8493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IC (Integrated Circuit)</a:t>
            </a:r>
            <a:endParaRPr/>
          </a:p>
        </p:txBody>
      </p:sp>
      <p:sp>
        <p:nvSpPr>
          <p:cNvPr id="318" name="Google Shape;318;p43"/>
          <p:cNvSpPr txBox="1"/>
          <p:nvPr>
            <p:ph idx="1" type="body"/>
          </p:nvPr>
        </p:nvSpPr>
        <p:spPr>
          <a:xfrm>
            <a:off x="457200" y="1268413"/>
            <a:ext cx="8229600" cy="48577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Font typeface="Arial"/>
              <a:buChar char="•"/>
            </a:pPr>
            <a:r>
              <a:rPr lang="en-US"/>
              <a:t>Integrated Circuit atau disingkat dengan IC adalah Komponen Elektronika Aktif yang terdiri dari gabungan ratusan, ribuan bahkan jutaan Transistor, Dioda, Resistor dan Kapasitor yang diintegrasikan menjadi suatu Rangkaian Elektronika dalam sebuah kemasan kecil. </a:t>
            </a:r>
            <a:endParaRPr/>
          </a:p>
          <a:p>
            <a:pPr indent="-342900" lvl="0" marL="342900" rtl="0" algn="l">
              <a:spcBef>
                <a:spcPts val="440"/>
              </a:spcBef>
              <a:spcAft>
                <a:spcPts val="0"/>
              </a:spcAft>
              <a:buClr>
                <a:schemeClr val="dk1"/>
              </a:buClr>
              <a:buSzPts val="2200"/>
              <a:buFont typeface="Arial"/>
              <a:buChar char="•"/>
            </a:pPr>
            <a:r>
              <a:rPr lang="en-US"/>
              <a:t>Bahan utama yang membentuk sebuah Integrated Circuit (IC) adalah Bahan Semikonduktor. Silicon merupakan bahan semikonduktor yang paling sering digunakan dalam Teknologi Fabrikasi Integrated Circuit (IC). </a:t>
            </a:r>
            <a:endParaRPr/>
          </a:p>
          <a:p>
            <a:pPr indent="-342900" lvl="0" marL="342900" rtl="0" algn="l">
              <a:spcBef>
                <a:spcPts val="440"/>
              </a:spcBef>
              <a:spcAft>
                <a:spcPts val="0"/>
              </a:spcAft>
              <a:buClr>
                <a:schemeClr val="dk1"/>
              </a:buClr>
              <a:buSzPts val="2200"/>
              <a:buFont typeface="Arial"/>
              <a:buChar char="•"/>
            </a:pPr>
            <a:r>
              <a:rPr lang="en-US"/>
              <a:t>Bentuk IC berupa kepingan silikon padat, biasanya berwarna hitam yang mempunyai banyak kaki-kaki (pin) sehingga bentuknya mirip sisir..</a:t>
            </a:r>
            <a:endParaRPr/>
          </a:p>
        </p:txBody>
      </p:sp>
      <p:sp>
        <p:nvSpPr>
          <p:cNvPr id="319" name="Google Shape;319;p43"/>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4000">
                <a:latin typeface="Open Sans"/>
                <a:ea typeface="Open Sans"/>
                <a:cs typeface="Open Sans"/>
                <a:sym typeface="Open Sans"/>
              </a:rPr>
              <a:t>Komponen Pasif</a:t>
            </a:r>
            <a:endParaRPr/>
          </a:p>
        </p:txBody>
      </p:sp>
      <p:sp>
        <p:nvSpPr>
          <p:cNvPr id="176" name="Google Shape;176;p26"/>
          <p:cNvSpPr txBox="1"/>
          <p:nvPr>
            <p:ph idx="1" type="body"/>
          </p:nvPr>
        </p:nvSpPr>
        <p:spPr>
          <a:xfrm>
            <a:off x="609600" y="1676400"/>
            <a:ext cx="82296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Open Sans"/>
              <a:buChar char="•"/>
            </a:pPr>
            <a:r>
              <a:rPr b="1" lang="en-US" sz="2000">
                <a:latin typeface="Open Sans"/>
                <a:ea typeface="Open Sans"/>
                <a:cs typeface="Open Sans"/>
                <a:sym typeface="Open Sans"/>
              </a:rPr>
              <a:t>Terdiri dari: resistor, kapasitor,  induktor </a:t>
            </a:r>
            <a:endParaRPr/>
          </a:p>
          <a:p>
            <a:pPr indent="-342900" lvl="0" marL="342900" rtl="0" algn="l">
              <a:lnSpc>
                <a:spcPct val="80000"/>
              </a:lnSpc>
              <a:spcBef>
                <a:spcPts val="400"/>
              </a:spcBef>
              <a:spcAft>
                <a:spcPts val="0"/>
              </a:spcAft>
              <a:buClr>
                <a:schemeClr val="dk1"/>
              </a:buClr>
              <a:buSzPts val="2000"/>
              <a:buFont typeface="Open Sans"/>
              <a:buChar char="•"/>
            </a:pPr>
            <a:r>
              <a:rPr b="1" lang="en-US" sz="2000">
                <a:latin typeface="Open Sans"/>
                <a:ea typeface="Open Sans"/>
                <a:cs typeface="Open Sans"/>
                <a:sym typeface="Open Sans"/>
              </a:rPr>
              <a:t>Resistor </a:t>
            </a:r>
            <a:r>
              <a:rPr lang="en-US" sz="2000">
                <a:latin typeface="Open Sans"/>
                <a:ea typeface="Open Sans"/>
                <a:cs typeface="Open Sans"/>
                <a:sym typeface="Open Sans"/>
              </a:rPr>
              <a:t>adalah tahanan atau hambatan, berfungsi untuk menghambat arus listrik yang melewatinya.</a:t>
            </a:r>
            <a:endParaRPr/>
          </a:p>
          <a:p>
            <a:pPr indent="-342900" lvl="0" marL="342900" rtl="0" algn="l">
              <a:lnSpc>
                <a:spcPct val="80000"/>
              </a:lnSpc>
              <a:spcBef>
                <a:spcPts val="400"/>
              </a:spcBef>
              <a:spcAft>
                <a:spcPts val="0"/>
              </a:spcAft>
              <a:buClr>
                <a:schemeClr val="dk1"/>
              </a:buClr>
              <a:buSzPts val="2000"/>
              <a:buFont typeface="Open Sans"/>
              <a:buNone/>
            </a:pPr>
            <a:r>
              <a:rPr lang="en-US" sz="2000">
                <a:latin typeface="Open Sans"/>
                <a:ea typeface="Open Sans"/>
                <a:cs typeface="Open Sans"/>
                <a:sym typeface="Open Sans"/>
              </a:rPr>
              <a:t>     Satuan harga resistor adalah Ohm.        1 MΩ (mega ohm) = 1000, KΩ (kilo ohm) = 106 Ω (ohm)).</a:t>
            </a:r>
            <a:endParaRPr/>
          </a:p>
          <a:p>
            <a:pPr indent="-215900" lvl="0" marL="342900" rtl="0" algn="l">
              <a:lnSpc>
                <a:spcPct val="80000"/>
              </a:lnSpc>
              <a:spcBef>
                <a:spcPts val="400"/>
              </a:spcBef>
              <a:spcAft>
                <a:spcPts val="0"/>
              </a:spcAft>
              <a:buClr>
                <a:schemeClr val="dk1"/>
              </a:buClr>
              <a:buSzPts val="2000"/>
              <a:buFont typeface="Arial"/>
              <a:buNone/>
            </a:pPr>
            <a:r>
              <a:t/>
            </a:r>
            <a:endParaRPr sz="2000">
              <a:latin typeface="Open Sans"/>
              <a:ea typeface="Open Sans"/>
              <a:cs typeface="Open Sans"/>
              <a:sym typeface="Open Sans"/>
            </a:endParaRPr>
          </a:p>
          <a:p>
            <a:pPr indent="-342900" lvl="0" marL="342900" rtl="0" algn="l">
              <a:lnSpc>
                <a:spcPct val="80000"/>
              </a:lnSpc>
              <a:spcBef>
                <a:spcPts val="400"/>
              </a:spcBef>
              <a:spcAft>
                <a:spcPts val="0"/>
              </a:spcAft>
              <a:buClr>
                <a:schemeClr val="dk1"/>
              </a:buClr>
              <a:buSzPts val="2000"/>
              <a:buFont typeface="Open Sans"/>
              <a:buChar char="•"/>
            </a:pPr>
            <a:r>
              <a:rPr b="1" lang="en-US" sz="2000">
                <a:latin typeface="Open Sans"/>
                <a:ea typeface="Open Sans"/>
                <a:cs typeface="Open Sans"/>
                <a:sym typeface="Open Sans"/>
              </a:rPr>
              <a:t>Resistor tetap</a:t>
            </a:r>
            <a:r>
              <a:rPr lang="en-US" sz="2000">
                <a:latin typeface="Open Sans"/>
                <a:ea typeface="Open Sans"/>
                <a:cs typeface="Open Sans"/>
                <a:sym typeface="Open Sans"/>
              </a:rPr>
              <a:t> yaitu resistor yang nilai hambatannya  relatif tetap, biasanya terbuat dari karbon, kawat atau paduan logam. Nilainya hambatannya ditentukan oleh tebalnya dan panjangnya lintasan karbon.</a:t>
            </a:r>
            <a:endParaRPr/>
          </a:p>
        </p:txBody>
      </p:sp>
      <p:sp>
        <p:nvSpPr>
          <p:cNvPr id="177" name="Google Shape;177;p26"/>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descr="Untitled-3" id="178" name="Google Shape;178;p26"/>
          <p:cNvPicPr preferRelativeResize="0"/>
          <p:nvPr/>
        </p:nvPicPr>
        <p:blipFill rotWithShape="1">
          <a:blip r:embed="rId3">
            <a:alphaModFix/>
          </a:blip>
          <a:srcRect b="0" l="0" r="0" t="0"/>
          <a:stretch/>
        </p:blipFill>
        <p:spPr>
          <a:xfrm>
            <a:off x="1143000" y="4494718"/>
            <a:ext cx="6324600" cy="2112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457200" y="276225"/>
            <a:ext cx="8229600" cy="8493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325" name="Google Shape;325;p44"/>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Pengertian Semikonduktor" id="326" name="Google Shape;326;p44"/>
          <p:cNvPicPr preferRelativeResize="0"/>
          <p:nvPr/>
        </p:nvPicPr>
        <p:blipFill rotWithShape="1">
          <a:blip r:embed="rId3">
            <a:alphaModFix/>
          </a:blip>
          <a:srcRect b="0" l="0" r="0" t="0"/>
          <a:stretch/>
        </p:blipFill>
        <p:spPr>
          <a:xfrm>
            <a:off x="3657600" y="276225"/>
            <a:ext cx="5238750" cy="2952750"/>
          </a:xfrm>
          <a:prstGeom prst="rect">
            <a:avLst/>
          </a:prstGeom>
          <a:noFill/>
          <a:ln>
            <a:noFill/>
          </a:ln>
        </p:spPr>
      </p:pic>
      <p:pic>
        <p:nvPicPr>
          <p:cNvPr descr="http://4.bp.blogspot.com/-KTuT1K9BHlE/UZpr-6i6crI/AAAAAAAAAgo/-phtTxjYJcI/s1600/ic.jpg" id="327" name="Google Shape;327;p44"/>
          <p:cNvPicPr preferRelativeResize="0"/>
          <p:nvPr/>
        </p:nvPicPr>
        <p:blipFill rotWithShape="1">
          <a:blip r:embed="rId4">
            <a:alphaModFix/>
          </a:blip>
          <a:srcRect b="0" l="0" r="0" t="0"/>
          <a:stretch/>
        </p:blipFill>
        <p:spPr>
          <a:xfrm>
            <a:off x="304800" y="1752600"/>
            <a:ext cx="3200400" cy="249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457200" y="276225"/>
            <a:ext cx="8229600" cy="8493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2000">
                <a:solidFill>
                  <a:srgbClr val="595959"/>
                </a:solidFill>
              </a:rPr>
              <a:t>IC TTL (Integrated Circuit Transistor Transistor Logic) </a:t>
            </a:r>
            <a:endParaRPr/>
          </a:p>
        </p:txBody>
      </p:sp>
      <p:sp>
        <p:nvSpPr>
          <p:cNvPr id="333" name="Google Shape;333;p45"/>
          <p:cNvSpPr txBox="1"/>
          <p:nvPr>
            <p:ph idx="1" type="body"/>
          </p:nvPr>
        </p:nvSpPr>
        <p:spPr>
          <a:xfrm>
            <a:off x="685800" y="1295400"/>
            <a:ext cx="8229600" cy="51323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Font typeface="Arial"/>
              <a:buChar char="•"/>
            </a:pPr>
            <a:r>
              <a:rPr lang="en-US"/>
              <a:t>IC TTL adalah IC yang banyak digunakan dalam rangkaian-rangkaian digital karena menggunakan sumber tegangan yang relatif rendah, yaitu antara 4,75 Volt sampai 5,25 Volt. </a:t>
            </a:r>
            <a:endParaRPr/>
          </a:p>
          <a:p>
            <a:pPr indent="-342900" lvl="0" marL="342900" rtl="0" algn="l">
              <a:spcBef>
                <a:spcPts val="440"/>
              </a:spcBef>
              <a:spcAft>
                <a:spcPts val="0"/>
              </a:spcAft>
              <a:buClr>
                <a:schemeClr val="dk1"/>
              </a:buClr>
              <a:buSzPts val="2200"/>
              <a:buFont typeface="Arial"/>
              <a:buChar char="•"/>
            </a:pPr>
            <a:r>
              <a:rPr lang="en-US"/>
              <a:t>Komponen utama IC TTL adalah beberapa transistor yang digabungkan sehingga membentuk dua keadaan (ON/FF). </a:t>
            </a:r>
            <a:endParaRPr/>
          </a:p>
          <a:p>
            <a:pPr indent="-342900" lvl="0" marL="342900" rtl="0" algn="l">
              <a:spcBef>
                <a:spcPts val="440"/>
              </a:spcBef>
              <a:spcAft>
                <a:spcPts val="0"/>
              </a:spcAft>
              <a:buClr>
                <a:schemeClr val="dk1"/>
              </a:buClr>
              <a:buSzPts val="2200"/>
              <a:buFont typeface="Arial"/>
              <a:buChar char="•"/>
            </a:pPr>
            <a:r>
              <a:rPr lang="en-US"/>
              <a:t>Dengan mengendalikan kondisi ON/OFF transistor pada IC digital, dapat dibuat berbagai fungsi logika. ada tiga fungsi logika dasar yaitu AND, OR dan NOT. </a:t>
            </a:r>
            <a:endParaRPr/>
          </a:p>
          <a:p>
            <a:pPr indent="-342900" lvl="0" marL="342900" rtl="0" algn="l">
              <a:spcBef>
                <a:spcPts val="440"/>
              </a:spcBef>
              <a:spcAft>
                <a:spcPts val="0"/>
              </a:spcAft>
              <a:buClr>
                <a:schemeClr val="dk1"/>
              </a:buClr>
              <a:buSzPts val="2200"/>
              <a:buFont typeface="Arial"/>
              <a:buChar char="•"/>
            </a:pPr>
            <a:r>
              <a:rPr lang="en-US"/>
              <a:t>IC Gerbang logika untuk tipe TTL ditandai dengan kode 74 (seri 74xx, 741xx, 742xx, 743xx, 744xx). Konsumsi daya dari IC jenis TTL ini relatif besar. Pada IC jenis ini, untuk menghasilkan logika ‘1’ diberikan tegangan 5 V, sedangkan untuk logika ‘0’ diberikan tegangan 0 V.</a:t>
            </a:r>
            <a:endParaRPr/>
          </a:p>
        </p:txBody>
      </p:sp>
      <p:sp>
        <p:nvSpPr>
          <p:cNvPr id="334" name="Google Shape;334;p45"/>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Macam-macam-Resistor" id="183" name="Google Shape;183;p27"/>
          <p:cNvPicPr preferRelativeResize="0"/>
          <p:nvPr>
            <p:ph type="title"/>
          </p:nvPr>
        </p:nvPicPr>
        <p:blipFill rotWithShape="1">
          <a:blip r:embed="rId3">
            <a:alphaModFix/>
          </a:blip>
          <a:srcRect b="0" l="0" r="0" t="0"/>
          <a:stretch/>
        </p:blipFill>
        <p:spPr>
          <a:xfrm>
            <a:off x="4267200" y="609600"/>
            <a:ext cx="3048000" cy="1547813"/>
          </a:xfrm>
          <a:prstGeom prst="rect">
            <a:avLst/>
          </a:prstGeom>
          <a:noFill/>
          <a:ln>
            <a:noFill/>
          </a:ln>
        </p:spPr>
      </p:pic>
      <p:sp>
        <p:nvSpPr>
          <p:cNvPr id="184" name="Google Shape;184;p27"/>
          <p:cNvSpPr txBox="1"/>
          <p:nvPr>
            <p:ph idx="1" type="body"/>
          </p:nvPr>
        </p:nvSpPr>
        <p:spPr>
          <a:xfrm>
            <a:off x="3200400" y="2438400"/>
            <a:ext cx="5715000" cy="39338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Open Sans"/>
              <a:buChar char="•"/>
            </a:pPr>
            <a:r>
              <a:rPr b="1" lang="en-US" sz="2400">
                <a:latin typeface="Open Sans"/>
                <a:ea typeface="Open Sans"/>
                <a:cs typeface="Open Sans"/>
                <a:sym typeface="Open Sans"/>
              </a:rPr>
              <a:t>Resistor variabel</a:t>
            </a:r>
            <a:r>
              <a:rPr lang="en-US" sz="2400">
                <a:latin typeface="Open Sans"/>
                <a:ea typeface="Open Sans"/>
                <a:cs typeface="Open Sans"/>
                <a:sym typeface="Open Sans"/>
              </a:rPr>
              <a:t> atau potensiometer, yaitu resistor yang besarnya hambatan dapat diubah-ubah. </a:t>
            </a:r>
            <a:endParaRPr/>
          </a:p>
          <a:p>
            <a:pPr indent="-190500" lvl="0" marL="342900" rtl="0" algn="l">
              <a:lnSpc>
                <a:spcPct val="80000"/>
              </a:lnSpc>
              <a:spcBef>
                <a:spcPts val="480"/>
              </a:spcBef>
              <a:spcAft>
                <a:spcPts val="0"/>
              </a:spcAft>
              <a:buClr>
                <a:schemeClr val="dk1"/>
              </a:buClr>
              <a:buSzPts val="2400"/>
              <a:buFont typeface="Arial"/>
              <a:buNone/>
            </a:pPr>
            <a:r>
              <a:t/>
            </a:r>
            <a:endParaRPr sz="2400">
              <a:latin typeface="Open Sans"/>
              <a:ea typeface="Open Sans"/>
              <a:cs typeface="Open Sans"/>
              <a:sym typeface="Open Sans"/>
            </a:endParaRPr>
          </a:p>
          <a:p>
            <a:pPr indent="-342900" lvl="0" marL="342900" rtl="0" algn="l">
              <a:lnSpc>
                <a:spcPct val="80000"/>
              </a:lnSpc>
              <a:spcBef>
                <a:spcPts val="480"/>
              </a:spcBef>
              <a:spcAft>
                <a:spcPts val="0"/>
              </a:spcAft>
              <a:buClr>
                <a:schemeClr val="dk1"/>
              </a:buClr>
              <a:buSzPts val="2400"/>
              <a:buFont typeface="Open Sans"/>
              <a:buChar char="•"/>
            </a:pPr>
            <a:r>
              <a:rPr lang="en-US" sz="2400">
                <a:latin typeface="Open Sans"/>
                <a:ea typeface="Open Sans"/>
                <a:cs typeface="Open Sans"/>
                <a:sym typeface="Open Sans"/>
              </a:rPr>
              <a:t>Yang termasuk potensiometer ini antara lain :Resistor KSN (koefisien suhu negatif), Resistor LDR (light dependent resistor) dan Resistor VDR  (Voltage Dependent Resistor). </a:t>
            </a:r>
            <a:endParaRPr/>
          </a:p>
        </p:txBody>
      </p:sp>
      <p:sp>
        <p:nvSpPr>
          <p:cNvPr id="185" name="Google Shape;185;p27"/>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descr="vr" id="186" name="Google Shape;186;p27"/>
          <p:cNvPicPr preferRelativeResize="0"/>
          <p:nvPr/>
        </p:nvPicPr>
        <p:blipFill rotWithShape="1">
          <a:blip r:embed="rId4">
            <a:alphaModFix/>
          </a:blip>
          <a:srcRect b="0" l="0" r="0" t="0"/>
          <a:stretch/>
        </p:blipFill>
        <p:spPr>
          <a:xfrm>
            <a:off x="212725" y="1524000"/>
            <a:ext cx="2987675" cy="49164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8"/>
          <p:cNvPicPr preferRelativeResize="0"/>
          <p:nvPr>
            <p:ph type="title"/>
          </p:nvPr>
        </p:nvPicPr>
        <p:blipFill rotWithShape="1">
          <a:blip r:embed="rId3">
            <a:alphaModFix/>
          </a:blip>
          <a:srcRect b="0" l="0" r="0" t="0"/>
          <a:stretch/>
        </p:blipFill>
        <p:spPr>
          <a:xfrm>
            <a:off x="2206625" y="477838"/>
            <a:ext cx="3165475" cy="1354137"/>
          </a:xfrm>
          <a:prstGeom prst="rect">
            <a:avLst/>
          </a:prstGeom>
          <a:noFill/>
          <a:ln>
            <a:noFill/>
          </a:ln>
        </p:spPr>
      </p:pic>
      <p:pic>
        <p:nvPicPr>
          <p:cNvPr id="192" name="Google Shape;192;p28"/>
          <p:cNvPicPr preferRelativeResize="0"/>
          <p:nvPr>
            <p:ph idx="1" type="body"/>
          </p:nvPr>
        </p:nvPicPr>
        <p:blipFill rotWithShape="1">
          <a:blip r:embed="rId4">
            <a:alphaModFix/>
          </a:blip>
          <a:srcRect b="0" l="0" r="0" t="0"/>
          <a:stretch/>
        </p:blipFill>
        <p:spPr>
          <a:xfrm>
            <a:off x="1066800" y="2400300"/>
            <a:ext cx="6858000" cy="3771900"/>
          </a:xfrm>
          <a:prstGeom prst="rect">
            <a:avLst/>
          </a:prstGeom>
          <a:noFill/>
          <a:ln>
            <a:noFill/>
          </a:ln>
        </p:spPr>
      </p:pic>
      <p:sp>
        <p:nvSpPr>
          <p:cNvPr id="193" name="Google Shape;193;p28"/>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id="194" name="Google Shape;194;p28"/>
          <p:cNvPicPr preferRelativeResize="0"/>
          <p:nvPr/>
        </p:nvPicPr>
        <p:blipFill rotWithShape="1">
          <a:blip r:embed="rId5">
            <a:alphaModFix/>
          </a:blip>
          <a:srcRect b="0" l="0" r="0" t="0"/>
          <a:stretch/>
        </p:blipFill>
        <p:spPr>
          <a:xfrm>
            <a:off x="609600" y="1868488"/>
            <a:ext cx="4267200" cy="417512"/>
          </a:xfrm>
          <a:prstGeom prst="rect">
            <a:avLst/>
          </a:prstGeom>
          <a:noFill/>
          <a:ln>
            <a:noFill/>
          </a:ln>
        </p:spPr>
      </p:pic>
      <p:pic>
        <p:nvPicPr>
          <p:cNvPr descr="ANd9GcSxzlGVpityRV89tiICyzkRoPlpUOIZrj9l5XjF-6bVtsXgYj1x" id="195" name="Google Shape;195;p28"/>
          <p:cNvPicPr preferRelativeResize="0"/>
          <p:nvPr/>
        </p:nvPicPr>
        <p:blipFill rotWithShape="1">
          <a:blip r:embed="rId6">
            <a:alphaModFix/>
          </a:blip>
          <a:srcRect b="0" l="0" r="0" t="0"/>
          <a:stretch/>
        </p:blipFill>
        <p:spPr>
          <a:xfrm>
            <a:off x="5867400" y="228600"/>
            <a:ext cx="2819400" cy="20145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9"/>
          <p:cNvPicPr preferRelativeResize="0"/>
          <p:nvPr>
            <p:ph type="title"/>
          </p:nvPr>
        </p:nvPicPr>
        <p:blipFill rotWithShape="1">
          <a:blip r:embed="rId3">
            <a:alphaModFix/>
          </a:blip>
          <a:srcRect b="0" l="0" r="0" t="0"/>
          <a:stretch/>
        </p:blipFill>
        <p:spPr>
          <a:xfrm>
            <a:off x="533400" y="1862138"/>
            <a:ext cx="8001000" cy="1252537"/>
          </a:xfrm>
          <a:prstGeom prst="rect">
            <a:avLst/>
          </a:prstGeom>
          <a:noFill/>
          <a:ln>
            <a:noFill/>
          </a:ln>
        </p:spPr>
      </p:pic>
      <p:pic>
        <p:nvPicPr>
          <p:cNvPr id="201" name="Google Shape;201;p29"/>
          <p:cNvPicPr preferRelativeResize="0"/>
          <p:nvPr>
            <p:ph idx="1" type="body"/>
          </p:nvPr>
        </p:nvPicPr>
        <p:blipFill rotWithShape="1">
          <a:blip r:embed="rId4">
            <a:alphaModFix/>
          </a:blip>
          <a:srcRect b="0" l="0" r="0" t="0"/>
          <a:stretch/>
        </p:blipFill>
        <p:spPr>
          <a:xfrm>
            <a:off x="1219200" y="3413125"/>
            <a:ext cx="7113588" cy="1725613"/>
          </a:xfrm>
          <a:prstGeom prst="rect">
            <a:avLst/>
          </a:prstGeom>
          <a:noFill/>
          <a:ln>
            <a:noFill/>
          </a:ln>
        </p:spPr>
      </p:pic>
      <p:sp>
        <p:nvSpPr>
          <p:cNvPr id="202" name="Google Shape;202;p29"/>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id="203" name="Google Shape;203;p29"/>
          <p:cNvPicPr preferRelativeResize="0"/>
          <p:nvPr/>
        </p:nvPicPr>
        <p:blipFill rotWithShape="1">
          <a:blip r:embed="rId5">
            <a:alphaModFix/>
          </a:blip>
          <a:srcRect b="0" l="0" r="0" t="0"/>
          <a:stretch/>
        </p:blipFill>
        <p:spPr>
          <a:xfrm>
            <a:off x="2438400" y="533400"/>
            <a:ext cx="4229100" cy="104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bigdevi.com/wp-content/uploads/2015/07/resistor3-500x500.jpg" id="209" name="Google Shape;209;p30"/>
          <p:cNvPicPr preferRelativeResize="0"/>
          <p:nvPr>
            <p:ph idx="1" type="body"/>
          </p:nvPr>
        </p:nvPicPr>
        <p:blipFill rotWithShape="1">
          <a:blip r:embed="rId3">
            <a:alphaModFix/>
          </a:blip>
          <a:srcRect b="0" l="0" r="0" t="0"/>
          <a:stretch/>
        </p:blipFill>
        <p:spPr>
          <a:xfrm>
            <a:off x="457200" y="568325"/>
            <a:ext cx="2413000" cy="2413000"/>
          </a:xfrm>
          <a:prstGeom prst="rect">
            <a:avLst/>
          </a:prstGeom>
          <a:noFill/>
          <a:ln>
            <a:noFill/>
          </a:ln>
        </p:spPr>
      </p:pic>
      <p:pic>
        <p:nvPicPr>
          <p:cNvPr descr="What are the Different Types of Resistors? | Electrical4U" id="210" name="Google Shape;210;p30"/>
          <p:cNvPicPr preferRelativeResize="0"/>
          <p:nvPr/>
        </p:nvPicPr>
        <p:blipFill rotWithShape="1">
          <a:blip r:embed="rId4">
            <a:alphaModFix/>
          </a:blip>
          <a:srcRect b="0" l="0" r="0" t="0"/>
          <a:stretch/>
        </p:blipFill>
        <p:spPr>
          <a:xfrm>
            <a:off x="4114800" y="436562"/>
            <a:ext cx="4343400" cy="2440991"/>
          </a:xfrm>
          <a:prstGeom prst="rect">
            <a:avLst/>
          </a:prstGeom>
          <a:noFill/>
          <a:ln>
            <a:noFill/>
          </a:ln>
        </p:spPr>
      </p:pic>
      <p:pic>
        <p:nvPicPr>
          <p:cNvPr id="211" name="Google Shape;211;p30"/>
          <p:cNvPicPr preferRelativeResize="0"/>
          <p:nvPr/>
        </p:nvPicPr>
        <p:blipFill rotWithShape="1">
          <a:blip r:embed="rId5">
            <a:alphaModFix/>
          </a:blip>
          <a:srcRect b="0" l="0" r="0" t="0"/>
          <a:stretch/>
        </p:blipFill>
        <p:spPr>
          <a:xfrm>
            <a:off x="615820" y="3200400"/>
            <a:ext cx="2896313" cy="2896313"/>
          </a:xfrm>
          <a:prstGeom prst="rect">
            <a:avLst/>
          </a:prstGeom>
          <a:noFill/>
          <a:ln>
            <a:noFill/>
          </a:ln>
        </p:spPr>
      </p:pic>
      <p:pic>
        <p:nvPicPr>
          <p:cNvPr descr="Through-Hole Resistors - 4.7K ohm 5% 1/4W - Pack of 25 ID: 2783 - $0.75 :  Adafruit Industries, Unique &amp; fun DIY electronics and kits" id="212" name="Google Shape;212;p30"/>
          <p:cNvPicPr preferRelativeResize="0"/>
          <p:nvPr/>
        </p:nvPicPr>
        <p:blipFill rotWithShape="1">
          <a:blip r:embed="rId6">
            <a:alphaModFix/>
          </a:blip>
          <a:srcRect b="0" l="0" r="0" t="0"/>
          <a:stretch/>
        </p:blipFill>
        <p:spPr>
          <a:xfrm>
            <a:off x="4572000" y="2905544"/>
            <a:ext cx="3505200" cy="26255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ANd9GcRBhsD5kLQyWgsdzwM-5e8dbVMo1jl6nTuurw-YaY85js2eJMrlpw" id="217" name="Google Shape;217;p31"/>
          <p:cNvPicPr preferRelativeResize="0"/>
          <p:nvPr>
            <p:ph type="title"/>
          </p:nvPr>
        </p:nvPicPr>
        <p:blipFill rotWithShape="1">
          <a:blip r:embed="rId3">
            <a:alphaModFix/>
          </a:blip>
          <a:srcRect b="0" l="0" r="0" t="0"/>
          <a:stretch/>
        </p:blipFill>
        <p:spPr>
          <a:xfrm>
            <a:off x="2035175" y="239713"/>
            <a:ext cx="2489200" cy="1143000"/>
          </a:xfrm>
          <a:prstGeom prst="rect">
            <a:avLst/>
          </a:prstGeom>
          <a:noFill/>
          <a:ln>
            <a:noFill/>
          </a:ln>
        </p:spPr>
      </p:pic>
      <p:sp>
        <p:nvSpPr>
          <p:cNvPr id="218" name="Google Shape;218;p31"/>
          <p:cNvSpPr txBox="1"/>
          <p:nvPr>
            <p:ph idx="1" type="body"/>
          </p:nvPr>
        </p:nvSpPr>
        <p:spPr>
          <a:xfrm>
            <a:off x="403225" y="2941638"/>
            <a:ext cx="8229600" cy="39163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Open Sans"/>
              <a:buChar char="•"/>
            </a:pPr>
            <a:r>
              <a:rPr lang="en-US" sz="2400">
                <a:latin typeface="Open Sans"/>
                <a:ea typeface="Open Sans"/>
                <a:cs typeface="Open Sans"/>
                <a:sym typeface="Open Sans"/>
              </a:rPr>
              <a:t>Resistor yang mempunyai kode angka dan huruf biasanya adalah resistor lilitan kawat yang diselubungi dengan keramik/porselin,</a:t>
            </a:r>
            <a:endParaRPr/>
          </a:p>
          <a:p>
            <a:pPr indent="-342900" lvl="0" marL="342900" rtl="0" algn="l">
              <a:lnSpc>
                <a:spcPct val="80000"/>
              </a:lnSpc>
              <a:spcBef>
                <a:spcPts val="480"/>
              </a:spcBef>
              <a:spcAft>
                <a:spcPts val="0"/>
              </a:spcAft>
              <a:buClr>
                <a:schemeClr val="dk1"/>
              </a:buClr>
              <a:buSzPts val="2400"/>
              <a:buFont typeface="Open Sans"/>
              <a:buChar char="•"/>
            </a:pPr>
            <a:r>
              <a:rPr lang="en-US" sz="2400">
                <a:latin typeface="Open Sans"/>
                <a:ea typeface="Open Sans"/>
                <a:cs typeface="Open Sans"/>
                <a:sym typeface="Open Sans"/>
              </a:rPr>
              <a:t>Arti kode angka dan huruf pada resistor dengan kode  5 W 22 R</a:t>
            </a:r>
            <a:endParaRPr/>
          </a:p>
          <a:p>
            <a:pPr indent="-342900" lvl="0" marL="342900" rtl="0" algn="l">
              <a:lnSpc>
                <a:spcPct val="80000"/>
              </a:lnSpc>
              <a:spcBef>
                <a:spcPts val="480"/>
              </a:spcBef>
              <a:spcAft>
                <a:spcPts val="0"/>
              </a:spcAft>
              <a:buClr>
                <a:schemeClr val="dk1"/>
              </a:buClr>
              <a:buSzPts val="2400"/>
              <a:buFont typeface="Open Sans"/>
              <a:buChar char="•"/>
            </a:pPr>
            <a:r>
              <a:rPr lang="en-US" sz="2400">
                <a:latin typeface="Open Sans"/>
                <a:ea typeface="Open Sans"/>
                <a:cs typeface="Open Sans"/>
                <a:sym typeface="Open Sans"/>
              </a:rPr>
              <a:t>J adalah sebagai berikut :</a:t>
            </a:r>
            <a:endParaRPr/>
          </a:p>
          <a:p>
            <a:pPr indent="-342900" lvl="0" marL="342900" rtl="0" algn="l">
              <a:lnSpc>
                <a:spcPct val="80000"/>
              </a:lnSpc>
              <a:spcBef>
                <a:spcPts val="480"/>
              </a:spcBef>
              <a:spcAft>
                <a:spcPts val="0"/>
              </a:spcAft>
              <a:buClr>
                <a:schemeClr val="dk1"/>
              </a:buClr>
              <a:buSzPts val="2400"/>
              <a:buFont typeface="Open Sans"/>
              <a:buChar char="•"/>
            </a:pPr>
            <a:r>
              <a:rPr lang="en-US" sz="2400">
                <a:latin typeface="Open Sans"/>
                <a:ea typeface="Open Sans"/>
                <a:cs typeface="Open Sans"/>
                <a:sym typeface="Open Sans"/>
              </a:rPr>
              <a:t>5 W berarti kemampuan daya resistor besarnya 5 watt</a:t>
            </a:r>
            <a:endParaRPr/>
          </a:p>
          <a:p>
            <a:pPr indent="-342900" lvl="0" marL="342900" rtl="0" algn="l">
              <a:lnSpc>
                <a:spcPct val="80000"/>
              </a:lnSpc>
              <a:spcBef>
                <a:spcPts val="480"/>
              </a:spcBef>
              <a:spcAft>
                <a:spcPts val="0"/>
              </a:spcAft>
              <a:buClr>
                <a:schemeClr val="dk1"/>
              </a:buClr>
              <a:buSzPts val="2400"/>
              <a:buFont typeface="Open Sans"/>
              <a:buChar char="•"/>
            </a:pPr>
            <a:r>
              <a:rPr lang="en-US" sz="2400">
                <a:latin typeface="Open Sans"/>
                <a:ea typeface="Open Sans"/>
                <a:cs typeface="Open Sans"/>
                <a:sym typeface="Open Sans"/>
              </a:rPr>
              <a:t>22 R berarti besarnya resistansi 22 Ω  </a:t>
            </a:r>
            <a:endParaRPr/>
          </a:p>
          <a:p>
            <a:pPr indent="-342900" lvl="0" marL="342900" rtl="0" algn="l">
              <a:lnSpc>
                <a:spcPct val="80000"/>
              </a:lnSpc>
              <a:spcBef>
                <a:spcPts val="480"/>
              </a:spcBef>
              <a:spcAft>
                <a:spcPts val="0"/>
              </a:spcAft>
              <a:buClr>
                <a:schemeClr val="dk1"/>
              </a:buClr>
              <a:buSzPts val="2400"/>
              <a:buFont typeface="Open Sans"/>
              <a:buChar char="•"/>
            </a:pPr>
            <a:r>
              <a:rPr lang="en-US" sz="2400">
                <a:latin typeface="Open Sans"/>
                <a:ea typeface="Open Sans"/>
                <a:cs typeface="Open Sans"/>
                <a:sym typeface="Open Sans"/>
              </a:rPr>
              <a:t>Dengan  besarnya toleransi 5%</a:t>
            </a:r>
            <a:endParaRPr/>
          </a:p>
        </p:txBody>
      </p:sp>
      <p:sp>
        <p:nvSpPr>
          <p:cNvPr id="219" name="Google Shape;219;p31"/>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descr="ANd9GcStlZ7BZUa0KW_-X7I-CW0g3rFTh7V-s-93f1eNwvs7zlY7mJDn" id="220" name="Google Shape;220;p31"/>
          <p:cNvPicPr preferRelativeResize="0"/>
          <p:nvPr/>
        </p:nvPicPr>
        <p:blipFill rotWithShape="1">
          <a:blip r:embed="rId4">
            <a:alphaModFix/>
          </a:blip>
          <a:srcRect b="0" l="0" r="0" t="0"/>
          <a:stretch/>
        </p:blipFill>
        <p:spPr>
          <a:xfrm>
            <a:off x="4648200" y="228600"/>
            <a:ext cx="3962400" cy="1865313"/>
          </a:xfrm>
          <a:prstGeom prst="rect">
            <a:avLst/>
          </a:prstGeom>
          <a:noFill/>
          <a:ln>
            <a:noFill/>
          </a:ln>
        </p:spPr>
      </p:pic>
      <p:pic>
        <p:nvPicPr>
          <p:cNvPr descr="http://p.globalsources.com/IMAGES/PDT/B1042372655/Power-Resistors.jpg" id="221" name="Google Shape;221;p31"/>
          <p:cNvPicPr preferRelativeResize="0"/>
          <p:nvPr/>
        </p:nvPicPr>
        <p:blipFill rotWithShape="1">
          <a:blip r:embed="rId5">
            <a:alphaModFix/>
          </a:blip>
          <a:srcRect b="0" l="0" r="0" t="0"/>
          <a:stretch/>
        </p:blipFill>
        <p:spPr>
          <a:xfrm>
            <a:off x="3051175" y="1493838"/>
            <a:ext cx="1447800" cy="144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3600">
                <a:latin typeface="Open Sans"/>
                <a:ea typeface="Open Sans"/>
                <a:cs typeface="Open Sans"/>
                <a:sym typeface="Open Sans"/>
              </a:rPr>
              <a:t>Kapasitor = Condensator</a:t>
            </a:r>
            <a:endParaRPr/>
          </a:p>
        </p:txBody>
      </p:sp>
      <p:sp>
        <p:nvSpPr>
          <p:cNvPr id="227" name="Google Shape;227;p32"/>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id="228" name="Google Shape;228;p32"/>
          <p:cNvPicPr preferRelativeResize="0"/>
          <p:nvPr/>
        </p:nvPicPr>
        <p:blipFill rotWithShape="1">
          <a:blip r:embed="rId3">
            <a:alphaModFix/>
          </a:blip>
          <a:srcRect b="0" l="0" r="0" t="0"/>
          <a:stretch/>
        </p:blipFill>
        <p:spPr>
          <a:xfrm>
            <a:off x="4038600" y="1828800"/>
            <a:ext cx="4918075" cy="3048000"/>
          </a:xfrm>
          <a:prstGeom prst="rect">
            <a:avLst/>
          </a:prstGeom>
          <a:noFill/>
          <a:ln>
            <a:noFill/>
          </a:ln>
        </p:spPr>
      </p:pic>
      <p:pic>
        <p:nvPicPr>
          <p:cNvPr descr="fungsi-kapasitor" id="229" name="Google Shape;229;p32"/>
          <p:cNvPicPr preferRelativeResize="0"/>
          <p:nvPr/>
        </p:nvPicPr>
        <p:blipFill rotWithShape="1">
          <a:blip r:embed="rId4">
            <a:alphaModFix/>
          </a:blip>
          <a:srcRect b="0" l="0" r="0" t="0"/>
          <a:stretch/>
        </p:blipFill>
        <p:spPr>
          <a:xfrm>
            <a:off x="304800" y="1676400"/>
            <a:ext cx="3543300" cy="386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3"/>
          <p:cNvPicPr preferRelativeResize="0"/>
          <p:nvPr>
            <p:ph type="title"/>
          </p:nvPr>
        </p:nvPicPr>
        <p:blipFill rotWithShape="1">
          <a:blip r:embed="rId3">
            <a:alphaModFix/>
          </a:blip>
          <a:srcRect b="0" l="0" r="0" t="0"/>
          <a:stretch/>
        </p:blipFill>
        <p:spPr>
          <a:xfrm>
            <a:off x="2590800" y="228600"/>
            <a:ext cx="4648200" cy="1096963"/>
          </a:xfrm>
          <a:prstGeom prst="rect">
            <a:avLst/>
          </a:prstGeom>
          <a:noFill/>
          <a:ln>
            <a:noFill/>
          </a:ln>
        </p:spPr>
      </p:pic>
      <p:pic>
        <p:nvPicPr>
          <p:cNvPr id="235" name="Google Shape;235;p33"/>
          <p:cNvPicPr preferRelativeResize="0"/>
          <p:nvPr>
            <p:ph idx="1" type="body"/>
          </p:nvPr>
        </p:nvPicPr>
        <p:blipFill rotWithShape="1">
          <a:blip r:embed="rId4">
            <a:alphaModFix/>
          </a:blip>
          <a:srcRect b="0" l="0" r="0" t="0"/>
          <a:stretch/>
        </p:blipFill>
        <p:spPr>
          <a:xfrm>
            <a:off x="3009900" y="2006600"/>
            <a:ext cx="4953000" cy="4038600"/>
          </a:xfrm>
          <a:prstGeom prst="rect">
            <a:avLst/>
          </a:prstGeom>
          <a:noFill/>
          <a:ln>
            <a:noFill/>
          </a:ln>
        </p:spPr>
      </p:pic>
      <p:sp>
        <p:nvSpPr>
          <p:cNvPr id="236" name="Google Shape;236;p33"/>
          <p:cNvSpPr txBox="1"/>
          <p:nvPr>
            <p:ph idx="12" type="sldNum"/>
          </p:nvPr>
        </p:nvSpPr>
        <p:spPr>
          <a:xfrm>
            <a:off x="6858000" y="5791200"/>
            <a:ext cx="16764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id="237" name="Google Shape;237;p33"/>
          <p:cNvPicPr preferRelativeResize="0"/>
          <p:nvPr/>
        </p:nvPicPr>
        <p:blipFill rotWithShape="1">
          <a:blip r:embed="rId5">
            <a:alphaModFix/>
          </a:blip>
          <a:srcRect b="0" l="0" r="0" t="0"/>
          <a:stretch/>
        </p:blipFill>
        <p:spPr>
          <a:xfrm>
            <a:off x="2619375" y="1552575"/>
            <a:ext cx="3810000" cy="40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141">
  <a:themeElements>
    <a:clrScheme name="B1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