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pptwork\0808\다시 손보기\view_biz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ptwork\801\편집배경용\view_biz02.png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1" y="1981200"/>
            <a:ext cx="10858500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ptwork\801\편집배경용\view_biz01.png"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3848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2641600" y="2205039"/>
            <a:ext cx="8638117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628901" y="3213100"/>
            <a:ext cx="8504767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09600" y="276226"/>
            <a:ext cx="109728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667125" y="-1789112"/>
            <a:ext cx="485775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2743200" y="57912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5892800" y="57912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9144000" y="5791200"/>
            <a:ext cx="22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285831" y="1829594"/>
            <a:ext cx="5849938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697831" y="-812006"/>
            <a:ext cx="5849938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2743200" y="57912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5892800" y="57912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9144000" y="5791200"/>
            <a:ext cx="22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18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2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09600" y="276226"/>
            <a:ext cx="109728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09600" y="1268413"/>
            <a:ext cx="109728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2743200" y="57912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892800" y="57912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9144000" y="5791200"/>
            <a:ext cx="22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/>
          <p:nvPr>
            <p:ph idx="2" type="pic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2743200" y="57912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92800" y="57912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9144000" y="5791200"/>
            <a:ext cx="22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09600" y="276226"/>
            <a:ext cx="109728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09600" y="1268413"/>
            <a:ext cx="53848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97600" y="1268413"/>
            <a:ext cx="53848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2743200" y="57912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92800" y="57912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9144000" y="5791200"/>
            <a:ext cx="22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2743200" y="57912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5892800" y="57912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9144000" y="5791200"/>
            <a:ext cx="22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09600" y="276226"/>
            <a:ext cx="109728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2743200" y="57912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892800" y="57912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9144000" y="5791200"/>
            <a:ext cx="22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2743200" y="57912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5892800" y="57912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144000" y="5791200"/>
            <a:ext cx="22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2743200" y="57912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5892800" y="57912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9144000" y="5791200"/>
            <a:ext cx="22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2743200" y="57912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5892800" y="57912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9144000" y="5791200"/>
            <a:ext cx="22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98C2"/>
            </a:gs>
            <a:gs pos="100000">
              <a:srgbClr val="23466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pptwork\0808\다시 손보기\view_biz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328085" y="228600"/>
            <a:ext cx="11559116" cy="6148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743200" y="57912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92800" y="57912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144000" y="5791200"/>
            <a:ext cx="223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pptwork\801\편집배경용\view_biz_21.png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2671233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276226"/>
            <a:ext cx="109728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09600" y="1268413"/>
            <a:ext cx="109728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2628901" y="2136800"/>
            <a:ext cx="8638117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SISTEM BILANGAN</a:t>
            </a:r>
            <a:endParaRPr sz="5400"/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2762251" y="2950595"/>
            <a:ext cx="8504767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Arafat, M.Kom</a:t>
            </a:r>
            <a:endParaRPr sz="2800"/>
          </a:p>
          <a:p>
            <a:pPr indent="0" lvl="0" marL="0" rtl="0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email : aaruniska@gmail.com</a:t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790364" y="276226"/>
            <a:ext cx="6792036" cy="84931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octal ke biner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609599" y="1268413"/>
            <a:ext cx="11195713" cy="2280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Konversi bilangan octal ke biner caranya dengan memecah bilangan octal tersebut persatuan bilangan kemudian masing-masing diubah kebentuk biner tiga angka.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Maksudnya misalkan kita mengkonversi nilai 2 binernya bukan 10 melainkan 010. Setelah itu hasil seluruhnya diurutkan kembali</a:t>
            </a:r>
            <a:endParaRPr sz="2800"/>
          </a:p>
        </p:txBody>
      </p:sp>
      <p:pic>
        <p:nvPicPr>
          <p:cNvPr descr="http://4.bp.blogspot.com/-qgXgkBaoPv4/Uz_k4yfOhMI/AAAAAAAAA6c/jTTlj6DqyE4/s1600/oct2bin.png" id="228" name="Google Shape;228;p34"/>
          <p:cNvPicPr preferRelativeResize="0"/>
          <p:nvPr/>
        </p:nvPicPr>
        <p:blipFill rotWithShape="1">
          <a:blip r:embed="rId3">
            <a:alphaModFix/>
          </a:blip>
          <a:srcRect b="10045" l="2145" r="5434" t="4172"/>
          <a:stretch/>
        </p:blipFill>
        <p:spPr>
          <a:xfrm>
            <a:off x="5945874" y="3691292"/>
            <a:ext cx="5636526" cy="2666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5063318" y="276226"/>
            <a:ext cx="6519081" cy="84931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biner ke octal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609599" y="1445833"/>
            <a:ext cx="10972800" cy="2430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Konversi bilangan biner ke octal sebaliknya yakni dengan mengelompokkan angka biner menjadi tiga-tiga dimulai dari sebelah kanan kemudian masing-masing kelompok dikonversikan kedalam angka desimal dan hasilnya diurutkan</a:t>
            </a:r>
            <a:endParaRPr/>
          </a:p>
        </p:txBody>
      </p:sp>
      <p:pic>
        <p:nvPicPr>
          <p:cNvPr descr="http://4.bp.blogspot.com/-Y1f19llOtwU/Uz_k2tVC7XI/AAAAAAAAA5Y/7GlUE0dKctU/s1600/bin2oct.png" id="235" name="Google Shape;235;p35"/>
          <p:cNvPicPr preferRelativeResize="0"/>
          <p:nvPr/>
        </p:nvPicPr>
        <p:blipFill rotWithShape="1">
          <a:blip r:embed="rId3">
            <a:alphaModFix/>
          </a:blip>
          <a:srcRect b="6904" l="9473" r="6594" t="5817"/>
          <a:stretch/>
        </p:blipFill>
        <p:spPr>
          <a:xfrm>
            <a:off x="7983940" y="2552131"/>
            <a:ext cx="3821373" cy="3794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289110" y="276226"/>
            <a:ext cx="8293290" cy="84931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25259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hexadesimal ke biner.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609600" y="1268413"/>
            <a:ext cx="10972800" cy="158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Sama dengan cara konversi bilangan octal ke biner, bedanya kalau bilangan octal binernya harus 3 buah, bilangan desimal binernya 4 buah. Misal kita konversi 2 hexa menjadi biner hasilnya bukan 10 melainkan 0010</a:t>
            </a:r>
            <a:endParaRPr/>
          </a:p>
        </p:txBody>
      </p:sp>
      <p:pic>
        <p:nvPicPr>
          <p:cNvPr descr="http://2.bp.blogspot.com/-Mh4q3_K-d7Q/VSV7n1_GyWI/AAAAAAAAAFg/ufx6s5RaL6g/s1600/hex2bin.png" id="242" name="Google Shape;242;p36"/>
          <p:cNvPicPr preferRelativeResize="0"/>
          <p:nvPr/>
        </p:nvPicPr>
        <p:blipFill rotWithShape="1">
          <a:blip r:embed="rId3">
            <a:alphaModFix/>
          </a:blip>
          <a:srcRect b="6861" l="4041" r="4872" t="5518"/>
          <a:stretch/>
        </p:blipFill>
        <p:spPr>
          <a:xfrm>
            <a:off x="1078173" y="2579427"/>
            <a:ext cx="7506269" cy="365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603008" y="276226"/>
            <a:ext cx="7979391" cy="84931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biner ke hexadesimal</a:t>
            </a:r>
            <a:endParaRPr/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609599" y="1445834"/>
            <a:ext cx="10972800" cy="1270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Teknik yang sama pada konversi biner ke octal.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Hanya saja pengelompokan binernya bukan tiga-tiga sebagaimana pada bilangan </a:t>
            </a:r>
            <a:br>
              <a:rPr lang="en-US"/>
            </a:br>
            <a:r>
              <a:rPr lang="en-US"/>
              <a:t>octal melainkan harus empat-empat. </a:t>
            </a:r>
            <a:endParaRPr/>
          </a:p>
        </p:txBody>
      </p:sp>
      <p:pic>
        <p:nvPicPr>
          <p:cNvPr descr="http://4.bp.blogspot.com/-jQXgp450UBo/VSV7ntad7ZI/AAAAAAAAAFc/1AGo4Axf480/s1600/bin2hex.png" id="249" name="Google Shape;249;p37"/>
          <p:cNvPicPr preferRelativeResize="0"/>
          <p:nvPr/>
        </p:nvPicPr>
        <p:blipFill rotWithShape="1">
          <a:blip r:embed="rId3">
            <a:alphaModFix/>
          </a:blip>
          <a:srcRect b="12034" l="6814" r="6375" t="5895"/>
          <a:stretch/>
        </p:blipFill>
        <p:spPr>
          <a:xfrm>
            <a:off x="6851176" y="2538484"/>
            <a:ext cx="3821373" cy="371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425588" y="276226"/>
            <a:ext cx="8156812" cy="84931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octal ke hexadesimal.</a:t>
            </a:r>
            <a:endParaRPr/>
          </a:p>
        </p:txBody>
      </p:sp>
      <p:sp>
        <p:nvSpPr>
          <p:cNvPr id="255" name="Google Shape;255;p38"/>
          <p:cNvSpPr txBox="1"/>
          <p:nvPr>
            <p:ph idx="1" type="body"/>
          </p:nvPr>
        </p:nvSpPr>
        <p:spPr>
          <a:xfrm>
            <a:off x="609600" y="1268413"/>
            <a:ext cx="10972800" cy="146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Teknik mengonversi bilangan octal ke hexa desimal adalah dengan mengubah bilangan octal menjadi biner kemudian mengubah binernya menjadi hexa. Ringkasnya </a:t>
            </a:r>
            <a:br>
              <a:rPr lang="en-US"/>
            </a:br>
            <a:r>
              <a:rPr b="1" i="1" lang="en-US">
                <a:solidFill>
                  <a:srgbClr val="FF0000"/>
                </a:solidFill>
              </a:rPr>
              <a:t>octal🡪 biner🡪 hexa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descr="http://4.bp.blogspot.com/-0cWnmwlAP-I/Uz_7RCsCf2I/AAAAAAAAA6w/xem33u5WY0k/s1600/oct2hex.png" id="256" name="Google Shape;2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847" y="2053573"/>
            <a:ext cx="3842911" cy="388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575712" y="276226"/>
            <a:ext cx="8006687" cy="84931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hexadesimal ke octal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609600" y="1268413"/>
            <a:ext cx="10972800" cy="1311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Begitu juga dengan konversi hexa desimal ke octal yakni dengan mengubah bilangan hexa ke biner kemudian diubah menjadi bilangan octal.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Ringkasnya </a:t>
            </a:r>
            <a:r>
              <a:rPr b="1" lang="en-US" sz="2400">
                <a:solidFill>
                  <a:srgbClr val="FF0000"/>
                </a:solidFill>
              </a:rPr>
              <a:t>hexa 🡪 biner 🡪 octal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descr="http://3.bp.blogspot.com/-CKdYqr3Uzr8/Uz_7P8xtHQI/AAAAAAAAA6o/9OONsCela7g/s1600/hex2oct.png" id="263" name="Google Shape;263;p39"/>
          <p:cNvPicPr preferRelativeResize="0"/>
          <p:nvPr/>
        </p:nvPicPr>
        <p:blipFill rotWithShape="1">
          <a:blip r:embed="rId3">
            <a:alphaModFix/>
          </a:blip>
          <a:srcRect b="7923" l="4577" r="4708" t="6415"/>
          <a:stretch/>
        </p:blipFill>
        <p:spPr>
          <a:xfrm>
            <a:off x="955344" y="2579427"/>
            <a:ext cx="4967785" cy="342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947916" y="276226"/>
            <a:ext cx="8634484" cy="849313"/>
          </a:xfrm>
          <a:prstGeom prst="rect">
            <a:avLst/>
          </a:prstGeom>
          <a:gradFill>
            <a:gsLst>
              <a:gs pos="0">
                <a:srgbClr val="5454D2"/>
              </a:gs>
              <a:gs pos="50000">
                <a:srgbClr val="2A2AD3"/>
              </a:gs>
              <a:gs pos="100000">
                <a:srgbClr val="1E1EC0"/>
              </a:gs>
            </a:gsLst>
            <a:lin ang="5400000" scaled="0"/>
          </a:gra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BINER, OCTAL, DESIMAL, HEXADESIMAL </a:t>
            </a:r>
            <a:b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609600" y="1268413"/>
            <a:ext cx="10972800" cy="192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Konversi bilangan adalah proses mengubah bentuk bilangan satu ke bentuk bilangan lain yang memiliki nilai yang sama. Misal: nilai bilangan desimal 12 memiliki nilai yang sama dengan bilangan octal 15;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Nilai bilangan biner 10100 memiliki nilai yang sama dengan 24 dalam octal dan seterusnya.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609600" y="1268413"/>
            <a:ext cx="109728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Konversi bilangan adalah proses mengubah bentuk bilangan satu ke bentuk bilangan lain yang memiliki nilai yang sama. Misal: nilai bilangan desimal 12 memiliki nilai yang sama dengan bilangan octal 15; 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 bilangan biner 10100 memiliki nilai yang sama dengan 24 dalam octal dan seterusnya.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609601" y="2662241"/>
            <a:ext cx="1091934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Bilangan biner (Bilangan berbasis dua, bilangannya: 0,1)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Bilangan octal (Bilangan berbasis delapan bilangannya: 0,1,2,3,4,5,6,7)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Bilangan desimal (Bilangan berbasis sepuluh, bilangannya: 0,1,2,3,4,5,6,7,8,9)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Bilangan hexadesimal (Bilangan berbasis enam belas, bilangannya: 0,1,2,3,4,5,6,7,8,9,A,B,C,D,E,F)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176214" y="276226"/>
            <a:ext cx="7406185" cy="849313"/>
          </a:xfrm>
          <a:prstGeom prst="rect">
            <a:avLst/>
          </a:prstGeom>
          <a:gradFill>
            <a:gsLst>
              <a:gs pos="0">
                <a:srgbClr val="5454D2"/>
              </a:gs>
              <a:gs pos="50000">
                <a:srgbClr val="2A2AD3"/>
              </a:gs>
              <a:gs pos="100000">
                <a:srgbClr val="1E1EC0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octal ke </a:t>
            </a: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desimal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09600" y="1268413"/>
            <a:ext cx="10972800" cy="1761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Cara mengkonversi bilangan octal ke desimal adalah dengan mengalikan satu-satu bilangan dengan 8 (basis octal) pangkat 0 atau 1 atau 2 dst dimulai dari bilangan paling kanan. Kemudian hasilnya dijumlahkan. Misal, </a:t>
            </a:r>
            <a:r>
              <a:rPr b="1" lang="en-US"/>
              <a:t>137</a:t>
            </a:r>
            <a:r>
              <a:rPr lang="en-US"/>
              <a:t>(octal) = (</a:t>
            </a:r>
            <a:r>
              <a:rPr b="1" lang="en-US"/>
              <a:t>7</a:t>
            </a:r>
            <a:r>
              <a:rPr lang="en-US"/>
              <a:t>x8</a:t>
            </a:r>
            <a:r>
              <a:rPr baseline="30000" lang="en-US"/>
              <a:t>0</a:t>
            </a:r>
            <a:r>
              <a:rPr lang="en-US"/>
              <a:t>) + (</a:t>
            </a:r>
            <a:r>
              <a:rPr b="1" lang="en-US"/>
              <a:t>3</a:t>
            </a:r>
            <a:r>
              <a:rPr lang="en-US"/>
              <a:t>x8</a:t>
            </a:r>
            <a:r>
              <a:rPr baseline="30000" lang="en-US"/>
              <a:t>1</a:t>
            </a:r>
            <a:r>
              <a:rPr lang="en-US"/>
              <a:t>) + (</a:t>
            </a:r>
            <a:r>
              <a:rPr b="1" lang="en-US"/>
              <a:t>1</a:t>
            </a:r>
            <a:r>
              <a:rPr lang="en-US"/>
              <a:t>x8</a:t>
            </a:r>
            <a:r>
              <a:rPr baseline="30000" lang="en-US"/>
              <a:t>2</a:t>
            </a:r>
            <a:r>
              <a:rPr lang="en-US"/>
              <a:t>) = 7+24+64 = 95(desimal).</a:t>
            </a:r>
            <a:endParaRPr/>
          </a:p>
        </p:txBody>
      </p:sp>
      <p:pic>
        <p:nvPicPr>
          <p:cNvPr descr="http://3.bp.blogspot.com/-mvRC00wjeVs/Uz_k5JnpCQI/AAAAAAAAA6Y/Ewm1XEtQAu0/s1600/oct2dec.png"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63" y="2715880"/>
            <a:ext cx="5604967" cy="365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2784142" y="276226"/>
            <a:ext cx="8798257" cy="84931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biner ke desimal</a:t>
            </a:r>
            <a:endParaRPr sz="3600"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609600" y="1268413"/>
            <a:ext cx="10972800" cy="1624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Cara mengkonversi bilangan biner ke desimal adalah dengan mengalikan satu-satu bilangan dengan 2 (basis biner) pangkat 0 atau 1 atau 2 dst dimulai dari bilangan paling kanan. Kemudian hasilnya dijumlahkan. Misal, </a:t>
            </a:r>
            <a:r>
              <a:rPr b="1" lang="en-US"/>
              <a:t>11001</a:t>
            </a:r>
            <a:r>
              <a:rPr lang="en-US"/>
              <a:t>(biner) = (</a:t>
            </a:r>
            <a:r>
              <a:rPr b="1" lang="en-US"/>
              <a:t>1</a:t>
            </a:r>
            <a:r>
              <a:rPr lang="en-US"/>
              <a:t>x2</a:t>
            </a:r>
            <a:r>
              <a:rPr baseline="30000" lang="en-US"/>
              <a:t>0</a:t>
            </a:r>
            <a:r>
              <a:rPr lang="en-US"/>
              <a:t>) + (</a:t>
            </a:r>
            <a:r>
              <a:rPr b="1" lang="en-US"/>
              <a:t>0</a:t>
            </a:r>
            <a:r>
              <a:rPr lang="en-US"/>
              <a:t>x2</a:t>
            </a:r>
            <a:r>
              <a:rPr baseline="30000" lang="en-US"/>
              <a:t>1</a:t>
            </a:r>
            <a:r>
              <a:rPr lang="en-US"/>
              <a:t>) + (</a:t>
            </a:r>
            <a:r>
              <a:rPr b="1" lang="en-US"/>
              <a:t>0</a:t>
            </a:r>
            <a:r>
              <a:rPr lang="en-US"/>
              <a:t>x2</a:t>
            </a:r>
            <a:r>
              <a:rPr baseline="30000" lang="en-US"/>
              <a:t>2</a:t>
            </a:r>
            <a:r>
              <a:rPr lang="en-US"/>
              <a:t>) + (</a:t>
            </a:r>
            <a:r>
              <a:rPr b="1" lang="en-US"/>
              <a:t>1</a:t>
            </a:r>
            <a:r>
              <a:rPr lang="en-US"/>
              <a:t>x2) + (</a:t>
            </a:r>
            <a:r>
              <a:rPr b="1" lang="en-US"/>
              <a:t>1</a:t>
            </a:r>
            <a:r>
              <a:rPr lang="en-US"/>
              <a:t>x2</a:t>
            </a:r>
            <a:r>
              <a:rPr baseline="30000" lang="en-US"/>
              <a:t>2</a:t>
            </a:r>
            <a:r>
              <a:rPr lang="en-US"/>
              <a:t>) = 1+0+0+8+16 = 25(desimal).</a:t>
            </a:r>
            <a:endParaRPr/>
          </a:p>
        </p:txBody>
      </p:sp>
      <p:pic>
        <p:nvPicPr>
          <p:cNvPr descr="http://2.bp.blogspot.com/-NjBQ7aO-cTk/Uz_k2jaMnsI/AAAAAAAAA5k/LrO-FaSO6Zw/s1600/bin2dec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667" y="2893325"/>
            <a:ext cx="4020641" cy="3507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6878472" y="276226"/>
            <a:ext cx="4703928" cy="84931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Bilangan Hexadesimal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609600" y="1268413"/>
            <a:ext cx="109728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Bilangan hexadesimal adalah bilangan yang terdiri dari 16 macam angka, macam angkanya adalah sebagai berikut: 0,1,2,3,4,5,6,7,8,9,A,B,C,D,E dan F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Dimana nilai 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rgbClr val="FF0000"/>
                </a:solidFill>
              </a:rPr>
              <a:t>A</a:t>
            </a:r>
            <a:r>
              <a:rPr lang="en-US" sz="2800"/>
              <a:t> hexadesimal sama dengan </a:t>
            </a:r>
            <a:r>
              <a:rPr lang="en-US" sz="2800">
                <a:solidFill>
                  <a:srgbClr val="FF0000"/>
                </a:solidFill>
              </a:rPr>
              <a:t>10</a:t>
            </a:r>
            <a:r>
              <a:rPr lang="en-US" sz="2800"/>
              <a:t> desimal</a:t>
            </a:r>
            <a:endParaRPr sz="2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rgbClr val="FF0000"/>
                </a:solidFill>
              </a:rPr>
              <a:t>B</a:t>
            </a:r>
            <a:r>
              <a:rPr lang="en-US" sz="2800"/>
              <a:t> hexadesimal sama dengan </a:t>
            </a:r>
            <a:r>
              <a:rPr lang="en-US" sz="2800">
                <a:solidFill>
                  <a:srgbClr val="FF0000"/>
                </a:solidFill>
              </a:rPr>
              <a:t>11</a:t>
            </a:r>
            <a:r>
              <a:rPr lang="en-US" sz="2800"/>
              <a:t> desimal</a:t>
            </a:r>
            <a:endParaRPr sz="2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rgbClr val="FF0000"/>
                </a:solidFill>
              </a:rPr>
              <a:t>C</a:t>
            </a:r>
            <a:r>
              <a:rPr lang="en-US" sz="2800"/>
              <a:t> hexadesimal sama dengan </a:t>
            </a:r>
            <a:r>
              <a:rPr lang="en-US" sz="2800">
                <a:solidFill>
                  <a:srgbClr val="FF0000"/>
                </a:solidFill>
              </a:rPr>
              <a:t>12 </a:t>
            </a:r>
            <a:r>
              <a:rPr lang="en-US" sz="2800"/>
              <a:t>desimal</a:t>
            </a:r>
            <a:endParaRPr sz="2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rgbClr val="FF0000"/>
                </a:solidFill>
              </a:rPr>
              <a:t>D</a:t>
            </a:r>
            <a:r>
              <a:rPr lang="en-US" sz="2800"/>
              <a:t> hexadesimal sama dengan </a:t>
            </a:r>
            <a:r>
              <a:rPr lang="en-US" sz="2800">
                <a:solidFill>
                  <a:srgbClr val="FF0000"/>
                </a:solidFill>
              </a:rPr>
              <a:t>13</a:t>
            </a:r>
            <a:r>
              <a:rPr lang="en-US" sz="2800"/>
              <a:t> desimal</a:t>
            </a:r>
            <a:endParaRPr sz="2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rgbClr val="FF0000"/>
                </a:solidFill>
              </a:rPr>
              <a:t>E</a:t>
            </a:r>
            <a:r>
              <a:rPr lang="en-US" sz="2800"/>
              <a:t> hexadesimal sama dengan </a:t>
            </a:r>
            <a:r>
              <a:rPr lang="en-US" sz="2800">
                <a:solidFill>
                  <a:srgbClr val="FF0000"/>
                </a:solidFill>
              </a:rPr>
              <a:t>14 </a:t>
            </a:r>
            <a:r>
              <a:rPr lang="en-US" sz="2800"/>
              <a:t>desimal</a:t>
            </a:r>
            <a:endParaRPr sz="2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rgbClr val="FF0000"/>
                </a:solidFill>
              </a:rPr>
              <a:t>F</a:t>
            </a:r>
            <a:r>
              <a:rPr lang="en-US" sz="2800"/>
              <a:t> hexadesimal sama dengan </a:t>
            </a:r>
            <a:r>
              <a:rPr lang="en-US" sz="2800">
                <a:solidFill>
                  <a:srgbClr val="FF0000"/>
                </a:solidFill>
              </a:rPr>
              <a:t>15</a:t>
            </a:r>
            <a:r>
              <a:rPr lang="en-US" sz="2800"/>
              <a:t> desimal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2756848" y="262578"/>
            <a:ext cx="8825552" cy="84931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hexadesimal ke desimal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609600" y="1268413"/>
            <a:ext cx="10972800" cy="1829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Cara mengkonversi bilangan biner ke desimal adalah dengan mengalikan satu-satu bilangan dengan 16 (basis hexa) pangkat 0 atau 1 atau 2 dst dimulai dari bilangan paling kanan. Kemudian hasilnya dijumlahkan. Misal, </a:t>
            </a:r>
            <a:r>
              <a:rPr b="1" lang="en-US" sz="2400"/>
              <a:t>79AF</a:t>
            </a:r>
            <a:r>
              <a:rPr lang="en-US" sz="2400"/>
              <a:t>(hexa) = (</a:t>
            </a:r>
            <a:r>
              <a:rPr b="1" lang="en-US" sz="2400"/>
              <a:t>F</a:t>
            </a:r>
            <a:r>
              <a:rPr lang="en-US" sz="2400"/>
              <a:t>x2</a:t>
            </a:r>
            <a:r>
              <a:rPr baseline="30000" lang="en-US" sz="2400"/>
              <a:t>0</a:t>
            </a:r>
            <a:r>
              <a:rPr lang="en-US" sz="2400"/>
              <a:t>) + (</a:t>
            </a:r>
            <a:r>
              <a:rPr b="1" lang="en-US" sz="2400"/>
              <a:t>9</a:t>
            </a:r>
            <a:r>
              <a:rPr lang="en-US" sz="2400"/>
              <a:t>x2</a:t>
            </a:r>
            <a:r>
              <a:rPr baseline="30000" lang="en-US" sz="2400"/>
              <a:t>1</a:t>
            </a:r>
            <a:r>
              <a:rPr lang="en-US" sz="2400"/>
              <a:t>) + (</a:t>
            </a:r>
            <a:r>
              <a:rPr b="1" lang="en-US" sz="2400"/>
              <a:t>A</a:t>
            </a:r>
            <a:r>
              <a:rPr lang="en-US" sz="2400"/>
              <a:t>x2</a:t>
            </a:r>
            <a:r>
              <a:rPr baseline="30000" lang="en-US" sz="2400"/>
              <a:t>2</a:t>
            </a:r>
            <a:r>
              <a:rPr lang="en-US" sz="2400"/>
              <a:t>) = 15+144+2560+28672 = 31391(desimal).</a:t>
            </a:r>
            <a:endParaRPr sz="2400"/>
          </a:p>
        </p:txBody>
      </p:sp>
      <p:pic>
        <p:nvPicPr>
          <p:cNvPr descr="http://2.bp.blogspot.com/-RBJqp0uHTH8/Uz_k4Z_iDnI/AAAAAAAAA6E/a2rv4yO0T0Y/s1600/hex2dec.png" id="200" name="Google Shape;200;p30"/>
          <p:cNvPicPr preferRelativeResize="0"/>
          <p:nvPr/>
        </p:nvPicPr>
        <p:blipFill rotWithShape="1">
          <a:blip r:embed="rId3">
            <a:alphaModFix/>
          </a:blip>
          <a:srcRect b="13502" l="4960" r="6305" t="6823"/>
          <a:stretch/>
        </p:blipFill>
        <p:spPr>
          <a:xfrm>
            <a:off x="1446663" y="2934269"/>
            <a:ext cx="5841241" cy="332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4586068" y="276226"/>
            <a:ext cx="6996332" cy="84931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desimal ke biner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609600" y="1001127"/>
            <a:ext cx="7231414" cy="528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Cara konversi bilangan desimal ke biner adalah dengan membagi bilangan desimal dengan 2 dan menyimpan sisa bagi per setiap pembagian terus hingga hasil baginya &lt; 2.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/>
              <a:t>Hasil konversi adalah urutan sisa bagi dari yang paling akhir hingga paling awal. Contoh:</a:t>
            </a:r>
            <a:br>
              <a:rPr lang="en-US"/>
            </a:br>
            <a:br>
              <a:rPr lang="en-US"/>
            </a:br>
            <a:r>
              <a:rPr lang="en-US"/>
              <a:t>125(desimal) = .... (biner)    hasil konversi: </a:t>
            </a:r>
            <a:r>
              <a:rPr b="1" lang="en-US">
                <a:solidFill>
                  <a:srgbClr val="FF0000"/>
                </a:solidFill>
              </a:rPr>
              <a:t>1111101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br>
              <a:rPr lang="en-US"/>
            </a:br>
            <a:r>
              <a:rPr lang="en-US"/>
              <a:t>125/2 = 62 sisa bagi </a:t>
            </a:r>
            <a:r>
              <a:rPr b="1" lang="en-US"/>
              <a:t>1</a:t>
            </a:r>
            <a:br>
              <a:rPr lang="en-US"/>
            </a:br>
            <a:r>
              <a:rPr lang="en-US"/>
              <a:t>62/2= 31    sisa bagi </a:t>
            </a:r>
            <a:r>
              <a:rPr b="1" lang="en-US"/>
              <a:t>0</a:t>
            </a:r>
            <a:br>
              <a:rPr lang="en-US"/>
            </a:br>
            <a:r>
              <a:rPr lang="en-US"/>
              <a:t>31/2=15     sisa bagi</a:t>
            </a:r>
            <a:r>
              <a:rPr b="1" lang="en-US"/>
              <a:t> 1</a:t>
            </a:r>
            <a:br>
              <a:rPr lang="en-US"/>
            </a:br>
            <a:r>
              <a:rPr lang="en-US"/>
              <a:t>15/2=7       sisa bagi </a:t>
            </a:r>
            <a:r>
              <a:rPr b="1" lang="en-US"/>
              <a:t>1</a:t>
            </a:r>
            <a:br>
              <a:rPr lang="en-US"/>
            </a:br>
            <a:r>
              <a:rPr lang="en-US"/>
              <a:t>7/2=3         sisa bagi </a:t>
            </a:r>
            <a:r>
              <a:rPr b="1" lang="en-US"/>
              <a:t>1</a:t>
            </a:r>
            <a:br>
              <a:rPr lang="en-US"/>
            </a:br>
            <a:r>
              <a:rPr lang="en-US"/>
              <a:t>3/2=</a:t>
            </a:r>
            <a:r>
              <a:rPr b="1" lang="en-US"/>
              <a:t>1</a:t>
            </a:r>
            <a:r>
              <a:rPr lang="en-US"/>
              <a:t>         sisa bagi </a:t>
            </a:r>
            <a:r>
              <a:rPr b="1" lang="en-US"/>
              <a:t>1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descr="http://1.bp.blogspot.com/-8EkAemfI7bw/Uz_k3KmrscI/AAAAAAAAA6M/TNDScAvHwAc/s1600/dec2bin.png" id="207" name="Google Shape;207;p31"/>
          <p:cNvPicPr preferRelativeResize="0"/>
          <p:nvPr/>
        </p:nvPicPr>
        <p:blipFill rotWithShape="1">
          <a:blip r:embed="rId3">
            <a:alphaModFix/>
          </a:blip>
          <a:srcRect b="7599" l="0" r="10553" t="2078"/>
          <a:stretch/>
        </p:blipFill>
        <p:spPr>
          <a:xfrm>
            <a:off x="7681790" y="1268413"/>
            <a:ext cx="4121004" cy="502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609600" y="276226"/>
            <a:ext cx="109728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Konversi bilangan desimal ke octal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609600" y="1268413"/>
            <a:ext cx="10972800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Cara konversi bilangan desimal ke octal adalah dengan membagi bilangan desimal dengan 8 dan menyimpan sisa bagi per seitap </a:t>
            </a:r>
            <a:br>
              <a:rPr lang="en-US" sz="2800"/>
            </a:br>
            <a:r>
              <a:rPr lang="en-US" sz="2800"/>
              <a:t>pembagian terus hingga hasil baginya &lt; 8.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Hasil konversi adalah urutan sisa bagi dari yang paling akhir </a:t>
            </a:r>
            <a:br>
              <a:rPr lang="en-US" sz="2800"/>
            </a:br>
            <a:r>
              <a:rPr lang="en-US" sz="2800"/>
              <a:t>hingga paling awal</a:t>
            </a:r>
            <a:endParaRPr sz="2800"/>
          </a:p>
        </p:txBody>
      </p:sp>
      <p:pic>
        <p:nvPicPr>
          <p:cNvPr descr="http://1.bp.blogspot.com/-4ZmoxI1o_pw/Uz_k30h9VPI/AAAAAAAAA6A/hNeBX6cHwns/s1600/dec2oct.png"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2769" y="3099089"/>
            <a:ext cx="3282429" cy="375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25336" y="276226"/>
            <a:ext cx="8457063" cy="84931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Konversi bilangan desimal ke hexadesimal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272955" y="1268413"/>
            <a:ext cx="7246961" cy="2047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Cara konversi bilangan desimal ke octal adalah dengan membagi bilangan desimal dengan 16 dan menyimpan sisa bagi per seitap pembagian terus hingga hasil baginya </a:t>
            </a:r>
            <a:br>
              <a:rPr lang="en-US" sz="2700"/>
            </a:br>
            <a:r>
              <a:rPr lang="en-US" sz="2700"/>
              <a:t>&lt; 16.</a:t>
            </a:r>
            <a:endParaRPr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Hasil konversi adalah urutan sisa bagi dari yang paling akhir hingga paling awal. </a:t>
            </a:r>
            <a:endParaRPr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/>
              <a:t>Apabila sisa bagi diatas 9 maka angkanya diubah, untuk nilai 10 angkanya A, nilai 11 angkanya B, nilai 12 angkanya C, nilai 13 </a:t>
            </a:r>
            <a:br>
              <a:rPr lang="en-US" sz="2700"/>
            </a:br>
            <a:r>
              <a:rPr lang="en-US" sz="2700"/>
              <a:t>angkanya D, nilai 14 angkanya E, nilai 15 </a:t>
            </a:r>
            <a:br>
              <a:rPr lang="en-US" sz="2700"/>
            </a:br>
            <a:r>
              <a:rPr lang="en-US" sz="2700"/>
              <a:t>angkanya F</a:t>
            </a:r>
            <a:endParaRPr sz="2700"/>
          </a:p>
        </p:txBody>
      </p:sp>
      <p:pic>
        <p:nvPicPr>
          <p:cNvPr descr="http://3.bp.blogspot.com/-xvOTw2IlqgI/Uz_k3S--OsI/AAAAAAAAA5w/nC97TklRyns/s1600/dec2hex.png" id="221" name="Google Shape;221;p33"/>
          <p:cNvPicPr preferRelativeResize="0"/>
          <p:nvPr/>
        </p:nvPicPr>
        <p:blipFill rotWithShape="1">
          <a:blip r:embed="rId3">
            <a:alphaModFix/>
          </a:blip>
          <a:srcRect b="7161" l="5557" r="12323" t="4028"/>
          <a:stretch/>
        </p:blipFill>
        <p:spPr>
          <a:xfrm>
            <a:off x="7765574" y="1268413"/>
            <a:ext cx="4080682" cy="4755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141">
  <a:themeElements>
    <a:clrScheme name="B14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