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1BC4876-D8BE-4465-AA3E-4E699ECA8682}" type="datetimeFigureOut">
              <a:rPr lang="id-ID" smtClean="0"/>
              <a:t>06/04/2020</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a:lstStyle/>
          <a:p>
            <a:fld id="{694E59A4-D56F-41B6-9DDD-4C5D1CFBFD6E}" type="slidenum">
              <a:rPr lang="id-ID" smtClean="0"/>
              <a:t>‹#›</a:t>
            </a:fld>
            <a:endParaRPr lang="id-ID"/>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BC4876-D8BE-4465-AA3E-4E699ECA8682}" type="datetimeFigureOut">
              <a:rPr lang="id-ID" smtClean="0"/>
              <a:t>06/04/2020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4E59A4-D56F-41B6-9DDD-4C5D1CFBFD6E}"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BC4876-D8BE-4465-AA3E-4E699ECA8682}" type="datetimeFigureOut">
              <a:rPr lang="id-ID" smtClean="0"/>
              <a:t>06/04/2020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4E59A4-D56F-41B6-9DDD-4C5D1CFBFD6E}"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BC4876-D8BE-4465-AA3E-4E699ECA8682}" type="datetimeFigureOut">
              <a:rPr lang="id-ID" smtClean="0"/>
              <a:t>06/04/2020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94E59A4-D56F-41B6-9DDD-4C5D1CFBFD6E}"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BC4876-D8BE-4465-AA3E-4E699ECA8682}" type="datetimeFigureOut">
              <a:rPr lang="id-ID" smtClean="0"/>
              <a:t>06/04/2020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7924800" y="6416675"/>
            <a:ext cx="762000" cy="365125"/>
          </a:xfrm>
        </p:spPr>
        <p:txBody>
          <a:bodyPr/>
          <a:lstStyle/>
          <a:p>
            <a:fld id="{694E59A4-D56F-41B6-9DDD-4C5D1CFBFD6E}"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BC4876-D8BE-4465-AA3E-4E699ECA8682}" type="datetimeFigureOut">
              <a:rPr lang="id-ID" smtClean="0"/>
              <a:t>06/04/2020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94E59A4-D56F-41B6-9DDD-4C5D1CFBFD6E}"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BC4876-D8BE-4465-AA3E-4E699ECA8682}" type="datetimeFigureOut">
              <a:rPr lang="id-ID" smtClean="0"/>
              <a:t>06/04/2020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94E59A4-D56F-41B6-9DDD-4C5D1CFBFD6E}"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BC4876-D8BE-4465-AA3E-4E699ECA8682}" type="datetimeFigureOut">
              <a:rPr lang="id-ID" smtClean="0"/>
              <a:t>06/04/2020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94E59A4-D56F-41B6-9DDD-4C5D1CFBFD6E}"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C4876-D8BE-4465-AA3E-4E699ECA8682}" type="datetimeFigureOut">
              <a:rPr lang="id-ID" smtClean="0"/>
              <a:t>06/04/2020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94E59A4-D56F-41B6-9DDD-4C5D1CFBFD6E}"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BC4876-D8BE-4465-AA3E-4E699ECA8682}" type="datetimeFigureOut">
              <a:rPr lang="id-ID" smtClean="0"/>
              <a:t>06/04/2020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94E59A4-D56F-41B6-9DDD-4C5D1CFBFD6E}"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C4876-D8BE-4465-AA3E-4E699ECA8682}" type="datetimeFigureOut">
              <a:rPr lang="id-ID" smtClean="0"/>
              <a:t>06/04/2020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94E59A4-D56F-41B6-9DDD-4C5D1CFBFD6E}"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1BC4876-D8BE-4465-AA3E-4E699ECA8682}" type="datetimeFigureOut">
              <a:rPr lang="id-ID" smtClean="0"/>
              <a:t>06/04/2020</a:t>
            </a:fld>
            <a:endParaRPr lang="id-ID"/>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id-ID"/>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4E59A4-D56F-41B6-9DDD-4C5D1CFBFD6E}" type="slidenum">
              <a:rPr lang="id-ID" smtClean="0"/>
              <a:t>‹#›</a:t>
            </a:fld>
            <a:endParaRPr lang="id-ID"/>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Part 4</a:t>
            </a:r>
            <a:endParaRPr lang="id-ID" dirty="0"/>
          </a:p>
        </p:txBody>
      </p:sp>
      <p:sp>
        <p:nvSpPr>
          <p:cNvPr id="3" name="Subtitle 2"/>
          <p:cNvSpPr>
            <a:spLocks noGrp="1"/>
          </p:cNvSpPr>
          <p:nvPr>
            <p:ph type="subTitle" idx="1"/>
          </p:nvPr>
        </p:nvSpPr>
        <p:spPr/>
        <p:txBody>
          <a:bodyPr/>
          <a:lstStyle/>
          <a:p>
            <a:r>
              <a:rPr lang="id-ID" dirty="0" smtClean="0"/>
              <a:t>komdat</a:t>
            </a:r>
            <a:endParaRPr lang="id-ID" dirty="0"/>
          </a:p>
        </p:txBody>
      </p:sp>
    </p:spTree>
    <p:extLst>
      <p:ext uri="{BB962C8B-B14F-4D97-AF65-F5344CB8AC3E}">
        <p14:creationId xmlns:p14="http://schemas.microsoft.com/office/powerpoint/2010/main" val="154577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28600" y="228600"/>
            <a:ext cx="8229600" cy="381000"/>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smtClean="0">
                <a:solidFill>
                  <a:srgbClr val="00FF00"/>
                </a:solidFill>
                <a:latin typeface="Arial" charset="0"/>
                <a:cs typeface="Arial" charset="0"/>
              </a:rPr>
              <a:t>Susunan Protokol</a:t>
            </a:r>
            <a:endParaRPr lang="en-US" sz="3200" smtClean="0">
              <a:solidFill>
                <a:srgbClr val="00FF00"/>
              </a:solidFill>
              <a:latin typeface="Arial" charset="0"/>
              <a:cs typeface="Arial" charset="0"/>
            </a:endParaRPr>
          </a:p>
        </p:txBody>
      </p:sp>
      <p:sp>
        <p:nvSpPr>
          <p:cNvPr id="3" name="Content Placeholder 3"/>
          <p:cNvSpPr txBox="1">
            <a:spLocks/>
          </p:cNvSpPr>
          <p:nvPr/>
        </p:nvSpPr>
        <p:spPr>
          <a:xfrm>
            <a:off x="152400" y="762000"/>
            <a:ext cx="8763000" cy="5791200"/>
          </a:xfrm>
          <a:prstGeom prst="rect">
            <a:avLst/>
          </a:prstGeom>
        </p:spPr>
        <p:txBody>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gn="just">
              <a:buFontTx/>
              <a:buNone/>
            </a:pPr>
            <a:r>
              <a:rPr lang="en-US" sz="2400" b="1" smtClean="0">
                <a:solidFill>
                  <a:srgbClr val="FFC000"/>
                </a:solidFill>
                <a:latin typeface="Arial" charset="0"/>
                <a:cs typeface="Arial" charset="0"/>
              </a:rPr>
              <a:t>		Protokol jaringan disusun oleh dalam bentuk lapisan-lapisan (</a:t>
            </a:r>
            <a:r>
              <a:rPr lang="en-US" sz="2400" b="1" i="1" smtClean="0">
                <a:solidFill>
                  <a:srgbClr val="FFC000"/>
                </a:solidFill>
                <a:latin typeface="Arial" charset="0"/>
                <a:cs typeface="Arial" charset="0"/>
              </a:rPr>
              <a:t>layer). Hal ini </a:t>
            </a:r>
            <a:r>
              <a:rPr lang="en-US" sz="2400" b="1" smtClean="0">
                <a:solidFill>
                  <a:srgbClr val="FFC000"/>
                </a:solidFill>
                <a:latin typeface="Arial" charset="0"/>
                <a:cs typeface="Arial" charset="0"/>
              </a:rPr>
              <a:t>mengandung arti supaya jaringan yang dibuat nantinya tidak menjadi rumit. Di dalam layer ini, jumlah, nama, isi dan fungsi setiap layer berbeda-beda. Akan tetapi tujuan dari setiap layer ini adalah memberi layanan ke layer yang ada di atasnya. Susunan dari layer ini menunjukkan tahapan dalam melakukan komunikasi. Antara setiap layer yang berdekatan terdapat sebuah interface. Interface ini menentukan layanan layer yang di bawah kepada layer yang di atasnya. Pada saat merencanakan sebah jaringan, hendaknya memperhatikan bagaimana menentukan interface yang tepat yang akan ditempatkan di antara dua layer yang bersangkutan.</a:t>
            </a:r>
            <a:endParaRPr lang="en-US" sz="2400" b="1" dirty="0" smtClean="0">
              <a:solidFill>
                <a:srgbClr val="FFC000"/>
              </a:solidFill>
              <a:latin typeface="Arial" charset="0"/>
              <a:cs typeface="Arial" charset="0"/>
            </a:endParaRPr>
          </a:p>
        </p:txBody>
      </p:sp>
    </p:spTree>
    <p:extLst>
      <p:ext uri="{BB962C8B-B14F-4D97-AF65-F5344CB8AC3E}">
        <p14:creationId xmlns:p14="http://schemas.microsoft.com/office/powerpoint/2010/main" val="364530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152400"/>
            <a:ext cx="8839200" cy="914400"/>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2800" smtClean="0">
                <a:solidFill>
                  <a:srgbClr val="00FF00"/>
                </a:solidFill>
                <a:latin typeface="Arial" charset="0"/>
                <a:cs typeface="Arial" charset="0"/>
              </a:rPr>
              <a:t>Router, Bridge dan Repeater</a:t>
            </a:r>
            <a:r>
              <a:rPr lang="id-ID" sz="2800" smtClean="0">
                <a:solidFill>
                  <a:srgbClr val="00FF00"/>
                </a:solidFill>
                <a:latin typeface="Arial" charset="0"/>
                <a:cs typeface="Arial" charset="0"/>
              </a:rPr>
              <a:t>c</a:t>
            </a:r>
            <a:endParaRPr lang="en-US" sz="2800" dirty="0" smtClean="0">
              <a:solidFill>
                <a:srgbClr val="00FF00"/>
              </a:solidFill>
              <a:latin typeface="Arial" charset="0"/>
              <a:cs typeface="Arial" charset="0"/>
            </a:endParaRPr>
          </a:p>
        </p:txBody>
      </p:sp>
      <p:sp>
        <p:nvSpPr>
          <p:cNvPr id="4" name="Content Placeholder 2"/>
          <p:cNvSpPr txBox="1">
            <a:spLocks/>
          </p:cNvSpPr>
          <p:nvPr/>
        </p:nvSpPr>
        <p:spPr>
          <a:xfrm>
            <a:off x="152400" y="1143000"/>
            <a:ext cx="8839200" cy="5334000"/>
          </a:xfrm>
          <a:prstGeom prst="rect">
            <a:avLst/>
          </a:prstGeom>
        </p:spPr>
        <p:txBody>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514350" indent="-514350">
              <a:buFontTx/>
              <a:buAutoNum type="arabicPeriod"/>
              <a:defRPr/>
            </a:pPr>
            <a:r>
              <a:rPr lang="en-US" sz="2400" b="1" dirty="0" smtClean="0">
                <a:solidFill>
                  <a:srgbClr val="FFC000"/>
                </a:solidFill>
                <a:latin typeface="Arial" pitchFamily="34" charset="0"/>
                <a:cs typeface="Arial" pitchFamily="34" charset="0"/>
              </a:rPr>
              <a:t>Router</a:t>
            </a:r>
          </a:p>
          <a:p>
            <a:pPr>
              <a:buFontTx/>
              <a:buNone/>
              <a:defRPr/>
            </a:pPr>
            <a:r>
              <a:rPr lang="en-US" sz="2400" b="1" dirty="0" smtClean="0">
                <a:solidFill>
                  <a:srgbClr val="FFC000"/>
                </a:solidFill>
                <a:latin typeface="Arial" pitchFamily="34" charset="0"/>
                <a:cs typeface="Arial" pitchFamily="34" charset="0"/>
              </a:rPr>
              <a:t>		Router </a:t>
            </a:r>
            <a:r>
              <a:rPr lang="en-US" sz="2400" b="1" dirty="0" err="1" smtClean="0">
                <a:solidFill>
                  <a:srgbClr val="FFC000"/>
                </a:solidFill>
                <a:latin typeface="Arial" pitchFamily="34" charset="0"/>
                <a:cs typeface="Arial" pitchFamily="34" charset="0"/>
              </a:rPr>
              <a:t>adalah</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merupakan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piranti</a:t>
            </a:r>
            <a:r>
              <a:rPr lang="en-US" sz="2400" b="1" dirty="0" smtClean="0">
                <a:solidFill>
                  <a:srgbClr val="FFC000"/>
                </a:solidFill>
                <a:latin typeface="Arial" pitchFamily="34" charset="0"/>
                <a:cs typeface="Arial" pitchFamily="34" charset="0"/>
              </a:rPr>
              <a:t> yang </a:t>
            </a:r>
            <a:r>
              <a:rPr lang="en-US" sz="2400" b="1" dirty="0" err="1" smtClean="0">
                <a:solidFill>
                  <a:srgbClr val="FFC000"/>
                </a:solidFill>
                <a:latin typeface="Arial" pitchFamily="34" charset="0"/>
                <a:cs typeface="Arial" pitchFamily="34" charset="0"/>
              </a:rPr>
              <a:t>menghubungkan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dua</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buah</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jaringan</a:t>
            </a:r>
            <a:r>
              <a:rPr lang="en-US" sz="2400" b="1" dirty="0" smtClean="0">
                <a:solidFill>
                  <a:srgbClr val="FFC000"/>
                </a:solidFill>
                <a:latin typeface="Arial" pitchFamily="34" charset="0"/>
                <a:cs typeface="Arial" pitchFamily="34" charset="0"/>
              </a:rPr>
              <a:t> yang </a:t>
            </a:r>
            <a:r>
              <a:rPr lang="en-US" sz="2400" b="1" dirty="0" err="1" smtClean="0">
                <a:solidFill>
                  <a:srgbClr val="FFC000"/>
                </a:solidFill>
                <a:latin typeface="Arial" pitchFamily="34" charset="0"/>
                <a:cs typeface="Arial" pitchFamily="34" charset="0"/>
              </a:rPr>
              <a:t>berbeda</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tipe</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maupun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protokol</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Dengan</a:t>
            </a:r>
            <a:r>
              <a:rPr lang="en-US" sz="2400" b="1" dirty="0" smtClean="0">
                <a:solidFill>
                  <a:srgbClr val="FFC000"/>
                </a:solidFill>
                <a:latin typeface="Arial" pitchFamily="34" charset="0"/>
                <a:cs typeface="Arial" pitchFamily="34" charset="0"/>
              </a:rPr>
              <a:t> router </a:t>
            </a:r>
            <a:r>
              <a:rPr lang="en-US" sz="2400" b="1" dirty="0" err="1" smtClean="0">
                <a:solidFill>
                  <a:srgbClr val="FFC000"/>
                </a:solidFill>
                <a:latin typeface="Arial" pitchFamily="34" charset="0"/>
                <a:cs typeface="Arial" pitchFamily="34" charset="0"/>
              </a:rPr>
              <a:t>dapat</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dimungkinkan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untuk</a:t>
            </a:r>
            <a:r>
              <a:rPr lang="en-US" sz="2400" b="1" dirty="0" smtClean="0">
                <a:solidFill>
                  <a:srgbClr val="FFC000"/>
                </a:solidFill>
                <a:latin typeface="Arial" pitchFamily="34" charset="0"/>
                <a:cs typeface="Arial" pitchFamily="34" charset="0"/>
              </a:rPr>
              <a:t> :</a:t>
            </a:r>
          </a:p>
          <a:p>
            <a:pPr>
              <a:buFontTx/>
              <a:buNone/>
              <a:defRPr/>
            </a:pP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Menghubungkan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sejumlah</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jaringan</a:t>
            </a:r>
            <a:r>
              <a:rPr lang="en-US" sz="2400" b="1" dirty="0" smtClean="0">
                <a:solidFill>
                  <a:srgbClr val="FFC000"/>
                </a:solidFill>
                <a:latin typeface="Arial" pitchFamily="34" charset="0"/>
                <a:cs typeface="Arial" pitchFamily="34" charset="0"/>
              </a:rPr>
              <a:t> yang </a:t>
            </a:r>
            <a:r>
              <a:rPr lang="en-US" sz="2400" b="1" dirty="0" err="1" smtClean="0">
                <a:solidFill>
                  <a:srgbClr val="FFC000"/>
                </a:solidFill>
                <a:latin typeface="Arial" pitchFamily="34" charset="0"/>
                <a:cs typeface="Arial" pitchFamily="34" charset="0"/>
              </a:rPr>
              <a:t>memiliki</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topologi</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dan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protokol</a:t>
            </a:r>
            <a:r>
              <a:rPr lang="en-US" sz="2400" b="1" dirty="0" smtClean="0">
                <a:solidFill>
                  <a:srgbClr val="FFC000"/>
                </a:solidFill>
                <a:latin typeface="Arial" pitchFamily="34" charset="0"/>
                <a:cs typeface="Arial" pitchFamily="34" charset="0"/>
              </a:rPr>
              <a:t> yang </a:t>
            </a:r>
            <a:r>
              <a:rPr lang="en-US" sz="2400" b="1" dirty="0" err="1" smtClean="0">
                <a:solidFill>
                  <a:srgbClr val="FFC000"/>
                </a:solidFill>
                <a:latin typeface="Arial" pitchFamily="34" charset="0"/>
                <a:cs typeface="Arial" pitchFamily="34" charset="0"/>
              </a:rPr>
              <a:t>berbeda</a:t>
            </a:r>
            <a:r>
              <a:rPr lang="en-US" sz="2400" b="1" dirty="0" smtClean="0">
                <a:solidFill>
                  <a:srgbClr val="FFC000"/>
                </a:solidFill>
                <a:latin typeface="Arial" pitchFamily="34" charset="0"/>
                <a:cs typeface="Arial" pitchFamily="34" charset="0"/>
              </a:rPr>
              <a:t>.</a:t>
            </a:r>
          </a:p>
          <a:p>
            <a:pPr>
              <a:buFontTx/>
              <a:buNone/>
              <a:defRPr/>
            </a:pP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Menghubungkan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jaringan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pada</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suatu</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lokasi</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dengan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jaringan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pada</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lokasi</a:t>
            </a:r>
            <a:r>
              <a:rPr lang="en-US" sz="2400" b="1" dirty="0" smtClean="0">
                <a:solidFill>
                  <a:srgbClr val="FFC000"/>
                </a:solidFill>
                <a:latin typeface="Arial" pitchFamily="34" charset="0"/>
                <a:cs typeface="Arial" pitchFamily="34" charset="0"/>
              </a:rPr>
              <a:t> yang lain.</a:t>
            </a:r>
          </a:p>
          <a:p>
            <a:pPr>
              <a:buFontTx/>
              <a:buNone/>
              <a:defRPr/>
            </a:pP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Membagi</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suatu</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jaringan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berukuran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besar</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menjadi</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jaringan-jaringan</a:t>
            </a:r>
            <a:r>
              <a:rPr lang="en-US" sz="2400" b="1" dirty="0" smtClean="0">
                <a:solidFill>
                  <a:srgbClr val="FFC000"/>
                </a:solidFill>
                <a:latin typeface="Arial" pitchFamily="34" charset="0"/>
                <a:cs typeface="Arial" pitchFamily="34" charset="0"/>
              </a:rPr>
              <a:t> yang </a:t>
            </a:r>
            <a:r>
              <a:rPr lang="en-US" sz="2400" b="1" dirty="0" err="1" smtClean="0">
                <a:solidFill>
                  <a:srgbClr val="FFC000"/>
                </a:solidFill>
                <a:latin typeface="Arial" pitchFamily="34" charset="0"/>
                <a:cs typeface="Arial" pitchFamily="34" charset="0"/>
              </a:rPr>
              <a:t>lebih</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kecil</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dan</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mudag</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untuk</a:t>
            </a:r>
            <a:r>
              <a:rPr lang="en-US" sz="2400" b="1" dirty="0" smtClean="0">
                <a:solidFill>
                  <a:srgbClr val="FFC000"/>
                </a:solidFill>
                <a:latin typeface="Arial" pitchFamily="34" charset="0"/>
                <a:cs typeface="Arial" pitchFamily="34" charset="0"/>
              </a:rPr>
              <a:t> </a:t>
            </a:r>
            <a:r>
              <a:rPr lang="en-US" sz="2400" b="1" dirty="0" err="1" smtClean="0">
                <a:solidFill>
                  <a:srgbClr val="FFC000"/>
                </a:solidFill>
                <a:latin typeface="Arial" pitchFamily="34" charset="0"/>
                <a:cs typeface="Arial" pitchFamily="34" charset="0"/>
              </a:rPr>
              <a:t>dikelola</a:t>
            </a:r>
            <a:r>
              <a:rPr lang="en-US" sz="2400" b="1" dirty="0" smtClean="0">
                <a:solidFill>
                  <a:srgbClr val="FFC000"/>
                </a:solidFill>
                <a:latin typeface="Arial" pitchFamily="34" charset="0"/>
                <a:cs typeface="Arial" pitchFamily="34" charset="0"/>
              </a:rPr>
              <a:t>.</a:t>
            </a:r>
            <a:endParaRPr lang="en-US" sz="2400" b="1" dirty="0">
              <a:solidFill>
                <a:srgbClr val="FFC000"/>
              </a:solidFill>
              <a:latin typeface="Arial" pitchFamily="34" charset="0"/>
              <a:cs typeface="Arial" pitchFamily="34" charset="0"/>
            </a:endParaRPr>
          </a:p>
        </p:txBody>
      </p:sp>
    </p:spTree>
    <p:extLst>
      <p:ext uri="{BB962C8B-B14F-4D97-AF65-F5344CB8AC3E}">
        <p14:creationId xmlns:p14="http://schemas.microsoft.com/office/powerpoint/2010/main" val="330643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2400" y="228600"/>
            <a:ext cx="8763000" cy="632460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gn="just">
              <a:buFontTx/>
              <a:buNone/>
            </a:pPr>
            <a:endParaRPr lang="en-US" sz="2400" b="1" smtClean="0">
              <a:solidFill>
                <a:srgbClr val="FFC000"/>
              </a:solidFill>
              <a:latin typeface="Arial" charset="0"/>
              <a:cs typeface="Arial" charset="0"/>
            </a:endParaRPr>
          </a:p>
          <a:p>
            <a:pPr algn="just">
              <a:buFontTx/>
              <a:buNone/>
            </a:pPr>
            <a:endParaRPr lang="en-US" sz="2400" b="1" smtClean="0">
              <a:solidFill>
                <a:srgbClr val="FFC000"/>
              </a:solidFill>
              <a:latin typeface="Arial" charset="0"/>
              <a:cs typeface="Arial" charset="0"/>
            </a:endParaRPr>
          </a:p>
          <a:p>
            <a:pPr algn="just">
              <a:buFontTx/>
              <a:buNone/>
            </a:pPr>
            <a:r>
              <a:rPr lang="en-US" sz="2400" b="1" smtClean="0">
                <a:solidFill>
                  <a:srgbClr val="FFC000"/>
                </a:solidFill>
                <a:latin typeface="Arial" charset="0"/>
                <a:cs typeface="Arial" charset="0"/>
              </a:rPr>
              <a:t>Lanjutan…. </a:t>
            </a:r>
          </a:p>
          <a:p>
            <a:pPr algn="just">
              <a:buFontTx/>
              <a:buNone/>
            </a:pPr>
            <a:endParaRPr lang="en-US" sz="2400" b="1" smtClean="0">
              <a:solidFill>
                <a:srgbClr val="FFC000"/>
              </a:solidFill>
              <a:latin typeface="Arial" charset="0"/>
              <a:cs typeface="Arial" charset="0"/>
            </a:endParaRPr>
          </a:p>
          <a:p>
            <a:pPr algn="just">
              <a:buFontTx/>
              <a:buNone/>
            </a:pPr>
            <a:r>
              <a:rPr lang="en-US" sz="2400" b="1" smtClean="0">
                <a:solidFill>
                  <a:srgbClr val="FFC000"/>
                </a:solidFill>
                <a:latin typeface="Arial" charset="0"/>
                <a:cs typeface="Arial" charset="0"/>
              </a:rPr>
              <a:t>· 	Memungkinkan jaringan dihubungkan ke internet dan informasi yang tersedia </a:t>
            </a:r>
            <a:r>
              <a:rPr lang="fi-FI" sz="2400" b="1" smtClean="0">
                <a:solidFill>
                  <a:srgbClr val="FFC000"/>
                </a:solidFill>
                <a:latin typeface="Arial" charset="0"/>
                <a:cs typeface="Arial" charset="0"/>
              </a:rPr>
              <a:t>dapat diakses oleh siapa saja.</a:t>
            </a:r>
          </a:p>
          <a:p>
            <a:pPr algn="just">
              <a:buFontTx/>
              <a:buNone/>
            </a:pPr>
            <a:r>
              <a:rPr lang="en-US" sz="2400" b="1" smtClean="0">
                <a:solidFill>
                  <a:srgbClr val="FFC000"/>
                </a:solidFill>
                <a:latin typeface="Arial" charset="0"/>
                <a:cs typeface="Arial" charset="0"/>
              </a:rPr>
              <a:t>· 	Mencari jalan terefisien untuk mengirimkan data ke tujuan.</a:t>
            </a:r>
          </a:p>
          <a:p>
            <a:pPr algn="just">
              <a:buFontTx/>
              <a:buNone/>
            </a:pPr>
            <a:r>
              <a:rPr lang="en-US" sz="2400" b="1" smtClean="0">
                <a:solidFill>
                  <a:srgbClr val="FFC000"/>
                </a:solidFill>
                <a:latin typeface="Arial" charset="0"/>
                <a:cs typeface="Arial" charset="0"/>
              </a:rPr>
              <a:t>· 	Melindungi jaringan dari pemakai-pemakai yang tidak berhak dengan cara membatasi akses terhadap data-data yang tidak berhak untuk diakses.</a:t>
            </a:r>
            <a:endParaRPr lang="en-US" sz="2400" b="1" dirty="0" smtClean="0">
              <a:solidFill>
                <a:srgbClr val="FFC000"/>
              </a:solidFill>
              <a:latin typeface="Arial" charset="0"/>
              <a:cs typeface="Arial" charset="0"/>
            </a:endParaRPr>
          </a:p>
        </p:txBody>
      </p:sp>
    </p:spTree>
    <p:extLst>
      <p:ext uri="{BB962C8B-B14F-4D97-AF65-F5344CB8AC3E}">
        <p14:creationId xmlns:p14="http://schemas.microsoft.com/office/powerpoint/2010/main" val="299320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52400" y="152400"/>
            <a:ext cx="8763000" cy="533400"/>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smtClean="0">
                <a:solidFill>
                  <a:srgbClr val="00FF00"/>
                </a:solidFill>
                <a:latin typeface="Arial" charset="0"/>
                <a:cs typeface="Arial" charset="0"/>
              </a:rPr>
              <a:t>Gambar. Fungsi Router</a:t>
            </a:r>
            <a:endParaRPr lang="en-US" sz="3200" dirty="0" smtClean="0">
              <a:solidFill>
                <a:srgbClr val="00FF00"/>
              </a:solidFill>
              <a:latin typeface="Arial" charset="0"/>
              <a:cs typeface="Arial"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8600" y="914400"/>
            <a:ext cx="8763000" cy="5715000"/>
          </a:xfrm>
          <a:prstGeom prst="rect">
            <a:avLst/>
          </a:prstGeom>
          <a:noFill/>
        </p:spPr>
      </p:pic>
    </p:spTree>
    <p:extLst>
      <p:ext uri="{BB962C8B-B14F-4D97-AF65-F5344CB8AC3E}">
        <p14:creationId xmlns:p14="http://schemas.microsoft.com/office/powerpoint/2010/main" val="96523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2400"/>
            <a:ext cx="8305800" cy="533400"/>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smtClean="0">
                <a:solidFill>
                  <a:srgbClr val="00FF00"/>
                </a:solidFill>
                <a:latin typeface="Arial" charset="0"/>
                <a:cs typeface="Arial" charset="0"/>
              </a:rPr>
              <a:t>2. Bridge</a:t>
            </a:r>
            <a:endParaRPr lang="en-US" sz="3200" smtClean="0">
              <a:solidFill>
                <a:srgbClr val="00FF00"/>
              </a:solidFill>
              <a:latin typeface="Arial" charset="0"/>
              <a:cs typeface="Arial" charset="0"/>
            </a:endParaRPr>
          </a:p>
        </p:txBody>
      </p:sp>
      <p:sp>
        <p:nvSpPr>
          <p:cNvPr id="3" name="Content Placeholder 2"/>
          <p:cNvSpPr txBox="1">
            <a:spLocks/>
          </p:cNvSpPr>
          <p:nvPr/>
        </p:nvSpPr>
        <p:spPr>
          <a:xfrm>
            <a:off x="228600" y="1524000"/>
            <a:ext cx="8610600" cy="5029200"/>
          </a:xfrm>
          <a:prstGeom prst="rect">
            <a:avLst/>
          </a:prstGeom>
        </p:spPr>
        <p:txBody>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gn="just">
              <a:buFontTx/>
              <a:buNone/>
            </a:pPr>
            <a:r>
              <a:rPr lang="en-US" sz="2400" b="1" smtClean="0">
                <a:solidFill>
                  <a:srgbClr val="FFC000"/>
                </a:solidFill>
                <a:latin typeface="Arial" charset="0"/>
                <a:cs typeface="Arial" charset="0"/>
              </a:rPr>
              <a:t>		Bridge adalah jenis perangkat yang diperlukan jika dua buah jaringan bertipe sama (ataupun bertopologi berbeda) tetapi dikehendaki agar lalu lintas lokal masing-masing jaringan tidak saling mempengaruhi jaringan yang lainnya. Bridge memiliki sifat yang </a:t>
            </a:r>
            <a:r>
              <a:rPr lang="sv-SE" sz="2400" b="1" smtClean="0">
                <a:solidFill>
                  <a:srgbClr val="FFC000"/>
                </a:solidFill>
                <a:latin typeface="Arial" charset="0"/>
                <a:cs typeface="Arial" charset="0"/>
              </a:rPr>
              <a:t>tidak mengubah isi maupun bentuk frame yang diterimanya, disamping itu bridge </a:t>
            </a:r>
            <a:r>
              <a:rPr lang="en-US" sz="2400" b="1" smtClean="0">
                <a:solidFill>
                  <a:srgbClr val="FFC000"/>
                </a:solidFill>
                <a:latin typeface="Arial" charset="0"/>
                <a:cs typeface="Arial" charset="0"/>
              </a:rPr>
              <a:t>memiliki buffer yang cukup untuk menghadapi ketidaksesuaian kecepatan pengiriman dan penerimaan data.</a:t>
            </a:r>
            <a:endParaRPr lang="en-US" sz="2400" b="1" smtClean="0">
              <a:solidFill>
                <a:srgbClr val="FFC000"/>
              </a:solidFill>
              <a:latin typeface="Arial" charset="0"/>
              <a:cs typeface="Arial" charset="0"/>
            </a:endParaRPr>
          </a:p>
        </p:txBody>
      </p:sp>
    </p:spTree>
    <p:extLst>
      <p:ext uri="{BB962C8B-B14F-4D97-AF65-F5344CB8AC3E}">
        <p14:creationId xmlns:p14="http://schemas.microsoft.com/office/powerpoint/2010/main" val="239319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
            <a:ext cx="8839200" cy="457200"/>
          </a:xfrm>
          <a:prstGeom prst="rect">
            <a:avLst/>
          </a:prstGeom>
        </p:spPr>
        <p:txBody>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sv-SE" sz="3200" smtClean="0">
                <a:solidFill>
                  <a:srgbClr val="00FF00"/>
                </a:solidFill>
                <a:latin typeface="Arial" charset="0"/>
                <a:cs typeface="Arial" charset="0"/>
              </a:rPr>
              <a:t>Gambar. Fungsi Bridge pada jaringan</a:t>
            </a:r>
            <a:endParaRPr lang="en-US" sz="3200" dirty="0" smtClean="0">
              <a:solidFill>
                <a:srgbClr val="00FF00"/>
              </a:solidFill>
              <a:latin typeface="Arial" charset="0"/>
              <a:cs typeface="Arial"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8600" y="1066800"/>
            <a:ext cx="8686800" cy="4522440"/>
          </a:xfrm>
          <a:prstGeom prst="rect">
            <a:avLst/>
          </a:prstGeom>
          <a:noFill/>
        </p:spPr>
      </p:pic>
    </p:spTree>
    <p:extLst>
      <p:ext uri="{BB962C8B-B14F-4D97-AF65-F5344CB8AC3E}">
        <p14:creationId xmlns:p14="http://schemas.microsoft.com/office/powerpoint/2010/main" val="2523307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TotalTime>
  <Words>28</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Part 4</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4</dc:title>
  <dc:creator>USER</dc:creator>
  <cp:lastModifiedBy>USER</cp:lastModifiedBy>
  <cp:revision>1</cp:revision>
  <dcterms:created xsi:type="dcterms:W3CDTF">2020-04-05T20:49:53Z</dcterms:created>
  <dcterms:modified xsi:type="dcterms:W3CDTF">2020-04-05T20:58:04Z</dcterms:modified>
</cp:coreProperties>
</file>