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61" r:id="rId5"/>
    <p:sldId id="262" r:id="rId6"/>
    <p:sldId id="265" r:id="rId7"/>
    <p:sldId id="266" r:id="rId8"/>
    <p:sldId id="268" r:id="rId9"/>
    <p:sldId id="270" r:id="rId10"/>
    <p:sldId id="271" r:id="rId11"/>
    <p:sldId id="272" r:id="rId12"/>
    <p:sldId id="273" r:id="rId13"/>
    <p:sldId id="274" r:id="rId14"/>
    <p:sldId id="275"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4054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8B631-D6B4-4B3A-89F9-E7A22D0C168E}" type="datetimeFigureOut">
              <a:rPr lang="id-ID" smtClean="0"/>
              <a:t>15/06/2020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48385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425920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4883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48170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280293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404766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3012877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315780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15742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23014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58B631-D6B4-4B3A-89F9-E7A22D0C168E}" type="datetimeFigureOut">
              <a:rPr lang="id-ID" smtClean="0"/>
              <a:t>15/06/2020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220671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58B631-D6B4-4B3A-89F9-E7A22D0C168E}" type="datetimeFigureOut">
              <a:rPr lang="id-ID" smtClean="0"/>
              <a:t>15/06/2020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87622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361714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32326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A58B631-D6B4-4B3A-89F9-E7A22D0C168E}" type="datetimeFigureOut">
              <a:rPr lang="id-ID" smtClean="0"/>
              <a:t>15/06/2020</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1600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8B631-D6B4-4B3A-89F9-E7A22D0C168E}" type="datetimeFigureOut">
              <a:rPr lang="id-ID" smtClean="0"/>
              <a:t>15/06/2020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B994C4-F508-46C1-A24D-C818CB5F404B}" type="slidenum">
              <a:rPr lang="id-ID" smtClean="0"/>
              <a:t>‹#›</a:t>
            </a:fld>
            <a:endParaRPr lang="id-ID"/>
          </a:p>
        </p:txBody>
      </p:sp>
    </p:spTree>
    <p:extLst>
      <p:ext uri="{BB962C8B-B14F-4D97-AF65-F5344CB8AC3E}">
        <p14:creationId xmlns:p14="http://schemas.microsoft.com/office/powerpoint/2010/main" val="180267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58B631-D6B4-4B3A-89F9-E7A22D0C168E}" type="datetimeFigureOut">
              <a:rPr lang="id-ID" smtClean="0"/>
              <a:t>15/06/2020</a:t>
            </a:fld>
            <a:endParaRPr lang="id-ID"/>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FB994C4-F508-46C1-A24D-C818CB5F404B}" type="slidenum">
              <a:rPr lang="id-ID" smtClean="0"/>
              <a:t>‹#›</a:t>
            </a:fld>
            <a:endParaRPr lang="id-ID"/>
          </a:p>
        </p:txBody>
      </p:sp>
    </p:spTree>
    <p:extLst>
      <p:ext uri="{BB962C8B-B14F-4D97-AF65-F5344CB8AC3E}">
        <p14:creationId xmlns:p14="http://schemas.microsoft.com/office/powerpoint/2010/main" val="25174446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772400" cy="1470025"/>
          </a:xfrm>
        </p:spPr>
        <p:txBody>
          <a:bodyPr/>
          <a:lstStyle/>
          <a:p>
            <a:r>
              <a:rPr lang="id-ID"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obo Std" panose="020B0803040709020204" pitchFamily="34" charset="0"/>
                <a:cs typeface="Arial" panose="020B0604020202020204" pitchFamily="34" charset="0"/>
              </a:rPr>
              <a:t>LAPISAN </a:t>
            </a:r>
            <a:r>
              <a:rPr lang="id-ID"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obo Std" panose="020B0803040709020204" pitchFamily="34" charset="0"/>
                <a:cs typeface="Arial" panose="020B0604020202020204" pitchFamily="34" charset="0"/>
              </a:rPr>
              <a:t>KE-10 </a:t>
            </a:r>
            <a:r>
              <a:rPr lang="id-ID"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obo Std" panose="020B0803040709020204" pitchFamily="34" charset="0"/>
                <a:cs typeface="Arial" panose="020B0604020202020204" pitchFamily="34" charset="0"/>
              </a:rPr>
              <a:t>SESSION LAYER</a:t>
            </a:r>
            <a:endParaRPr lang="id-ID"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obo Std" panose="020B0803040709020204" pitchFamily="34" charset="0"/>
              <a:cs typeface="Arial" panose="020B0604020202020204" pitchFamily="34" charset="0"/>
            </a:endParaRPr>
          </a:p>
        </p:txBody>
      </p:sp>
      <p:sp>
        <p:nvSpPr>
          <p:cNvPr id="4" name="Subtitle 3"/>
          <p:cNvSpPr>
            <a:spLocks noGrp="1"/>
          </p:cNvSpPr>
          <p:nvPr>
            <p:ph type="subTitle" idx="1"/>
          </p:nvPr>
        </p:nvSpPr>
        <p:spPr/>
        <p:txBody>
          <a:bodyPr/>
          <a:lstStyle/>
          <a:p>
            <a:endParaRPr lang="id-ID"/>
          </a:p>
        </p:txBody>
      </p:sp>
    </p:spTree>
    <p:extLst>
      <p:ext uri="{BB962C8B-B14F-4D97-AF65-F5344CB8AC3E}">
        <p14:creationId xmlns:p14="http://schemas.microsoft.com/office/powerpoint/2010/main" val="10158134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305800" cy="1752600"/>
          </a:xfrm>
        </p:spPr>
        <p:txBody>
          <a:bodyPr>
            <a:noAutofit/>
          </a:bodyPr>
          <a:lstStyle/>
          <a:p>
            <a:pPr marL="342900" indent="-342900">
              <a:buFont typeface="Arial" pitchFamily="34" charset="0"/>
              <a:buChar char="•"/>
            </a:pPr>
            <a:r>
              <a:rPr lang="id-ID" sz="2400" b="1" i="1" dirty="0"/>
              <a:t>Transport </a:t>
            </a:r>
            <a:r>
              <a:rPr lang="id-ID" sz="2400" b="1" i="1" dirty="0" smtClean="0"/>
              <a:t>Layer</a:t>
            </a:r>
            <a:r>
              <a:rPr lang="en-US" sz="2000" dirty="0">
                <a:solidFill>
                  <a:schemeClr val="tx1"/>
                </a:solidFill>
              </a:rPr>
              <a:t>	</a:t>
            </a:r>
            <a:endParaRPr lang="en-US" sz="2000" dirty="0" smtClean="0">
              <a:solidFill>
                <a:schemeClr val="tx1"/>
              </a:solidFill>
            </a:endParaRPr>
          </a:p>
          <a:p>
            <a:r>
              <a:rPr lang="en-US" sz="2000" dirty="0" smtClean="0">
                <a:solidFill>
                  <a:schemeClr val="tx1"/>
                </a:solidFill>
              </a:rPr>
              <a:t> </a:t>
            </a:r>
          </a:p>
          <a:p>
            <a:r>
              <a:rPr lang="en-US" sz="2000" dirty="0"/>
              <a:t>	</a:t>
            </a:r>
            <a:r>
              <a:rPr lang="en-US" sz="2000" dirty="0" err="1" smtClean="0">
                <a:solidFill>
                  <a:schemeClr val="tx1"/>
                </a:solidFill>
              </a:rPr>
              <a:t>Transpor</a:t>
            </a:r>
            <a:r>
              <a:rPr lang="en-US" sz="2000" dirty="0" smtClean="0">
                <a:solidFill>
                  <a:schemeClr val="tx1"/>
                </a:solidFill>
              </a:rPr>
              <a:t> layer  </a:t>
            </a:r>
            <a:r>
              <a:rPr lang="en-US" sz="2000" dirty="0" err="1" smtClean="0">
                <a:solidFill>
                  <a:schemeClr val="tx1"/>
                </a:solidFill>
              </a:rPr>
              <a:t>atau</a:t>
            </a:r>
            <a:r>
              <a:rPr lang="en-US" sz="2000" dirty="0" smtClean="0">
                <a:solidFill>
                  <a:schemeClr val="tx1"/>
                </a:solidFill>
              </a:rPr>
              <a:t>  </a:t>
            </a:r>
            <a:r>
              <a:rPr lang="en-US" sz="2000" b="1" i="1" dirty="0" err="1">
                <a:solidFill>
                  <a:schemeClr val="tx1"/>
                </a:solidFill>
              </a:rPr>
              <a:t>l</a:t>
            </a:r>
            <a:r>
              <a:rPr lang="en-US" sz="2000" b="1" i="1" dirty="0" err="1" smtClean="0">
                <a:solidFill>
                  <a:schemeClr val="tx1"/>
                </a:solidFill>
              </a:rPr>
              <a:t>apisan</a:t>
            </a:r>
            <a:r>
              <a:rPr lang="en-US" sz="2000" b="1" i="1" dirty="0" smtClean="0">
                <a:solidFill>
                  <a:schemeClr val="tx1"/>
                </a:solidFill>
              </a:rPr>
              <a:t> </a:t>
            </a:r>
            <a:r>
              <a:rPr lang="en-US" sz="2000" b="1" i="1" dirty="0" err="1" smtClean="0">
                <a:solidFill>
                  <a:schemeClr val="tx1"/>
                </a:solidFill>
              </a:rPr>
              <a:t>transpor</a:t>
            </a:r>
            <a:r>
              <a:rPr lang="en-US" sz="2000" b="1" i="1" dirty="0" smtClean="0">
                <a:solidFill>
                  <a:schemeClr val="tx1"/>
                </a:solidFill>
              </a:rPr>
              <a:t> </a:t>
            </a:r>
            <a:r>
              <a:rPr lang="en-US" sz="2000" dirty="0" err="1" smtClean="0">
                <a:solidFill>
                  <a:schemeClr val="tx1"/>
                </a:solidFill>
              </a:rPr>
              <a:t>adalah</a:t>
            </a:r>
            <a:r>
              <a:rPr lang="en-US" sz="2000" dirty="0" smtClean="0">
                <a:solidFill>
                  <a:schemeClr val="tx1"/>
                </a:solidFill>
              </a:rPr>
              <a:t> </a:t>
            </a:r>
            <a:r>
              <a:rPr lang="en-US" sz="2000" dirty="0" err="1">
                <a:solidFill>
                  <a:schemeClr val="tx1"/>
                </a:solidFill>
              </a:rPr>
              <a:t>lapisan</a:t>
            </a:r>
            <a:r>
              <a:rPr lang="en-US" sz="2000" dirty="0">
                <a:solidFill>
                  <a:schemeClr val="tx1"/>
                </a:solidFill>
              </a:rPr>
              <a:t> </a:t>
            </a:r>
            <a:r>
              <a:rPr lang="en-US" sz="2000" dirty="0" err="1">
                <a:solidFill>
                  <a:schemeClr val="tx1"/>
                </a:solidFill>
              </a:rPr>
              <a:t>keempat</a:t>
            </a:r>
            <a:r>
              <a:rPr lang="en-US" sz="2000" dirty="0">
                <a:solidFill>
                  <a:schemeClr val="tx1"/>
                </a:solidFill>
              </a:rPr>
              <a:t> </a:t>
            </a:r>
            <a:r>
              <a:rPr lang="en-US" sz="2000" dirty="0" err="1">
                <a:solidFill>
                  <a:schemeClr val="tx1"/>
                </a:solidFill>
              </a:rPr>
              <a:t>dari</a:t>
            </a:r>
            <a:r>
              <a:rPr lang="en-US" sz="2000" dirty="0">
                <a:solidFill>
                  <a:schemeClr val="tx1"/>
                </a:solidFill>
              </a:rPr>
              <a:t> model </a:t>
            </a:r>
            <a:r>
              <a:rPr lang="en-US" sz="2000" dirty="0" err="1">
                <a:solidFill>
                  <a:schemeClr val="tx1"/>
                </a:solidFill>
              </a:rPr>
              <a:t>referensi</a:t>
            </a:r>
            <a:r>
              <a:rPr lang="en-US" sz="2000" dirty="0">
                <a:solidFill>
                  <a:schemeClr val="tx1"/>
                </a:solidFill>
              </a:rPr>
              <a:t> </a:t>
            </a:r>
            <a:r>
              <a:rPr lang="en-US" sz="2000" dirty="0" err="1">
                <a:solidFill>
                  <a:schemeClr val="tx1"/>
                </a:solidFill>
              </a:rPr>
              <a:t>jaringan</a:t>
            </a:r>
            <a:r>
              <a:rPr lang="en-US" sz="2000" dirty="0">
                <a:solidFill>
                  <a:schemeClr val="tx1"/>
                </a:solidFill>
              </a:rPr>
              <a:t> OSI. </a:t>
            </a:r>
            <a:r>
              <a:rPr lang="en-US" sz="2000" dirty="0" err="1" smtClean="0">
                <a:solidFill>
                  <a:schemeClr val="tx1"/>
                </a:solidFill>
              </a:rPr>
              <a:t>Fungsi</a:t>
            </a:r>
            <a:r>
              <a:rPr lang="en-US" sz="2000" dirty="0"/>
              <a:t> </a:t>
            </a:r>
            <a:r>
              <a:rPr lang="en-US" sz="2000" dirty="0" smtClean="0">
                <a:solidFill>
                  <a:schemeClr val="tx1"/>
                </a:solidFill>
              </a:rPr>
              <a:t>transport </a:t>
            </a:r>
            <a:r>
              <a:rPr lang="en-US" sz="2000" dirty="0">
                <a:solidFill>
                  <a:schemeClr val="tx1"/>
                </a:solidFill>
              </a:rPr>
              <a:t>layer </a:t>
            </a:r>
            <a:r>
              <a:rPr lang="en-US" sz="2000" dirty="0" err="1">
                <a:solidFill>
                  <a:schemeClr val="tx1"/>
                </a:solidFill>
              </a:rPr>
              <a:t>adalah</a:t>
            </a:r>
            <a:r>
              <a:rPr lang="en-US" sz="2000" dirty="0">
                <a:solidFill>
                  <a:schemeClr val="tx1"/>
                </a:solidFill>
              </a:rPr>
              <a:t> </a:t>
            </a:r>
            <a:r>
              <a:rPr lang="en-US" sz="2000" dirty="0" err="1">
                <a:solidFill>
                  <a:schemeClr val="tx1"/>
                </a:solidFill>
              </a:rPr>
              <a:t>menerima</a:t>
            </a:r>
            <a:r>
              <a:rPr lang="en-US" sz="2000" dirty="0">
                <a:solidFill>
                  <a:schemeClr val="tx1"/>
                </a:solidFill>
              </a:rPr>
              <a:t> data </a:t>
            </a:r>
            <a:r>
              <a:rPr lang="en-US" sz="2000" dirty="0" err="1">
                <a:solidFill>
                  <a:schemeClr val="tx1"/>
                </a:solidFill>
              </a:rPr>
              <a:t>dari</a:t>
            </a:r>
            <a:r>
              <a:rPr lang="en-US" sz="2000" dirty="0">
                <a:solidFill>
                  <a:schemeClr val="tx1"/>
                </a:solidFill>
              </a:rPr>
              <a:t> session layer, </a:t>
            </a:r>
            <a:r>
              <a:rPr lang="en-US" sz="2000" dirty="0" err="1">
                <a:solidFill>
                  <a:schemeClr val="tx1"/>
                </a:solidFill>
              </a:rPr>
              <a:t>memecah</a:t>
            </a:r>
            <a:r>
              <a:rPr lang="en-US" sz="2000" dirty="0">
                <a:solidFill>
                  <a:schemeClr val="tx1"/>
                </a:solidFill>
              </a:rPr>
              <a:t> data </a:t>
            </a:r>
            <a:r>
              <a:rPr lang="en-US" sz="2000" dirty="0" err="1">
                <a:solidFill>
                  <a:schemeClr val="tx1"/>
                </a:solidFill>
              </a:rPr>
              <a:t>menjadi</a:t>
            </a:r>
            <a:r>
              <a:rPr lang="en-US" sz="2000" dirty="0">
                <a:solidFill>
                  <a:schemeClr val="tx1"/>
                </a:solidFill>
              </a:rPr>
              <a:t> </a:t>
            </a:r>
            <a:r>
              <a:rPr lang="en-US" sz="2000" dirty="0" err="1">
                <a:solidFill>
                  <a:schemeClr val="tx1"/>
                </a:solidFill>
              </a:rPr>
              <a:t>bagian-bagian</a:t>
            </a:r>
            <a:r>
              <a:rPr lang="en-US" sz="2000" dirty="0">
                <a:solidFill>
                  <a:schemeClr val="tx1"/>
                </a:solidFill>
              </a:rPr>
              <a:t> yang </a:t>
            </a:r>
            <a:r>
              <a:rPr lang="en-US" sz="2000" dirty="0" err="1">
                <a:solidFill>
                  <a:schemeClr val="tx1"/>
                </a:solidFill>
              </a:rPr>
              <a:t>lebih</a:t>
            </a:r>
            <a:r>
              <a:rPr lang="en-US" sz="2000" dirty="0">
                <a:solidFill>
                  <a:schemeClr val="tx1"/>
                </a:solidFill>
              </a:rPr>
              <a:t> </a:t>
            </a:r>
            <a:r>
              <a:rPr lang="en-US" sz="2000" dirty="0" err="1">
                <a:solidFill>
                  <a:schemeClr val="tx1"/>
                </a:solidFill>
              </a:rPr>
              <a:t>kecil</a:t>
            </a:r>
            <a:r>
              <a:rPr lang="en-US" sz="2000" dirty="0">
                <a:solidFill>
                  <a:schemeClr val="tx1"/>
                </a:solidFill>
              </a:rPr>
              <a:t> </a:t>
            </a:r>
            <a:r>
              <a:rPr lang="en-US" sz="2000" dirty="0" err="1">
                <a:solidFill>
                  <a:schemeClr val="tx1"/>
                </a:solidFill>
              </a:rPr>
              <a:t>bila</a:t>
            </a:r>
            <a:r>
              <a:rPr lang="en-US" sz="2000" dirty="0">
                <a:solidFill>
                  <a:schemeClr val="tx1"/>
                </a:solidFill>
              </a:rPr>
              <a:t> </a:t>
            </a:r>
            <a:r>
              <a:rPr lang="en-US" sz="2000" dirty="0" err="1">
                <a:solidFill>
                  <a:schemeClr val="tx1"/>
                </a:solidFill>
              </a:rPr>
              <a:t>perlu</a:t>
            </a:r>
            <a:r>
              <a:rPr lang="en-US" sz="2000" dirty="0">
                <a:solidFill>
                  <a:schemeClr val="tx1"/>
                </a:solidFill>
              </a:rPr>
              <a:t>, </a:t>
            </a:r>
            <a:r>
              <a:rPr lang="en-US" sz="2000" dirty="0" err="1">
                <a:solidFill>
                  <a:schemeClr val="tx1"/>
                </a:solidFill>
              </a:rPr>
              <a:t>meneruskan</a:t>
            </a:r>
            <a:r>
              <a:rPr lang="en-US" sz="2000" dirty="0">
                <a:solidFill>
                  <a:schemeClr val="tx1"/>
                </a:solidFill>
              </a:rPr>
              <a:t> data </a:t>
            </a:r>
            <a:r>
              <a:rPr lang="en-US" sz="2000" dirty="0" err="1">
                <a:solidFill>
                  <a:schemeClr val="tx1"/>
                </a:solidFill>
              </a:rPr>
              <a:t>ke</a:t>
            </a:r>
            <a:r>
              <a:rPr lang="en-US" sz="2000" dirty="0">
                <a:solidFill>
                  <a:schemeClr val="tx1"/>
                </a:solidFill>
              </a:rPr>
              <a:t> network layer, </a:t>
            </a:r>
            <a:r>
              <a:rPr lang="en-US" sz="2000" dirty="0" err="1">
                <a:solidFill>
                  <a:schemeClr val="tx1"/>
                </a:solidFill>
              </a:rPr>
              <a:t>dan</a:t>
            </a:r>
            <a:r>
              <a:rPr lang="en-US" sz="2000" dirty="0">
                <a:solidFill>
                  <a:schemeClr val="tx1"/>
                </a:solidFill>
              </a:rPr>
              <a:t> </a:t>
            </a:r>
            <a:r>
              <a:rPr lang="en-US" sz="2000" dirty="0" err="1">
                <a:solidFill>
                  <a:schemeClr val="tx1"/>
                </a:solidFill>
              </a:rPr>
              <a:t>menjamin</a:t>
            </a:r>
            <a:r>
              <a:rPr lang="en-US" sz="2000" dirty="0">
                <a:solidFill>
                  <a:schemeClr val="tx1"/>
                </a:solidFill>
              </a:rPr>
              <a:t> </a:t>
            </a:r>
            <a:r>
              <a:rPr lang="en-US" sz="2000" dirty="0" err="1">
                <a:solidFill>
                  <a:schemeClr val="tx1"/>
                </a:solidFill>
              </a:rPr>
              <a:t>bahwa</a:t>
            </a:r>
            <a:r>
              <a:rPr lang="en-US" sz="2000" dirty="0">
                <a:solidFill>
                  <a:schemeClr val="tx1"/>
                </a:solidFill>
              </a:rPr>
              <a:t> </a:t>
            </a:r>
            <a:r>
              <a:rPr lang="en-US" sz="2000" dirty="0" err="1">
                <a:solidFill>
                  <a:schemeClr val="tx1"/>
                </a:solidFill>
              </a:rPr>
              <a:t>semua</a:t>
            </a:r>
            <a:r>
              <a:rPr lang="en-US" sz="2000" dirty="0">
                <a:solidFill>
                  <a:schemeClr val="tx1"/>
                </a:solidFill>
              </a:rPr>
              <a:t> </a:t>
            </a:r>
            <a:r>
              <a:rPr lang="en-US" sz="2000" dirty="0" err="1">
                <a:solidFill>
                  <a:schemeClr val="tx1"/>
                </a:solidFill>
              </a:rPr>
              <a:t>potongan</a:t>
            </a:r>
            <a:r>
              <a:rPr lang="en-US" sz="2000" dirty="0">
                <a:solidFill>
                  <a:schemeClr val="tx1"/>
                </a:solidFill>
              </a:rPr>
              <a:t> data </a:t>
            </a:r>
            <a:r>
              <a:rPr lang="en-US" sz="2000" dirty="0" err="1">
                <a:solidFill>
                  <a:schemeClr val="tx1"/>
                </a:solidFill>
              </a:rPr>
              <a:t>tersebut</a:t>
            </a:r>
            <a:r>
              <a:rPr lang="en-US" sz="2000" dirty="0">
                <a:solidFill>
                  <a:schemeClr val="tx1"/>
                </a:solidFill>
              </a:rPr>
              <a:t> </a:t>
            </a:r>
            <a:r>
              <a:rPr lang="en-US" sz="2000" dirty="0" err="1">
                <a:solidFill>
                  <a:schemeClr val="tx1"/>
                </a:solidFill>
              </a:rPr>
              <a:t>bisa</a:t>
            </a:r>
            <a:r>
              <a:rPr lang="en-US" sz="2000" dirty="0">
                <a:solidFill>
                  <a:schemeClr val="tx1"/>
                </a:solidFill>
              </a:rPr>
              <a:t> </a:t>
            </a:r>
            <a:r>
              <a:rPr lang="en-US" sz="2000" dirty="0" err="1">
                <a:solidFill>
                  <a:schemeClr val="tx1"/>
                </a:solidFill>
              </a:rPr>
              <a:t>tiba</a:t>
            </a:r>
            <a:r>
              <a:rPr lang="en-US" sz="2000" dirty="0">
                <a:solidFill>
                  <a:schemeClr val="tx1"/>
                </a:solidFill>
              </a:rPr>
              <a:t> di </a:t>
            </a:r>
            <a:r>
              <a:rPr lang="en-US" sz="2000" dirty="0" err="1" smtClean="0">
                <a:solidFill>
                  <a:schemeClr val="tx1"/>
                </a:solidFill>
              </a:rPr>
              <a:t>sisi</a:t>
            </a:r>
            <a:r>
              <a:rPr lang="en-US" sz="2000" dirty="0"/>
              <a:t> </a:t>
            </a:r>
            <a:r>
              <a:rPr lang="en-US" sz="2000" dirty="0" err="1" smtClean="0">
                <a:solidFill>
                  <a:schemeClr val="tx1"/>
                </a:solidFill>
              </a:rPr>
              <a:t>lainnya</a:t>
            </a:r>
            <a:r>
              <a:rPr lang="en-US" sz="2000" dirty="0" smtClean="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benar</a:t>
            </a:r>
            <a:r>
              <a:rPr lang="en-US" sz="2000" dirty="0">
                <a:solidFill>
                  <a:schemeClr val="tx1"/>
                </a:solidFill>
              </a:rPr>
              <a:t>. </a:t>
            </a:r>
            <a:r>
              <a:rPr lang="en-US" sz="2000" dirty="0" err="1">
                <a:solidFill>
                  <a:schemeClr val="tx1"/>
                </a:solidFill>
              </a:rPr>
              <a:t>Selain</a:t>
            </a:r>
            <a:r>
              <a:rPr lang="en-US" sz="2000" dirty="0">
                <a:solidFill>
                  <a:schemeClr val="tx1"/>
                </a:solidFill>
              </a:rPr>
              <a:t> </a:t>
            </a:r>
            <a:r>
              <a:rPr lang="en-US" sz="2000" dirty="0" err="1">
                <a:solidFill>
                  <a:schemeClr val="tx1"/>
                </a:solidFill>
              </a:rPr>
              <a:t>itu</a:t>
            </a:r>
            <a:r>
              <a:rPr lang="en-US" sz="2000" dirty="0">
                <a:solidFill>
                  <a:schemeClr val="tx1"/>
                </a:solidFill>
              </a:rPr>
              <a:t>, </a:t>
            </a:r>
            <a:r>
              <a:rPr lang="en-US" sz="2000" dirty="0" err="1">
                <a:solidFill>
                  <a:schemeClr val="tx1"/>
                </a:solidFill>
              </a:rPr>
              <a:t>semua</a:t>
            </a:r>
            <a:r>
              <a:rPr lang="en-US" sz="2000" dirty="0">
                <a:solidFill>
                  <a:schemeClr val="tx1"/>
                </a:solidFill>
              </a:rPr>
              <a:t> </a:t>
            </a:r>
            <a:r>
              <a:rPr lang="en-US" sz="2000" dirty="0" err="1">
                <a:solidFill>
                  <a:schemeClr val="tx1"/>
                </a:solidFill>
              </a:rPr>
              <a:t>hal</a:t>
            </a:r>
            <a:r>
              <a:rPr lang="en-US" sz="2000" dirty="0">
                <a:solidFill>
                  <a:schemeClr val="tx1"/>
                </a:solidFill>
              </a:rPr>
              <a:t> </a:t>
            </a:r>
            <a:r>
              <a:rPr lang="en-US" sz="2000" dirty="0" err="1">
                <a:solidFill>
                  <a:schemeClr val="tx1"/>
                </a:solidFill>
              </a:rPr>
              <a:t>tersebut</a:t>
            </a:r>
            <a:r>
              <a:rPr lang="en-US" sz="2000" dirty="0">
                <a:solidFill>
                  <a:schemeClr val="tx1"/>
                </a:solidFill>
              </a:rPr>
              <a:t> </a:t>
            </a:r>
            <a:r>
              <a:rPr lang="en-US" sz="2000" dirty="0" err="1">
                <a:solidFill>
                  <a:schemeClr val="tx1"/>
                </a:solidFill>
              </a:rPr>
              <a:t>harus</a:t>
            </a:r>
            <a:r>
              <a:rPr lang="en-US" sz="2000" dirty="0">
                <a:solidFill>
                  <a:schemeClr val="tx1"/>
                </a:solidFill>
              </a:rPr>
              <a:t> </a:t>
            </a:r>
            <a:r>
              <a:rPr lang="en-US" sz="2000" dirty="0" err="1">
                <a:solidFill>
                  <a:schemeClr val="tx1"/>
                </a:solidFill>
              </a:rPr>
              <a:t>dilaksanakan</a:t>
            </a:r>
            <a:r>
              <a:rPr lang="en-US" sz="2000" dirty="0">
                <a:solidFill>
                  <a:schemeClr val="tx1"/>
                </a:solidFill>
              </a:rPr>
              <a:t> </a:t>
            </a:r>
            <a:r>
              <a:rPr lang="en-US" sz="2000" dirty="0" err="1">
                <a:solidFill>
                  <a:schemeClr val="tx1"/>
                </a:solidFill>
              </a:rPr>
              <a:t>secara</a:t>
            </a:r>
            <a:r>
              <a:rPr lang="en-US" sz="2000" dirty="0">
                <a:solidFill>
                  <a:schemeClr val="tx1"/>
                </a:solidFill>
              </a:rPr>
              <a:t> </a:t>
            </a:r>
            <a:r>
              <a:rPr lang="en-US" sz="2000" dirty="0" err="1">
                <a:solidFill>
                  <a:schemeClr val="tx1"/>
                </a:solidFill>
              </a:rPr>
              <a:t>efisien</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bertujuan</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melindungi</a:t>
            </a:r>
            <a:r>
              <a:rPr lang="en-US" sz="2000" dirty="0">
                <a:solidFill>
                  <a:schemeClr val="tx1"/>
                </a:solidFill>
              </a:rPr>
              <a:t> layer-layer </a:t>
            </a:r>
            <a:r>
              <a:rPr lang="en-US" sz="2000" dirty="0" err="1">
                <a:solidFill>
                  <a:schemeClr val="tx1"/>
                </a:solidFill>
              </a:rPr>
              <a:t>bagian</a:t>
            </a:r>
            <a:r>
              <a:rPr lang="en-US" sz="2000" dirty="0">
                <a:solidFill>
                  <a:schemeClr val="tx1"/>
                </a:solidFill>
              </a:rPr>
              <a:t> </a:t>
            </a:r>
            <a:r>
              <a:rPr lang="en-US" sz="2000" dirty="0" err="1">
                <a:solidFill>
                  <a:schemeClr val="tx1"/>
                </a:solidFill>
              </a:rPr>
              <a:t>atas</a:t>
            </a:r>
            <a:r>
              <a:rPr lang="en-US" sz="2000" dirty="0">
                <a:solidFill>
                  <a:schemeClr val="tx1"/>
                </a:solidFill>
              </a:rPr>
              <a:t> </a:t>
            </a:r>
            <a:r>
              <a:rPr lang="en-US" sz="2000" dirty="0" err="1">
                <a:solidFill>
                  <a:schemeClr val="tx1"/>
                </a:solidFill>
              </a:rPr>
              <a:t>dari</a:t>
            </a:r>
            <a:r>
              <a:rPr lang="en-US" sz="2000" dirty="0">
                <a:solidFill>
                  <a:schemeClr val="tx1"/>
                </a:solidFill>
              </a:rPr>
              <a:t> </a:t>
            </a:r>
            <a:r>
              <a:rPr lang="en-US" sz="2000" dirty="0" err="1">
                <a:solidFill>
                  <a:schemeClr val="tx1"/>
                </a:solidFill>
              </a:rPr>
              <a:t>perubahan</a:t>
            </a:r>
            <a:r>
              <a:rPr lang="en-US" sz="2000" dirty="0">
                <a:solidFill>
                  <a:schemeClr val="tx1"/>
                </a:solidFill>
              </a:rPr>
              <a:t> </a:t>
            </a:r>
            <a:r>
              <a:rPr lang="en-US" sz="2000" dirty="0" err="1">
                <a:solidFill>
                  <a:schemeClr val="tx1"/>
                </a:solidFill>
              </a:rPr>
              <a:t>teknologi</a:t>
            </a:r>
            <a:r>
              <a:rPr lang="en-US" sz="2000" dirty="0">
                <a:solidFill>
                  <a:schemeClr val="tx1"/>
                </a:solidFill>
              </a:rPr>
              <a:t> hardware yang </a:t>
            </a:r>
            <a:r>
              <a:rPr lang="en-US" sz="2000" dirty="0" err="1">
                <a:solidFill>
                  <a:schemeClr val="tx1"/>
                </a:solidFill>
              </a:rPr>
              <a:t>tidak</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smtClean="0">
                <a:solidFill>
                  <a:schemeClr val="tx1"/>
                </a:solidFill>
              </a:rPr>
              <a:t>dihindari</a:t>
            </a:r>
            <a:r>
              <a:rPr lang="en-US" sz="2000" dirty="0" smtClean="0">
                <a:solidFill>
                  <a:schemeClr val="tx1"/>
                </a:solidFill>
              </a:rPr>
              <a:t>.</a:t>
            </a:r>
            <a:r>
              <a:rPr lang="en-US" sz="2000" dirty="0" smtClean="0"/>
              <a:t> </a:t>
            </a:r>
            <a:r>
              <a:rPr lang="en-US" sz="2000" dirty="0" err="1" smtClean="0"/>
              <a:t>Transpor</a:t>
            </a:r>
            <a:r>
              <a:rPr lang="en-US" sz="2000" dirty="0" smtClean="0"/>
              <a:t> </a:t>
            </a:r>
            <a:r>
              <a:rPr lang="en-US" sz="2000" dirty="0"/>
              <a:t>layer </a:t>
            </a:r>
            <a:r>
              <a:rPr lang="en-US" sz="2000" dirty="0" err="1"/>
              <a:t>juga</a:t>
            </a:r>
            <a:r>
              <a:rPr lang="en-US" sz="2000" dirty="0"/>
              <a:t> </a:t>
            </a:r>
            <a:r>
              <a:rPr lang="en-US" sz="2000" dirty="0" err="1"/>
              <a:t>menentukan</a:t>
            </a:r>
            <a:r>
              <a:rPr lang="en-US" sz="2000" dirty="0"/>
              <a:t> </a:t>
            </a:r>
            <a:r>
              <a:rPr lang="en-US" sz="2000" dirty="0" err="1"/>
              <a:t>jenis</a:t>
            </a:r>
            <a:r>
              <a:rPr lang="en-US" sz="2000" dirty="0"/>
              <a:t> </a:t>
            </a:r>
            <a:r>
              <a:rPr lang="en-US" sz="2000" dirty="0" err="1"/>
              <a:t>layanan</a:t>
            </a:r>
            <a:r>
              <a:rPr lang="en-US" sz="2000" dirty="0"/>
              <a:t> </a:t>
            </a:r>
            <a:r>
              <a:rPr lang="en-US" sz="2000" dirty="0" err="1"/>
              <a:t>untuk</a:t>
            </a:r>
            <a:r>
              <a:rPr lang="en-US" sz="2000" dirty="0"/>
              <a:t> session layer, </a:t>
            </a:r>
            <a:r>
              <a:rPr lang="en-US" sz="2000" dirty="0" err="1"/>
              <a:t>dan</a:t>
            </a:r>
            <a:r>
              <a:rPr lang="en-US" sz="2000" dirty="0"/>
              <a:t> </a:t>
            </a:r>
            <a:r>
              <a:rPr lang="en-US" sz="2000" dirty="0" err="1"/>
              <a:t>pada</a:t>
            </a:r>
            <a:r>
              <a:rPr lang="en-US" sz="2000" dirty="0"/>
              <a:t> </a:t>
            </a:r>
            <a:r>
              <a:rPr lang="en-US" sz="2000" dirty="0" err="1"/>
              <a:t>gilirannya</a:t>
            </a:r>
            <a:r>
              <a:rPr lang="en-US" sz="2000" dirty="0"/>
              <a:t> </a:t>
            </a:r>
            <a:r>
              <a:rPr lang="en-US" sz="2000" dirty="0" err="1"/>
              <a:t>jenis</a:t>
            </a:r>
            <a:r>
              <a:rPr lang="en-US" sz="2000" dirty="0"/>
              <a:t> </a:t>
            </a:r>
            <a:r>
              <a:rPr lang="en-US" sz="2000" dirty="0" err="1"/>
              <a:t>layanan</a:t>
            </a:r>
            <a:r>
              <a:rPr lang="en-US" sz="2000" dirty="0"/>
              <a:t> </a:t>
            </a:r>
            <a:r>
              <a:rPr lang="en-US" sz="2000" dirty="0" err="1"/>
              <a:t>bagi</a:t>
            </a:r>
            <a:r>
              <a:rPr lang="en-US" sz="2000" dirty="0"/>
              <a:t> </a:t>
            </a:r>
            <a:r>
              <a:rPr lang="en-US" sz="2000" dirty="0" err="1"/>
              <a:t>para</a:t>
            </a:r>
            <a:r>
              <a:rPr lang="en-US" sz="2000" dirty="0"/>
              <a:t> </a:t>
            </a:r>
            <a:r>
              <a:rPr lang="en-US" sz="2000" dirty="0" err="1"/>
              <a:t>pengguna</a:t>
            </a:r>
            <a:r>
              <a:rPr lang="en-US" sz="2000" dirty="0"/>
              <a:t> </a:t>
            </a:r>
            <a:r>
              <a:rPr lang="en-US" sz="2000" dirty="0" err="1"/>
              <a:t>jaringan</a:t>
            </a:r>
            <a:r>
              <a:rPr lang="en-US" sz="2000" dirty="0"/>
              <a:t>. </a:t>
            </a:r>
            <a:r>
              <a:rPr lang="en-US" sz="2000" dirty="0" err="1"/>
              <a:t>Jenis</a:t>
            </a:r>
            <a:r>
              <a:rPr lang="en-US" sz="2000" dirty="0"/>
              <a:t> transport layer yang paling </a:t>
            </a:r>
            <a:r>
              <a:rPr lang="en-US" sz="2000" dirty="0" err="1"/>
              <a:t>populer</a:t>
            </a:r>
            <a:r>
              <a:rPr lang="en-US" sz="2000" dirty="0"/>
              <a:t> </a:t>
            </a:r>
            <a:r>
              <a:rPr lang="en-US" sz="2000" dirty="0" err="1"/>
              <a:t>adalah</a:t>
            </a:r>
            <a:r>
              <a:rPr lang="en-US" sz="2000" dirty="0"/>
              <a:t> </a:t>
            </a:r>
            <a:r>
              <a:rPr lang="en-US" sz="2000" dirty="0" err="1"/>
              <a:t>saluran</a:t>
            </a:r>
            <a:r>
              <a:rPr lang="en-US" sz="2000" dirty="0"/>
              <a:t> error-free point to point yang </a:t>
            </a:r>
            <a:r>
              <a:rPr lang="en-US" sz="2000" dirty="0" err="1"/>
              <a:t>meneruskan</a:t>
            </a:r>
            <a:r>
              <a:rPr lang="en-US" sz="2000" dirty="0"/>
              <a:t> </a:t>
            </a:r>
            <a:r>
              <a:rPr lang="en-US" sz="2000" dirty="0" err="1"/>
              <a:t>pesan</a:t>
            </a:r>
            <a:r>
              <a:rPr lang="en-US" sz="2000" dirty="0"/>
              <a:t> </a:t>
            </a:r>
            <a:r>
              <a:rPr lang="en-US" sz="2000" dirty="0" err="1"/>
              <a:t>atau</a:t>
            </a:r>
            <a:r>
              <a:rPr lang="en-US" sz="2000" dirty="0"/>
              <a:t> byte </a:t>
            </a:r>
            <a:r>
              <a:rPr lang="en-US" sz="2000" dirty="0" err="1"/>
              <a:t>sesuai</a:t>
            </a:r>
            <a:r>
              <a:rPr lang="en-US" sz="2000" dirty="0"/>
              <a:t> </a:t>
            </a:r>
            <a:r>
              <a:rPr lang="en-US" sz="2000" dirty="0" err="1"/>
              <a:t>dengan</a:t>
            </a:r>
            <a:r>
              <a:rPr lang="en-US" sz="2000" dirty="0"/>
              <a:t> </a:t>
            </a:r>
            <a:r>
              <a:rPr lang="en-US" sz="2000" dirty="0" err="1"/>
              <a:t>urutan</a:t>
            </a:r>
            <a:r>
              <a:rPr lang="en-US" sz="2000" dirty="0"/>
              <a:t> </a:t>
            </a:r>
            <a:r>
              <a:rPr lang="en-US" sz="2000" dirty="0" err="1"/>
              <a:t>pengirimannya</a:t>
            </a:r>
            <a:r>
              <a:rPr lang="en-US" sz="2000" dirty="0"/>
              <a:t>. Akan </a:t>
            </a:r>
            <a:r>
              <a:rPr lang="en-US" sz="2000" dirty="0" err="1"/>
              <a:t>tetapi</a:t>
            </a:r>
            <a:r>
              <a:rPr lang="en-US" sz="2000" dirty="0"/>
              <a:t>, </a:t>
            </a:r>
            <a:r>
              <a:rPr lang="en-US" sz="2000" dirty="0" err="1"/>
              <a:t>terdapat</a:t>
            </a:r>
            <a:r>
              <a:rPr lang="en-US" sz="2000" dirty="0"/>
              <a:t> pula </a:t>
            </a:r>
            <a:r>
              <a:rPr lang="en-US" sz="2000" dirty="0" err="1"/>
              <a:t>jenis</a:t>
            </a:r>
            <a:r>
              <a:rPr lang="en-US" sz="2000" dirty="0"/>
              <a:t> </a:t>
            </a:r>
            <a:r>
              <a:rPr lang="en-US" sz="2000" dirty="0" err="1"/>
              <a:t>layanan</a:t>
            </a:r>
            <a:r>
              <a:rPr lang="en-US" sz="2000" dirty="0"/>
              <a:t> transport </a:t>
            </a:r>
            <a:r>
              <a:rPr lang="en-US" sz="2000" dirty="0" err="1"/>
              <a:t>lainnya</a:t>
            </a:r>
            <a:r>
              <a:rPr lang="en-US" sz="2000" dirty="0"/>
              <a:t>. </a:t>
            </a:r>
            <a:r>
              <a:rPr lang="en-US" sz="2000" dirty="0" err="1"/>
              <a:t>Layanan</a:t>
            </a:r>
            <a:r>
              <a:rPr lang="en-US" sz="2000" dirty="0"/>
              <a:t> </a:t>
            </a:r>
            <a:r>
              <a:rPr lang="en-US" sz="2000" dirty="0" err="1"/>
              <a:t>tersebut</a:t>
            </a:r>
            <a:r>
              <a:rPr lang="en-US" sz="2000" dirty="0"/>
              <a:t> </a:t>
            </a:r>
            <a:r>
              <a:rPr lang="en-US" sz="2000" dirty="0" err="1"/>
              <a:t>adalah</a:t>
            </a:r>
            <a:r>
              <a:rPr lang="en-US" sz="2000" dirty="0"/>
              <a:t> transport </a:t>
            </a:r>
            <a:r>
              <a:rPr lang="en-US" sz="2000" dirty="0" err="1"/>
              <a:t>pesan</a:t>
            </a:r>
            <a:r>
              <a:rPr lang="en-US" sz="2000" dirty="0"/>
              <a:t> </a:t>
            </a:r>
            <a:r>
              <a:rPr lang="en-US" sz="2000" dirty="0" err="1"/>
              <a:t>terisolasi</a:t>
            </a:r>
            <a:r>
              <a:rPr lang="en-US" sz="2000" dirty="0"/>
              <a:t> yang </a:t>
            </a:r>
            <a:r>
              <a:rPr lang="en-US" sz="2000" dirty="0" err="1"/>
              <a:t>tidak</a:t>
            </a:r>
            <a:r>
              <a:rPr lang="en-US" sz="2000" dirty="0"/>
              <a:t> </a:t>
            </a:r>
            <a:r>
              <a:rPr lang="en-US" sz="2000" dirty="0" err="1"/>
              <a:t>menjamin</a:t>
            </a:r>
            <a:r>
              <a:rPr lang="en-US" sz="2000" dirty="0"/>
              <a:t> </a:t>
            </a:r>
            <a:r>
              <a:rPr lang="en-US" sz="2000" dirty="0" err="1"/>
              <a:t>urutan</a:t>
            </a:r>
            <a:r>
              <a:rPr lang="en-US" sz="2000" dirty="0"/>
              <a:t> </a:t>
            </a:r>
            <a:r>
              <a:rPr lang="en-US" sz="2000" dirty="0" err="1"/>
              <a:t>pengiriman</a:t>
            </a:r>
            <a:r>
              <a:rPr lang="en-US" sz="2000" dirty="0"/>
              <a:t>, </a:t>
            </a:r>
            <a:r>
              <a:rPr lang="en-US" sz="2000" dirty="0" err="1"/>
              <a:t>dan</a:t>
            </a:r>
            <a:r>
              <a:rPr lang="en-US" sz="2000" dirty="0"/>
              <a:t> </a:t>
            </a:r>
            <a:r>
              <a:rPr lang="en-US" sz="2000" dirty="0" err="1"/>
              <a:t>membroadcast</a:t>
            </a:r>
            <a:r>
              <a:rPr lang="en-US" sz="2000" dirty="0"/>
              <a:t> </a:t>
            </a:r>
            <a:r>
              <a:rPr lang="en-US" sz="2000" dirty="0" err="1"/>
              <a:t>pesan-pesan</a:t>
            </a:r>
            <a:r>
              <a:rPr lang="en-US" sz="2000" dirty="0"/>
              <a:t> </a:t>
            </a:r>
            <a:r>
              <a:rPr lang="en-US" sz="2000" dirty="0" err="1"/>
              <a:t>ke</a:t>
            </a:r>
            <a:r>
              <a:rPr lang="en-US" sz="2000" dirty="0"/>
              <a:t> </a:t>
            </a:r>
            <a:r>
              <a:rPr lang="en-US" sz="2000" dirty="0" err="1"/>
              <a:t>sejumlah</a:t>
            </a:r>
            <a:r>
              <a:rPr lang="en-US" sz="2000" dirty="0"/>
              <a:t> </a:t>
            </a:r>
            <a:r>
              <a:rPr lang="en-US" sz="2000" dirty="0" err="1" smtClean="0"/>
              <a:t>tujuan</a:t>
            </a:r>
            <a:r>
              <a:rPr lang="en-US" sz="2000" dirty="0"/>
              <a:t>.</a:t>
            </a:r>
            <a:endParaRPr lang="en-US" sz="2000" dirty="0">
              <a:solidFill>
                <a:schemeClr val="tx1"/>
              </a:solidFill>
            </a:endParaRPr>
          </a:p>
        </p:txBody>
      </p:sp>
    </p:spTree>
    <p:extLst>
      <p:ext uri="{BB962C8B-B14F-4D97-AF65-F5344CB8AC3E}">
        <p14:creationId xmlns:p14="http://schemas.microsoft.com/office/powerpoint/2010/main" val="4027032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89037"/>
            <a:ext cx="8610600" cy="4525963"/>
          </a:xfrm>
        </p:spPr>
        <p:txBody>
          <a:bodyPr>
            <a:normAutofit fontScale="92500" lnSpcReduction="10000"/>
          </a:bodyPr>
          <a:lstStyle/>
          <a:p>
            <a:pPr marL="342900" indent="-342900"/>
            <a:r>
              <a:rPr lang="en-US" sz="2400" b="1" dirty="0" err="1"/>
              <a:t>Tanggung</a:t>
            </a:r>
            <a:r>
              <a:rPr lang="en-US" sz="2400" b="1" dirty="0"/>
              <a:t> </a:t>
            </a:r>
            <a:r>
              <a:rPr lang="en-US" sz="2400" b="1" dirty="0" err="1"/>
              <a:t>Jawab</a:t>
            </a:r>
            <a:r>
              <a:rPr lang="en-US" sz="2400" b="1" dirty="0"/>
              <a:t> </a:t>
            </a:r>
            <a:r>
              <a:rPr lang="en-US" sz="2400" b="1" dirty="0" err="1"/>
              <a:t>Transfor</a:t>
            </a:r>
            <a:r>
              <a:rPr lang="en-US" sz="2400" b="1" dirty="0"/>
              <a:t> Layer</a:t>
            </a:r>
            <a:r>
              <a:rPr lang="en-US" b="1" dirty="0"/>
              <a:t/>
            </a:r>
            <a:br>
              <a:rPr lang="en-US" b="1" dirty="0"/>
            </a:br>
            <a:endParaRPr lang="en-US" sz="2000" dirty="0" smtClean="0"/>
          </a:p>
          <a:p>
            <a:pPr marL="0" indent="0">
              <a:buNone/>
            </a:pPr>
            <a:r>
              <a:rPr lang="en-US" sz="2000" b="1" dirty="0" err="1" smtClean="0"/>
              <a:t>tanggung</a:t>
            </a:r>
            <a:r>
              <a:rPr lang="en-US" sz="2000" b="1" dirty="0" smtClean="0"/>
              <a:t> </a:t>
            </a:r>
            <a:r>
              <a:rPr lang="en-US" sz="2000" b="1" dirty="0" err="1"/>
              <a:t>jawab</a:t>
            </a:r>
            <a:r>
              <a:rPr lang="en-US" sz="2000" b="1" dirty="0"/>
              <a:t> </a:t>
            </a:r>
            <a:r>
              <a:rPr lang="en-US" sz="2000" b="1" dirty="0" err="1"/>
              <a:t>spesifik</a:t>
            </a:r>
            <a:r>
              <a:rPr lang="en-US" sz="2000" b="1" dirty="0"/>
              <a:t> </a:t>
            </a:r>
            <a:r>
              <a:rPr lang="en-US" sz="2000" b="1" dirty="0" err="1"/>
              <a:t>lapisan</a:t>
            </a:r>
            <a:r>
              <a:rPr lang="en-US" sz="2000" b="1" dirty="0"/>
              <a:t> transport </a:t>
            </a:r>
            <a:r>
              <a:rPr lang="en-US" sz="2000" b="1" dirty="0" err="1"/>
              <a:t>ini</a:t>
            </a:r>
            <a:r>
              <a:rPr lang="en-US" sz="2000" b="1" dirty="0"/>
              <a:t> </a:t>
            </a:r>
            <a:r>
              <a:rPr lang="en-US" sz="2000" b="1" dirty="0" err="1"/>
              <a:t>antara</a:t>
            </a:r>
            <a:r>
              <a:rPr lang="en-US" sz="2000" b="1" dirty="0"/>
              <a:t> lain </a:t>
            </a:r>
            <a:r>
              <a:rPr lang="en-US" sz="2000" b="1" dirty="0" err="1"/>
              <a:t>adalah</a:t>
            </a:r>
            <a:r>
              <a:rPr lang="en-US" sz="2000" b="1" dirty="0" smtClean="0"/>
              <a:t>:</a:t>
            </a:r>
          </a:p>
          <a:p>
            <a:pPr marL="0" indent="0">
              <a:buNone/>
            </a:pPr>
            <a:endParaRPr lang="en-US" sz="2000" dirty="0"/>
          </a:p>
          <a:p>
            <a:pPr lvl="1">
              <a:buFont typeface="Courier New" pitchFamily="49" charset="0"/>
              <a:buChar char="o"/>
            </a:pPr>
            <a:r>
              <a:rPr lang="en-US" sz="1800" b="1" i="1" dirty="0"/>
              <a:t>Service-point addressing. </a:t>
            </a:r>
            <a:r>
              <a:rPr lang="en-US" sz="1800" dirty="0" err="1"/>
              <a:t>Komputer</a:t>
            </a:r>
            <a:r>
              <a:rPr lang="en-US" sz="1800" dirty="0"/>
              <a:t> </a:t>
            </a:r>
            <a:r>
              <a:rPr lang="en-US" sz="1800" dirty="0" err="1"/>
              <a:t>sering</a:t>
            </a:r>
            <a:r>
              <a:rPr lang="en-US" sz="1800" dirty="0"/>
              <a:t> </a:t>
            </a:r>
            <a:r>
              <a:rPr lang="en-US" sz="1800" dirty="0" err="1"/>
              <a:t>menjalankan</a:t>
            </a:r>
            <a:r>
              <a:rPr lang="en-US" sz="1800" dirty="0"/>
              <a:t> </a:t>
            </a:r>
            <a:r>
              <a:rPr lang="en-US" sz="1800" dirty="0" err="1"/>
              <a:t>berbagai</a:t>
            </a:r>
            <a:r>
              <a:rPr lang="en-US" sz="1800" dirty="0"/>
              <a:t> </a:t>
            </a:r>
            <a:r>
              <a:rPr lang="en-US" sz="1800" dirty="0" err="1"/>
              <a:t>macam</a:t>
            </a:r>
            <a:r>
              <a:rPr lang="en-US" sz="1800" dirty="0"/>
              <a:t> program </a:t>
            </a:r>
            <a:r>
              <a:rPr lang="en-US" sz="1800" dirty="0" err="1"/>
              <a:t>atau</a:t>
            </a:r>
            <a:r>
              <a:rPr lang="en-US" sz="1800" dirty="0"/>
              <a:t> </a:t>
            </a:r>
            <a:r>
              <a:rPr lang="en-US" sz="1800" dirty="0" err="1"/>
              <a:t>aplikasi</a:t>
            </a:r>
            <a:r>
              <a:rPr lang="en-US" sz="1800" dirty="0"/>
              <a:t> yang </a:t>
            </a:r>
            <a:r>
              <a:rPr lang="en-US" sz="1800" dirty="0" err="1"/>
              <a:t>berlainan</a:t>
            </a:r>
            <a:r>
              <a:rPr lang="en-US" sz="1800" dirty="0"/>
              <a:t> </a:t>
            </a:r>
            <a:r>
              <a:rPr lang="en-US" sz="1800" dirty="0" err="1"/>
              <a:t>dalam</a:t>
            </a:r>
            <a:r>
              <a:rPr lang="en-US" sz="1800" dirty="0"/>
              <a:t> </a:t>
            </a:r>
            <a:r>
              <a:rPr lang="en-US" sz="1800" dirty="0" err="1"/>
              <a:t>saat</a:t>
            </a:r>
            <a:r>
              <a:rPr lang="en-US" sz="1800" dirty="0"/>
              <a:t> </a:t>
            </a:r>
            <a:r>
              <a:rPr lang="en-US" sz="1800" dirty="0" err="1"/>
              <a:t>bersamaan</a:t>
            </a:r>
            <a:r>
              <a:rPr lang="en-US" sz="1800" dirty="0" smtClean="0"/>
              <a:t>.</a:t>
            </a:r>
          </a:p>
          <a:p>
            <a:pPr lvl="1">
              <a:buFont typeface="Courier New" pitchFamily="49" charset="0"/>
              <a:buChar char="o"/>
            </a:pPr>
            <a:r>
              <a:rPr lang="en-US" sz="1800" b="1" i="1" dirty="0" smtClean="0"/>
              <a:t>Segmentation </a:t>
            </a:r>
            <a:r>
              <a:rPr lang="en-US" sz="1800" b="1" i="1" dirty="0" err="1" smtClean="0"/>
              <a:t>dan</a:t>
            </a:r>
            <a:r>
              <a:rPr lang="en-US" sz="1800" b="1" i="1" dirty="0" smtClean="0"/>
              <a:t> reassembly. </a:t>
            </a:r>
            <a:r>
              <a:rPr lang="en-US" sz="1800" dirty="0" err="1" smtClean="0"/>
              <a:t>Sebuah</a:t>
            </a:r>
            <a:r>
              <a:rPr lang="en-US" sz="1800" dirty="0" smtClean="0"/>
              <a:t> message </a:t>
            </a:r>
            <a:r>
              <a:rPr lang="en-US" sz="1800" dirty="0" err="1" smtClean="0"/>
              <a:t>dibagi</a:t>
            </a:r>
            <a:r>
              <a:rPr lang="en-US" sz="1800" dirty="0" smtClean="0"/>
              <a:t> </a:t>
            </a:r>
            <a:r>
              <a:rPr lang="en-US" sz="1800" dirty="0" err="1" smtClean="0"/>
              <a:t>dalam</a:t>
            </a:r>
            <a:r>
              <a:rPr lang="en-US" sz="1800" dirty="0" smtClean="0"/>
              <a:t> </a:t>
            </a:r>
            <a:r>
              <a:rPr lang="en-US" sz="1800" dirty="0" err="1" smtClean="0"/>
              <a:t>segmen-segmen</a:t>
            </a:r>
            <a:r>
              <a:rPr lang="en-US" sz="1800" dirty="0" smtClean="0"/>
              <a:t> yang </a:t>
            </a:r>
            <a:r>
              <a:rPr lang="en-US" sz="1800" dirty="0" err="1" smtClean="0"/>
              <a:t>terkirim</a:t>
            </a:r>
            <a:r>
              <a:rPr lang="en-US" sz="1800" dirty="0" smtClean="0"/>
              <a:t>. </a:t>
            </a:r>
            <a:r>
              <a:rPr lang="en-US" sz="1800" dirty="0" err="1" smtClean="0"/>
              <a:t>Setiap</a:t>
            </a:r>
            <a:r>
              <a:rPr lang="en-US" sz="1800" dirty="0" smtClean="0"/>
              <a:t> </a:t>
            </a:r>
            <a:r>
              <a:rPr lang="en-US" sz="1800" dirty="0" err="1" smtClean="0"/>
              <a:t>segmen</a:t>
            </a:r>
            <a:r>
              <a:rPr lang="en-US" sz="1800" dirty="0" smtClean="0"/>
              <a:t> </a:t>
            </a:r>
            <a:r>
              <a:rPr lang="en-US" sz="1800" dirty="0" err="1" smtClean="0"/>
              <a:t>memiliki</a:t>
            </a:r>
            <a:r>
              <a:rPr lang="en-US" sz="1800" dirty="0" smtClean="0"/>
              <a:t> sequence number.</a:t>
            </a:r>
          </a:p>
          <a:p>
            <a:pPr lvl="1">
              <a:buFont typeface="Courier New" pitchFamily="49" charset="0"/>
              <a:buChar char="o"/>
            </a:pPr>
            <a:r>
              <a:rPr lang="en-US" sz="1800" b="1" i="1" dirty="0" smtClean="0"/>
              <a:t>Connection </a:t>
            </a:r>
            <a:r>
              <a:rPr lang="en-US" sz="1800" b="1" i="1" dirty="0"/>
              <a:t>control. </a:t>
            </a:r>
            <a:r>
              <a:rPr lang="en-US" sz="1800" dirty="0" err="1"/>
              <a:t>Lapisan</a:t>
            </a:r>
            <a:r>
              <a:rPr lang="en-US" sz="1800" dirty="0"/>
              <a:t> transport </a:t>
            </a:r>
            <a:r>
              <a:rPr lang="en-US" sz="1800" dirty="0" err="1"/>
              <a:t>dapat</a:t>
            </a:r>
            <a:r>
              <a:rPr lang="en-US" sz="1800" dirty="0"/>
              <a:t> </a:t>
            </a:r>
            <a:r>
              <a:rPr lang="en-US" sz="1800" dirty="0" err="1"/>
              <a:t>berperilaku</a:t>
            </a:r>
            <a:r>
              <a:rPr lang="en-US" sz="1800" dirty="0"/>
              <a:t> </a:t>
            </a:r>
            <a:r>
              <a:rPr lang="en-US" sz="1800" dirty="0" err="1"/>
              <a:t>sebagai</a:t>
            </a:r>
            <a:r>
              <a:rPr lang="en-US" sz="1800" dirty="0"/>
              <a:t> connectionless </a:t>
            </a:r>
            <a:r>
              <a:rPr lang="en-US" sz="1800" dirty="0" err="1"/>
              <a:t>atau</a:t>
            </a:r>
            <a:r>
              <a:rPr lang="en-US" sz="1800" dirty="0"/>
              <a:t> </a:t>
            </a:r>
            <a:r>
              <a:rPr lang="en-US" sz="1800" dirty="0" smtClean="0"/>
              <a:t>connection-oriented</a:t>
            </a:r>
          </a:p>
          <a:p>
            <a:pPr lvl="1">
              <a:buFont typeface="Courier New" pitchFamily="49" charset="0"/>
              <a:buChar char="o"/>
            </a:pPr>
            <a:r>
              <a:rPr lang="en-US" b="1" i="1" dirty="0"/>
              <a:t>Flow control. </a:t>
            </a:r>
            <a:r>
              <a:rPr lang="en-US" dirty="0" err="1"/>
              <a:t>Seperti</a:t>
            </a:r>
            <a:r>
              <a:rPr lang="en-US" dirty="0"/>
              <a:t> </a:t>
            </a:r>
            <a:r>
              <a:rPr lang="en-US" dirty="0" err="1"/>
              <a:t>halnya</a:t>
            </a:r>
            <a:r>
              <a:rPr lang="en-US" dirty="0"/>
              <a:t> </a:t>
            </a:r>
            <a:r>
              <a:rPr lang="en-US" dirty="0" err="1"/>
              <a:t>lapisan</a:t>
            </a:r>
            <a:r>
              <a:rPr lang="en-US" dirty="0"/>
              <a:t> data link, </a:t>
            </a:r>
            <a:r>
              <a:rPr lang="en-US" dirty="0" err="1"/>
              <a:t>lapisan</a:t>
            </a:r>
            <a:r>
              <a:rPr lang="en-US" dirty="0"/>
              <a:t> transport </a:t>
            </a:r>
            <a:r>
              <a:rPr lang="en-US" dirty="0" err="1"/>
              <a:t>bertanggung</a:t>
            </a:r>
            <a:r>
              <a:rPr lang="en-US" dirty="0"/>
              <a:t> </a:t>
            </a:r>
            <a:r>
              <a:rPr lang="en-US" dirty="0" err="1"/>
              <a:t>jawab</a:t>
            </a:r>
            <a:r>
              <a:rPr lang="en-US" dirty="0"/>
              <a:t> </a:t>
            </a:r>
            <a:r>
              <a:rPr lang="en-US" dirty="0" err="1"/>
              <a:t>untuk</a:t>
            </a:r>
            <a:r>
              <a:rPr lang="en-US" dirty="0"/>
              <a:t> </a:t>
            </a:r>
            <a:r>
              <a:rPr lang="en-US" dirty="0" err="1"/>
              <a:t>kontrol</a:t>
            </a:r>
            <a:r>
              <a:rPr lang="en-US" dirty="0"/>
              <a:t> </a:t>
            </a:r>
            <a:r>
              <a:rPr lang="en-US" dirty="0" err="1"/>
              <a:t>aliran</a:t>
            </a:r>
            <a:r>
              <a:rPr lang="en-US" dirty="0"/>
              <a:t> (flow control.</a:t>
            </a:r>
          </a:p>
          <a:p>
            <a:pPr lvl="1">
              <a:buFont typeface="Courier New" pitchFamily="49" charset="0"/>
              <a:buChar char="o"/>
            </a:pPr>
            <a:r>
              <a:rPr lang="en-US" b="1" i="1" dirty="0" err="1"/>
              <a:t>Brror</a:t>
            </a:r>
            <a:r>
              <a:rPr lang="en-US" b="1" i="1" dirty="0"/>
              <a:t> control. </a:t>
            </a:r>
            <a:r>
              <a:rPr lang="en-US" dirty="0" err="1"/>
              <a:t>Sama</a:t>
            </a:r>
            <a:r>
              <a:rPr lang="en-US" dirty="0"/>
              <a:t> </a:t>
            </a:r>
            <a:r>
              <a:rPr lang="en-US" dirty="0" err="1"/>
              <a:t>fungsi</a:t>
            </a:r>
            <a:r>
              <a:rPr lang="en-US" dirty="0"/>
              <a:t> </a:t>
            </a:r>
            <a:r>
              <a:rPr lang="en-US" dirty="0" err="1"/>
              <a:t>tugasnya</a:t>
            </a:r>
            <a:r>
              <a:rPr lang="en-US" dirty="0"/>
              <a:t> </a:t>
            </a:r>
            <a:r>
              <a:rPr lang="en-US" dirty="0" err="1"/>
              <a:t>dengan</a:t>
            </a:r>
            <a:r>
              <a:rPr lang="en-US" dirty="0"/>
              <a:t> error control di </a:t>
            </a:r>
            <a:r>
              <a:rPr lang="en-US" dirty="0" err="1"/>
              <a:t>lapisan</a:t>
            </a:r>
            <a:r>
              <a:rPr lang="en-US" dirty="0"/>
              <a:t> data link, </a:t>
            </a:r>
            <a:r>
              <a:rPr lang="en-US" dirty="0" err="1"/>
              <a:t>juga</a:t>
            </a:r>
            <a:r>
              <a:rPr lang="en-US" dirty="0"/>
              <a:t> </a:t>
            </a:r>
            <a:r>
              <a:rPr lang="en-US" dirty="0" err="1"/>
              <a:t>berorientasi</a:t>
            </a:r>
            <a:r>
              <a:rPr lang="en-US" dirty="0"/>
              <a:t> end-to-end.</a:t>
            </a:r>
          </a:p>
          <a:p>
            <a:pPr>
              <a:buFont typeface="Courier New" pitchFamily="49" charset="0"/>
              <a:buChar char="o"/>
            </a:pPr>
            <a:endParaRPr lang="en-US" dirty="0"/>
          </a:p>
          <a:p>
            <a:pPr lvl="0">
              <a:buFont typeface="Courier New" pitchFamily="49" charset="0"/>
              <a:buChar char="o"/>
            </a:pPr>
            <a:endParaRPr lang="en-US" sz="2000" dirty="0"/>
          </a:p>
          <a:p>
            <a:pPr marL="0" indent="0">
              <a:buNone/>
            </a:pPr>
            <a:endParaRPr lang="en-US" sz="2000" dirty="0"/>
          </a:p>
        </p:txBody>
      </p:sp>
    </p:spTree>
    <p:extLst>
      <p:ext uri="{BB962C8B-B14F-4D97-AF65-F5344CB8AC3E}">
        <p14:creationId xmlns:p14="http://schemas.microsoft.com/office/powerpoint/2010/main" val="169437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3539527"/>
          </a:xfrm>
        </p:spPr>
        <p:txBody>
          <a:bodyPr>
            <a:noAutofit/>
          </a:bodyPr>
          <a:lstStyle/>
          <a:p>
            <a:pPr marL="342900" indent="-342900"/>
            <a:r>
              <a:rPr lang="en-US" b="1" i="1" dirty="0" err="1"/>
              <a:t>Layanan</a:t>
            </a:r>
            <a:endParaRPr lang="en-US" b="1" i="1" dirty="0"/>
          </a:p>
          <a:p>
            <a:pPr marL="0" indent="0">
              <a:buNone/>
            </a:pPr>
            <a:r>
              <a:rPr lang="en-US" dirty="0"/>
              <a:t>	</a:t>
            </a:r>
            <a:r>
              <a:rPr lang="en-US" dirty="0" err="1"/>
              <a:t>Layanan</a:t>
            </a:r>
            <a:r>
              <a:rPr lang="en-US" dirty="0"/>
              <a:t> yang </a:t>
            </a:r>
            <a:r>
              <a:rPr lang="en-US" dirty="0" err="1"/>
              <a:t>bisa</a:t>
            </a:r>
            <a:r>
              <a:rPr lang="en-US" dirty="0"/>
              <a:t> </a:t>
            </a:r>
            <a:r>
              <a:rPr lang="en-US" dirty="0" err="1"/>
              <a:t>opsional</a:t>
            </a:r>
            <a:r>
              <a:rPr lang="en-US" dirty="0"/>
              <a:t> </a:t>
            </a:r>
            <a:r>
              <a:rPr lang="en-US" dirty="0" err="1"/>
              <a:t>disediakan</a:t>
            </a:r>
            <a:r>
              <a:rPr lang="en-US" dirty="0"/>
              <a:t> </a:t>
            </a:r>
            <a:r>
              <a:rPr lang="en-US" dirty="0" err="1"/>
              <a:t>oleh</a:t>
            </a:r>
            <a:r>
              <a:rPr lang="en-US" dirty="0"/>
              <a:t> </a:t>
            </a:r>
            <a:r>
              <a:rPr lang="en-US" dirty="0" err="1"/>
              <a:t>protokol</a:t>
            </a:r>
            <a:r>
              <a:rPr lang="en-US" dirty="0"/>
              <a:t> Transport layer, </a:t>
            </a:r>
            <a:r>
              <a:rPr lang="en-US" dirty="0" err="1"/>
              <a:t>dan</a:t>
            </a:r>
            <a:r>
              <a:rPr lang="en-US" dirty="0"/>
              <a:t> </a:t>
            </a:r>
            <a:r>
              <a:rPr lang="en-US" dirty="0" err="1"/>
              <a:t>protokol</a:t>
            </a:r>
            <a:r>
              <a:rPr lang="en-US" dirty="0"/>
              <a:t> yang </a:t>
            </a:r>
            <a:r>
              <a:rPr lang="en-US" dirty="0" err="1"/>
              <a:t>berbeda</a:t>
            </a:r>
            <a:r>
              <a:rPr lang="en-US" dirty="0"/>
              <a:t> </a:t>
            </a:r>
            <a:r>
              <a:rPr lang="en-US" dirty="0" err="1"/>
              <a:t>mungkin</a:t>
            </a:r>
            <a:r>
              <a:rPr lang="en-US" dirty="0"/>
              <a:t> </a:t>
            </a:r>
            <a:r>
              <a:rPr lang="en-US" dirty="0" err="1"/>
              <a:t>atau</a:t>
            </a:r>
            <a:r>
              <a:rPr lang="en-US" dirty="0"/>
              <a:t> </a:t>
            </a:r>
            <a:r>
              <a:rPr lang="en-US" dirty="0" err="1"/>
              <a:t>mungkin</a:t>
            </a:r>
            <a:r>
              <a:rPr lang="en-US" dirty="0"/>
              <a:t> </a:t>
            </a:r>
            <a:r>
              <a:rPr lang="en-US" dirty="0" err="1"/>
              <a:t>tidak</a:t>
            </a:r>
            <a:r>
              <a:rPr lang="en-US" dirty="0"/>
              <a:t> </a:t>
            </a:r>
            <a:r>
              <a:rPr lang="en-US" dirty="0" err="1"/>
              <a:t>menerapkannya</a:t>
            </a:r>
            <a:r>
              <a:rPr lang="en-US" dirty="0"/>
              <a:t> Transport service </a:t>
            </a:r>
            <a:r>
              <a:rPr lang="en-US" dirty="0" err="1"/>
              <a:t>merupakan</a:t>
            </a:r>
            <a:r>
              <a:rPr lang="en-US" dirty="0"/>
              <a:t> service yang </a:t>
            </a:r>
            <a:r>
              <a:rPr lang="en-US" dirty="0" err="1"/>
              <a:t>disediakan</a:t>
            </a:r>
            <a:r>
              <a:rPr lang="en-US" dirty="0"/>
              <a:t> </a:t>
            </a:r>
            <a:r>
              <a:rPr lang="en-US" dirty="0" err="1"/>
              <a:t>sebuah</a:t>
            </a:r>
            <a:r>
              <a:rPr lang="en-US" dirty="0"/>
              <a:t> </a:t>
            </a:r>
            <a:r>
              <a:rPr lang="en-US" dirty="0" err="1"/>
              <a:t>protokol</a:t>
            </a:r>
            <a:r>
              <a:rPr lang="en-US" dirty="0"/>
              <a:t> </a:t>
            </a:r>
            <a:r>
              <a:rPr lang="en-US" dirty="0" err="1"/>
              <a:t>untuk</a:t>
            </a:r>
            <a:r>
              <a:rPr lang="en-US" dirty="0"/>
              <a:t> </a:t>
            </a:r>
            <a:r>
              <a:rPr lang="en-US" dirty="0" err="1"/>
              <a:t>mendukung</a:t>
            </a:r>
            <a:r>
              <a:rPr lang="en-US" dirty="0"/>
              <a:t> </a:t>
            </a:r>
            <a:r>
              <a:rPr lang="en-US" dirty="0" err="1"/>
              <a:t>fungsionalitas</a:t>
            </a:r>
            <a:r>
              <a:rPr lang="en-US" dirty="0"/>
              <a:t> </a:t>
            </a:r>
            <a:r>
              <a:rPr lang="en-US" dirty="0" err="1"/>
              <a:t>dari</a:t>
            </a:r>
            <a:r>
              <a:rPr lang="en-US" dirty="0"/>
              <a:t> </a:t>
            </a:r>
            <a:r>
              <a:rPr lang="en-US" dirty="0" err="1"/>
              <a:t>lapisan</a:t>
            </a:r>
            <a:r>
              <a:rPr lang="en-US" dirty="0"/>
              <a:t> transport </a:t>
            </a:r>
            <a:r>
              <a:rPr lang="en-US" dirty="0" err="1"/>
              <a:t>secara</a:t>
            </a:r>
            <a:r>
              <a:rPr lang="en-US" dirty="0"/>
              <a:t> </a:t>
            </a:r>
            <a:r>
              <a:rPr lang="en-US" dirty="0" err="1"/>
              <a:t>keseluruhan</a:t>
            </a:r>
            <a:r>
              <a:rPr lang="en-US" dirty="0"/>
              <a:t>. </a:t>
            </a:r>
            <a:r>
              <a:rPr lang="en-US" dirty="0" err="1"/>
              <a:t>coneksi</a:t>
            </a:r>
            <a:r>
              <a:rPr lang="en-US" dirty="0"/>
              <a:t> </a:t>
            </a:r>
            <a:r>
              <a:rPr lang="en-US" dirty="0" err="1"/>
              <a:t>berorientasi</a:t>
            </a:r>
            <a:r>
              <a:rPr lang="en-US" dirty="0"/>
              <a:t> </a:t>
            </a:r>
            <a:r>
              <a:rPr lang="en-US" dirty="0" err="1"/>
              <a:t>komunikasi</a:t>
            </a:r>
            <a:r>
              <a:rPr lang="en-US" dirty="0"/>
              <a:t>, </a:t>
            </a:r>
            <a:r>
              <a:rPr lang="en-US" dirty="0" err="1"/>
              <a:t>Menafsirkan</a:t>
            </a:r>
            <a:r>
              <a:rPr lang="en-US" dirty="0"/>
              <a:t> </a:t>
            </a:r>
            <a:r>
              <a:rPr lang="en-US" dirty="0" err="1"/>
              <a:t>koneksi</a:t>
            </a:r>
            <a:r>
              <a:rPr lang="en-US" dirty="0"/>
              <a:t> </a:t>
            </a:r>
            <a:r>
              <a:rPr lang="en-US" dirty="0" err="1"/>
              <a:t>sebagai</a:t>
            </a:r>
            <a:r>
              <a:rPr lang="en-US" dirty="0"/>
              <a:t> data stream </a:t>
            </a:r>
            <a:r>
              <a:rPr lang="en-US" dirty="0" err="1"/>
              <a:t>dapat</a:t>
            </a:r>
            <a:r>
              <a:rPr lang="en-US" dirty="0"/>
              <a:t> </a:t>
            </a:r>
            <a:r>
              <a:rPr lang="en-US" dirty="0" err="1"/>
              <a:t>memberikan</a:t>
            </a:r>
            <a:r>
              <a:rPr lang="en-US" dirty="0"/>
              <a:t> </a:t>
            </a:r>
            <a:r>
              <a:rPr lang="en-US" dirty="0" err="1"/>
              <a:t>banyak</a:t>
            </a:r>
            <a:r>
              <a:rPr lang="en-US" dirty="0"/>
              <a:t> </a:t>
            </a:r>
            <a:r>
              <a:rPr lang="en-US" dirty="0" err="1"/>
              <a:t>manfaat</a:t>
            </a:r>
            <a:r>
              <a:rPr lang="en-US" dirty="0"/>
              <a:t> </a:t>
            </a:r>
            <a:r>
              <a:rPr lang="en-US" dirty="0" err="1"/>
              <a:t>bagi</a:t>
            </a:r>
            <a:r>
              <a:rPr lang="en-US" dirty="0"/>
              <a:t> </a:t>
            </a:r>
            <a:r>
              <a:rPr lang="en-US" dirty="0" err="1"/>
              <a:t>aplikasi</a:t>
            </a:r>
            <a:r>
              <a:rPr lang="en-US" dirty="0"/>
              <a:t>. Multiplexing, Ports </a:t>
            </a:r>
            <a:r>
              <a:rPr lang="en-US" dirty="0" err="1"/>
              <a:t>dapat</a:t>
            </a:r>
            <a:r>
              <a:rPr lang="en-US" dirty="0"/>
              <a:t> </a:t>
            </a:r>
            <a:r>
              <a:rPr lang="en-US" dirty="0" err="1"/>
              <a:t>menyediakan</a:t>
            </a:r>
            <a:r>
              <a:rPr lang="en-US" dirty="0"/>
              <a:t> endpoint </a:t>
            </a:r>
            <a:r>
              <a:rPr lang="en-US" dirty="0" err="1"/>
              <a:t>ganda</a:t>
            </a:r>
            <a:r>
              <a:rPr lang="en-US" dirty="0"/>
              <a:t> </a:t>
            </a:r>
            <a:r>
              <a:rPr lang="en-US" dirty="0" err="1"/>
              <a:t>pada</a:t>
            </a:r>
            <a:r>
              <a:rPr lang="en-US" dirty="0"/>
              <a:t> node </a:t>
            </a:r>
            <a:r>
              <a:rPr lang="en-US" dirty="0" err="1"/>
              <a:t>tunggal</a:t>
            </a:r>
            <a:r>
              <a:rPr lang="en-US" dirty="0"/>
              <a:t>.</a:t>
            </a:r>
          </a:p>
        </p:txBody>
      </p:sp>
    </p:spTree>
    <p:extLst>
      <p:ext uri="{BB962C8B-B14F-4D97-AF65-F5344CB8AC3E}">
        <p14:creationId xmlns:p14="http://schemas.microsoft.com/office/powerpoint/2010/main" val="3298168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56273"/>
            <a:ext cx="8763000" cy="3539527"/>
          </a:xfrm>
        </p:spPr>
        <p:txBody>
          <a:bodyPr>
            <a:noAutofit/>
          </a:bodyPr>
          <a:lstStyle/>
          <a:p>
            <a:pPr marL="342900" indent="-342900"/>
            <a:r>
              <a:rPr lang="en-US" b="1" i="1" dirty="0" err="1" smtClean="0"/>
              <a:t>Analisis</a:t>
            </a:r>
            <a:endParaRPr lang="en-US" b="1" i="1" dirty="0"/>
          </a:p>
          <a:p>
            <a:pPr marL="45720" indent="0">
              <a:buNone/>
            </a:pPr>
            <a:r>
              <a:rPr lang="en-US" dirty="0"/>
              <a:t>	Transport layer </a:t>
            </a:r>
            <a:r>
              <a:rPr lang="en-US" dirty="0" err="1"/>
              <a:t>bertanggung</a:t>
            </a:r>
            <a:r>
              <a:rPr lang="en-US" dirty="0"/>
              <a:t> </a:t>
            </a:r>
            <a:r>
              <a:rPr lang="en-US" dirty="0" err="1"/>
              <a:t>jawab</a:t>
            </a:r>
            <a:r>
              <a:rPr lang="en-US" dirty="0"/>
              <a:t> </a:t>
            </a:r>
            <a:r>
              <a:rPr lang="en-US" dirty="0" err="1"/>
              <a:t>untuk</a:t>
            </a:r>
            <a:r>
              <a:rPr lang="en-US" dirty="0"/>
              <a:t> </a:t>
            </a:r>
            <a:r>
              <a:rPr lang="en-US" dirty="0" err="1"/>
              <a:t>menyampaikan</a:t>
            </a:r>
            <a:r>
              <a:rPr lang="en-US" dirty="0"/>
              <a:t> data </a:t>
            </a:r>
            <a:r>
              <a:rPr lang="en-US" dirty="0" err="1"/>
              <a:t>ke</a:t>
            </a:r>
            <a:r>
              <a:rPr lang="en-US" dirty="0"/>
              <a:t> proses </a:t>
            </a:r>
            <a:r>
              <a:rPr lang="en-US" dirty="0" err="1"/>
              <a:t>aplikasi</a:t>
            </a:r>
            <a:r>
              <a:rPr lang="en-US" dirty="0"/>
              <a:t> yang </a:t>
            </a:r>
            <a:r>
              <a:rPr lang="en-US" dirty="0" err="1"/>
              <a:t>sesuai</a:t>
            </a:r>
            <a:r>
              <a:rPr lang="en-US" dirty="0"/>
              <a:t> </a:t>
            </a:r>
            <a:r>
              <a:rPr lang="en-US" dirty="0" err="1"/>
              <a:t>pada</a:t>
            </a:r>
            <a:r>
              <a:rPr lang="en-US" dirty="0"/>
              <a:t> </a:t>
            </a:r>
            <a:r>
              <a:rPr lang="en-US" dirty="0" err="1"/>
              <a:t>komputer</a:t>
            </a:r>
            <a:r>
              <a:rPr lang="en-US" dirty="0"/>
              <a:t> host. </a:t>
            </a:r>
            <a:r>
              <a:rPr lang="en-US" dirty="0" err="1"/>
              <a:t>Ini</a:t>
            </a:r>
            <a:r>
              <a:rPr lang="en-US" dirty="0"/>
              <a:t> </a:t>
            </a:r>
            <a:r>
              <a:rPr lang="en-US" dirty="0" err="1"/>
              <a:t>melibatkan</a:t>
            </a:r>
            <a:r>
              <a:rPr lang="en-US" dirty="0"/>
              <a:t> multiplexing </a:t>
            </a:r>
            <a:r>
              <a:rPr lang="en-US" dirty="0" err="1"/>
              <a:t>statistik</a:t>
            </a:r>
            <a:r>
              <a:rPr lang="en-US" dirty="0"/>
              <a:t> data </a:t>
            </a:r>
            <a:r>
              <a:rPr lang="en-US" dirty="0" err="1"/>
              <a:t>dari</a:t>
            </a:r>
            <a:r>
              <a:rPr lang="en-US" dirty="0"/>
              <a:t> proses </a:t>
            </a:r>
            <a:r>
              <a:rPr lang="en-US" dirty="0" err="1"/>
              <a:t>aplikasi</a:t>
            </a:r>
            <a:r>
              <a:rPr lang="en-US" dirty="0"/>
              <a:t> yang </a:t>
            </a:r>
            <a:r>
              <a:rPr lang="en-US" dirty="0" err="1"/>
              <a:t>berbeda</a:t>
            </a:r>
            <a:r>
              <a:rPr lang="en-US" dirty="0"/>
              <a:t>, </a:t>
            </a:r>
            <a:r>
              <a:rPr lang="en-US" dirty="0" err="1"/>
              <a:t>yaitu</a:t>
            </a:r>
            <a:r>
              <a:rPr lang="en-US" dirty="0"/>
              <a:t> </a:t>
            </a:r>
            <a:r>
              <a:rPr lang="en-US" dirty="0" err="1"/>
              <a:t>membentuk</a:t>
            </a:r>
            <a:r>
              <a:rPr lang="en-US" dirty="0"/>
              <a:t> </a:t>
            </a:r>
            <a:r>
              <a:rPr lang="en-US" dirty="0" err="1"/>
              <a:t>paket</a:t>
            </a:r>
            <a:r>
              <a:rPr lang="en-US" dirty="0"/>
              <a:t> data, </a:t>
            </a:r>
            <a:r>
              <a:rPr lang="en-US" dirty="0" err="1"/>
              <a:t>dan</a:t>
            </a:r>
            <a:r>
              <a:rPr lang="en-US" dirty="0"/>
              <a:t> </a:t>
            </a:r>
            <a:r>
              <a:rPr lang="en-US" dirty="0" err="1"/>
              <a:t>sumber</a:t>
            </a:r>
            <a:r>
              <a:rPr lang="en-US" dirty="0"/>
              <a:t> </a:t>
            </a:r>
            <a:r>
              <a:rPr lang="en-US" dirty="0" err="1"/>
              <a:t>menambahkan</a:t>
            </a:r>
            <a:r>
              <a:rPr lang="en-US" dirty="0"/>
              <a:t> </a:t>
            </a:r>
            <a:r>
              <a:rPr lang="en-US" dirty="0" err="1"/>
              <a:t>dan</a:t>
            </a:r>
            <a:r>
              <a:rPr lang="en-US" dirty="0"/>
              <a:t> </a:t>
            </a:r>
            <a:r>
              <a:rPr lang="en-US" dirty="0" err="1"/>
              <a:t>nomor</a:t>
            </a:r>
            <a:r>
              <a:rPr lang="en-US" dirty="0"/>
              <a:t> port </a:t>
            </a:r>
            <a:r>
              <a:rPr lang="en-US" dirty="0" err="1"/>
              <a:t>tujuan</a:t>
            </a:r>
            <a:r>
              <a:rPr lang="en-US" dirty="0"/>
              <a:t> </a:t>
            </a:r>
            <a:r>
              <a:rPr lang="en-US" dirty="0" err="1"/>
              <a:t>dalam</a:t>
            </a:r>
            <a:r>
              <a:rPr lang="en-US" dirty="0"/>
              <a:t> header </a:t>
            </a:r>
            <a:r>
              <a:rPr lang="en-US" dirty="0" err="1"/>
              <a:t>setiap</a:t>
            </a:r>
            <a:r>
              <a:rPr lang="en-US" dirty="0"/>
              <a:t> </a:t>
            </a:r>
            <a:r>
              <a:rPr lang="en-US" dirty="0" err="1"/>
              <a:t>paket</a:t>
            </a:r>
            <a:r>
              <a:rPr lang="en-US" dirty="0"/>
              <a:t> data Transport layer.</a:t>
            </a:r>
          </a:p>
          <a:p>
            <a:pPr marL="0" indent="0">
              <a:buNone/>
            </a:pPr>
            <a:endParaRPr lang="en-US" dirty="0"/>
          </a:p>
        </p:txBody>
      </p:sp>
    </p:spTree>
    <p:extLst>
      <p:ext uri="{BB962C8B-B14F-4D97-AF65-F5344CB8AC3E}">
        <p14:creationId xmlns:p14="http://schemas.microsoft.com/office/powerpoint/2010/main" val="3507199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848600" cy="4525963"/>
          </a:xfrm>
        </p:spPr>
        <p:txBody>
          <a:bodyPr>
            <a:normAutofit/>
          </a:bodyPr>
          <a:lstStyle/>
          <a:p>
            <a:pPr marL="342900" indent="-342900"/>
            <a:r>
              <a:rPr lang="en-US" sz="2400" b="1" i="1" dirty="0" err="1"/>
              <a:t>Perbandingan</a:t>
            </a:r>
            <a:r>
              <a:rPr lang="en-US" sz="2400" b="1" i="1" dirty="0"/>
              <a:t> </a:t>
            </a:r>
            <a:r>
              <a:rPr lang="en-US" sz="2400" b="1" i="1" dirty="0" err="1"/>
              <a:t>Protokol</a:t>
            </a:r>
            <a:r>
              <a:rPr lang="en-US" sz="2400" b="1" i="1" dirty="0"/>
              <a:t> OSI </a:t>
            </a:r>
            <a:r>
              <a:rPr lang="en-US" sz="2400" b="1" i="1" dirty="0" err="1"/>
              <a:t>Transfortasi</a:t>
            </a:r>
            <a:r>
              <a:rPr lang="en-US" b="1" dirty="0"/>
              <a:t/>
            </a:r>
            <a:br>
              <a:rPr lang="en-US" b="1" dirty="0"/>
            </a:br>
            <a:r>
              <a:rPr lang="en-US" sz="2000" dirty="0"/>
              <a:t>	</a:t>
            </a:r>
            <a:endParaRPr lang="en-US" sz="2000" dirty="0" smtClean="0"/>
          </a:p>
          <a:p>
            <a:pPr marL="0" indent="0">
              <a:buNone/>
            </a:pPr>
            <a:r>
              <a:rPr lang="en-US" sz="2000" dirty="0" smtClean="0"/>
              <a:t>	Model </a:t>
            </a:r>
            <a:r>
              <a:rPr lang="en-US" sz="2000" dirty="0"/>
              <a:t>OS1 </a:t>
            </a:r>
            <a:r>
              <a:rPr lang="en-US" sz="2000" dirty="0" err="1"/>
              <a:t>mendefinisikan</a:t>
            </a:r>
            <a:r>
              <a:rPr lang="en-US" sz="2000" dirty="0"/>
              <a:t> lima </a:t>
            </a:r>
            <a:r>
              <a:rPr lang="en-US" sz="2000" dirty="0" err="1"/>
              <a:t>kelas</a:t>
            </a:r>
            <a:r>
              <a:rPr lang="en-US" sz="2000" dirty="0"/>
              <a:t> </a:t>
            </a:r>
            <a:r>
              <a:rPr lang="en-US" sz="2000" dirty="0" err="1"/>
              <a:t>protokol</a:t>
            </a:r>
            <a:r>
              <a:rPr lang="en-US" sz="2000" dirty="0"/>
              <a:t> </a:t>
            </a:r>
            <a:r>
              <a:rPr lang="en-US" sz="2000" dirty="0" err="1"/>
              <a:t>koneksi</a:t>
            </a:r>
            <a:r>
              <a:rPr lang="en-US" sz="2000" dirty="0"/>
              <a:t>-mode </a:t>
            </a:r>
            <a:r>
              <a:rPr lang="en-US" sz="2000" dirty="0" err="1"/>
              <a:t>transportasi</a:t>
            </a:r>
            <a:r>
              <a:rPr lang="en-US" sz="2000" dirty="0"/>
              <a:t> yang </a:t>
            </a:r>
            <a:r>
              <a:rPr lang="en-US" sz="2000" dirty="0" err="1"/>
              <a:t>ditunjuk</a:t>
            </a:r>
            <a:r>
              <a:rPr lang="en-US" sz="2000" dirty="0"/>
              <a:t> </a:t>
            </a:r>
            <a:r>
              <a:rPr lang="en-US" sz="2000" dirty="0" err="1"/>
              <a:t>kelas</a:t>
            </a:r>
            <a:r>
              <a:rPr lang="en-US" sz="2000" dirty="0"/>
              <a:t> 0 (TPE) </a:t>
            </a:r>
            <a:r>
              <a:rPr lang="en-US" sz="2000" dirty="0" err="1"/>
              <a:t>untuk</a:t>
            </a:r>
            <a:r>
              <a:rPr lang="en-US" sz="2000" dirty="0"/>
              <a:t> </a:t>
            </a:r>
            <a:r>
              <a:rPr lang="en-US" sz="2000" dirty="0" err="1"/>
              <a:t>kelas</a:t>
            </a:r>
            <a:r>
              <a:rPr lang="en-US" sz="2000" dirty="0"/>
              <a:t> 4 (TP0). </a:t>
            </a:r>
            <a:r>
              <a:rPr lang="en-US" sz="2000" dirty="0" err="1"/>
              <a:t>Kelas</a:t>
            </a:r>
            <a:r>
              <a:rPr lang="en-US" sz="2000" dirty="0"/>
              <a:t> 0 </a:t>
            </a:r>
            <a:r>
              <a:rPr lang="en-US" sz="2000" dirty="0" err="1"/>
              <a:t>tidak</a:t>
            </a:r>
            <a:r>
              <a:rPr lang="en-US" sz="2000" dirty="0"/>
              <a:t> </a:t>
            </a:r>
            <a:r>
              <a:rPr lang="en-US" sz="2000" dirty="0" err="1"/>
              <a:t>berisi</a:t>
            </a:r>
            <a:r>
              <a:rPr lang="en-US" sz="2000" dirty="0"/>
              <a:t> </a:t>
            </a:r>
            <a:r>
              <a:rPr lang="en-US" sz="2000" dirty="0" err="1"/>
              <a:t>pemulihan</a:t>
            </a:r>
            <a:r>
              <a:rPr lang="en-US" sz="2000" dirty="0"/>
              <a:t> </a:t>
            </a:r>
            <a:r>
              <a:rPr lang="en-US" sz="2000" dirty="0" err="1"/>
              <a:t>kesalahan</a:t>
            </a:r>
            <a:r>
              <a:rPr lang="en-US" sz="2000" dirty="0"/>
              <a:t>, </a:t>
            </a:r>
            <a:r>
              <a:rPr lang="en-US" sz="2000" dirty="0" err="1"/>
              <a:t>dan</a:t>
            </a:r>
            <a:r>
              <a:rPr lang="en-US" sz="2000" dirty="0"/>
              <a:t> </a:t>
            </a:r>
            <a:r>
              <a:rPr lang="en-US" sz="2000" dirty="0" err="1"/>
              <a:t>dirancang</a:t>
            </a:r>
            <a:r>
              <a:rPr lang="en-US" sz="2000" dirty="0"/>
              <a:t> </a:t>
            </a:r>
            <a:r>
              <a:rPr lang="en-US" sz="2000" dirty="0" err="1"/>
              <a:t>untuk</a:t>
            </a:r>
            <a:r>
              <a:rPr lang="en-US" sz="2000" dirty="0"/>
              <a:t> </a:t>
            </a:r>
            <a:r>
              <a:rPr lang="en-US" sz="2000" dirty="0" err="1"/>
              <a:t>digunakan</a:t>
            </a:r>
            <a:r>
              <a:rPr lang="en-US" sz="2000" dirty="0"/>
              <a:t> </a:t>
            </a:r>
            <a:r>
              <a:rPr lang="en-US" sz="2000" dirty="0" err="1"/>
              <a:t>pada</a:t>
            </a:r>
            <a:r>
              <a:rPr lang="en-US" sz="2000" dirty="0"/>
              <a:t> </a:t>
            </a:r>
            <a:r>
              <a:rPr lang="en-US" sz="2000" dirty="0" err="1"/>
              <a:t>lapisan</a:t>
            </a:r>
            <a:r>
              <a:rPr lang="en-US" sz="2000" dirty="0"/>
              <a:t> </a:t>
            </a:r>
            <a:r>
              <a:rPr lang="en-US" sz="2000" dirty="0" err="1"/>
              <a:t>jaringan</a:t>
            </a:r>
            <a:r>
              <a:rPr lang="en-US" sz="2000" dirty="0"/>
              <a:t> yang </a:t>
            </a:r>
            <a:r>
              <a:rPr lang="en-US" sz="2000" dirty="0" err="1"/>
              <a:t>menyediakan</a:t>
            </a:r>
            <a:r>
              <a:rPr lang="en-US" sz="2000" dirty="0"/>
              <a:t> </a:t>
            </a:r>
            <a:r>
              <a:rPr lang="en-US" sz="2000" dirty="0" err="1"/>
              <a:t>koneksi</a:t>
            </a:r>
            <a:r>
              <a:rPr lang="en-US" sz="2000" dirty="0"/>
              <a:t> </a:t>
            </a:r>
            <a:r>
              <a:rPr lang="en-US" sz="2000" dirty="0" err="1"/>
              <a:t>bebas</a:t>
            </a:r>
            <a:r>
              <a:rPr lang="en-US" sz="2000" dirty="0"/>
              <a:t> </a:t>
            </a:r>
            <a:r>
              <a:rPr lang="en-US" sz="2000" dirty="0" err="1"/>
              <a:t>dari</a:t>
            </a:r>
            <a:r>
              <a:rPr lang="en-US" sz="2000" dirty="0"/>
              <a:t> </a:t>
            </a:r>
            <a:r>
              <a:rPr lang="en-US" sz="2000" dirty="0" err="1"/>
              <a:t>kesalahan</a:t>
            </a:r>
            <a:r>
              <a:rPr lang="en-US" sz="2000" dirty="0"/>
              <a:t>. </a:t>
            </a:r>
            <a:r>
              <a:rPr lang="en-US" sz="2000" dirty="0" err="1"/>
              <a:t>Kelas</a:t>
            </a:r>
            <a:r>
              <a:rPr lang="en-US" sz="2000" dirty="0"/>
              <a:t> 0 yang </a:t>
            </a:r>
            <a:r>
              <a:rPr lang="en-US" sz="2000" dirty="0" err="1"/>
              <a:t>terdekat</a:t>
            </a:r>
            <a:r>
              <a:rPr lang="en-US" sz="2000" dirty="0"/>
              <a:t> </a:t>
            </a:r>
            <a:r>
              <a:rPr lang="en-US" sz="2000" dirty="0" err="1"/>
              <a:t>dengan</a:t>
            </a:r>
            <a:r>
              <a:rPr lang="en-US" sz="2000" dirty="0"/>
              <a:t> TCP </a:t>
            </a:r>
            <a:r>
              <a:rPr lang="en-US" sz="2000" dirty="0" err="1"/>
              <a:t>meskipun</a:t>
            </a:r>
            <a:r>
              <a:rPr lang="en-US" sz="2000" dirty="0"/>
              <a:t> TCP </a:t>
            </a:r>
            <a:r>
              <a:rPr lang="en-US" sz="2000" dirty="0" err="1"/>
              <a:t>berisi</a:t>
            </a:r>
            <a:r>
              <a:rPr lang="en-US" sz="2000" dirty="0"/>
              <a:t> </a:t>
            </a:r>
            <a:r>
              <a:rPr lang="en-US" sz="2000" dirty="0" err="1"/>
              <a:t>fungsi</a:t>
            </a:r>
            <a:r>
              <a:rPr lang="en-US" sz="2000" dirty="0"/>
              <a:t>, </a:t>
            </a:r>
            <a:r>
              <a:rPr lang="en-US" sz="2000" dirty="0" err="1"/>
              <a:t>seperti</a:t>
            </a:r>
            <a:r>
              <a:rPr lang="en-US" sz="2000" dirty="0"/>
              <a:t> </a:t>
            </a:r>
            <a:r>
              <a:rPr lang="en-US" sz="2000" dirty="0" err="1"/>
              <a:t>dekat</a:t>
            </a:r>
            <a:r>
              <a:rPr lang="en-US" sz="2000" dirty="0"/>
              <a:t> </a:t>
            </a:r>
            <a:r>
              <a:rPr lang="en-US" sz="2000" dirty="0" err="1"/>
              <a:t>anggun</a:t>
            </a:r>
            <a:r>
              <a:rPr lang="en-US" sz="2000" dirty="0"/>
              <a:t>, yang </a:t>
            </a:r>
            <a:r>
              <a:rPr lang="en-US" sz="2000" dirty="0" err="1"/>
              <a:t>memberikan</a:t>
            </a:r>
            <a:r>
              <a:rPr lang="en-US" sz="2000" dirty="0"/>
              <a:t> </a:t>
            </a:r>
            <a:r>
              <a:rPr lang="en-US" sz="2000" dirty="0" err="1"/>
              <a:t>kepada</a:t>
            </a:r>
            <a:r>
              <a:rPr lang="en-US" sz="2000" dirty="0"/>
              <a:t> OS1 Session Layer.</a:t>
            </a:r>
          </a:p>
          <a:p>
            <a:endParaRPr lang="en-US" sz="2000" dirty="0"/>
          </a:p>
        </p:txBody>
      </p:sp>
    </p:spTree>
    <p:extLst>
      <p:ext uri="{BB962C8B-B14F-4D97-AF65-F5344CB8AC3E}">
        <p14:creationId xmlns:p14="http://schemas.microsoft.com/office/powerpoint/2010/main" val="3733355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t>Definisi Session Layer</a:t>
            </a:r>
            <a:br>
              <a:rPr lang="id-ID" b="1" dirty="0"/>
            </a:br>
            <a:endParaRPr lang="id-ID" dirty="0"/>
          </a:p>
        </p:txBody>
      </p:sp>
      <p:sp>
        <p:nvSpPr>
          <p:cNvPr id="3" name="Content Placeholder 2"/>
          <p:cNvSpPr>
            <a:spLocks noGrp="1"/>
          </p:cNvSpPr>
          <p:nvPr>
            <p:ph idx="1"/>
          </p:nvPr>
        </p:nvSpPr>
        <p:spPr>
          <a:xfrm>
            <a:off x="827700" y="1556792"/>
            <a:ext cx="6711654" cy="4195481"/>
          </a:xfrm>
        </p:spPr>
        <p:txBody>
          <a:bodyPr>
            <a:normAutofit/>
          </a:bodyPr>
          <a:lstStyle/>
          <a:p>
            <a:r>
              <a:rPr lang="id-ID" dirty="0"/>
              <a:t>Lapisan Session mengizinkan para penguna untuk menetapkan session dengan penguna lain, sebuah session digunakan untuk memungkinkan seseorang pengguna Log ke Remote time sharing system atau untuk memindahkan file dari satu mesin ke mesin </a:t>
            </a:r>
            <a:r>
              <a:rPr lang="id-ID" dirty="0" smtClean="0"/>
              <a:t>lainnya.</a:t>
            </a:r>
            <a:endParaRPr lang="en-US" dirty="0" smtClean="0"/>
          </a:p>
          <a:p>
            <a:r>
              <a:rPr lang="id-ID" dirty="0"/>
              <a:t>Layer session merupakan lapisan ke – 5 dalam Layer OSI Lapisan sesi (session layer) Session layer mengijinkan para pengguna untuk menetapkan session dengan pengguna lainnya. Sebuah session selain memungkinkan transport data biasa, seperti yang dilakukan oleh transport </a:t>
            </a:r>
            <a:r>
              <a:rPr lang="id-ID" dirty="0" smtClean="0"/>
              <a:t>layer</a:t>
            </a:r>
            <a:r>
              <a:rPr lang="en-US" dirty="0"/>
              <a:t>.</a:t>
            </a:r>
            <a:endParaRPr lang="id-ID" dirty="0"/>
          </a:p>
        </p:txBody>
      </p:sp>
    </p:spTree>
    <p:extLst>
      <p:ext uri="{BB962C8B-B14F-4D97-AF65-F5344CB8AC3E}">
        <p14:creationId xmlns:p14="http://schemas.microsoft.com/office/powerpoint/2010/main" val="28281309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836713"/>
            <a:ext cx="6711654" cy="5411694"/>
          </a:xfrm>
        </p:spPr>
        <p:txBody>
          <a:bodyPr>
            <a:normAutofit/>
          </a:bodyPr>
          <a:lstStyle/>
          <a:p>
            <a:pPr marL="0" lvl="1" indent="0">
              <a:buNone/>
            </a:pPr>
            <a:r>
              <a:rPr lang="id-ID" sz="3200" b="1" dirty="0" smtClean="0"/>
              <a:t>Fungsi </a:t>
            </a:r>
            <a:r>
              <a:rPr lang="id-ID" sz="3200" b="1" dirty="0"/>
              <a:t>dari Session </a:t>
            </a:r>
            <a:r>
              <a:rPr lang="id-ID" sz="3200" b="1" dirty="0" smtClean="0"/>
              <a:t>Layer</a:t>
            </a:r>
            <a:endParaRPr lang="id-ID" sz="3200" b="1" dirty="0"/>
          </a:p>
          <a:p>
            <a:pPr marL="0" indent="0">
              <a:buNone/>
            </a:pPr>
            <a:r>
              <a:rPr lang="id-ID" sz="2200" dirty="0"/>
              <a:t>Fungsi dari Session Layer,  yaitu</a:t>
            </a:r>
            <a:r>
              <a:rPr lang="en-US" sz="2200" dirty="0"/>
              <a:t> </a:t>
            </a:r>
            <a:r>
              <a:rPr lang="en-US" sz="2200" dirty="0" smtClean="0"/>
              <a:t>:</a:t>
            </a:r>
            <a:endParaRPr lang="en-US" sz="2400" dirty="0"/>
          </a:p>
          <a:p>
            <a:pPr marL="457200" indent="-457200">
              <a:lnSpc>
                <a:spcPct val="150000"/>
              </a:lnSpc>
              <a:buFont typeface="+mj-lt"/>
              <a:buAutoNum type="alphaLcParenR"/>
            </a:pPr>
            <a:r>
              <a:rPr lang="en-US" sz="2200" dirty="0" err="1" smtClean="0"/>
              <a:t>Melakukan</a:t>
            </a:r>
            <a:r>
              <a:rPr lang="en-US" sz="2200" dirty="0" smtClean="0"/>
              <a:t> </a:t>
            </a:r>
            <a:r>
              <a:rPr lang="en-US" sz="2200" dirty="0" err="1"/>
              <a:t>komunikasi</a:t>
            </a:r>
            <a:r>
              <a:rPr lang="en-US" sz="2200" dirty="0"/>
              <a:t> </a:t>
            </a:r>
            <a:r>
              <a:rPr lang="en-US" sz="2200" dirty="0" err="1"/>
              <a:t>pada</a:t>
            </a:r>
            <a:r>
              <a:rPr lang="en-US" sz="2200" dirty="0"/>
              <a:t> </a:t>
            </a:r>
            <a:r>
              <a:rPr lang="en-US" sz="2200" dirty="0" err="1"/>
              <a:t>sebuah</a:t>
            </a:r>
            <a:r>
              <a:rPr lang="en-US" sz="2200" dirty="0"/>
              <a:t> </a:t>
            </a:r>
            <a:r>
              <a:rPr lang="en-US" sz="2200" dirty="0" err="1"/>
              <a:t>jaringan</a:t>
            </a:r>
            <a:r>
              <a:rPr lang="en-US" sz="2200" dirty="0"/>
              <a:t> </a:t>
            </a:r>
          </a:p>
          <a:p>
            <a:pPr marL="457200" indent="-457200">
              <a:lnSpc>
                <a:spcPct val="150000"/>
              </a:lnSpc>
              <a:buFont typeface="+mj-lt"/>
              <a:buAutoNum type="alphaLcParenR"/>
            </a:pPr>
            <a:r>
              <a:rPr lang="en-US" sz="2200" dirty="0" err="1" smtClean="0"/>
              <a:t>Pembentukan</a:t>
            </a:r>
            <a:r>
              <a:rPr lang="en-US" sz="2200" dirty="0" smtClean="0"/>
              <a:t> </a:t>
            </a:r>
            <a:r>
              <a:rPr lang="en-US" sz="2200" dirty="0" err="1"/>
              <a:t>hubungan</a:t>
            </a:r>
            <a:r>
              <a:rPr lang="en-US" sz="2200" dirty="0"/>
              <a:t> </a:t>
            </a:r>
          </a:p>
          <a:p>
            <a:pPr marL="457200" indent="-457200">
              <a:lnSpc>
                <a:spcPct val="150000"/>
              </a:lnSpc>
              <a:buFont typeface="+mj-lt"/>
              <a:buAutoNum type="alphaLcParenR"/>
            </a:pPr>
            <a:r>
              <a:rPr lang="nl-NL" sz="2200" dirty="0" smtClean="0"/>
              <a:t>Pemindahan </a:t>
            </a:r>
            <a:r>
              <a:rPr lang="nl-NL" sz="2200" dirty="0"/>
              <a:t>dan pertukaran data </a:t>
            </a:r>
          </a:p>
          <a:p>
            <a:pPr marL="457200" indent="-457200">
              <a:lnSpc>
                <a:spcPct val="150000"/>
              </a:lnSpc>
              <a:buFont typeface="+mj-lt"/>
              <a:buAutoNum type="alphaLcParenR"/>
            </a:pPr>
            <a:r>
              <a:rPr lang="en-US" sz="2200" dirty="0" err="1" smtClean="0"/>
              <a:t>Pemutusan</a:t>
            </a:r>
            <a:r>
              <a:rPr lang="en-US" sz="2200" dirty="0" smtClean="0"/>
              <a:t> </a:t>
            </a:r>
            <a:r>
              <a:rPr lang="en-US" sz="2200" dirty="0" err="1"/>
              <a:t>hubungan</a:t>
            </a:r>
            <a:r>
              <a:rPr lang="en-US" sz="2200" dirty="0"/>
              <a:t> di </a:t>
            </a:r>
            <a:r>
              <a:rPr lang="en-US" sz="2200" dirty="0" err="1"/>
              <a:t>dalam</a:t>
            </a:r>
            <a:r>
              <a:rPr lang="en-US" sz="2200" dirty="0"/>
              <a:t> </a:t>
            </a:r>
            <a:r>
              <a:rPr lang="en-US" sz="2200" dirty="0" err="1"/>
              <a:t>sebuah</a:t>
            </a:r>
            <a:r>
              <a:rPr lang="en-US" sz="2200" dirty="0"/>
              <a:t> </a:t>
            </a:r>
            <a:r>
              <a:rPr lang="en-US" sz="2200" dirty="0" err="1"/>
              <a:t>jaringan</a:t>
            </a:r>
            <a:r>
              <a:rPr lang="en-US" sz="2200" dirty="0"/>
              <a:t> </a:t>
            </a:r>
          </a:p>
          <a:p>
            <a:endParaRPr lang="en-US" sz="2400" dirty="0"/>
          </a:p>
          <a:p>
            <a:endParaRPr lang="en-US" sz="2400" dirty="0"/>
          </a:p>
          <a:p>
            <a:endParaRPr lang="en-US" sz="2400" dirty="0"/>
          </a:p>
          <a:p>
            <a:endParaRPr lang="en-US" sz="2400" dirty="0"/>
          </a:p>
          <a:p>
            <a:pPr marL="0" indent="0">
              <a:buNone/>
            </a:pPr>
            <a:endParaRPr lang="id-ID" sz="2200" dirty="0"/>
          </a:p>
        </p:txBody>
      </p:sp>
    </p:spTree>
    <p:extLst>
      <p:ext uri="{BB962C8B-B14F-4D97-AF65-F5344CB8AC3E}">
        <p14:creationId xmlns:p14="http://schemas.microsoft.com/office/powerpoint/2010/main" val="10290985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id-ID" b="1" dirty="0"/>
              <a:t/>
            </a:r>
            <a:br>
              <a:rPr lang="id-ID" b="1" dirty="0"/>
            </a:br>
            <a:endParaRPr lang="id-ID" dirty="0"/>
          </a:p>
        </p:txBody>
      </p:sp>
      <p:sp>
        <p:nvSpPr>
          <p:cNvPr id="3" name="Content Placeholder 2"/>
          <p:cNvSpPr>
            <a:spLocks noGrp="1"/>
          </p:cNvSpPr>
          <p:nvPr>
            <p:ph idx="1"/>
          </p:nvPr>
        </p:nvSpPr>
        <p:spPr>
          <a:xfrm>
            <a:off x="827700" y="1169131"/>
            <a:ext cx="6711654" cy="4708141"/>
          </a:xfrm>
        </p:spPr>
        <p:txBody>
          <a:bodyPr>
            <a:normAutofit/>
          </a:bodyPr>
          <a:lstStyle/>
          <a:p>
            <a:pPr marL="0" lvl="0" indent="0">
              <a:buNone/>
            </a:pPr>
            <a:r>
              <a:rPr lang="id-ID" sz="2800" b="1" dirty="0"/>
              <a:t>Contoh layanan, protokol dan mode dialog dari Session Layer</a:t>
            </a:r>
          </a:p>
          <a:p>
            <a:r>
              <a:rPr lang="id-ID" sz="2200" b="1" dirty="0"/>
              <a:t>Layanan Session </a:t>
            </a:r>
            <a:r>
              <a:rPr lang="id-ID" sz="2200" b="1" dirty="0" smtClean="0"/>
              <a:t>Layer</a:t>
            </a:r>
            <a:r>
              <a:rPr lang="en-US" sz="2200" b="1" dirty="0" smtClean="0"/>
              <a:t> :</a:t>
            </a:r>
            <a:endParaRPr lang="id-ID" sz="2200" b="1" dirty="0"/>
          </a:p>
          <a:p>
            <a:pPr marL="457200" lvl="0" indent="-457200">
              <a:buFont typeface="+mj-lt"/>
              <a:buAutoNum type="alphaLcParenR"/>
            </a:pPr>
            <a:r>
              <a:rPr lang="id-ID" sz="2200" dirty="0"/>
              <a:t>Manajemen token (Pembentukan dan pemutusan hubungan antara dua entitas presentasi)</a:t>
            </a:r>
          </a:p>
          <a:p>
            <a:pPr marL="457200" lvl="0" indent="-457200">
              <a:buFont typeface="+mj-lt"/>
              <a:buAutoNum type="alphaLcParenR"/>
            </a:pPr>
            <a:r>
              <a:rPr lang="id-ID" sz="2200" dirty="0"/>
              <a:t>Sinkronisasi (Mengatur pertukaran data, menentukan batas dan melakukan sinkronisasi operasi data antar dua entitas presentasi pada lapisan diatasnya).</a:t>
            </a:r>
          </a:p>
          <a:p>
            <a:pPr marL="342900" lvl="1" indent="-342900">
              <a:buFont typeface="Arial" pitchFamily="34" charset="0"/>
              <a:buChar char="•"/>
            </a:pPr>
            <a:endParaRPr lang="id-ID" sz="2200" dirty="0"/>
          </a:p>
        </p:txBody>
      </p:sp>
    </p:spTree>
    <p:extLst>
      <p:ext uri="{BB962C8B-B14F-4D97-AF65-F5344CB8AC3E}">
        <p14:creationId xmlns:p14="http://schemas.microsoft.com/office/powerpoint/2010/main" val="20666232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836712"/>
            <a:ext cx="6711654" cy="5112568"/>
          </a:xfrm>
        </p:spPr>
        <p:txBody>
          <a:bodyPr>
            <a:noAutofit/>
          </a:bodyPr>
          <a:lstStyle/>
          <a:p>
            <a:r>
              <a:rPr lang="id-ID" sz="2400" b="1" dirty="0"/>
              <a:t>Protokol yang terdapat pada Session Layer</a:t>
            </a:r>
          </a:p>
          <a:p>
            <a:pPr marL="0" indent="0">
              <a:buNone/>
            </a:pPr>
            <a:r>
              <a:rPr lang="id-ID" sz="2200" dirty="0"/>
              <a:t>Beberapa protokol dan interface yang terdapat pada layer ini adalah :</a:t>
            </a:r>
          </a:p>
          <a:p>
            <a:pPr marL="457200" lvl="0" indent="-457200">
              <a:buFont typeface="+mj-lt"/>
              <a:buAutoNum type="alphaLcParenR"/>
            </a:pPr>
            <a:r>
              <a:rPr lang="id-ID" dirty="0"/>
              <a:t>NETBIOS ( Netbios Extended User Interface</a:t>
            </a:r>
            <a:r>
              <a:rPr lang="id-ID" dirty="0" smtClean="0"/>
              <a:t>)</a:t>
            </a:r>
            <a:endParaRPr lang="en-US" dirty="0" smtClean="0"/>
          </a:p>
          <a:p>
            <a:pPr marL="457200" lvl="0" indent="-457200">
              <a:buFont typeface="+mj-lt"/>
              <a:buAutoNum type="alphaLcParenR"/>
            </a:pPr>
            <a:r>
              <a:rPr lang="id-ID" dirty="0" smtClean="0"/>
              <a:t>PAP ( Printer Access Protocol )</a:t>
            </a:r>
          </a:p>
          <a:p>
            <a:pPr marL="457200" lvl="0" indent="-457200">
              <a:buFont typeface="+mj-lt"/>
              <a:buAutoNum type="alphaLcParenR"/>
            </a:pPr>
            <a:r>
              <a:rPr lang="id-ID" dirty="0" smtClean="0"/>
              <a:t>NETBEUI</a:t>
            </a:r>
            <a:endParaRPr lang="en-US" sz="2200" dirty="0"/>
          </a:p>
          <a:p>
            <a:pPr marL="514350" lvl="0" indent="-514350">
              <a:buFont typeface="+mj-lt"/>
              <a:buAutoNum type="alphaLcParenR" startAt="4"/>
            </a:pPr>
            <a:r>
              <a:rPr lang="id-ID" dirty="0"/>
              <a:t>Network File System (NFS)</a:t>
            </a:r>
            <a:endParaRPr lang="en-US" dirty="0"/>
          </a:p>
          <a:p>
            <a:pPr marL="514350" lvl="0" indent="-514350">
              <a:buFont typeface="+mj-lt"/>
              <a:buAutoNum type="alphaLcParenR" startAt="4"/>
            </a:pPr>
            <a:r>
              <a:rPr lang="id-ID" dirty="0"/>
              <a:t> Structured Query Language (SQL),</a:t>
            </a:r>
            <a:endParaRPr lang="en-US" dirty="0"/>
          </a:p>
          <a:p>
            <a:pPr marL="514350" lvl="0" indent="-514350">
              <a:buFont typeface="+mj-lt"/>
              <a:buAutoNum type="alphaLcParenR" startAt="4"/>
            </a:pPr>
            <a:r>
              <a:rPr lang="id-ID" dirty="0"/>
              <a:t>Remote Procedure Call (RPC</a:t>
            </a:r>
            <a:r>
              <a:rPr lang="id-ID" dirty="0" smtClean="0"/>
              <a:t>)</a:t>
            </a:r>
            <a:endParaRPr lang="en-US" dirty="0" smtClean="0"/>
          </a:p>
          <a:p>
            <a:pPr marL="457200" lvl="0" indent="-457200">
              <a:buFont typeface="+mj-lt"/>
              <a:buAutoNum type="alphaLcParenR" startAt="7"/>
            </a:pPr>
            <a:r>
              <a:rPr lang="id-ID" dirty="0"/>
              <a:t>X Window</a:t>
            </a:r>
            <a:endParaRPr lang="en-US" dirty="0"/>
          </a:p>
          <a:p>
            <a:pPr marL="457200" lvl="0" indent="-457200">
              <a:buFont typeface="+mj-lt"/>
              <a:buAutoNum type="alphaLcParenR" startAt="7"/>
            </a:pPr>
            <a:r>
              <a:rPr lang="id-ID" dirty="0"/>
              <a:t>AppleTalk Session Protocol (ASP</a:t>
            </a:r>
            <a:r>
              <a:rPr lang="id-ID" dirty="0" smtClean="0"/>
              <a:t>)</a:t>
            </a:r>
            <a:endParaRPr lang="id-ID" dirty="0"/>
          </a:p>
          <a:p>
            <a:pPr marL="457200" lvl="0" indent="-457200">
              <a:buFont typeface="+mj-lt"/>
              <a:buAutoNum type="alphaLcParenR"/>
            </a:pPr>
            <a:endParaRPr lang="id-ID" dirty="0"/>
          </a:p>
        </p:txBody>
      </p:sp>
    </p:spTree>
    <p:extLst>
      <p:ext uri="{BB962C8B-B14F-4D97-AF65-F5344CB8AC3E}">
        <p14:creationId xmlns:p14="http://schemas.microsoft.com/office/powerpoint/2010/main" val="15007141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1772817"/>
            <a:ext cx="7200684" cy="4475590"/>
          </a:xfrm>
        </p:spPr>
        <p:txBody>
          <a:bodyPr>
            <a:normAutofit/>
          </a:bodyPr>
          <a:lstStyle/>
          <a:p>
            <a:pPr marL="0" lvl="0" indent="0">
              <a:buNone/>
            </a:pPr>
            <a:r>
              <a:rPr lang="id-ID" sz="2800" b="1" dirty="0"/>
              <a:t>Mode Dialog dalam Session Layer</a:t>
            </a:r>
          </a:p>
          <a:p>
            <a:pPr marL="0" indent="0">
              <a:buNone/>
            </a:pPr>
            <a:r>
              <a:rPr lang="en-US" sz="2400" dirty="0"/>
              <a:t>	</a:t>
            </a:r>
            <a:r>
              <a:rPr lang="id-ID" sz="2400" dirty="0"/>
              <a:t>Mode dialog dalam session layer, yaitu :</a:t>
            </a:r>
          </a:p>
          <a:p>
            <a:pPr lvl="0"/>
            <a:r>
              <a:rPr lang="id-ID" sz="2400" dirty="0"/>
              <a:t>Simplex, komunikasi satu arah.</a:t>
            </a:r>
          </a:p>
          <a:p>
            <a:pPr lvl="0"/>
            <a:r>
              <a:rPr lang="id-ID" sz="2400" dirty="0"/>
              <a:t>Half-duplex, komunikasi dua arah bergantian.</a:t>
            </a:r>
          </a:p>
          <a:p>
            <a:pPr lvl="0"/>
            <a:r>
              <a:rPr lang="id-ID" sz="2400" dirty="0"/>
              <a:t>Full-duplex, komunikasi dua arah bersamaan.</a:t>
            </a:r>
          </a:p>
          <a:p>
            <a:endParaRPr lang="id-ID" sz="2400" dirty="0"/>
          </a:p>
          <a:p>
            <a:endParaRPr lang="id-ID" sz="2400" dirty="0"/>
          </a:p>
        </p:txBody>
      </p:sp>
    </p:spTree>
    <p:extLst>
      <p:ext uri="{BB962C8B-B14F-4D97-AF65-F5344CB8AC3E}">
        <p14:creationId xmlns:p14="http://schemas.microsoft.com/office/powerpoint/2010/main" val="24168923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sz="2800" b="1" dirty="0"/>
              <a:t>Setiap session pada proses komunikasi terdiri dari tiga fase, yaitu </a:t>
            </a:r>
            <a:r>
              <a:rPr lang="id-ID" sz="2800" b="1" dirty="0" smtClean="0"/>
              <a:t>:</a:t>
            </a:r>
            <a:endParaRPr lang="en-US" sz="2800" dirty="0"/>
          </a:p>
        </p:txBody>
      </p:sp>
      <p:sp>
        <p:nvSpPr>
          <p:cNvPr id="7" name="Content Placeholder 6"/>
          <p:cNvSpPr>
            <a:spLocks noGrp="1"/>
          </p:cNvSpPr>
          <p:nvPr>
            <p:ph sz="half" idx="1"/>
          </p:nvPr>
        </p:nvSpPr>
        <p:spPr/>
        <p:txBody>
          <a:bodyPr>
            <a:normAutofit fontScale="92500" lnSpcReduction="10000"/>
          </a:bodyPr>
          <a:lstStyle/>
          <a:p>
            <a:pPr lvl="0">
              <a:buFont typeface="+mj-lt"/>
              <a:buAutoNum type="arabicPeriod"/>
            </a:pPr>
            <a:r>
              <a:rPr lang="id-ID" sz="2400" dirty="0"/>
              <a:t>Pembentukan Hubungan, node membentuk kontak dan menyepakati aturan-aturan komunikasi.</a:t>
            </a:r>
          </a:p>
          <a:p>
            <a:pPr lvl="0">
              <a:buFont typeface="+mj-lt"/>
              <a:buAutoNum type="arabicPeriod"/>
            </a:pPr>
            <a:r>
              <a:rPr lang="id-ID" sz="2400" dirty="0"/>
              <a:t>Pemindahan data, node-node dipakai untuk dialog pertukaran data.</a:t>
            </a:r>
          </a:p>
          <a:p>
            <a:pPr lvl="0">
              <a:buFont typeface="+mj-lt"/>
              <a:buAutoNum type="arabicPeriod"/>
            </a:pPr>
            <a:r>
              <a:rPr lang="id-ID" sz="2400" dirty="0"/>
              <a:t>Pemutusan hubungan.</a:t>
            </a:r>
          </a:p>
          <a:p>
            <a:endParaRPr lang="en-US" dirty="0"/>
          </a:p>
        </p:txBody>
      </p:sp>
      <p:sp>
        <p:nvSpPr>
          <p:cNvPr id="8" name="Content Placeholder 7"/>
          <p:cNvSpPr>
            <a:spLocks noGrp="1"/>
          </p:cNvSpPr>
          <p:nvPr>
            <p:ph sz="half" idx="2"/>
          </p:nvPr>
        </p:nvSpPr>
        <p:spPr/>
        <p:txBody>
          <a:bodyPr>
            <a:normAutofit fontScale="92500" lnSpcReduction="10000"/>
          </a:bodyPr>
          <a:lstStyle/>
          <a:p>
            <a:pPr>
              <a:lnSpc>
                <a:spcPct val="120000"/>
              </a:lnSpc>
            </a:pPr>
            <a:r>
              <a:rPr lang="id-ID" dirty="0"/>
              <a:t>Langkah 1 dan 3 merupakan overhead tambahan bagi proses komunikasi, karena saat pengiriman pesan tunggal yang dikirimkan melalui session resmi, fase pembentukan dan pemutusan akan mengirimkan ledih banyak data daripada pesan itu </a:t>
            </a:r>
            <a:r>
              <a:rPr lang="id-ID"/>
              <a:t>sendiri</a:t>
            </a:r>
            <a:r>
              <a:rPr lang="id-ID" smtClean="0"/>
              <a:t>. </a:t>
            </a:r>
            <a:endParaRPr lang="id-ID" dirty="0"/>
          </a:p>
        </p:txBody>
      </p:sp>
    </p:spTree>
    <p:extLst>
      <p:ext uri="{BB962C8B-B14F-4D97-AF65-F5344CB8AC3E}">
        <p14:creationId xmlns:p14="http://schemas.microsoft.com/office/powerpoint/2010/main" val="42536247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1268761"/>
            <a:ext cx="6711654" cy="4979646"/>
          </a:xfrm>
        </p:spPr>
        <p:txBody>
          <a:bodyPr>
            <a:normAutofit lnSpcReduction="10000"/>
          </a:bodyPr>
          <a:lstStyle/>
          <a:p>
            <a:pPr marL="0" lvl="0" indent="0">
              <a:buNone/>
            </a:pPr>
            <a:r>
              <a:rPr lang="id-ID" sz="2600" b="1" dirty="0"/>
              <a:t>Penggunaan dari Session Layer</a:t>
            </a:r>
          </a:p>
          <a:p>
            <a:pPr marL="0" lvl="1" indent="0">
              <a:buNone/>
            </a:pPr>
            <a:r>
              <a:rPr lang="en-US" dirty="0" smtClean="0"/>
              <a:t>	</a:t>
            </a:r>
            <a:r>
              <a:rPr lang="id-ID" sz="2200" dirty="0" smtClean="0"/>
              <a:t>Kebanyakan </a:t>
            </a:r>
            <a:r>
              <a:rPr lang="id-ID" sz="2200" dirty="0"/>
              <a:t>lapisan session layer ini bekerja pada perangkat lunak yang memiliki fungsi pengelolaan data, salah satunya adalah </a:t>
            </a:r>
            <a:r>
              <a:rPr lang="id-ID" sz="2200" dirty="0" smtClean="0"/>
              <a:t>SQL.</a:t>
            </a:r>
            <a:r>
              <a:rPr lang="en-GB" sz="2200" dirty="0"/>
              <a:t> </a:t>
            </a:r>
            <a:r>
              <a:rPr lang="en-GB" sz="2200" dirty="0" err="1" smtClean="0"/>
              <a:t>Lapisan</a:t>
            </a:r>
            <a:r>
              <a:rPr lang="en-GB" sz="2200" dirty="0" smtClean="0"/>
              <a:t> </a:t>
            </a:r>
            <a:r>
              <a:rPr lang="en-GB" sz="2200" dirty="0"/>
              <a:t>session layer </a:t>
            </a:r>
            <a:r>
              <a:rPr lang="en-GB" sz="2200" dirty="0" err="1"/>
              <a:t>ini</a:t>
            </a:r>
            <a:r>
              <a:rPr lang="en-GB" sz="2200" dirty="0"/>
              <a:t> </a:t>
            </a:r>
            <a:r>
              <a:rPr lang="en-GB" sz="2200" dirty="0" err="1"/>
              <a:t>juga</a:t>
            </a:r>
            <a:r>
              <a:rPr lang="en-GB" sz="2200" dirty="0"/>
              <a:t> </a:t>
            </a:r>
            <a:r>
              <a:rPr lang="en-GB" sz="2200" dirty="0" err="1"/>
              <a:t>memiliki</a:t>
            </a:r>
            <a:r>
              <a:rPr lang="en-GB" sz="2200" dirty="0"/>
              <a:t> protocol – protocol </a:t>
            </a:r>
            <a:r>
              <a:rPr lang="en-GB" sz="2200" dirty="0" err="1"/>
              <a:t>tertentu</a:t>
            </a:r>
            <a:r>
              <a:rPr lang="en-GB" sz="2200" dirty="0"/>
              <a:t> </a:t>
            </a:r>
            <a:r>
              <a:rPr lang="en-GB" sz="2200" dirty="0" err="1"/>
              <a:t>dalam</a:t>
            </a:r>
            <a:r>
              <a:rPr lang="en-GB" sz="2200" dirty="0"/>
              <a:t> </a:t>
            </a:r>
            <a:r>
              <a:rPr lang="en-GB" sz="2200" dirty="0" err="1"/>
              <a:t>bekerja</a:t>
            </a:r>
            <a:r>
              <a:rPr lang="en-GB" sz="2200" dirty="0"/>
              <a:t>. </a:t>
            </a:r>
            <a:r>
              <a:rPr lang="en-GB" sz="2200" dirty="0" err="1"/>
              <a:t>Berikut</a:t>
            </a:r>
            <a:r>
              <a:rPr lang="en-GB" sz="2200" dirty="0"/>
              <a:t> </a:t>
            </a:r>
            <a:r>
              <a:rPr lang="en-GB" sz="2200" dirty="0" err="1"/>
              <a:t>ini</a:t>
            </a:r>
            <a:r>
              <a:rPr lang="en-GB" sz="2200" dirty="0"/>
              <a:t> </a:t>
            </a:r>
            <a:r>
              <a:rPr lang="en-GB" sz="2200" dirty="0" err="1"/>
              <a:t>adalah</a:t>
            </a:r>
            <a:r>
              <a:rPr lang="en-GB" sz="2200" dirty="0"/>
              <a:t> </a:t>
            </a:r>
            <a:r>
              <a:rPr lang="en-GB" sz="2200" dirty="0" err="1"/>
              <a:t>beberapa</a:t>
            </a:r>
            <a:r>
              <a:rPr lang="en-GB" sz="2200" dirty="0"/>
              <a:t> protocol – protocol yang </a:t>
            </a:r>
            <a:r>
              <a:rPr lang="en-GB" sz="2200" dirty="0" err="1"/>
              <a:t>membantu</a:t>
            </a:r>
            <a:r>
              <a:rPr lang="en-GB" sz="2200" dirty="0"/>
              <a:t> </a:t>
            </a:r>
            <a:r>
              <a:rPr lang="en-GB" sz="2200" dirty="0" err="1"/>
              <a:t>dan</a:t>
            </a:r>
            <a:r>
              <a:rPr lang="en-GB" sz="2200" dirty="0"/>
              <a:t> </a:t>
            </a:r>
            <a:r>
              <a:rPr lang="en-GB" sz="2200" dirty="0" err="1"/>
              <a:t>mengatur</a:t>
            </a:r>
            <a:r>
              <a:rPr lang="en-GB" sz="2200" dirty="0"/>
              <a:t> </a:t>
            </a:r>
            <a:r>
              <a:rPr lang="en-GB" sz="2200" dirty="0" err="1"/>
              <a:t>fungsi</a:t>
            </a:r>
            <a:r>
              <a:rPr lang="en-GB" sz="2200" dirty="0"/>
              <a:t> </a:t>
            </a:r>
            <a:r>
              <a:rPr lang="en-GB" sz="2200" dirty="0" err="1"/>
              <a:t>dari</a:t>
            </a:r>
            <a:r>
              <a:rPr lang="en-GB" sz="2200" dirty="0"/>
              <a:t> </a:t>
            </a:r>
            <a:r>
              <a:rPr lang="en-GB" sz="2200" dirty="0" err="1"/>
              <a:t>lapisan</a:t>
            </a:r>
            <a:r>
              <a:rPr lang="en-GB" sz="2200" dirty="0"/>
              <a:t> session layer </a:t>
            </a:r>
            <a:r>
              <a:rPr lang="en-GB" sz="2200" dirty="0" smtClean="0"/>
              <a:t>:</a:t>
            </a:r>
            <a:endParaRPr lang="en-US" sz="2200" dirty="0" smtClean="0"/>
          </a:p>
          <a:p>
            <a:pPr lvl="0"/>
            <a:r>
              <a:rPr lang="id-ID" dirty="0" smtClean="0"/>
              <a:t>ISO-SP</a:t>
            </a:r>
            <a:r>
              <a:rPr lang="id-ID" dirty="0"/>
              <a:t>: OSI Session Layer Protocol</a:t>
            </a:r>
          </a:p>
          <a:p>
            <a:pPr lvl="0"/>
            <a:r>
              <a:rPr lang="id-ID" dirty="0"/>
              <a:t>PPTP: Point-to-Point Tunneling Protocol</a:t>
            </a:r>
          </a:p>
          <a:p>
            <a:pPr lvl="0"/>
            <a:r>
              <a:rPr lang="id-ID" dirty="0"/>
              <a:t>RPC: Remote Procedure Call Protocol</a:t>
            </a:r>
          </a:p>
          <a:p>
            <a:pPr lvl="0"/>
            <a:r>
              <a:rPr lang="id-ID" dirty="0"/>
              <a:t>RTCP: Real-time Transport Control Protocol</a:t>
            </a:r>
          </a:p>
          <a:p>
            <a:endParaRPr lang="id-ID" dirty="0"/>
          </a:p>
          <a:p>
            <a:endParaRPr lang="id-ID" dirty="0"/>
          </a:p>
        </p:txBody>
      </p:sp>
    </p:spTree>
    <p:extLst>
      <p:ext uri="{BB962C8B-B14F-4D97-AF65-F5344CB8AC3E}">
        <p14:creationId xmlns:p14="http://schemas.microsoft.com/office/powerpoint/2010/main" val="3936395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419600"/>
            <a:ext cx="8915400" cy="844449"/>
          </a:xfrm>
        </p:spPr>
        <p:txBody>
          <a:bodyPr>
            <a:noAutofit/>
          </a:bodyPr>
          <a:lstStyle/>
          <a:p>
            <a:pPr algn="ctr"/>
            <a:r>
              <a:rPr lang="id-ID" b="1" dirty="0"/>
              <a:t>Transport Layer</a:t>
            </a:r>
            <a:r>
              <a:rPr lang="en-US" b="1" dirty="0"/>
              <a:t/>
            </a:r>
            <a:br>
              <a:rPr lang="en-US" b="1" dirty="0"/>
            </a:br>
            <a:r>
              <a:rPr lang="en-US" dirty="0"/>
              <a:t/>
            </a:r>
            <a:br>
              <a:rPr lang="en-US" dirty="0"/>
            </a:br>
            <a:endParaRPr lang="en-US" dirty="0"/>
          </a:p>
        </p:txBody>
      </p:sp>
    </p:spTree>
    <p:extLst>
      <p:ext uri="{BB962C8B-B14F-4D97-AF65-F5344CB8AC3E}">
        <p14:creationId xmlns:p14="http://schemas.microsoft.com/office/powerpoint/2010/main" val="4084469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264</Words>
  <Application>Microsoft Office PowerPoint</Application>
  <PresentationFormat>On-screen Show (4:3)</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LAPISAN KE-10 SESSION LAYER</vt:lpstr>
      <vt:lpstr>Definisi Session Layer </vt:lpstr>
      <vt:lpstr>PowerPoint Presentation</vt:lpstr>
      <vt:lpstr> </vt:lpstr>
      <vt:lpstr>PowerPoint Presentation</vt:lpstr>
      <vt:lpstr>PowerPoint Presentation</vt:lpstr>
      <vt:lpstr>Setiap session pada proses komunikasi terdiri dari tiga fase, yaitu :</vt:lpstr>
      <vt:lpstr>PowerPoint Presentation</vt:lpstr>
      <vt:lpstr>Transport Layer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LAPISAN KE-5 SESSION LAYER</dc:title>
  <dc:creator>syifa</dc:creator>
  <cp:lastModifiedBy>USER</cp:lastModifiedBy>
  <cp:revision>36</cp:revision>
  <dcterms:created xsi:type="dcterms:W3CDTF">2019-03-28T09:49:55Z</dcterms:created>
  <dcterms:modified xsi:type="dcterms:W3CDTF">2020-06-15T02:15:17Z</dcterms:modified>
</cp:coreProperties>
</file>