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6" r:id="rId4"/>
    <p:sldId id="262" r:id="rId5"/>
    <p:sldId id="267" r:id="rId6"/>
    <p:sldId id="271" r:id="rId7"/>
    <p:sldId id="272" r:id="rId8"/>
    <p:sldId id="273" r:id="rId9"/>
    <p:sldId id="261" r:id="rId10"/>
    <p:sldId id="274" r:id="rId11"/>
    <p:sldId id="275" r:id="rId12"/>
    <p:sldId id="26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A4"/>
    <a:srgbClr val="000000"/>
    <a:srgbClr val="421800"/>
    <a:srgbClr val="7E1D3B"/>
    <a:srgbClr val="57001D"/>
    <a:srgbClr val="BEA5A9"/>
    <a:srgbClr val="574145"/>
    <a:srgbClr val="2F4858"/>
    <a:srgbClr val="F9F871"/>
    <a:srgbClr val="5B4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69" d="100"/>
          <a:sy n="69" d="100"/>
        </p:scale>
        <p:origin x="-78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1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A1A5-8E99-431E-9A41-31EBE773EC3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CEE7-7CBF-46F3-B0C8-495DE284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19901" y="2797239"/>
            <a:ext cx="5662078" cy="461665"/>
            <a:chOff x="3360520" y="3195935"/>
            <a:chExt cx="5662078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3360520" y="3195935"/>
              <a:ext cx="5545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 smtClean="0">
                  <a:latin typeface="8-bit pusab" panose="00000400000000000000" pitchFamily="2" charset="0"/>
                </a:rPr>
                <a:t>PHYSICAL LAYER</a:t>
              </a:r>
              <a:endParaRPr lang="en-US" sz="2400" spc="300" dirty="0">
                <a:latin typeface="8-bit pusab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77490" y="3200400"/>
              <a:ext cx="5545108" cy="457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 smtClean="0">
                  <a:solidFill>
                    <a:schemeClr val="bg1"/>
                  </a:solidFill>
                  <a:latin typeface="8-bit pusab" panose="00000400000000000000" pitchFamily="2" charset="0"/>
                </a:rPr>
                <a:t>PHYSICAL LAYER</a:t>
              </a:r>
              <a:endParaRPr lang="en-US" sz="2400" spc="300" dirty="0">
                <a:solidFill>
                  <a:schemeClr val="bg1"/>
                </a:solidFill>
                <a:latin typeface="8-bit pusab" panose="00000400000000000000" pitchFamily="2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52375" y="3469919"/>
            <a:ext cx="1280160" cy="590843"/>
            <a:chOff x="5492994" y="3868615"/>
            <a:chExt cx="1280160" cy="590843"/>
          </a:xfrm>
        </p:grpSpPr>
        <p:sp>
          <p:nvSpPr>
            <p:cNvPr id="6" name="Rounded Rectangle 5">
              <a:hlinkClick r:id="rId2" action="ppaction://hlinksldjump"/>
            </p:cNvPr>
            <p:cNvSpPr/>
            <p:nvPr/>
          </p:nvSpPr>
          <p:spPr>
            <a:xfrm>
              <a:off x="5492994" y="3868615"/>
              <a:ext cx="1280160" cy="5908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9458" y="4033231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8-bit pusab" panose="00000400000000000000" pitchFamily="2" charset="0"/>
                </a:rPr>
                <a:t>START!</a:t>
              </a:r>
              <a:endParaRPr lang="en-US" sz="1100" dirty="0">
                <a:latin typeface="8-bit pusab" panose="00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54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2353" y="130466"/>
            <a:ext cx="7651377" cy="3765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353" y="411905"/>
            <a:ext cx="7651377" cy="625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23682" y="927846"/>
            <a:ext cx="460895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FUNGSI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PHYSICAL PROTOCOL</a:t>
            </a:r>
            <a:endParaRPr lang="en-US" dirty="0">
              <a:latin typeface="8-bit pusab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3682" y="1972252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 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1589" y="2813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eberapa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physical layer: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682" y="3428463"/>
            <a:ext cx="6096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682" y="4302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persinyalan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3682" y="48899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3682" y="5259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pengaplikasian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3682" y="5905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Card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794313" y="1312155"/>
            <a:ext cx="7328646" cy="3765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94312" y="1608863"/>
            <a:ext cx="7328646" cy="466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5299" y="2335003"/>
            <a:ext cx="460895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FUNGSI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PHYSICAL PROTOCOL</a:t>
            </a:r>
            <a:endParaRPr lang="en-US" dirty="0">
              <a:latin typeface="8-bit pusab" panose="000004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5299" y="33794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05299" y="402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05299" y="46720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penonaktifan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5299" y="53184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pemindahan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4642" y="222417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1" name="Oval 20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17719" y="1406967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5" name="Oval 24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Multiply 27"/>
          <p:cNvSpPr/>
          <p:nvPr/>
        </p:nvSpPr>
        <p:spPr>
          <a:xfrm>
            <a:off x="8013326" y="164240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>
            <a:hlinkClick r:id="rId2" action="ppaction://hlinksldjump"/>
          </p:cNvPr>
          <p:cNvSpPr/>
          <p:nvPr/>
        </p:nvSpPr>
        <p:spPr>
          <a:xfrm>
            <a:off x="10838336" y="1365273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hlinkClick r:id="rId3" action="ppaction://hlinksldjump"/>
          </p:cNvPr>
          <p:cNvSpPr/>
          <p:nvPr/>
        </p:nvSpPr>
        <p:spPr>
          <a:xfrm>
            <a:off x="10499313" y="5744143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3753" y="67236"/>
            <a:ext cx="10797988" cy="37651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349624"/>
            <a:ext cx="10797988" cy="36979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8188" y="806823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8-bit pusab" panose="00000400000000000000" pitchFamily="2" charset="0"/>
              </a:rPr>
              <a:t>MANFAAT PHYSICAL LAYER: KOMUNIKASI DATA</a:t>
            </a:r>
            <a:endParaRPr lang="en-US" dirty="0">
              <a:latin typeface="8-bit pusab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8188" y="1176155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paling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kawat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tembaga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jack modular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pemutusan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027" y="17273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1" name="Oval 20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>
            <a:hlinkClick r:id="rId2" action="ppaction://hlinksldjump"/>
          </p:cNvPr>
          <p:cNvSpPr/>
          <p:nvPr/>
        </p:nvSpPr>
        <p:spPr>
          <a:xfrm>
            <a:off x="10487160" y="3538629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>
            <a:hlinkClick r:id="rId3" action="ppaction://hlinksldjump"/>
          </p:cNvPr>
          <p:cNvSpPr/>
          <p:nvPr/>
        </p:nvSpPr>
        <p:spPr>
          <a:xfrm>
            <a:off x="10931337" y="81627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ambar 6" descr="https://lh5.googleusercontent.com/OST1r_g4FdepWfBKU-34GmTo8wd0fZzzO4R6cbUKWzkD4nCeI8IN-l6Qvi1oMTCuNuPAxZ7TxH7_4bUgaU7W8zrF_HcDg4Zz4PrNz6gvhBhLCmpYLqrzj3eTzDZ9j0PXtp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8753" y="1539225"/>
            <a:ext cx="3255232" cy="2086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933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/>
      <p:bldP spid="3" grpId="0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3753" y="67236"/>
            <a:ext cx="10797988" cy="37651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349624"/>
            <a:ext cx="10797988" cy="36979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8188" y="806823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8-bit pusab" panose="00000400000000000000" pitchFamily="2" charset="0"/>
              </a:rPr>
              <a:t>MANFAAT PHYSICAL LAYER: KOMUNIKASI DATA</a:t>
            </a:r>
            <a:endParaRPr lang="en-US" dirty="0">
              <a:latin typeface="8-bit pusab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8188" y="1176155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paling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kawat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tembaga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jack modular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pemutusan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ambar 6" descr="https://lh5.googleusercontent.com/OST1r_g4FdepWfBKU-34GmTo8wd0fZzzO4R6cbUKWzkD4nCeI8IN-l6Qvi1oMTCuNuPAxZ7TxH7_4bUgaU7W8zrF_HcDg4Zz4PrNz6gvhBhLCmpYLqrzj3eTzDZ9j0PXtp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8103" y="1444784"/>
            <a:ext cx="3325455" cy="21318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ounded Rectangle 18"/>
          <p:cNvSpPr/>
          <p:nvPr/>
        </p:nvSpPr>
        <p:spPr>
          <a:xfrm>
            <a:off x="3620382" y="715012"/>
            <a:ext cx="7936481" cy="37651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0382" y="989235"/>
            <a:ext cx="7936481" cy="5859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279" y="1318497"/>
            <a:ext cx="430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layer: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0279" y="170596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Copper media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8183" y="1981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Copper </a:t>
            </a:r>
            <a:r>
              <a:rPr lang="en-ID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(</a:t>
            </a:r>
            <a:r>
              <a:rPr lang="en-ID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r>
              <a:rPr lang="en-ID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eberapa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8183" y="2895828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6730" y="31728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6730" y="344359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5748" y="36693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5748" y="39038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5748" y="41361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5363" y="4432595"/>
            <a:ext cx="399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Unshielded Twister Paid (UTP)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02688" y="47976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UTP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harganya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lain,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berkisar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10-100 Mbps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melilit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UTP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027" y="17273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1" name="Oval 20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76027" y="80423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5" name="Oval 24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Heart 27">
            <a:hlinkClick r:id="rId3" action="ppaction://hlinksldjump"/>
          </p:cNvPr>
          <p:cNvSpPr/>
          <p:nvPr/>
        </p:nvSpPr>
        <p:spPr>
          <a:xfrm>
            <a:off x="10886288" y="6475168"/>
            <a:ext cx="332509" cy="27709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10931337" y="81627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>
            <a:hlinkClick r:id="rId4" action="ppaction://hlinksldjump"/>
          </p:cNvPr>
          <p:cNvSpPr/>
          <p:nvPr/>
        </p:nvSpPr>
        <p:spPr>
          <a:xfrm>
            <a:off x="11216838" y="729401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65751" y="3182770"/>
            <a:ext cx="3660499" cy="492460"/>
            <a:chOff x="3360520" y="3195935"/>
            <a:chExt cx="3660499" cy="492460"/>
          </a:xfrm>
        </p:grpSpPr>
        <p:sp>
          <p:nvSpPr>
            <p:cNvPr id="4" name="TextBox 3"/>
            <p:cNvSpPr txBox="1"/>
            <p:nvPr/>
          </p:nvSpPr>
          <p:spPr>
            <a:xfrm>
              <a:off x="3360520" y="3195935"/>
              <a:ext cx="3557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 smtClean="0">
                  <a:latin typeface="8-bit pusab" panose="00000400000000000000" pitchFamily="2" charset="0"/>
                </a:rPr>
                <a:t>THANK YOU</a:t>
              </a:r>
              <a:endParaRPr lang="en-US" sz="2400" spc="300" dirty="0">
                <a:latin typeface="8-bit pusab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63635" y="3226730"/>
              <a:ext cx="3557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 smtClean="0">
                  <a:solidFill>
                    <a:schemeClr val="bg1"/>
                  </a:solidFill>
                  <a:latin typeface="8-bit pusab" panose="00000400000000000000" pitchFamily="2" charset="0"/>
                </a:rPr>
                <a:t>THANK YOU</a:t>
              </a:r>
              <a:endParaRPr lang="en-US" sz="2400" spc="300" dirty="0">
                <a:solidFill>
                  <a:schemeClr val="bg1"/>
                </a:solidFill>
                <a:latin typeface="8-bit pusab" panose="00000400000000000000" pitchFamily="2" charset="0"/>
              </a:endParaRPr>
            </a:p>
          </p:txBody>
        </p:sp>
      </p:grpSp>
      <p:sp>
        <p:nvSpPr>
          <p:cNvPr id="10" name="Heart 9"/>
          <p:cNvSpPr/>
          <p:nvPr/>
        </p:nvSpPr>
        <p:spPr>
          <a:xfrm>
            <a:off x="5981303" y="3706025"/>
            <a:ext cx="332509" cy="277090"/>
          </a:xfrm>
          <a:prstGeom prst="heart">
            <a:avLst/>
          </a:prstGeom>
          <a:solidFill>
            <a:srgbClr val="FA8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91177" y="637905"/>
            <a:ext cx="6553200" cy="376517"/>
            <a:chOff x="3160059" y="537881"/>
            <a:chExt cx="7005917" cy="3765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Rounded Rectangle 14"/>
            <p:cNvSpPr/>
            <p:nvPr/>
          </p:nvSpPr>
          <p:spPr>
            <a:xfrm>
              <a:off x="3160059" y="537881"/>
              <a:ext cx="70059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05396" y="638734"/>
              <a:ext cx="121024" cy="121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11245" y="638734"/>
              <a:ext cx="121024" cy="121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717094" y="638734"/>
              <a:ext cx="121024" cy="121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91176" y="926821"/>
            <a:ext cx="6553200" cy="390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2874" y="2064727"/>
            <a:ext cx="595547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model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874" y="2749530"/>
            <a:ext cx="571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perangkat-perangkat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4308" y="137736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3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8-bit pusab" panose="00000400000000000000" pitchFamily="2" charset="0"/>
              </a:rPr>
              <a:t>PENGERTIAN</a:t>
            </a:r>
            <a:endParaRPr lang="en-US" spc="3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8-bit pusab" panose="00000400000000000000" pitchFamily="2" charset="0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611399" y="4224333"/>
            <a:ext cx="240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Demi Cond" panose="020B0706030402020204" pitchFamily="34" charset="0"/>
                <a:cs typeface="Times New Roman" panose="02020603050405020304" pitchFamily="18" charset="0"/>
              </a:rPr>
              <a:t>HAL YANG PERLU DIKETAHUI</a:t>
            </a:r>
            <a:endParaRPr lang="en-US" sz="1600" dirty="0"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Multiply 34">
            <a:hlinkClick r:id="rId3" action="ppaction://hlinksldjump"/>
          </p:cNvPr>
          <p:cNvSpPr/>
          <p:nvPr/>
        </p:nvSpPr>
        <p:spPr>
          <a:xfrm>
            <a:off x="7111687" y="660197"/>
            <a:ext cx="248241" cy="236640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  <p:bldP spid="12" grpId="0"/>
      <p:bldP spid="13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91176" y="637905"/>
            <a:ext cx="6553201" cy="4195898"/>
            <a:chOff x="564550" y="440543"/>
            <a:chExt cx="6553201" cy="4195898"/>
          </a:xfrm>
        </p:grpSpPr>
        <p:grpSp>
          <p:nvGrpSpPr>
            <p:cNvPr id="17" name="Group 16"/>
            <p:cNvGrpSpPr/>
            <p:nvPr/>
          </p:nvGrpSpPr>
          <p:grpSpPr>
            <a:xfrm>
              <a:off x="564551" y="440543"/>
              <a:ext cx="6553200" cy="376517"/>
              <a:chOff x="3160059" y="537881"/>
              <a:chExt cx="7005917" cy="376517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ounded Rectangle 22"/>
              <p:cNvSpPr/>
              <p:nvPr/>
            </p:nvSpPr>
            <p:spPr>
              <a:xfrm>
                <a:off x="3160059" y="537881"/>
                <a:ext cx="7005917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05396" y="638734"/>
                <a:ext cx="121024" cy="121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511245" y="638734"/>
                <a:ext cx="121024" cy="121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17094" y="638734"/>
                <a:ext cx="121024" cy="121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64550" y="729459"/>
              <a:ext cx="6553200" cy="3906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6248" y="1867365"/>
              <a:ext cx="5955476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just">
                <a:spcAft>
                  <a:spcPts val="300"/>
                </a:spcAft>
                <a:buFont typeface="Wingdings" panose="05000000000000000000" pitchFamily="2" charset="2"/>
                <a:buChar char="§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layer (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lapisan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fisik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lapisan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terendah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spcAft>
                  <a:spcPts val="300"/>
                </a:spcAf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model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jaringan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OSI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tujuh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lapisan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lainnya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248" y="2552168"/>
              <a:ext cx="5711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Lapisan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juga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bertugas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mendefinisikan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jaringan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fisik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berhubungan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perangkat-perangkat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fisik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serta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membawa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sinyal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yang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tinggi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7682" y="1180006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300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8-bit pusab" panose="00000400000000000000" pitchFamily="2" charset="0"/>
                </a:rPr>
                <a:t>PENGERTIAN</a:t>
              </a:r>
              <a:endParaRPr lang="en-US" spc="3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8-bit pusab" panose="00000400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4773" y="4026971"/>
              <a:ext cx="240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Franklin Gothic Demi Cond" panose="020B0706030402020204" pitchFamily="34" charset="0"/>
                  <a:cs typeface="Times New Roman" panose="02020603050405020304" pitchFamily="18" charset="0"/>
                </a:rPr>
                <a:t>HAL YANG PERLU DIKETAHUI</a:t>
              </a:r>
              <a:endParaRPr lang="en-US" sz="1600" dirty="0">
                <a:latin typeface="Franklin Gothic Demi Cond" panose="020B07060304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Multiply 26"/>
          <p:cNvSpPr/>
          <p:nvPr/>
        </p:nvSpPr>
        <p:spPr>
          <a:xfrm>
            <a:off x="7111687" y="660197"/>
            <a:ext cx="248241" cy="236640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0274" y="1896345"/>
            <a:ext cx="7261216" cy="4042424"/>
            <a:chOff x="1958869" y="1105976"/>
            <a:chExt cx="7261216" cy="4042424"/>
          </a:xfrm>
        </p:grpSpPr>
        <p:grpSp>
          <p:nvGrpSpPr>
            <p:cNvPr id="3" name="Group 2"/>
            <p:cNvGrpSpPr/>
            <p:nvPr/>
          </p:nvGrpSpPr>
          <p:grpSpPr>
            <a:xfrm>
              <a:off x="1958869" y="1105976"/>
              <a:ext cx="7261216" cy="4042424"/>
              <a:chOff x="6080712" y="524565"/>
              <a:chExt cx="7261216" cy="404242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80712" y="524565"/>
                <a:ext cx="7261216" cy="376517"/>
                <a:chOff x="3160059" y="537881"/>
                <a:chExt cx="7005917" cy="376517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160059" y="537881"/>
                  <a:ext cx="7005917" cy="37651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305396" y="638734"/>
                  <a:ext cx="121024" cy="121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11245" y="638734"/>
                  <a:ext cx="121024" cy="121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717094" y="638734"/>
                  <a:ext cx="121024" cy="121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082146" y="867467"/>
                <a:ext cx="7259782" cy="3699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234936" y="2245218"/>
              <a:ext cx="663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layer attachment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yakni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mengakomodasikan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kemungkinan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berkomunikasi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tertentu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34936" y="2919283"/>
              <a:ext cx="5969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encoding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yakni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bagaimana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mempresentasikan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menerima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mengelola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4936" y="3593348"/>
              <a:ext cx="647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technique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yakni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digital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analog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4936" y="3962680"/>
              <a:ext cx="655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medium transmission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yakni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mentransmisikan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sebagai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sebagai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electrical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optical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fisik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2852" y="176081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8-bit pusab" panose="00000400000000000000" pitchFamily="2" charset="0"/>
                </a:rPr>
                <a:t>!!!</a:t>
              </a:r>
              <a:endPara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8-bit pusab" panose="00000400000000000000" pitchFamily="2" charset="0"/>
              </a:endParaRPr>
            </a:p>
          </p:txBody>
        </p:sp>
      </p:grpSp>
      <p:sp>
        <p:nvSpPr>
          <p:cNvPr id="15" name="Multiply 14">
            <a:hlinkClick r:id="rId2" action="ppaction://hlinksldjump"/>
          </p:cNvPr>
          <p:cNvSpPr/>
          <p:nvPr/>
        </p:nvSpPr>
        <p:spPr>
          <a:xfrm>
            <a:off x="10864588" y="1939718"/>
            <a:ext cx="252252" cy="24088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hlinkClick r:id="rId3" action="ppaction://hlinksldjump"/>
          </p:cNvPr>
          <p:cNvSpPr/>
          <p:nvPr/>
        </p:nvSpPr>
        <p:spPr>
          <a:xfrm>
            <a:off x="10558571" y="5408706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87242" y="323633"/>
            <a:ext cx="5966017" cy="4071725"/>
            <a:chOff x="1815353" y="567510"/>
            <a:chExt cx="5966017" cy="4071725"/>
          </a:xfrm>
        </p:grpSpPr>
        <p:sp>
          <p:nvSpPr>
            <p:cNvPr id="8" name="Rounded Rectangle 7"/>
            <p:cNvSpPr/>
            <p:nvPr/>
          </p:nvSpPr>
          <p:spPr>
            <a:xfrm>
              <a:off x="1815353" y="567510"/>
              <a:ext cx="59660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5353" y="927847"/>
              <a:ext cx="5966017" cy="3711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hlinkClick r:id="rId2" action="ppaction://hlinksldjump"/>
            </p:cNvPr>
            <p:cNvSpPr txBox="1"/>
            <p:nvPr/>
          </p:nvSpPr>
          <p:spPr>
            <a:xfrm>
              <a:off x="2897840" y="2346113"/>
              <a:ext cx="3801041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MACAM-MACAM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PHYSICAL LAYER</a:t>
              </a:r>
              <a:endParaRPr lang="en-US" dirty="0">
                <a:latin typeface="8-bit pusab" panose="00000400000000000000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02267" y="4504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Multiply 57">
            <a:hlinkClick r:id="rId3" action="ppaction://hlinksldjump"/>
          </p:cNvPr>
          <p:cNvSpPr/>
          <p:nvPr/>
        </p:nvSpPr>
        <p:spPr>
          <a:xfrm>
            <a:off x="6597921" y="376210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1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7242" y="323633"/>
            <a:ext cx="5966017" cy="4071725"/>
            <a:chOff x="1815353" y="567510"/>
            <a:chExt cx="5966017" cy="4071725"/>
          </a:xfrm>
        </p:grpSpPr>
        <p:sp>
          <p:nvSpPr>
            <p:cNvPr id="3" name="Rounded Rectangle 2"/>
            <p:cNvSpPr/>
            <p:nvPr/>
          </p:nvSpPr>
          <p:spPr>
            <a:xfrm>
              <a:off x="1815353" y="567510"/>
              <a:ext cx="59660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15353" y="927847"/>
              <a:ext cx="5966017" cy="3711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7840" y="2341568"/>
              <a:ext cx="3801041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MACAM-MACAM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PHYSICAL LAYER</a:t>
              </a:r>
              <a:endParaRPr lang="en-US" dirty="0">
                <a:latin typeface="8-bit pusab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002" y="996033"/>
            <a:ext cx="6592114" cy="3695207"/>
            <a:chOff x="3680018" y="2057372"/>
            <a:chExt cx="6592114" cy="3695207"/>
          </a:xfrm>
        </p:grpSpPr>
        <p:grpSp>
          <p:nvGrpSpPr>
            <p:cNvPr id="11" name="Group 10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26204" y="5391112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Data Link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176132" y="3587941"/>
              <a:ext cx="6096000" cy="17098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bertanggung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jawab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binari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berasal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level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lebih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tinggi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diskrit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sebelum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layer physical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maka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frame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blok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melalui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network.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02267" y="4504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71362" y="11228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43" name="Oval 42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Multiply 57"/>
          <p:cNvSpPr/>
          <p:nvPr/>
        </p:nvSpPr>
        <p:spPr>
          <a:xfrm>
            <a:off x="6597921" y="376210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>
            <a:hlinkClick r:id="rId2" action="ppaction://hlinksldjump"/>
          </p:cNvPr>
          <p:cNvSpPr/>
          <p:nvPr/>
        </p:nvSpPr>
        <p:spPr>
          <a:xfrm>
            <a:off x="8694295" y="105454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hlinkClick r:id="rId3" action="ppaction://hlinksldjump"/>
          </p:cNvPr>
          <p:cNvSpPr/>
          <p:nvPr/>
        </p:nvSpPr>
        <p:spPr>
          <a:xfrm>
            <a:off x="8381553" y="419272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7242" y="323633"/>
            <a:ext cx="5966017" cy="4071725"/>
            <a:chOff x="1815353" y="567510"/>
            <a:chExt cx="5966017" cy="4071725"/>
          </a:xfrm>
        </p:grpSpPr>
        <p:sp>
          <p:nvSpPr>
            <p:cNvPr id="3" name="Rounded Rectangle 2"/>
            <p:cNvSpPr/>
            <p:nvPr/>
          </p:nvSpPr>
          <p:spPr>
            <a:xfrm>
              <a:off x="1815353" y="567510"/>
              <a:ext cx="59660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15353" y="927847"/>
              <a:ext cx="5966017" cy="3711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7840" y="2341568"/>
              <a:ext cx="3801041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MACAM-MACAM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PHYSICAL LAYER</a:t>
              </a:r>
              <a:endParaRPr lang="en-US" dirty="0">
                <a:latin typeface="8-bit pusab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002" y="996033"/>
            <a:ext cx="6592114" cy="3695207"/>
            <a:chOff x="3680018" y="2057372"/>
            <a:chExt cx="6592114" cy="3695207"/>
          </a:xfrm>
        </p:grpSpPr>
        <p:grpSp>
          <p:nvGrpSpPr>
            <p:cNvPr id="11" name="Group 10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26204" y="5391112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Data Link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176132" y="3587941"/>
              <a:ext cx="6096000" cy="17098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bertanggung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jawab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binari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berasal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level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lebih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tinggi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diskrit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sebelum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layer physical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maka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frame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blok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melalui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network.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02267" y="4504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71362" y="11228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43" name="Oval 42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Multiply 57"/>
          <p:cNvSpPr/>
          <p:nvPr/>
        </p:nvSpPr>
        <p:spPr>
          <a:xfrm>
            <a:off x="6597921" y="376210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8694295" y="105454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hlinkClick r:id="rId2" action="ppaction://hlinksldjump"/>
          </p:cNvPr>
          <p:cNvSpPr/>
          <p:nvPr/>
        </p:nvSpPr>
        <p:spPr>
          <a:xfrm>
            <a:off x="8381553" y="419272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56952" y="1747182"/>
            <a:ext cx="6575611" cy="3695207"/>
            <a:chOff x="3680018" y="2057372"/>
            <a:chExt cx="6575611" cy="3695207"/>
          </a:xfrm>
        </p:grpSpPr>
        <p:grpSp>
          <p:nvGrpSpPr>
            <p:cNvPr id="24" name="Group 23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8074" y="5416326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Network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943281" y="3633352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mempunyai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fungsi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routing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sehingga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dikirim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keluar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segment network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lokal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tujuan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network lain. Internet Protocol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umumnya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digunakan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tersebut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7916" y="187146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0" name="Oval 29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Multiply 32">
            <a:hlinkClick r:id="rId3" action="ppaction://hlinksldjump"/>
          </p:cNvPr>
          <p:cNvSpPr/>
          <p:nvPr/>
        </p:nvSpPr>
        <p:spPr>
          <a:xfrm>
            <a:off x="9616944" y="179916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hlinkClick r:id="rId4" action="ppaction://hlinksldjump"/>
          </p:cNvPr>
          <p:cNvSpPr/>
          <p:nvPr/>
        </p:nvSpPr>
        <p:spPr>
          <a:xfrm>
            <a:off x="9217816" y="492658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7242" y="323633"/>
            <a:ext cx="5966017" cy="4071725"/>
            <a:chOff x="1815353" y="567510"/>
            <a:chExt cx="5966017" cy="4071725"/>
          </a:xfrm>
        </p:grpSpPr>
        <p:sp>
          <p:nvSpPr>
            <p:cNvPr id="3" name="Rounded Rectangle 2"/>
            <p:cNvSpPr/>
            <p:nvPr/>
          </p:nvSpPr>
          <p:spPr>
            <a:xfrm>
              <a:off x="1815353" y="567510"/>
              <a:ext cx="59660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15353" y="927847"/>
              <a:ext cx="5966017" cy="3711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7840" y="2341568"/>
              <a:ext cx="3801041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MACAM-MACAM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PHYSICAL LAYER</a:t>
              </a:r>
              <a:endParaRPr lang="en-US" dirty="0">
                <a:latin typeface="8-bit pusab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002" y="996033"/>
            <a:ext cx="6592114" cy="3695207"/>
            <a:chOff x="3680018" y="2057372"/>
            <a:chExt cx="6592114" cy="3695207"/>
          </a:xfrm>
        </p:grpSpPr>
        <p:grpSp>
          <p:nvGrpSpPr>
            <p:cNvPr id="11" name="Group 10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26204" y="5391112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Data Link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176132" y="3587941"/>
              <a:ext cx="6096000" cy="17098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bertanggung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jawab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binari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berasal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level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lebih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tinggi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diskrit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sebelum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layer physical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maka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frame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blok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melalui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network.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02267" y="4504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71362" y="11228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43" name="Oval 42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Multiply 57"/>
          <p:cNvSpPr/>
          <p:nvPr/>
        </p:nvSpPr>
        <p:spPr>
          <a:xfrm>
            <a:off x="6597921" y="376210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8694295" y="105454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hlinkClick r:id="rId2" action="ppaction://hlinksldjump"/>
          </p:cNvPr>
          <p:cNvSpPr/>
          <p:nvPr/>
        </p:nvSpPr>
        <p:spPr>
          <a:xfrm>
            <a:off x="8381553" y="419272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56952" y="1747182"/>
            <a:ext cx="6575611" cy="3695207"/>
            <a:chOff x="3680018" y="2057372"/>
            <a:chExt cx="6575611" cy="3695207"/>
          </a:xfrm>
        </p:grpSpPr>
        <p:grpSp>
          <p:nvGrpSpPr>
            <p:cNvPr id="24" name="Group 23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8074" y="5416326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Network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943281" y="3633352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mempunyai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fungsi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routing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sehingga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dikirim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keluar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segment network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lokal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tujuan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network lain. Internet Protocol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umumnya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digunakan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tersebut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7916" y="187146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0" name="Oval 29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Multiply 32"/>
          <p:cNvSpPr/>
          <p:nvPr/>
        </p:nvSpPr>
        <p:spPr>
          <a:xfrm>
            <a:off x="9616944" y="179916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9217816" y="492658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98238" y="2359496"/>
            <a:ext cx="6575611" cy="3695207"/>
            <a:chOff x="3680018" y="2057372"/>
            <a:chExt cx="6575611" cy="3695207"/>
          </a:xfrm>
        </p:grpSpPr>
        <p:grpSp>
          <p:nvGrpSpPr>
            <p:cNvPr id="36" name="Group 35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18074" y="5416326"/>
                <a:ext cx="357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Transport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943281" y="3633352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OSI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transfer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antara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kedua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titik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berperan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multiplexing,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memeriksa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error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serta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memperbaikinya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715" y="2490824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50" name="Oval 49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Multiply 52">
            <a:hlinkClick r:id="rId2" action="ppaction://hlinksldjump"/>
          </p:cNvPr>
          <p:cNvSpPr/>
          <p:nvPr/>
        </p:nvSpPr>
        <p:spPr>
          <a:xfrm>
            <a:off x="10242825" y="2425676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hlinkClick r:id="rId4" action="ppaction://hlinksldjump"/>
          </p:cNvPr>
          <p:cNvSpPr/>
          <p:nvPr/>
        </p:nvSpPr>
        <p:spPr>
          <a:xfrm>
            <a:off x="9979800" y="5535429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4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7242" y="323633"/>
            <a:ext cx="5966017" cy="4071725"/>
            <a:chOff x="1815353" y="567510"/>
            <a:chExt cx="5966017" cy="4071725"/>
          </a:xfrm>
        </p:grpSpPr>
        <p:sp>
          <p:nvSpPr>
            <p:cNvPr id="3" name="Rounded Rectangle 2"/>
            <p:cNvSpPr/>
            <p:nvPr/>
          </p:nvSpPr>
          <p:spPr>
            <a:xfrm>
              <a:off x="1815353" y="567510"/>
              <a:ext cx="5966017" cy="37651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15353" y="927847"/>
              <a:ext cx="5966017" cy="3711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7840" y="2341568"/>
              <a:ext cx="3801041" cy="874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MACAM-MACAM</a:t>
              </a:r>
            </a:p>
            <a:p>
              <a:pPr>
                <a:lnSpc>
                  <a:spcPct val="150000"/>
                </a:lnSpc>
              </a:pPr>
              <a:r>
                <a:rPr lang="en-US" dirty="0" smtClean="0">
                  <a:latin typeface="8-bit pusab" panose="00000400000000000000" pitchFamily="2" charset="0"/>
                </a:rPr>
                <a:t>PHYSICAL LAYER</a:t>
              </a:r>
              <a:endParaRPr lang="en-US" dirty="0">
                <a:latin typeface="8-bit pusab" panose="00000400000000000000" pitchFamily="2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0002" y="996033"/>
            <a:ext cx="6592114" cy="3695207"/>
            <a:chOff x="3680018" y="2057372"/>
            <a:chExt cx="6592114" cy="3695207"/>
          </a:xfrm>
        </p:grpSpPr>
        <p:grpSp>
          <p:nvGrpSpPr>
            <p:cNvPr id="11" name="Group 10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26204" y="5391112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Data Link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176132" y="3587941"/>
              <a:ext cx="6096000" cy="17098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bertanggung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jawab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binari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berasal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level yang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lebih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tinggi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diskrit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sebelum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layer physical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maka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mengirimkan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frame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atau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blok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data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melalui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network.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02267" y="4504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9" name="Oval 3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571362" y="1122896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43" name="Oval 42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Multiply 57"/>
          <p:cNvSpPr/>
          <p:nvPr/>
        </p:nvSpPr>
        <p:spPr>
          <a:xfrm>
            <a:off x="6597921" y="376210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8694295" y="105454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hlinkClick r:id="rId2" action="ppaction://hlinksldjump"/>
          </p:cNvPr>
          <p:cNvSpPr/>
          <p:nvPr/>
        </p:nvSpPr>
        <p:spPr>
          <a:xfrm>
            <a:off x="8381553" y="419272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56952" y="1747182"/>
            <a:ext cx="6575611" cy="3695207"/>
            <a:chOff x="3680018" y="2057372"/>
            <a:chExt cx="6575611" cy="3695207"/>
          </a:xfrm>
        </p:grpSpPr>
        <p:grpSp>
          <p:nvGrpSpPr>
            <p:cNvPr id="24" name="Group 23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8074" y="5416326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Network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3943281" y="3633352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mempunyai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fungsi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routing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sehingga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paket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dikirim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keluar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segment network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lokal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tujuan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network lain. Internet Protocol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umumnya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digunakan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tugas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tersebut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7916" y="1871460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30" name="Oval 29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Multiply 32"/>
          <p:cNvSpPr/>
          <p:nvPr/>
        </p:nvSpPr>
        <p:spPr>
          <a:xfrm>
            <a:off x="9616944" y="1799168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9217816" y="4926582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98238" y="2359496"/>
            <a:ext cx="6575611" cy="3695207"/>
            <a:chOff x="3680018" y="2057372"/>
            <a:chExt cx="6575611" cy="3695207"/>
          </a:xfrm>
        </p:grpSpPr>
        <p:grpSp>
          <p:nvGrpSpPr>
            <p:cNvPr id="36" name="Group 35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18074" y="5416326"/>
                <a:ext cx="357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Transport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943281" y="3633352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OSI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transfer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antara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kedua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titik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akhir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berperan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multiplexing,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memeriksa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error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serta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memperbaikinya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715" y="2490824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50" name="Oval 49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Multiply 52"/>
          <p:cNvSpPr/>
          <p:nvPr/>
        </p:nvSpPr>
        <p:spPr>
          <a:xfrm>
            <a:off x="10242825" y="2425676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hlinkClick r:id="rId2" action="ppaction://hlinksldjump"/>
          </p:cNvPr>
          <p:cNvSpPr/>
          <p:nvPr/>
        </p:nvSpPr>
        <p:spPr>
          <a:xfrm>
            <a:off x="9979800" y="5535429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690365" y="3023183"/>
            <a:ext cx="6575611" cy="3695207"/>
            <a:chOff x="3680018" y="2057372"/>
            <a:chExt cx="6575611" cy="3695207"/>
          </a:xfrm>
        </p:grpSpPr>
        <p:grpSp>
          <p:nvGrpSpPr>
            <p:cNvPr id="56" name="Group 55"/>
            <p:cNvGrpSpPr/>
            <p:nvPr/>
          </p:nvGrpSpPr>
          <p:grpSpPr>
            <a:xfrm>
              <a:off x="3680018" y="2057372"/>
              <a:ext cx="6575611" cy="3695207"/>
              <a:chOff x="5257799" y="4495776"/>
              <a:chExt cx="6575611" cy="3695207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257799" y="4495776"/>
                <a:ext cx="6575611" cy="37651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57799" y="4872292"/>
                <a:ext cx="6575611" cy="3318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18074" y="5416326"/>
                <a:ext cx="3031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8-bit pusab" panose="00000400000000000000" pitchFamily="2" charset="0"/>
                  </a:rPr>
                  <a:t>Layer Session</a:t>
                </a:r>
                <a:endParaRPr lang="en-US" dirty="0">
                  <a:latin typeface="8-bit pusab" panose="00000400000000000000" pitchFamily="2" charset="0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943281" y="3457537"/>
              <a:ext cx="6096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menyediakan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layanan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dua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diatasnya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melakukan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koordinasi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komunikasi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antara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 yang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diwakilinya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memiliki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beberapa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protocol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yakni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973765" y="580809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3765" y="618871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8667" y="581361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5089" y="6188717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48995" y="3154315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69" name="Oval 68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Multiply 71">
            <a:hlinkClick r:id="rId3" action="ppaction://hlinksldjump"/>
          </p:cNvPr>
          <p:cNvSpPr/>
          <p:nvPr/>
        </p:nvSpPr>
        <p:spPr>
          <a:xfrm>
            <a:off x="10913524" y="3090701"/>
            <a:ext cx="272207" cy="259486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hlinkClick r:id="rId4" action="ppaction://hlinksldjump"/>
          </p:cNvPr>
          <p:cNvSpPr/>
          <p:nvPr/>
        </p:nvSpPr>
        <p:spPr>
          <a:xfrm>
            <a:off x="10650499" y="6222076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4" grpId="0" animBg="1"/>
      <p:bldP spid="54" grpId="0" animBg="1"/>
      <p:bldP spid="64" grpId="0"/>
      <p:bldP spid="65" grpId="0"/>
      <p:bldP spid="66" grpId="0"/>
      <p:bldP spid="67" grpId="0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2353" y="130466"/>
            <a:ext cx="7651377" cy="37651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353" y="411905"/>
            <a:ext cx="7651377" cy="625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23682" y="927846"/>
            <a:ext cx="4608954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FUNGSI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8-bit pusab" panose="00000400000000000000" pitchFamily="2" charset="0"/>
              </a:rPr>
              <a:t>PHYSICAL PROTOCOL</a:t>
            </a:r>
            <a:endParaRPr lang="en-US" dirty="0">
              <a:latin typeface="8-bit pusab" panose="000004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3682" y="1972252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 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1589" y="2813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eberapa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nantinya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terhubung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physical layer: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682" y="3428463"/>
            <a:ext cx="6096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682" y="4302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persinyalan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3682" y="48899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3682" y="5259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pengaplikasian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3682" y="5905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Card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4642" y="222417"/>
            <a:ext cx="480322" cy="122790"/>
            <a:chOff x="2675965" y="3039033"/>
            <a:chExt cx="670529" cy="171415"/>
          </a:xfrm>
          <a:solidFill>
            <a:schemeClr val="bg1"/>
          </a:solidFill>
        </p:grpSpPr>
        <p:sp>
          <p:nvSpPr>
            <p:cNvPr id="21" name="Oval 20"/>
            <p:cNvSpPr/>
            <p:nvPr/>
          </p:nvSpPr>
          <p:spPr>
            <a:xfrm>
              <a:off x="2675965" y="3039035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23824" y="3039034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71683" y="3039033"/>
              <a:ext cx="174811" cy="1714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Multiply 27">
            <a:hlinkClick r:id="rId2" action="ppaction://hlinksldjump"/>
          </p:cNvPr>
          <p:cNvSpPr/>
          <p:nvPr/>
        </p:nvSpPr>
        <p:spPr>
          <a:xfrm>
            <a:off x="8013326" y="164240"/>
            <a:ext cx="224378" cy="213892"/>
          </a:xfrm>
          <a:prstGeom prst="mathMultiply">
            <a:avLst>
              <a:gd name="adj1" fmla="val 126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hlinkClick r:id="rId3" action="ppaction://hlinksldjump"/>
          </p:cNvPr>
          <p:cNvSpPr/>
          <p:nvPr/>
        </p:nvSpPr>
        <p:spPr>
          <a:xfrm>
            <a:off x="7622142" y="6090326"/>
            <a:ext cx="399128" cy="346183"/>
          </a:xfrm>
          <a:prstGeom prst="rightArrow">
            <a:avLst>
              <a:gd name="adj1" fmla="val 35625"/>
              <a:gd name="adj2" fmla="val 5638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8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28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937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2019-04-01T06:03:51Z</dcterms:created>
  <dcterms:modified xsi:type="dcterms:W3CDTF">2020-07-06T22:50:28Z</dcterms:modified>
</cp:coreProperties>
</file>