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1" r:id="rId3"/>
    <p:sldId id="262" r:id="rId4"/>
    <p:sldId id="263" r:id="rId5"/>
    <p:sldId id="286" r:id="rId6"/>
    <p:sldId id="287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FD"/>
    <a:srgbClr val="FF49F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0213D1-F055-46C9-8062-6EDB3902D05D}">
  <a:tblStyle styleId="{590213D1-F055-46C9-8062-6EDB3902D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-11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978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572917" y="1654709"/>
            <a:ext cx="1836750" cy="183467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4;p11">
            <a:extLst>
              <a:ext uri="{FF2B5EF4-FFF2-40B4-BE49-F238E27FC236}">
                <a16:creationId xmlns:a16="http://schemas.microsoft.com/office/drawing/2014/main" xmlns="" id="{1ED3333C-D911-8E40-B740-CAA61DCBF329}"/>
              </a:ext>
            </a:extLst>
          </p:cNvPr>
          <p:cNvSpPr/>
          <p:nvPr/>
        </p:nvSpPr>
        <p:spPr>
          <a:xfrm rot="10957251">
            <a:off x="2791928" y="2443953"/>
            <a:ext cx="879402" cy="13099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4;p11">
            <a:extLst>
              <a:ext uri="{FF2B5EF4-FFF2-40B4-BE49-F238E27FC236}">
                <a16:creationId xmlns:a16="http://schemas.microsoft.com/office/drawing/2014/main" xmlns="" id="{A06F7D7B-138F-4B4F-B3BF-9CE5AE20280A}"/>
              </a:ext>
            </a:extLst>
          </p:cNvPr>
          <p:cNvSpPr/>
          <p:nvPr/>
        </p:nvSpPr>
        <p:spPr>
          <a:xfrm rot="202992">
            <a:off x="5412555" y="2422376"/>
            <a:ext cx="879293" cy="12382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4;p11">
            <a:extLst>
              <a:ext uri="{FF2B5EF4-FFF2-40B4-BE49-F238E27FC236}">
                <a16:creationId xmlns:a16="http://schemas.microsoft.com/office/drawing/2014/main" xmlns="" id="{5ED58599-C754-2A4A-B813-53FB06762A59}"/>
              </a:ext>
            </a:extLst>
          </p:cNvPr>
          <p:cNvSpPr/>
          <p:nvPr/>
        </p:nvSpPr>
        <p:spPr>
          <a:xfrm rot="16411729">
            <a:off x="4325612" y="1478908"/>
            <a:ext cx="374152" cy="8987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4;p39">
            <a:hlinkClick r:id="rId3" action="ppaction://hlinksldjump"/>
            <a:extLst>
              <a:ext uri="{FF2B5EF4-FFF2-40B4-BE49-F238E27FC236}">
                <a16:creationId xmlns:a16="http://schemas.microsoft.com/office/drawing/2014/main" xmlns="" id="{E97B8765-0F65-DD4C-ACFB-8A0B59229F8C}"/>
              </a:ext>
            </a:extLst>
          </p:cNvPr>
          <p:cNvSpPr/>
          <p:nvPr/>
        </p:nvSpPr>
        <p:spPr>
          <a:xfrm>
            <a:off x="3227990" y="67921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49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4;p39">
            <a:hlinkClick r:id="rId4" action="ppaction://hlinksldjump"/>
            <a:extLst>
              <a:ext uri="{FF2B5EF4-FFF2-40B4-BE49-F238E27FC236}">
                <a16:creationId xmlns:a16="http://schemas.microsoft.com/office/drawing/2014/main" xmlns="" id="{851F429A-CA6B-6740-9CA3-4B722AB45D13}"/>
              </a:ext>
            </a:extLst>
          </p:cNvPr>
          <p:cNvSpPr/>
          <p:nvPr/>
        </p:nvSpPr>
        <p:spPr>
          <a:xfrm>
            <a:off x="202318" y="1905950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4;p39">
            <a:hlinkClick r:id="rId5" action="ppaction://hlinksldjump"/>
            <a:extLst>
              <a:ext uri="{FF2B5EF4-FFF2-40B4-BE49-F238E27FC236}">
                <a16:creationId xmlns:a16="http://schemas.microsoft.com/office/drawing/2014/main" xmlns="" id="{A041709E-24FA-6F4A-BAD3-C33A6559C92E}"/>
              </a:ext>
            </a:extLst>
          </p:cNvPr>
          <p:cNvSpPr/>
          <p:nvPr/>
        </p:nvSpPr>
        <p:spPr>
          <a:xfrm>
            <a:off x="6236140" y="1843354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4;p39">
            <a:hlinkClick r:id="rId6" action="ppaction://hlinksldjump"/>
            <a:extLst>
              <a:ext uri="{FF2B5EF4-FFF2-40B4-BE49-F238E27FC236}">
                <a16:creationId xmlns:a16="http://schemas.microsoft.com/office/drawing/2014/main" xmlns="" id="{4B4B6F51-C7FA-6F4C-905B-88897281F392}"/>
              </a:ext>
            </a:extLst>
          </p:cNvPr>
          <p:cNvSpPr/>
          <p:nvPr/>
        </p:nvSpPr>
        <p:spPr>
          <a:xfrm>
            <a:off x="3147282" y="3704395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4;p11">
            <a:extLst>
              <a:ext uri="{FF2B5EF4-FFF2-40B4-BE49-F238E27FC236}">
                <a16:creationId xmlns:a16="http://schemas.microsoft.com/office/drawing/2014/main" xmlns="" id="{CC3102CE-1562-324C-830B-F64256250639}"/>
              </a:ext>
            </a:extLst>
          </p:cNvPr>
          <p:cNvSpPr/>
          <p:nvPr/>
        </p:nvSpPr>
        <p:spPr>
          <a:xfrm rot="5728415">
            <a:off x="4339620" y="3509556"/>
            <a:ext cx="374152" cy="8987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3C30DD5-06CD-5C45-ADCE-3B4CDB679E29}"/>
              </a:ext>
            </a:extLst>
          </p:cNvPr>
          <p:cNvGrpSpPr/>
          <p:nvPr/>
        </p:nvGrpSpPr>
        <p:grpSpPr>
          <a:xfrm>
            <a:off x="482046" y="521925"/>
            <a:ext cx="8337406" cy="4096035"/>
            <a:chOff x="482046" y="521925"/>
            <a:chExt cx="8337406" cy="4096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345BBB2B-BB83-6046-905F-500AC67A2C2C}"/>
                </a:ext>
              </a:extLst>
            </p:cNvPr>
            <p:cNvSpPr txBox="1"/>
            <p:nvPr/>
          </p:nvSpPr>
          <p:spPr>
            <a:xfrm>
              <a:off x="3405389" y="521925"/>
              <a:ext cx="2889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Presentation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4BF358A-32A0-6E48-9A5E-0DFCF94434CB}"/>
                </a:ext>
              </a:extLst>
            </p:cNvPr>
            <p:cNvSpPr txBox="1"/>
            <p:nvPr/>
          </p:nvSpPr>
          <p:spPr>
            <a:xfrm>
              <a:off x="6588631" y="2222680"/>
              <a:ext cx="2230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       </a:t>
              </a:r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Fungsi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Presentation Layer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ABC7D63-F47A-B24A-B998-0481DC444764}"/>
                </a:ext>
              </a:extLst>
            </p:cNvPr>
            <p:cNvSpPr txBox="1"/>
            <p:nvPr/>
          </p:nvSpPr>
          <p:spPr>
            <a:xfrm>
              <a:off x="482046" y="2222680"/>
              <a:ext cx="2128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     </a:t>
              </a:r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Layanan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Presentation Layer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A0828C6-419A-5F47-AFC2-E0663278CBAC}"/>
                </a:ext>
              </a:extLst>
            </p:cNvPr>
            <p:cNvSpPr txBox="1"/>
            <p:nvPr/>
          </p:nvSpPr>
          <p:spPr>
            <a:xfrm>
              <a:off x="3418228" y="4094740"/>
              <a:ext cx="2216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Komponen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Jaringan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dan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halkduster" panose="03050602040202020205" pitchFamily="66" charset="77"/>
                </a:rPr>
                <a:t>Protokol</a:t>
              </a:r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 Layer</a:t>
              </a:r>
            </a:p>
          </p:txBody>
        </p:sp>
      </p:grpSp>
      <p:sp>
        <p:nvSpPr>
          <p:cNvPr id="16" name="Google Shape;62;p12">
            <a:extLst>
              <a:ext uri="{FF2B5EF4-FFF2-40B4-BE49-F238E27FC236}">
                <a16:creationId xmlns:a16="http://schemas.microsoft.com/office/drawing/2014/main" xmlns="" id="{56E5C114-EE90-BC45-ADB6-CB469EEBDAA5}"/>
              </a:ext>
            </a:extLst>
          </p:cNvPr>
          <p:cNvSpPr/>
          <p:nvPr/>
        </p:nvSpPr>
        <p:spPr>
          <a:xfrm>
            <a:off x="4096945" y="2167157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3;p12">
            <a:extLst>
              <a:ext uri="{FF2B5EF4-FFF2-40B4-BE49-F238E27FC236}">
                <a16:creationId xmlns:a16="http://schemas.microsoft.com/office/drawing/2014/main" xmlns="" id="{4CCCD72C-54B4-A44F-813D-86593203CE1B}"/>
              </a:ext>
            </a:extLst>
          </p:cNvPr>
          <p:cNvSpPr/>
          <p:nvPr/>
        </p:nvSpPr>
        <p:spPr>
          <a:xfrm>
            <a:off x="4301175" y="2431451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23B5B9-108A-5D46-858B-29FED1046460}"/>
              </a:ext>
            </a:extLst>
          </p:cNvPr>
          <p:cNvSpPr txBox="1"/>
          <p:nvPr/>
        </p:nvSpPr>
        <p:spPr>
          <a:xfrm>
            <a:off x="1655064" y="138074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34;p39">
            <a:extLst>
              <a:ext uri="{FF2B5EF4-FFF2-40B4-BE49-F238E27FC236}">
                <a16:creationId xmlns:a16="http://schemas.microsoft.com/office/drawing/2014/main" xmlns="" id="{0D9839F3-87CD-7848-9E72-98D79973B511}"/>
              </a:ext>
            </a:extLst>
          </p:cNvPr>
          <p:cNvSpPr/>
          <p:nvPr/>
        </p:nvSpPr>
        <p:spPr>
          <a:xfrm>
            <a:off x="3227990" y="67921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49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75FC0B-D187-6040-8219-2149E7E5E68E}"/>
              </a:ext>
            </a:extLst>
          </p:cNvPr>
          <p:cNvSpPr txBox="1"/>
          <p:nvPr/>
        </p:nvSpPr>
        <p:spPr>
          <a:xfrm>
            <a:off x="3405389" y="521925"/>
            <a:ext cx="288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halkduster" panose="03050602040202020205" pitchFamily="66" charset="77"/>
              </a:rPr>
              <a:t>Presentation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3E83FF-A54E-C140-849C-2B1CB3D0B5C5}"/>
              </a:ext>
            </a:extLst>
          </p:cNvPr>
          <p:cNvSpPr txBox="1"/>
          <p:nvPr/>
        </p:nvSpPr>
        <p:spPr>
          <a:xfrm>
            <a:off x="539496" y="1562270"/>
            <a:ext cx="8065007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D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Apa</a:t>
            </a:r>
            <a:r>
              <a:rPr lang="en-ID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itu</a:t>
            </a:r>
            <a:r>
              <a:rPr lang="en-ID" b="1" dirty="0">
                <a:solidFill>
                  <a:schemeClr val="bg1"/>
                </a:solidFill>
                <a:latin typeface="Chalkboard" panose="03050602040202020205" pitchFamily="66" charset="77"/>
              </a:rPr>
              <a:t> Presentation Layer?</a:t>
            </a:r>
          </a:p>
          <a:p>
            <a:pPr algn="just">
              <a:lnSpc>
                <a:spcPct val="130000"/>
              </a:lnSpc>
            </a:pPr>
            <a:endParaRPr lang="en-ID" sz="1200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algn="just">
              <a:lnSpc>
                <a:spcPct val="130000"/>
              </a:lnSpc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Presentation layer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merupakan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berada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model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OSI layer, yang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berada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level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kedua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ketika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informasi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dikirim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berada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layer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enam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saat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diterima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oleh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user. Layer presentation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utama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sebagai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penerjemah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yaitu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menterjemahkan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aplikasi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menjadi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yang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ditransmiiskan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layer – layer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berikutnya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juga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sebaliknya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yaitu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mentranslasikan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menterjemahkan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–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dalam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aplikasi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Presentation layer juga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merupakan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dimana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mulai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disajikan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dalam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tertentu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(format)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seperti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misalnya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format JPEG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, Doc,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sebagainya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endParaRPr lang="en-US" sz="1200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  <p:sp>
        <p:nvSpPr>
          <p:cNvPr id="16" name="Google Shape;329;p37">
            <a:hlinkClick r:id="rId3" action="ppaction://hlinksldjump"/>
            <a:extLst>
              <a:ext uri="{FF2B5EF4-FFF2-40B4-BE49-F238E27FC236}">
                <a16:creationId xmlns:a16="http://schemas.microsoft.com/office/drawing/2014/main" xmlns="" id="{7DD0D479-D024-1C46-B2BF-647E0079577E}"/>
              </a:ext>
            </a:extLst>
          </p:cNvPr>
          <p:cNvSpPr/>
          <p:nvPr/>
        </p:nvSpPr>
        <p:spPr>
          <a:xfrm>
            <a:off x="4435779" y="4561997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34;p39">
            <a:extLst>
              <a:ext uri="{FF2B5EF4-FFF2-40B4-BE49-F238E27FC236}">
                <a16:creationId xmlns:a16="http://schemas.microsoft.com/office/drawing/2014/main" xmlns="" id="{D7015B83-78D8-E143-8F51-D993A843B2E2}"/>
              </a:ext>
            </a:extLst>
          </p:cNvPr>
          <p:cNvSpPr/>
          <p:nvPr/>
        </p:nvSpPr>
        <p:spPr>
          <a:xfrm>
            <a:off x="3227990" y="67921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3F355D8-17B8-7240-B37F-6BA642F7614F}"/>
              </a:ext>
            </a:extLst>
          </p:cNvPr>
          <p:cNvSpPr txBox="1"/>
          <p:nvPr/>
        </p:nvSpPr>
        <p:spPr>
          <a:xfrm>
            <a:off x="3552823" y="393880"/>
            <a:ext cx="223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8A8C7D-8BA6-F54E-B2CE-42DD43E62117}"/>
              </a:ext>
            </a:extLst>
          </p:cNvPr>
          <p:cNvSpPr txBox="1"/>
          <p:nvPr/>
        </p:nvSpPr>
        <p:spPr>
          <a:xfrm>
            <a:off x="447821" y="1124397"/>
            <a:ext cx="8201522" cy="360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ID" sz="1300" dirty="0"/>
              <a:t> 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Presentation Layer.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/>
            </a:r>
            <a:b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</a:b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Berfungsi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mentranslasikan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data yang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hendak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ditransmisikan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oleh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aplikasi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dalam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format 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yang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dapat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ditransmisikan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melalui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jaringan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</a:p>
          <a:p>
            <a:pPr algn="just">
              <a:lnSpc>
                <a:spcPct val="110000"/>
              </a:lnSpc>
            </a:pPr>
            <a:endParaRPr lang="en-ID" sz="1300" b="1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algn="just">
              <a:lnSpc>
                <a:spcPct val="110000"/>
              </a:lnSpc>
            </a:pP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Secara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umum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 presentation layer </a:t>
            </a:r>
            <a:r>
              <a:rPr lang="en-ID" sz="1300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adalah</a:t>
            </a:r>
            <a:r>
              <a:rPr lang="en-ID" sz="1300" b="1" dirty="0">
                <a:solidFill>
                  <a:schemeClr val="bg1"/>
                </a:solidFill>
                <a:latin typeface="Chalkboard" panose="03050602040202020205" pitchFamily="66" charset="77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a)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dekripsi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pesan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alasan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keamanan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b)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Kompresi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dekrompresi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pesan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sehingga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dapat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dikirimkan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jaringan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secara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efisien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c)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Memformat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grafis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 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d)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Melakukan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translasi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konten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e)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Melakukan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translasi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sifatnya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spesifik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terhadap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sistem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tertentu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 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f)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Bagaimana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dipresentasikan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g)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Menyajikan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data.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h)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Sebagai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layanan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penterjemah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) 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Menentukan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tipe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data (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gambar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, audio, video,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teks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),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(ASCII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EBCDIC), </a:t>
            </a:r>
          </a:p>
          <a:p>
            <a:pPr algn="just">
              <a:lnSpc>
                <a:spcPct val="110000"/>
              </a:lnSpc>
            </a:pP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 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ekstensi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file agar file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siap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ditampilkan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 di layer </a:t>
            </a:r>
            <a:r>
              <a:rPr lang="en-ID" sz="1300" dirty="0" err="1">
                <a:solidFill>
                  <a:schemeClr val="bg1"/>
                </a:solidFill>
                <a:latin typeface="Chalkboard" panose="03050602040202020205" pitchFamily="66" charset="77"/>
              </a:rPr>
              <a:t>aplikasi</a:t>
            </a:r>
            <a:r>
              <a:rPr lang="en-ID" sz="13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  <a:endParaRPr lang="en-US" sz="1300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  <p:sp>
        <p:nvSpPr>
          <p:cNvPr id="9" name="Google Shape;329;p37">
            <a:hlinkClick r:id="rId3" action="ppaction://hlinksldjump"/>
            <a:extLst>
              <a:ext uri="{FF2B5EF4-FFF2-40B4-BE49-F238E27FC236}">
                <a16:creationId xmlns:a16="http://schemas.microsoft.com/office/drawing/2014/main" xmlns="" id="{B3DFFD48-4110-CF48-8646-8D998F5C476A}"/>
              </a:ext>
            </a:extLst>
          </p:cNvPr>
          <p:cNvSpPr/>
          <p:nvPr/>
        </p:nvSpPr>
        <p:spPr>
          <a:xfrm>
            <a:off x="4461091" y="472534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34;p39">
            <a:extLst>
              <a:ext uri="{FF2B5EF4-FFF2-40B4-BE49-F238E27FC236}">
                <a16:creationId xmlns:a16="http://schemas.microsoft.com/office/drawing/2014/main" xmlns="" id="{43D15D1D-E082-4349-B8F9-4C079F5EB019}"/>
              </a:ext>
            </a:extLst>
          </p:cNvPr>
          <p:cNvSpPr/>
          <p:nvPr/>
        </p:nvSpPr>
        <p:spPr>
          <a:xfrm>
            <a:off x="3227990" y="67921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E7E820-D098-F64A-99CA-CE37E6AC10A2}"/>
              </a:ext>
            </a:extLst>
          </p:cNvPr>
          <p:cNvSpPr/>
          <p:nvPr/>
        </p:nvSpPr>
        <p:spPr>
          <a:xfrm>
            <a:off x="3520343" y="472404"/>
            <a:ext cx="2395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Layanan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Presentation Layer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D4BFD6-525D-0E48-815C-1628B9B4C8E2}"/>
              </a:ext>
            </a:extLst>
          </p:cNvPr>
          <p:cNvSpPr txBox="1"/>
          <p:nvPr/>
        </p:nvSpPr>
        <p:spPr>
          <a:xfrm>
            <a:off x="374904" y="1512226"/>
            <a:ext cx="8019288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-Presentation Layer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memberikan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pengelolaan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pemasukkan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data,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pertukaran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pengendalian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struktur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data. </a:t>
            </a:r>
          </a:p>
          <a:p>
            <a:pPr algn="just">
              <a:lnSpc>
                <a:spcPct val="120000"/>
              </a:lnSpc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Contoh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protokol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presentasi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yang paling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dikenal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dipakai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orang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kriptografi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</a:p>
          <a:p>
            <a:pPr lvl="0" algn="just">
              <a:lnSpc>
                <a:spcPct val="120000"/>
              </a:lnSpc>
            </a:pPr>
            <a:endParaRPr lang="en-US" b="1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lvl="0" algn="just">
              <a:lnSpc>
                <a:spcPct val="120000"/>
              </a:lnSpc>
            </a:pPr>
            <a:r>
              <a:rPr lang="en-US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Defenisi</a:t>
            </a:r>
            <a:r>
              <a:rPr lang="en-US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US" b="1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proses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perubahan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kode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bisa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dimengerti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kode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tidak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bisa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dimengerti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tidak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terbaca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dapart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diartikan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halkboard" panose="03050602040202020205" pitchFamily="66" charset="77"/>
              </a:rPr>
              <a:t>kode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halkboard" panose="03050602040202020205" pitchFamily="66" charset="77"/>
              </a:rPr>
              <a:t>chiper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halkboard" panose="03050602040202020205" pitchFamily="66" charset="77"/>
              </a:rPr>
              <a:t>chiper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dapat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mengkodekan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semua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dari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pesan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cryptogram 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tidak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dimengerti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Karena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cipher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telah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siap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automasi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maka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keamanan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8" name="Google Shape;112;p17">
            <a:extLst>
              <a:ext uri="{FF2B5EF4-FFF2-40B4-BE49-F238E27FC236}">
                <a16:creationId xmlns:a16="http://schemas.microsoft.com/office/drawing/2014/main" xmlns="" id="{D316C1A2-48F8-B645-A8C3-7CF3AC646EAD}"/>
              </a:ext>
            </a:extLst>
          </p:cNvPr>
          <p:cNvGrpSpPr/>
          <p:nvPr/>
        </p:nvGrpSpPr>
        <p:grpSpPr>
          <a:xfrm rot="211664">
            <a:off x="7980122" y="4408459"/>
            <a:ext cx="1046869" cy="588730"/>
            <a:chOff x="271125" y="812725"/>
            <a:chExt cx="766525" cy="221725"/>
          </a:xfrm>
          <a:solidFill>
            <a:schemeClr val="bg1"/>
          </a:solidFill>
        </p:grpSpPr>
        <p:sp>
          <p:nvSpPr>
            <p:cNvPr id="19" name="Google Shape;113;p17">
              <a:hlinkClick r:id="rId3" action="ppaction://hlinksldjump">
                <a:snd r:embed="rId4" name="click.wav"/>
              </a:hlinkClick>
              <a:extLst>
                <a:ext uri="{FF2B5EF4-FFF2-40B4-BE49-F238E27FC236}">
                  <a16:creationId xmlns:a16="http://schemas.microsoft.com/office/drawing/2014/main" xmlns="" id="{66051C6A-4FA3-7D44-ADF5-C8749BD38F9B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4;p17">
              <a:extLst>
                <a:ext uri="{FF2B5EF4-FFF2-40B4-BE49-F238E27FC236}">
                  <a16:creationId xmlns:a16="http://schemas.microsoft.com/office/drawing/2014/main" xmlns="" id="{71CAAFEC-8633-3D40-834B-9EE1C0FCF564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AFD0127-C7B6-5747-B0CE-CCB9BC2A5FEE}"/>
              </a:ext>
            </a:extLst>
          </p:cNvPr>
          <p:cNvSpPr txBox="1"/>
          <p:nvPr/>
        </p:nvSpPr>
        <p:spPr>
          <a:xfrm>
            <a:off x="8183631" y="478730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7FD"/>
                </a:solidFill>
                <a:latin typeface="Chalkduster" panose="03050602040202020205" pitchFamily="66" charset="77"/>
              </a:rPr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98A44E-0454-1740-BE44-51E27721E875}"/>
              </a:ext>
            </a:extLst>
          </p:cNvPr>
          <p:cNvSpPr txBox="1"/>
          <p:nvPr/>
        </p:nvSpPr>
        <p:spPr>
          <a:xfrm>
            <a:off x="868680" y="649224"/>
            <a:ext cx="6986016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Defenisi</a:t>
            </a:r>
            <a:r>
              <a:rPr lang="en-US" b="1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halkboard" panose="03050602040202020205" pitchFamily="66" charset="77"/>
              </a:rPr>
              <a:t>Kriptografi</a:t>
            </a:r>
            <a:r>
              <a:rPr lang="en-US" b="1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lvl="0" algn="just">
              <a:lnSpc>
                <a:spcPct val="120000"/>
              </a:lnSpc>
            </a:pPr>
            <a:endParaRPr lang="en-ID" b="1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algn="just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	Cryptography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kriptografi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adaah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ilmu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ataupun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seni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mengamankan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pesan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oleh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cryptographer.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Sedang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cryptanalysis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ilmu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seni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membuka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(breaking)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ciphertext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orang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melakukannya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halkboard" panose="03050602040202020205" pitchFamily="66" charset="77"/>
              </a:rPr>
              <a:t>crypranalyst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algn="just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	Cryptographic 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system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cryptosystem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fasilitas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mengkonversikan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plaintext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halkboard" panose="03050602040202020205" pitchFamily="66" charset="77"/>
              </a:rPr>
              <a:t>ciphertext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sebaliknya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seperangkat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parameter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transformasi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pencipheran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teretentu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suatu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set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kunci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Proses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enkripsi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dekripsi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diatur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oleh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satu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kunci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kriptografi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umum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kunci-kunci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proses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pengenkripsian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pendekripsian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tidak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perlu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identik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tergantung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endParaRPr lang="en-US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  <p:sp>
        <p:nvSpPr>
          <p:cNvPr id="8" name="Google Shape;329;p37">
            <a:hlinkClick r:id="rId2" action="ppaction://hlinksldjump"/>
            <a:extLst>
              <a:ext uri="{FF2B5EF4-FFF2-40B4-BE49-F238E27FC236}">
                <a16:creationId xmlns:a16="http://schemas.microsoft.com/office/drawing/2014/main" xmlns="" id="{B398BDE9-9C3F-714A-8AAF-E045B1C1A416}"/>
              </a:ext>
            </a:extLst>
          </p:cNvPr>
          <p:cNvSpPr/>
          <p:nvPr/>
        </p:nvSpPr>
        <p:spPr>
          <a:xfrm>
            <a:off x="4435779" y="4561997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4;p39">
            <a:extLst>
              <a:ext uri="{FF2B5EF4-FFF2-40B4-BE49-F238E27FC236}">
                <a16:creationId xmlns:a16="http://schemas.microsoft.com/office/drawing/2014/main" xmlns="" id="{9E483785-EC61-3F4C-B99A-2BC3D626D515}"/>
              </a:ext>
            </a:extLst>
          </p:cNvPr>
          <p:cNvSpPr/>
          <p:nvPr/>
        </p:nvSpPr>
        <p:spPr>
          <a:xfrm>
            <a:off x="3227990" y="67921"/>
            <a:ext cx="2688020" cy="133218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185FC4-40C2-F844-BAA0-593E4B79CCC0}"/>
              </a:ext>
            </a:extLst>
          </p:cNvPr>
          <p:cNvSpPr/>
          <p:nvPr/>
        </p:nvSpPr>
        <p:spPr>
          <a:xfrm>
            <a:off x="3472970" y="472404"/>
            <a:ext cx="2326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Komponen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dan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halkduster" panose="03050602040202020205" pitchFamily="66" charset="77"/>
              </a:rPr>
              <a:t>Protokol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Layer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07FAE1EC-9FC2-9641-A9C4-D338436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788" y="1652677"/>
            <a:ext cx="630672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Protocol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pada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Presentation Layer</a:t>
            </a:r>
          </a:p>
          <a:p>
            <a:pPr lvl="0">
              <a:buClrTx/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-VTP (Virtual Terminal Protocol)</a:t>
            </a:r>
          </a:p>
          <a:p>
            <a:pPr lvl="0">
              <a:buClrTx/>
            </a:pP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: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Protokol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membuat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memelihara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struktur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danMentranslating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terminal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ke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bentuk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standar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</a:p>
          <a:p>
            <a:pPr lvl="0">
              <a:buClrTx/>
            </a:pP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lvl="0">
              <a:buClrTx/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-SMTP ( Simple Mail Transfer Protocol)</a:t>
            </a:r>
          </a:p>
          <a:p>
            <a:pPr lvl="0">
              <a:buClrTx/>
            </a:pP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: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Protokol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pertukaran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mail</a:t>
            </a:r>
          </a:p>
          <a:p>
            <a:pPr lvl="0">
              <a:buClrTx/>
            </a:pP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lvl="0">
              <a:buClrTx/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-SNMP (Simple Network Management Protocol)</a:t>
            </a:r>
          </a:p>
          <a:p>
            <a:pPr lvl="0">
              <a:buClrTx/>
            </a:pP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: protocol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memanajemen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atau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mengatur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jaringan</a:t>
            </a: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lvl="0">
              <a:buClrTx/>
            </a:pPr>
            <a:endParaRPr lang="en-ID" dirty="0">
              <a:solidFill>
                <a:schemeClr val="bg1"/>
              </a:solidFill>
              <a:latin typeface="Chalkboard" panose="03050602040202020205" pitchFamily="66" charset="77"/>
            </a:endParaRPr>
          </a:p>
          <a:p>
            <a:pPr lvl="0">
              <a:buClrTx/>
            </a:pP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-RPC (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Romote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Procedure Call)</a:t>
            </a:r>
          </a:p>
          <a:p>
            <a:pPr lvl="0">
              <a:buClrTx/>
            </a:pP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: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Protokol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ini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pemanggilan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jarak</a:t>
            </a:r>
            <a:r>
              <a:rPr lang="en-ID" dirty="0">
                <a:solidFill>
                  <a:schemeClr val="bg1"/>
                </a:solidFill>
                <a:latin typeface="Chalkboard" panose="03050602040202020205" pitchFamily="66" charset="77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halkboard" panose="03050602040202020205" pitchFamily="66" charset="77"/>
              </a:rPr>
              <a:t>jauh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halkboard" panose="03050602040202020205" pitchFamily="66" charset="77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6CEF7F-AD13-634E-8959-903CABB3A2EF}"/>
              </a:ext>
            </a:extLst>
          </p:cNvPr>
          <p:cNvSpPr txBox="1"/>
          <p:nvPr/>
        </p:nvSpPr>
        <p:spPr>
          <a:xfrm>
            <a:off x="8476488" y="40507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FBE24E4F-3FB1-4748-891E-4D24DD17F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65813"/>
              </p:ext>
            </p:extLst>
          </p:nvPr>
        </p:nvGraphicFramePr>
        <p:xfrm>
          <a:off x="663281" y="1899978"/>
          <a:ext cx="1512903" cy="129165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512903">
                  <a:extLst>
                    <a:ext uri="{9D8B030D-6E8A-4147-A177-3AD203B41FA5}">
                      <a16:colId xmlns:a16="http://schemas.microsoft.com/office/drawing/2014/main" xmlns="" val="3603353365"/>
                    </a:ext>
                  </a:extLst>
                </a:gridCol>
              </a:tblGrid>
              <a:tr h="525481">
                <a:tc>
                  <a:txBody>
                    <a:bodyPr/>
                    <a:lstStyle/>
                    <a:p>
                      <a:pPr marL="39370" algn="ctr">
                        <a:lnSpc>
                          <a:spcPct val="15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-5" dirty="0">
                          <a:effectLst/>
                        </a:rPr>
                        <a:t>e</a:t>
                      </a:r>
                      <a:r>
                        <a:rPr lang="en-US" sz="1200" spc="25" dirty="0">
                          <a:effectLst/>
                        </a:rPr>
                        <a:t>t</a:t>
                      </a:r>
                      <a:r>
                        <a:rPr lang="en-US" sz="1200" spc="-25" dirty="0">
                          <a:effectLst/>
                        </a:rPr>
                        <a:t>w</a:t>
                      </a:r>
                      <a:r>
                        <a:rPr lang="en-US" sz="1200" spc="25" dirty="0">
                          <a:effectLst/>
                        </a:rPr>
                        <a:t>o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k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c</a:t>
                      </a:r>
                      <a:r>
                        <a:rPr lang="en-US" sz="1200" spc="25" dirty="0">
                          <a:effectLst/>
                        </a:rPr>
                        <a:t>o</a:t>
                      </a:r>
                      <a:r>
                        <a:rPr lang="en-US" sz="1200" spc="-45" dirty="0">
                          <a:effectLst/>
                        </a:rPr>
                        <a:t>m</a:t>
                      </a: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en-US" sz="1200" spc="25" dirty="0">
                          <a:effectLst/>
                        </a:rPr>
                        <a:t>o</a:t>
                      </a:r>
                      <a:r>
                        <a:rPr lang="en-US" sz="1200" spc="-25" dirty="0">
                          <a:effectLst/>
                        </a:rPr>
                        <a:t>n</a:t>
                      </a:r>
                      <a:r>
                        <a:rPr lang="en-US" sz="1200" spc="20" dirty="0">
                          <a:effectLst/>
                        </a:rPr>
                        <a:t>e</a:t>
                      </a:r>
                      <a:r>
                        <a:rPr lang="en-US" sz="1200" spc="-25" dirty="0">
                          <a:effectLst/>
                        </a:rPr>
                        <a:t>n</a:t>
                      </a:r>
                      <a:r>
                        <a:rPr lang="en-US" sz="1200" spc="25" dirty="0">
                          <a:effectLst/>
                        </a:rPr>
                        <a:t>t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3020491"/>
                  </a:ext>
                </a:extLst>
              </a:tr>
              <a:tr h="74301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G</a:t>
                      </a:r>
                      <a:r>
                        <a:rPr lang="en-US" sz="1200" spc="-5" dirty="0">
                          <a:effectLst/>
                        </a:rPr>
                        <a:t>a</a:t>
                      </a:r>
                      <a:r>
                        <a:rPr lang="en-US" sz="1200" spc="25" dirty="0">
                          <a:effectLst/>
                        </a:rPr>
                        <a:t>t</a:t>
                      </a:r>
                      <a:r>
                        <a:rPr lang="en-US" sz="1200" spc="-5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w</a:t>
                      </a:r>
                      <a:r>
                        <a:rPr lang="en-US" sz="1200" spc="15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ID" sz="10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200" spc="-10" dirty="0">
                          <a:effectLst/>
                        </a:rPr>
                        <a:t>R</a:t>
                      </a:r>
                      <a:r>
                        <a:rPr lang="en-US" sz="1200" spc="-5" dirty="0">
                          <a:effectLst/>
                        </a:rPr>
                        <a:t>e</a:t>
                      </a:r>
                      <a:r>
                        <a:rPr lang="en-US" sz="1200" spc="25" dirty="0">
                          <a:effectLst/>
                        </a:rPr>
                        <a:t>d</a:t>
                      </a:r>
                      <a:r>
                        <a:rPr lang="en-US" sz="1200" spc="-45" dirty="0">
                          <a:effectLst/>
                        </a:rPr>
                        <a:t>i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spc="-5" dirty="0">
                          <a:effectLst/>
                        </a:rPr>
                        <a:t>ec</a:t>
                      </a:r>
                      <a:r>
                        <a:rPr lang="en-US" sz="1200" spc="25" dirty="0">
                          <a:effectLst/>
                        </a:rPr>
                        <a:t>to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5700158"/>
                  </a:ext>
                </a:extLst>
              </a:tr>
            </a:tbl>
          </a:graphicData>
        </a:graphic>
      </p:graphicFrame>
      <p:grpSp>
        <p:nvGrpSpPr>
          <p:cNvPr id="20" name="Google Shape;112;p17">
            <a:extLst>
              <a:ext uri="{FF2B5EF4-FFF2-40B4-BE49-F238E27FC236}">
                <a16:creationId xmlns:a16="http://schemas.microsoft.com/office/drawing/2014/main" xmlns="" id="{30F537E0-6A51-304E-B071-921F7DB0AC51}"/>
              </a:ext>
            </a:extLst>
          </p:cNvPr>
          <p:cNvGrpSpPr/>
          <p:nvPr/>
        </p:nvGrpSpPr>
        <p:grpSpPr>
          <a:xfrm rot="211664">
            <a:off x="7980122" y="4408459"/>
            <a:ext cx="1046869" cy="588730"/>
            <a:chOff x="271125" y="812725"/>
            <a:chExt cx="766525" cy="221725"/>
          </a:xfrm>
          <a:solidFill>
            <a:schemeClr val="bg1"/>
          </a:solidFill>
        </p:grpSpPr>
        <p:sp>
          <p:nvSpPr>
            <p:cNvPr id="21" name="Google Shape;113;p17">
              <a:hlinkClick r:id="rId2" action="ppaction://hlinksldjump">
                <a:snd r:embed="rId3" name="click.wav"/>
              </a:hlinkClick>
              <a:extLst>
                <a:ext uri="{FF2B5EF4-FFF2-40B4-BE49-F238E27FC236}">
                  <a16:creationId xmlns:a16="http://schemas.microsoft.com/office/drawing/2014/main" xmlns="" id="{16DFFC92-E59F-614B-ACD3-575B44ACA138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14;p17">
              <a:extLst>
                <a:ext uri="{FF2B5EF4-FFF2-40B4-BE49-F238E27FC236}">
                  <a16:creationId xmlns:a16="http://schemas.microsoft.com/office/drawing/2014/main" xmlns="" id="{D2C585E1-5695-1F4A-AE4C-FCD7021E3F3E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025768-9745-264F-9536-A055B3929B51}"/>
              </a:ext>
            </a:extLst>
          </p:cNvPr>
          <p:cNvSpPr txBox="1"/>
          <p:nvPr/>
        </p:nvSpPr>
        <p:spPr>
          <a:xfrm>
            <a:off x="8183631" y="478730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7FD"/>
                </a:solidFill>
                <a:latin typeface="Chalkduster" panose="03050602040202020205" pitchFamily="66" charset="77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77816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1;p37">
            <a:extLst>
              <a:ext uri="{FF2B5EF4-FFF2-40B4-BE49-F238E27FC236}">
                <a16:creationId xmlns:a16="http://schemas.microsoft.com/office/drawing/2014/main" xmlns="" id="{2D8B660B-BC5F-594B-8022-33CA9C2C7E0F}"/>
              </a:ext>
            </a:extLst>
          </p:cNvPr>
          <p:cNvSpPr/>
          <p:nvPr/>
        </p:nvSpPr>
        <p:spPr>
          <a:xfrm rot="19135533">
            <a:off x="1748733" y="3047849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0;p37">
            <a:extLst>
              <a:ext uri="{FF2B5EF4-FFF2-40B4-BE49-F238E27FC236}">
                <a16:creationId xmlns:a16="http://schemas.microsoft.com/office/drawing/2014/main" xmlns="" id="{7F70C0FA-3FBA-2C4C-A333-0316F9B45DF8}"/>
              </a:ext>
            </a:extLst>
          </p:cNvPr>
          <p:cNvSpPr/>
          <p:nvPr/>
        </p:nvSpPr>
        <p:spPr>
          <a:xfrm rot="19367782">
            <a:off x="1695071" y="2131645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7;p37">
            <a:extLst>
              <a:ext uri="{FF2B5EF4-FFF2-40B4-BE49-F238E27FC236}">
                <a16:creationId xmlns:a16="http://schemas.microsoft.com/office/drawing/2014/main" xmlns="" id="{28BD7F93-DA15-B349-B716-24B1E2AAEDB1}"/>
              </a:ext>
            </a:extLst>
          </p:cNvPr>
          <p:cNvSpPr/>
          <p:nvPr/>
        </p:nvSpPr>
        <p:spPr>
          <a:xfrm>
            <a:off x="2557197" y="3050120"/>
            <a:ext cx="385216" cy="29186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9;p37">
            <a:extLst>
              <a:ext uri="{FF2B5EF4-FFF2-40B4-BE49-F238E27FC236}">
                <a16:creationId xmlns:a16="http://schemas.microsoft.com/office/drawing/2014/main" xmlns="" id="{38DD9271-0864-1F43-AFE1-6CB34228247C}"/>
              </a:ext>
            </a:extLst>
          </p:cNvPr>
          <p:cNvSpPr/>
          <p:nvPr/>
        </p:nvSpPr>
        <p:spPr>
          <a:xfrm>
            <a:off x="1973765" y="3337560"/>
            <a:ext cx="727416" cy="78642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8BB8FC-68D8-7B46-AD18-DCE3BAC7CC04}"/>
              </a:ext>
            </a:extLst>
          </p:cNvPr>
          <p:cNvSpPr txBox="1"/>
          <p:nvPr/>
        </p:nvSpPr>
        <p:spPr>
          <a:xfrm>
            <a:off x="1037070" y="430017"/>
            <a:ext cx="78128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Thanks for watching,</a:t>
            </a:r>
          </a:p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Any Questions?</a:t>
            </a:r>
          </a:p>
        </p:txBody>
      </p:sp>
      <p:sp>
        <p:nvSpPr>
          <p:cNvPr id="11" name="Google Shape;377;p37">
            <a:extLst>
              <a:ext uri="{FF2B5EF4-FFF2-40B4-BE49-F238E27FC236}">
                <a16:creationId xmlns:a16="http://schemas.microsoft.com/office/drawing/2014/main" xmlns="" id="{6D47C4DA-C08F-5D46-9307-947A234CB1DB}"/>
              </a:ext>
            </a:extLst>
          </p:cNvPr>
          <p:cNvSpPr/>
          <p:nvPr/>
        </p:nvSpPr>
        <p:spPr>
          <a:xfrm rot="2473834">
            <a:off x="3067097" y="3825427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1;p37">
            <a:extLst>
              <a:ext uri="{FF2B5EF4-FFF2-40B4-BE49-F238E27FC236}">
                <a16:creationId xmlns:a16="http://schemas.microsoft.com/office/drawing/2014/main" xmlns="" id="{F5C52D46-1CD1-E845-9683-0A92FF763C9E}"/>
              </a:ext>
            </a:extLst>
          </p:cNvPr>
          <p:cNvSpPr/>
          <p:nvPr/>
        </p:nvSpPr>
        <p:spPr>
          <a:xfrm rot="19597093">
            <a:off x="1299218" y="3525189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2;p37">
            <a:extLst>
              <a:ext uri="{FF2B5EF4-FFF2-40B4-BE49-F238E27FC236}">
                <a16:creationId xmlns:a16="http://schemas.microsoft.com/office/drawing/2014/main" xmlns="" id="{D3A17272-DBF4-864C-9BC3-3AB879E296F7}"/>
              </a:ext>
            </a:extLst>
          </p:cNvPr>
          <p:cNvSpPr/>
          <p:nvPr/>
        </p:nvSpPr>
        <p:spPr>
          <a:xfrm rot="19288661">
            <a:off x="1145768" y="2621486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9;p37">
            <a:extLst>
              <a:ext uri="{FF2B5EF4-FFF2-40B4-BE49-F238E27FC236}">
                <a16:creationId xmlns:a16="http://schemas.microsoft.com/office/drawing/2014/main" xmlns="" id="{2546E4F3-7E8F-4448-9301-7680E6477995}"/>
              </a:ext>
            </a:extLst>
          </p:cNvPr>
          <p:cNvSpPr/>
          <p:nvPr/>
        </p:nvSpPr>
        <p:spPr>
          <a:xfrm rot="18771034">
            <a:off x="1479357" y="4197595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5269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279</Words>
  <Application>Microsoft Office PowerPoint</Application>
  <PresentationFormat>On-screen Show (16:9)</PresentationFormat>
  <Paragraphs>55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Ursula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Layer</dc:title>
  <cp:lastModifiedBy>USER</cp:lastModifiedBy>
  <cp:revision>34</cp:revision>
  <dcterms:modified xsi:type="dcterms:W3CDTF">2020-06-08T01:03:41Z</dcterms:modified>
</cp:coreProperties>
</file>