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8"/>
  </p:notesMasterIdLst>
  <p:handoutMasterIdLst>
    <p:handoutMasterId r:id="rId39"/>
  </p:handoutMasterIdLst>
  <p:sldIdLst>
    <p:sldId id="257" r:id="rId5"/>
    <p:sldId id="317" r:id="rId6"/>
    <p:sldId id="392" r:id="rId7"/>
    <p:sldId id="393" r:id="rId8"/>
    <p:sldId id="394" r:id="rId9"/>
    <p:sldId id="395" r:id="rId10"/>
    <p:sldId id="396" r:id="rId11"/>
    <p:sldId id="398" r:id="rId12"/>
    <p:sldId id="399" r:id="rId13"/>
    <p:sldId id="397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9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1051551"/>
            <a:ext cx="4324350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PERKENALAN BORLAND DELPHI 7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0CDA80D-A8A9-4E05-8250-0AE81ACC911A}"/>
              </a:ext>
            </a:extLst>
          </p:cNvPr>
          <p:cNvSpPr txBox="1">
            <a:spLocks/>
          </p:cNvSpPr>
          <p:nvPr/>
        </p:nvSpPr>
        <p:spPr>
          <a:xfrm>
            <a:off x="7999413" y="6450062"/>
            <a:ext cx="6379210" cy="153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Muhammad Saidi Rahman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41DA-CF9E-47E9-BEA8-A73B9B83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Menjalankan</a:t>
            </a:r>
            <a:r>
              <a:rPr lang="en-US" dirty="0"/>
              <a:t> Delphi 7</a:t>
            </a:r>
            <a:endParaRPr lang="id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F494-FC33-4F22-978E-D901D41F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E491-B606-4ED4-B883-A0A52FBD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679E-F8C6-4043-80FE-77BF2454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E43F5E-8B81-4E22-B760-202F81BF387B}"/>
              </a:ext>
            </a:extLst>
          </p:cNvPr>
          <p:cNvSpPr txBox="1">
            <a:spLocks/>
          </p:cNvSpPr>
          <p:nvPr/>
        </p:nvSpPr>
        <p:spPr>
          <a:xfrm>
            <a:off x="746760" y="1403569"/>
            <a:ext cx="11031537" cy="490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Klik</a:t>
            </a:r>
            <a:r>
              <a:rPr lang="en-US" sz="3200" dirty="0"/>
              <a:t> </a:t>
            </a:r>
            <a:r>
              <a:rPr lang="en-US" sz="3200" dirty="0" err="1"/>
              <a:t>tombol</a:t>
            </a:r>
            <a:r>
              <a:rPr lang="en-US" sz="3200" dirty="0"/>
              <a:t> Start</a:t>
            </a:r>
          </a:p>
          <a:p>
            <a:r>
              <a:rPr lang="en-US" sz="3200" dirty="0" err="1"/>
              <a:t>Ketik</a:t>
            </a:r>
            <a:r>
              <a:rPr lang="en-US" sz="3200" dirty="0"/>
              <a:t> Delphi 7 di </a:t>
            </a:r>
            <a:r>
              <a:rPr lang="en-US" sz="3200" dirty="0" err="1"/>
              <a:t>Pencarian</a:t>
            </a:r>
            <a:endParaRPr lang="en-US" sz="3200" dirty="0"/>
          </a:p>
          <a:p>
            <a:r>
              <a:rPr lang="en-US" sz="3200" dirty="0" err="1"/>
              <a:t>Klik</a:t>
            </a:r>
            <a:r>
              <a:rPr lang="en-US" sz="3200" dirty="0"/>
              <a:t> Borland Delphi 7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1FE492F-8958-4D59-84A5-4D7F179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99" y="1627531"/>
            <a:ext cx="6057995" cy="45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8A24F757-A3B4-4994-B9C7-6F81D574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17"/>
          <a:stretch/>
        </p:blipFill>
        <p:spPr>
          <a:xfrm>
            <a:off x="1085005" y="301725"/>
            <a:ext cx="10371081" cy="542756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573F8-2A7B-4654-859A-54FEB3E1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828E2-635F-4F25-972C-E5429F51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72211-969B-46EF-928E-532D09624B72}"/>
              </a:ext>
            </a:extLst>
          </p:cNvPr>
          <p:cNvSpPr txBox="1"/>
          <p:nvPr/>
        </p:nvSpPr>
        <p:spPr>
          <a:xfrm>
            <a:off x="2573337" y="5857875"/>
            <a:ext cx="824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Program Borland Delphi 7</a:t>
            </a:r>
            <a:endParaRPr lang="id-ID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2C417DB-F4EE-421B-A3D3-ECCF9C6D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131779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dari</a:t>
            </a:r>
            <a:r>
              <a:rPr lang="en-US" dirty="0"/>
              <a:t> Delphi 7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8862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Menu Bar</a:t>
            </a:r>
          </a:p>
          <a:p>
            <a:pPr marL="0" indent="357188">
              <a:buNone/>
            </a:pPr>
            <a:r>
              <a:rPr lang="id-ID" sz="2400" dirty="0"/>
              <a:t>Berfungsi untuk memilih tugas-tugas tertentu, seperti memulai, membuka, dan menyimpan project, mengompilasi project menjadi file executable (EXE), dan lain-lain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437C2B-174E-475B-BD8E-C6B0EE04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77" y="3429000"/>
            <a:ext cx="9763725" cy="877811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A75C3B0-AC51-40FE-889E-53250FD1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279873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dari</a:t>
            </a:r>
            <a:r>
              <a:rPr lang="en-US" dirty="0"/>
              <a:t> Delphi 7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8862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Tool Bar</a:t>
            </a:r>
          </a:p>
          <a:p>
            <a:pPr marL="0" indent="357188">
              <a:buNone/>
            </a:pPr>
            <a:r>
              <a:rPr lang="id-ID" sz="2800" dirty="0"/>
              <a:t>Memiliki fungsi yang sama seperti menu bar, tetapi berfungsi seperti jalan pintas karena lebih praktis dalam penggunaannya 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37C2B-174E-475B-BD8E-C6B0EE04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5277" y="3636017"/>
            <a:ext cx="9763725" cy="463777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AB58D3C-4AA4-4126-A27B-A53803A1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413364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dari</a:t>
            </a:r>
            <a:r>
              <a:rPr lang="en-US" dirty="0"/>
              <a:t> Delphi 7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8862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Component </a:t>
            </a:r>
            <a:r>
              <a:rPr lang="en-US" sz="2800" dirty="0" err="1"/>
              <a:t>Pallate</a:t>
            </a:r>
            <a:endParaRPr lang="en-US" sz="2800" dirty="0"/>
          </a:p>
          <a:p>
            <a:pPr marL="0" indent="357188" algn="just">
              <a:buNone/>
            </a:pPr>
            <a:r>
              <a:rPr lang="id-ID" sz="2400" dirty="0"/>
              <a:t>Component Palette berisi kumpulan ikon yang melambangkan komponen-komponen yang terdapat pada VCL (Visual Component Library). Pada Component Palette, akan ditemukan beberapa page control, seperti Standard, Additional, Win32, System, Data Access dan lain-lain. Ikon tombol pointer terdapat di setiap page contro</a:t>
            </a:r>
            <a:r>
              <a:rPr lang="en-US" sz="2400" dirty="0"/>
              <a:t>l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37C2B-174E-475B-BD8E-C6B0EE04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6568" y="4201325"/>
            <a:ext cx="10676214" cy="859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78A8F-220F-4E92-93FC-5308A71CC2C0}"/>
              </a:ext>
            </a:extLst>
          </p:cNvPr>
          <p:cNvSpPr txBox="1"/>
          <p:nvPr/>
        </p:nvSpPr>
        <p:spPr>
          <a:xfrm>
            <a:off x="1229346" y="5341161"/>
            <a:ext cx="1088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Kita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Component </a:t>
            </a:r>
            <a:r>
              <a:rPr lang="en-US" dirty="0" err="1"/>
              <a:t>Pallate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Component Fast Report, </a:t>
            </a:r>
            <a:r>
              <a:rPr lang="en-US" dirty="0" err="1"/>
              <a:t>Zeos</a:t>
            </a:r>
            <a:r>
              <a:rPr lang="en-US" dirty="0"/>
              <a:t> Access, </a:t>
            </a:r>
            <a:r>
              <a:rPr lang="en-US" dirty="0" err="1"/>
              <a:t>dsb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F1EAB2F-A9AC-4A2A-A150-9910B610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227997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dari</a:t>
            </a:r>
            <a:r>
              <a:rPr lang="en-US" dirty="0"/>
              <a:t> Delphi 7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8862"/>
            <a:ext cx="5765537" cy="39796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Form</a:t>
            </a:r>
          </a:p>
          <a:p>
            <a:pPr marL="0" indent="357188" algn="just">
              <a:buNone/>
            </a:pPr>
            <a:r>
              <a:rPr lang="id-ID" sz="2400" dirty="0"/>
              <a:t>Form Designer merupakan suatu objek yang dapat dipakai sebagai tempat untuk merancang program aplikasi. Form berbentuk sebuah meja kerja yang dapat diisi dengan komponen-komponen yang diambil dari Component Palette</a:t>
            </a:r>
            <a:r>
              <a:rPr lang="id-ID" sz="2000" dirty="0"/>
              <a:t> 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8A973C87-C7C3-4D30-A15B-C8ED9050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423" y="1698862"/>
            <a:ext cx="5085714" cy="3847619"/>
          </a:xfrm>
          <a:prstGeom prst="rect">
            <a:avLst/>
          </a:prstGeom>
        </p:spPr>
      </p:pic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EB2A2F07-909E-4150-AE62-B0F5433A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33314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dari</a:t>
            </a:r>
            <a:r>
              <a:rPr lang="en-US" dirty="0"/>
              <a:t> Delphi 7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6379211" cy="50680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Object Inspector</a:t>
            </a:r>
          </a:p>
          <a:p>
            <a:pPr marL="0" indent="357188" algn="just">
              <a:buNone/>
            </a:pPr>
            <a:r>
              <a:rPr lang="id-ID" sz="2000" dirty="0"/>
              <a:t>Object Inspector digunakan untuk mengubah properti dan karakteristik dari sebuah komponen. Object Inspector terdi</a:t>
            </a:r>
            <a:r>
              <a:rPr lang="en-US" sz="2000" dirty="0"/>
              <a:t>r</a:t>
            </a:r>
            <a:r>
              <a:rPr lang="id-ID" sz="2000" dirty="0"/>
              <a:t>i dari dua tab, yaiti Properties dan Events.</a:t>
            </a:r>
            <a:endParaRPr lang="en-US" sz="2000" dirty="0"/>
          </a:p>
          <a:p>
            <a:pPr marL="0" indent="357188" algn="just">
              <a:buNone/>
            </a:pPr>
            <a:r>
              <a:rPr lang="nb-NO" sz="2400" dirty="0"/>
              <a:t>Tab Properties digunakan untuk mengubahproperti komponen.</a:t>
            </a:r>
            <a:endParaRPr lang="en-US" dirty="0"/>
          </a:p>
          <a:p>
            <a:pPr marL="0" indent="357188" algn="just">
              <a:buNone/>
            </a:pPr>
            <a:r>
              <a:rPr lang="id-ID" sz="2400" dirty="0"/>
              <a:t>Tab Events, bagian yang dapat diisi dengan kode program tertentu yang berfungsi unuk menangani</a:t>
            </a:r>
            <a:r>
              <a:rPr lang="en-US" sz="2400" dirty="0"/>
              <a:t> event-event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direspon</a:t>
            </a:r>
            <a:r>
              <a:rPr lang="en-US" sz="2400" dirty="0"/>
              <a:t> oleh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0223EB-A123-485C-8A97-830C6B92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77" y="746624"/>
            <a:ext cx="2542857" cy="344761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3C20702-A6D3-456D-982F-F945263D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619" y="3116736"/>
            <a:ext cx="2504762" cy="3390476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2F0ABC7-DB89-4D4B-B7A0-52D17C0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241859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dari</a:t>
            </a:r>
            <a:r>
              <a:rPr lang="en-US" dirty="0"/>
              <a:t> Delphi 7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8862"/>
            <a:ext cx="5765537" cy="39796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Object </a:t>
            </a:r>
            <a:r>
              <a:rPr lang="en-US" sz="2400" dirty="0" err="1"/>
              <a:t>TreeView</a:t>
            </a:r>
            <a:endParaRPr lang="en-US" sz="2400" dirty="0"/>
          </a:p>
          <a:p>
            <a:pPr marL="0" indent="357188" algn="just">
              <a:buNone/>
            </a:pPr>
            <a:r>
              <a:rPr lang="id-ID" sz="2400" dirty="0"/>
              <a:t>Object Tree View menampilkan diagram pohon dari komponen-komponen yang bersifat visual maupun</a:t>
            </a:r>
            <a:r>
              <a:rPr lang="en-US" sz="2400" dirty="0"/>
              <a:t> </a:t>
            </a:r>
            <a:r>
              <a:rPr lang="id-ID" sz="2400" dirty="0"/>
              <a:t>nonvisual yang telah terdapat dalam form, data module, atau frame. Object Tree View juga menampilkan hubungan logika antarkomponen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73C87-C7C3-4D30-A15B-C8ED9050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93072" y="2270434"/>
            <a:ext cx="2953216" cy="3847619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932B60E-4951-41C4-B82C-4EEF1D7D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212040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</a:t>
            </a:r>
            <a:r>
              <a:rPr lang="en-US" dirty="0" err="1"/>
              <a:t>dari</a:t>
            </a:r>
            <a:r>
              <a:rPr lang="en-US" dirty="0"/>
              <a:t> Delphi 7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9" y="1698862"/>
            <a:ext cx="5546462" cy="39796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Code Editor</a:t>
            </a:r>
          </a:p>
          <a:p>
            <a:pPr marL="0" indent="357188" algn="just">
              <a:buNone/>
            </a:pPr>
            <a:r>
              <a:rPr lang="id-ID" sz="2400" dirty="0"/>
              <a:t>Code Editor merupaka tempat menuliskan kode program atau pernyataan-pernyataan dalam Object Pascal. Code Editor dilengkapi dengan fasilitas highlight yang memudahkan pemakai menemukan kesalahan</a:t>
            </a:r>
            <a:r>
              <a:rPr lang="id-ID" sz="2000" dirty="0"/>
              <a:t>.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DA209F-4964-46A5-98F9-F2C7486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2109581"/>
            <a:ext cx="5765538" cy="4424855"/>
          </a:xfrm>
          <a:prstGeom prst="rect">
            <a:avLst/>
          </a:prstGeo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F50174E-0BAC-4ADF-9429-50F9F5E1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1861611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307262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Pembuatan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 err="1">
                <a:latin typeface="+mn-lt"/>
                <a:ea typeface="+mn-ea"/>
                <a:cs typeface="+mn-cs"/>
              </a:rPr>
              <a:t>Pemrograman</a:t>
            </a:r>
            <a:r>
              <a:rPr lang="en-US" kern="1200" dirty="0">
                <a:latin typeface="+mn-lt"/>
                <a:ea typeface="+mn-ea"/>
                <a:cs typeface="+mn-cs"/>
              </a:rPr>
              <a:t> Visual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A77DDBB3-2E70-4B17-BFB1-671B45CC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232962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Pengantar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 err="1">
                <a:latin typeface="+mn-lt"/>
                <a:ea typeface="+mn-ea"/>
                <a:cs typeface="+mn-cs"/>
              </a:rPr>
              <a:t>Pemrograman</a:t>
            </a:r>
            <a:r>
              <a:rPr lang="en-US" kern="1200" dirty="0">
                <a:latin typeface="+mn-lt"/>
                <a:ea typeface="+mn-ea"/>
                <a:cs typeface="+mn-cs"/>
              </a:rPr>
              <a:t> Visual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8862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Sebenarnya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membuka</a:t>
            </a:r>
            <a:r>
              <a:rPr lang="en-US" sz="2800" dirty="0"/>
              <a:t> Delphi 7, </a:t>
            </a:r>
            <a:r>
              <a:rPr lang="en-US" sz="2800" dirty="0" err="1"/>
              <a:t>otomatis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1 </a:t>
            </a:r>
            <a:r>
              <a:rPr lang="en-US" sz="2800" dirty="0" err="1"/>
              <a:t>buah</a:t>
            </a:r>
            <a:r>
              <a:rPr lang="en-US" sz="2800" dirty="0"/>
              <a:t> project.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juga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projek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menu bar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 err="1"/>
              <a:t>Klik</a:t>
            </a:r>
            <a:r>
              <a:rPr lang="en-US" sz="2800" dirty="0"/>
              <a:t> menu </a:t>
            </a:r>
            <a:r>
              <a:rPr lang="en-US" sz="2800" b="1" dirty="0"/>
              <a:t>File </a:t>
            </a:r>
            <a:r>
              <a:rPr lang="en-US" sz="2800" b="1" dirty="0">
                <a:sym typeface="Wingdings" panose="05000000000000000000" pitchFamily="2" charset="2"/>
              </a:rPr>
              <a:t> New  Application</a:t>
            </a:r>
          </a:p>
          <a:p>
            <a:pPr marL="0" indent="0">
              <a:buNone/>
            </a:pPr>
            <a:r>
              <a:rPr lang="en-US" sz="2800" dirty="0" err="1">
                <a:sym typeface="Wingdings" panose="05000000000000000000" pitchFamily="2" charset="2"/>
              </a:rPr>
              <a:t>Maka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otomatis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akan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tampil</a:t>
            </a:r>
            <a:r>
              <a:rPr lang="en-US" sz="2800" dirty="0">
                <a:sym typeface="Wingdings" panose="05000000000000000000" pitchFamily="2" charset="2"/>
              </a:rPr>
              <a:t> 1 </a:t>
            </a:r>
            <a:r>
              <a:rPr lang="en-US" sz="2800" dirty="0" err="1">
                <a:sym typeface="Wingdings" panose="05000000000000000000" pitchFamily="2" charset="2"/>
              </a:rPr>
              <a:t>lembar</a:t>
            </a:r>
            <a:r>
              <a:rPr lang="en-US" sz="2800" dirty="0">
                <a:sym typeface="Wingdings" panose="05000000000000000000" pitchFamily="2" charset="2"/>
              </a:rPr>
              <a:t> form </a:t>
            </a:r>
            <a:r>
              <a:rPr lang="en-US" sz="2800" dirty="0" err="1">
                <a:sym typeface="Wingdings" panose="05000000000000000000" pitchFamily="2" charset="2"/>
              </a:rPr>
              <a:t>kosong</a:t>
            </a:r>
            <a:r>
              <a:rPr lang="en-US" sz="28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16F085A-4A81-4A8E-8E09-32CBD454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36504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Menyimpan</a:t>
            </a:r>
            <a:r>
              <a:rPr lang="en-US" dirty="0"/>
              <a:t> Project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8862"/>
            <a:ext cx="11642462" cy="39796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ym typeface="Wingdings" panose="05000000000000000000" pitchFamily="2" charset="2"/>
              </a:rPr>
              <a:t>klik</a:t>
            </a:r>
            <a:r>
              <a:rPr lang="en-US" sz="2800" dirty="0">
                <a:sym typeface="Wingdings" panose="05000000000000000000" pitchFamily="2" charset="2"/>
              </a:rPr>
              <a:t> menu </a:t>
            </a:r>
            <a:r>
              <a:rPr lang="en-US" sz="2800" b="1" dirty="0">
                <a:sym typeface="Wingdings" panose="05000000000000000000" pitchFamily="2" charset="2"/>
              </a:rPr>
              <a:t>File  Save All </a:t>
            </a:r>
            <a:r>
              <a:rPr lang="en-US" sz="2800" dirty="0" err="1">
                <a:sym typeface="Wingdings" panose="05000000000000000000" pitchFamily="2" charset="2"/>
              </a:rPr>
              <a:t>untuk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menyimpan</a:t>
            </a:r>
            <a:r>
              <a:rPr lang="en-US" sz="2800" dirty="0">
                <a:sym typeface="Wingdings" panose="05000000000000000000" pitchFamily="2" charset="2"/>
              </a:rPr>
              <a:t> project </a:t>
            </a:r>
            <a:r>
              <a:rPr lang="en-US" sz="2800" dirty="0" err="1">
                <a:sym typeface="Wingdings" panose="05000000000000000000" pitchFamily="2" charset="2"/>
              </a:rPr>
              <a:t>tersebut</a:t>
            </a:r>
            <a:r>
              <a:rPr lang="en-US" sz="2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Ada 2 </a:t>
            </a:r>
            <a:r>
              <a:rPr lang="en-US" sz="2800" dirty="0" err="1">
                <a:sym typeface="Wingdings" panose="05000000000000000000" pitchFamily="2" charset="2"/>
              </a:rPr>
              <a:t>jendela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penyimpanan</a:t>
            </a:r>
            <a:r>
              <a:rPr lang="en-US" sz="2800" dirty="0">
                <a:sym typeface="Wingdings" panose="05000000000000000000" pitchFamily="2" charset="2"/>
              </a:rPr>
              <a:t> yang </a:t>
            </a:r>
            <a:r>
              <a:rPr lang="en-US" sz="2800" dirty="0" err="1">
                <a:sym typeface="Wingdings" panose="05000000000000000000" pitchFamily="2" charset="2"/>
              </a:rPr>
              <a:t>perlu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kita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atur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yaitu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untuk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menyimpan</a:t>
            </a:r>
            <a:r>
              <a:rPr lang="en-US" sz="2800" dirty="0">
                <a:sym typeface="Wingdings" panose="05000000000000000000" pitchFamily="2" charset="2"/>
              </a:rPr>
              <a:t> Unit (Form) dan Project Delphi </a:t>
            </a:r>
            <a:r>
              <a:rPr lang="en-US" sz="2800" dirty="0" err="1">
                <a:sym typeface="Wingdings" panose="05000000000000000000" pitchFamily="2" charset="2"/>
              </a:rPr>
              <a:t>nya</a:t>
            </a:r>
            <a:r>
              <a:rPr lang="en-US" sz="2800" dirty="0">
                <a:sym typeface="Wingdings" panose="05000000000000000000" pitchFamily="2" charset="2"/>
              </a:rPr>
              <a:t>. </a:t>
            </a:r>
            <a:r>
              <a:rPr lang="en-US" sz="2800" dirty="0" err="1">
                <a:sym typeface="Wingdings" panose="05000000000000000000" pitchFamily="2" charset="2"/>
              </a:rPr>
              <a:t>Setelah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berhasil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disimpan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 err="1">
                <a:sym typeface="Wingdings" panose="05000000000000000000" pitchFamily="2" charset="2"/>
              </a:rPr>
              <a:t>maka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delphi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akan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membentuk</a:t>
            </a:r>
            <a:r>
              <a:rPr lang="en-US" sz="2800" dirty="0">
                <a:sym typeface="Wingdings" panose="05000000000000000000" pitchFamily="2" charset="2"/>
              </a:rPr>
              <a:t> file-file </a:t>
            </a:r>
            <a:r>
              <a:rPr lang="en-US" sz="2800" dirty="0" err="1">
                <a:sym typeface="Wingdings" panose="05000000000000000000" pitchFamily="2" charset="2"/>
              </a:rPr>
              <a:t>berikut</a:t>
            </a:r>
            <a:r>
              <a:rPr lang="en-US" sz="2800" dirty="0">
                <a:sym typeface="Wingdings" panose="05000000000000000000" pitchFamily="2" charset="2"/>
              </a:rPr>
              <a:t>:</a:t>
            </a:r>
          </a:p>
          <a:p>
            <a:r>
              <a:rPr lang="id-ID" sz="2400" dirty="0"/>
              <a:t>project1.dpr, file project yang berisi program utama d</a:t>
            </a:r>
            <a:r>
              <a:rPr lang="en-US" sz="2400" dirty="0"/>
              <a:t>a</a:t>
            </a:r>
            <a:r>
              <a:rPr lang="id-ID" sz="2400" dirty="0"/>
              <a:t>r</a:t>
            </a:r>
            <a:r>
              <a:rPr lang="en-US" sz="2400" dirty="0" err="1"/>
              <a:t>i</a:t>
            </a:r>
            <a:r>
              <a:rPr lang="id-ID" sz="2400" dirty="0"/>
              <a:t> aplikasi</a:t>
            </a:r>
            <a:endParaRPr lang="en-US" sz="2400" dirty="0"/>
          </a:p>
          <a:p>
            <a:r>
              <a:rPr lang="id-ID" sz="2400" dirty="0"/>
              <a:t>unit1.pas, file unit yg digunakan utk menangani kejadian p</a:t>
            </a:r>
            <a:r>
              <a:rPr lang="en-US" sz="2400" dirty="0"/>
              <a:t>a</a:t>
            </a:r>
            <a:r>
              <a:rPr lang="id-ID" sz="2400" dirty="0"/>
              <a:t>d</a:t>
            </a:r>
            <a:r>
              <a:rPr lang="en-US" sz="2400" dirty="0"/>
              <a:t>a</a:t>
            </a:r>
            <a:r>
              <a:rPr lang="id-ID" sz="2400" dirty="0"/>
              <a:t> form</a:t>
            </a:r>
            <a:endParaRPr lang="en-US" sz="2400" dirty="0"/>
          </a:p>
          <a:p>
            <a:r>
              <a:rPr lang="id-ID" sz="2400" dirty="0"/>
              <a:t>unit1.dfm, file yg berisi daftar komponen berikut properti nya </a:t>
            </a: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D4AAA29F-15FE-4A3C-812C-C5E47FB04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59"/>
          <a:stretch/>
        </p:blipFill>
        <p:spPr>
          <a:xfrm>
            <a:off x="8229519" y="5050823"/>
            <a:ext cx="3962481" cy="1533333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41ACA7D-66F9-4DF5-9F91-E7204787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1695087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3EAB-F629-43E0-AE3A-0E8A87D6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Projek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BCAD-3B08-43E4-8FB7-ACB6CEA0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98862"/>
            <a:ext cx="11642462" cy="39796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ym typeface="Wingdings" panose="05000000000000000000" pitchFamily="2" charset="2"/>
              </a:rPr>
              <a:t>Setelah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menyimpan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Projek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ini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 err="1">
                <a:sym typeface="Wingdings" panose="05000000000000000000" pitchFamily="2" charset="2"/>
              </a:rPr>
              <a:t>jalankan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dengan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cara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memilih</a:t>
            </a:r>
            <a:r>
              <a:rPr lang="en-US" sz="2800" dirty="0">
                <a:sym typeface="Wingdings" panose="05000000000000000000" pitchFamily="2" charset="2"/>
              </a:rPr>
              <a:t> menu </a:t>
            </a:r>
            <a:r>
              <a:rPr lang="en-US" sz="2800" dirty="0" err="1">
                <a:sym typeface="Wingdings" panose="05000000000000000000" pitchFamily="2" charset="2"/>
              </a:rPr>
              <a:t>RunRun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atau</a:t>
            </a:r>
            <a:r>
              <a:rPr lang="en-US" sz="2800" dirty="0">
                <a:sym typeface="Wingdings" panose="05000000000000000000" pitchFamily="2" charset="2"/>
              </a:rPr>
              <a:t> pada Toolbar </a:t>
            </a:r>
            <a:r>
              <a:rPr lang="en-US" sz="2800" dirty="0" err="1">
                <a:sym typeface="Wingdings" panose="05000000000000000000" pitchFamily="2" charset="2"/>
              </a:rPr>
              <a:t>klik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b="1" dirty="0">
                <a:sym typeface="Wingdings" panose="05000000000000000000" pitchFamily="2" charset="2"/>
              </a:rPr>
              <a:t>Run </a:t>
            </a:r>
            <a:r>
              <a:rPr lang="en-US" sz="2800" dirty="0" err="1">
                <a:sym typeface="Wingdings" panose="05000000000000000000" pitchFamily="2" charset="2"/>
              </a:rPr>
              <a:t>atau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tekan</a:t>
            </a:r>
            <a:r>
              <a:rPr lang="en-US" sz="2800" dirty="0">
                <a:sym typeface="Wingdings" panose="05000000000000000000" pitchFamily="2" charset="2"/>
              </a:rPr>
              <a:t> F9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78BF-73E3-4924-A75D-C1C810D9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15DA-4923-409F-A4FA-4F43ACAD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E24CE97-265D-4001-A7DB-1C356538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339209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B9B-1101-4595-BC85-9F80B32C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Component </a:t>
            </a:r>
            <a:r>
              <a:rPr lang="en-US" dirty="0" err="1"/>
              <a:t>ke</a:t>
            </a:r>
            <a:r>
              <a:rPr lang="en-US" dirty="0"/>
              <a:t> Form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A11B-372B-49F7-BFD1-BB786584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28763"/>
            <a:ext cx="11090274" cy="4564061"/>
          </a:xfrm>
        </p:spPr>
        <p:txBody>
          <a:bodyPr/>
          <a:lstStyle/>
          <a:p>
            <a:r>
              <a:rPr lang="en-US" sz="2400" dirty="0"/>
              <a:t>Buka </a:t>
            </a:r>
            <a:r>
              <a:rPr lang="en-US" sz="2400" dirty="0" err="1"/>
              <a:t>kembali</a:t>
            </a:r>
            <a:r>
              <a:rPr lang="en-US" sz="2400" dirty="0"/>
              <a:t> Form </a:t>
            </a:r>
            <a:r>
              <a:rPr lang="en-US" sz="2400" dirty="0" err="1"/>
              <a:t>kosong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,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coba</a:t>
            </a:r>
            <a:r>
              <a:rPr lang="en-US" sz="2400" dirty="0"/>
              <a:t> </a:t>
            </a:r>
            <a:r>
              <a:rPr lang="en-US" sz="2400" dirty="0" err="1"/>
              <a:t>tambahkan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component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Form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menambahkan</a:t>
            </a:r>
            <a:r>
              <a:rPr lang="en-US" sz="2400" dirty="0"/>
              <a:t> </a:t>
            </a:r>
            <a:r>
              <a:rPr lang="en-US" sz="2400" dirty="0" err="1"/>
              <a:t>komponennya</a:t>
            </a:r>
            <a:r>
              <a:rPr lang="en-US" sz="2400" dirty="0"/>
              <a:t>,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yang </a:t>
            </a:r>
            <a:r>
              <a:rPr lang="en-US" sz="2400" dirty="0" err="1"/>
              <a:t>mau</a:t>
            </a:r>
            <a:r>
              <a:rPr lang="en-US" sz="2400" dirty="0"/>
              <a:t> </a:t>
            </a:r>
            <a:r>
              <a:rPr lang="en-US" sz="2400" dirty="0" err="1"/>
              <a:t>ditambahkan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dirty="0" err="1"/>
              <a:t>sembarang</a:t>
            </a:r>
            <a:r>
              <a:rPr lang="en-US" sz="2400" dirty="0"/>
              <a:t> di Form.</a:t>
            </a:r>
          </a:p>
          <a:p>
            <a:endParaRPr lang="id-ID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1427-AB18-434B-805C-B7B5D2D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F9A5-F486-4744-A03E-1B84372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3CA4E2-9C51-4BF5-9BE6-FE2BC7D3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3" y="3557587"/>
            <a:ext cx="5389272" cy="2032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E79EC-D7B5-4FC8-AE87-E35CFF8BF983}"/>
              </a:ext>
            </a:extLst>
          </p:cNvPr>
          <p:cNvSpPr txBox="1"/>
          <p:nvPr/>
        </p:nvSpPr>
        <p:spPr>
          <a:xfrm>
            <a:off x="1128713" y="5757863"/>
            <a:ext cx="1011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Component button, edit dan Radio Button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</a:t>
            </a:r>
            <a:endParaRPr lang="id-ID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6E962913-DF25-4223-8A00-B2EDF645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114748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B9B-1101-4595-BC85-9F80B32C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Component-Component Delphi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A11B-372B-49F7-BFD1-BB786584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28763"/>
            <a:ext cx="11090274" cy="4564061"/>
          </a:xfrm>
        </p:spPr>
        <p:txBody>
          <a:bodyPr/>
          <a:lstStyle/>
          <a:p>
            <a:r>
              <a:rPr lang="en-US" sz="2400" dirty="0"/>
              <a:t>Masing-masing component yang </a:t>
            </a:r>
            <a:r>
              <a:rPr lang="en-US" sz="2400" dirty="0" err="1"/>
              <a:t>tersedia</a:t>
            </a:r>
            <a:r>
              <a:rPr lang="en-US" sz="2400" dirty="0"/>
              <a:t> di Delphi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component lain.  Ada </a:t>
            </a:r>
            <a:r>
              <a:rPr lang="en-US" sz="2400" dirty="0" err="1"/>
              <a:t>beberapa</a:t>
            </a:r>
            <a:r>
              <a:rPr lang="en-US" sz="2400" dirty="0"/>
              <a:t> component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, di </a:t>
            </a:r>
            <a:r>
              <a:rPr lang="en-US" sz="2400" dirty="0" err="1"/>
              <a:t>antaranya</a:t>
            </a:r>
            <a:r>
              <a:rPr lang="en-US" sz="24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1427-AB18-434B-805C-B7B5D2D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F9A5-F486-4744-A03E-1B84372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BB11948-9FBC-4588-BD38-F5CF6102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85982"/>
              </p:ext>
            </p:extLst>
          </p:nvPr>
        </p:nvGraphicFramePr>
        <p:xfrm>
          <a:off x="1331913" y="2525467"/>
          <a:ext cx="9240837" cy="37832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50198">
                  <a:extLst>
                    <a:ext uri="{9D8B030D-6E8A-4147-A177-3AD203B41FA5}">
                      <a16:colId xmlns:a16="http://schemas.microsoft.com/office/drawing/2014/main" val="659555513"/>
                    </a:ext>
                  </a:extLst>
                </a:gridCol>
                <a:gridCol w="6190639">
                  <a:extLst>
                    <a:ext uri="{9D8B030D-6E8A-4147-A177-3AD203B41FA5}">
                      <a16:colId xmlns:a16="http://schemas.microsoft.com/office/drawing/2014/main" val="2680829620"/>
                    </a:ext>
                  </a:extLst>
                </a:gridCol>
              </a:tblGrid>
              <a:tr h="420362">
                <a:tc>
                  <a:txBody>
                    <a:bodyPr/>
                    <a:lstStyle/>
                    <a:p>
                      <a:r>
                        <a:rPr lang="en-US" dirty="0"/>
                        <a:t>Nama Component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76762"/>
                  </a:ext>
                </a:extLst>
              </a:tr>
              <a:tr h="420362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memberikan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keterangan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73182"/>
                  </a:ext>
                </a:extLst>
              </a:tr>
              <a:tr h="420362">
                <a:tc>
                  <a:txBody>
                    <a:bodyPr/>
                    <a:lstStyle/>
                    <a:p>
                      <a:r>
                        <a:rPr lang="en-US" dirty="0"/>
                        <a:t>Edit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menerima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inputan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dari</a:t>
                      </a:r>
                      <a:r>
                        <a:rPr lang="en-US" sz="1800" dirty="0"/>
                        <a:t> User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19025"/>
                  </a:ext>
                </a:extLst>
              </a:tr>
              <a:tr h="420362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membuat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tombol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bisa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diklik</a:t>
                      </a:r>
                      <a:r>
                        <a:rPr lang="en-US" sz="1800" dirty="0"/>
                        <a:t> User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65151"/>
                  </a:ext>
                </a:extLst>
              </a:tr>
              <a:tr h="420362">
                <a:tc>
                  <a:txBody>
                    <a:bodyPr/>
                    <a:lstStyle/>
                    <a:p>
                      <a:r>
                        <a:rPr lang="en-US" dirty="0" err="1"/>
                        <a:t>RadioButton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pemilihan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terdiri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dari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beberapa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pilihan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37011"/>
                  </a:ext>
                </a:extLst>
              </a:tr>
              <a:tr h="420362">
                <a:tc>
                  <a:txBody>
                    <a:bodyPr/>
                    <a:lstStyle/>
                    <a:p>
                      <a:r>
                        <a:rPr lang="en-US" dirty="0" err="1"/>
                        <a:t>ComboBox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Untuk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pemilihan</a:t>
                      </a:r>
                      <a:r>
                        <a:rPr lang="en-US" sz="1800" dirty="0"/>
                        <a:t> yang </a:t>
                      </a:r>
                      <a:r>
                        <a:rPr lang="en-US" sz="1800" dirty="0" err="1"/>
                        <a:t>berbentuk</a:t>
                      </a:r>
                      <a:r>
                        <a:rPr lang="en-US" sz="1800" dirty="0"/>
                        <a:t> dropdown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98060"/>
                  </a:ext>
                </a:extLst>
              </a:tr>
              <a:tr h="420362">
                <a:tc>
                  <a:txBody>
                    <a:bodyPr/>
                    <a:lstStyle/>
                    <a:p>
                      <a:r>
                        <a:rPr lang="en-US" dirty="0" err="1"/>
                        <a:t>GroupBox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menggabungkan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beberapa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komponen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jadi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grup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56208"/>
                  </a:ext>
                </a:extLst>
              </a:tr>
              <a:tr h="420362">
                <a:tc>
                  <a:txBody>
                    <a:bodyPr/>
                    <a:lstStyle/>
                    <a:p>
                      <a:r>
                        <a:rPr lang="en-US" dirty="0" err="1"/>
                        <a:t>CheckBox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pemilihan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dipilih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1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10667"/>
                  </a:ext>
                </a:extLst>
              </a:tr>
              <a:tr h="420362">
                <a:tc>
                  <a:txBody>
                    <a:bodyPr/>
                    <a:lstStyle/>
                    <a:p>
                      <a:r>
                        <a:rPr lang="en-US" dirty="0" err="1"/>
                        <a:t>MainMenu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pembuatan</a:t>
                      </a:r>
                      <a:r>
                        <a:rPr lang="en-US" dirty="0"/>
                        <a:t> Menu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86846"/>
                  </a:ext>
                </a:extLst>
              </a:tr>
            </a:tbl>
          </a:graphicData>
        </a:graphic>
      </p:graphicFrame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EFBA537-FA80-48D8-87A0-77642927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1457740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B9B-1101-4595-BC85-9F80B32C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1427-AB18-434B-805C-B7B5D2D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F9A5-F486-4744-A03E-1B84372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5546704-6D2D-4F31-A5E1-86D1934F7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60573"/>
              </p:ext>
            </p:extLst>
          </p:nvPr>
        </p:nvGraphicFramePr>
        <p:xfrm>
          <a:off x="328318" y="1709698"/>
          <a:ext cx="11400131" cy="3438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6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470">
                <a:tc>
                  <a:txBody>
                    <a:bodyPr/>
                    <a:lstStyle/>
                    <a:p>
                      <a:r>
                        <a:rPr lang="en-US" dirty="0"/>
                        <a:t>NAMA KONTROL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KETERANGAN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17"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LABEL</a:t>
                      </a:r>
                      <a:endParaRPr lang="id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MENGUBAH TAMPILAN TULISAN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47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TEXTALIGNMENT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MENGATUR PARAGRAPH</a:t>
                      </a:r>
                      <a:r>
                        <a:rPr lang="en-US" baseline="0" dirty="0"/>
                        <a:t> TAMPILAN TULISAN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AUTOSIZE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MEMBUAT</a:t>
                      </a:r>
                      <a:r>
                        <a:rPr lang="en-US" baseline="0" dirty="0"/>
                        <a:t> LABEL BISA DIPERBESAR/DIPERKECIL UKURANNYA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17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IDENTITAS</a:t>
                      </a:r>
                      <a:r>
                        <a:rPr lang="en-US" baseline="0" dirty="0"/>
                        <a:t>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79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UNTUK MENGATUR JENIS, UKURAN DAN GAYA TULISAN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17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FORECOLOR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UNTUK MENGATUR WARNA TULISAN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0C81C11-DCB9-4DBE-AA5E-D0A814C1E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5411202"/>
            <a:ext cx="1536480" cy="602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35CFB2-7FCF-4B3D-BE97-D6F18A0F8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764" y="5411202"/>
            <a:ext cx="3676299" cy="623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702937-BFEC-4362-8D4D-B00C00100D0F}"/>
              </a:ext>
            </a:extLst>
          </p:cNvPr>
          <p:cNvSpPr txBox="1"/>
          <p:nvPr/>
        </p:nvSpPr>
        <p:spPr>
          <a:xfrm>
            <a:off x="5463927" y="6291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label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properties</a:t>
            </a:r>
            <a:endParaRPr lang="id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AA9AC-CB2F-4070-BB08-0121FF461A1E}"/>
              </a:ext>
            </a:extLst>
          </p:cNvPr>
          <p:cNvSpPr txBox="1"/>
          <p:nvPr/>
        </p:nvSpPr>
        <p:spPr>
          <a:xfrm>
            <a:off x="1160817" y="6270592"/>
            <a:ext cx="238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label default</a:t>
            </a:r>
            <a:endParaRPr lang="id-ID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02779D-1F65-40C0-8D99-28BE96A4EAA1}"/>
              </a:ext>
            </a:extLst>
          </p:cNvPr>
          <p:cNvSpPr/>
          <p:nvPr/>
        </p:nvSpPr>
        <p:spPr>
          <a:xfrm>
            <a:off x="3549504" y="5486959"/>
            <a:ext cx="1728192" cy="471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3705BD4-AFD9-4ED6-B7F6-C168176D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621516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221718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B9B-1101-4595-BC85-9F80B32C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1427-AB18-434B-805C-B7B5D2D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F9E4-93B5-46C1-A099-D4C442CC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F9A5-F486-4744-A03E-1B84372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96BD35EB-50A8-4EF2-ADBD-5E934DA15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260380"/>
              </p:ext>
            </p:extLst>
          </p:nvPr>
        </p:nvGraphicFramePr>
        <p:xfrm>
          <a:off x="549538" y="1502989"/>
          <a:ext cx="11251937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614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Komponent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KETERANGAN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872">
                <a:tc rowSpan="8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Edit</a:t>
                      </a:r>
                      <a:endParaRPr lang="id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MENGUBAH TAMPILAN TULISAN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14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TEXTALIGN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MENGATUR PARAGRAPH</a:t>
                      </a:r>
                      <a:r>
                        <a:rPr lang="en-US" baseline="0" dirty="0"/>
                        <a:t> TAMPILAN TULISAN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277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r>
                        <a:rPr lang="en-US" baseline="0" dirty="0"/>
                        <a:t> CHAR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MENENTUKAN KARAKTER YANG DIGUNAKAN UNTUK PASSWORD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872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IDENTITAS</a:t>
                      </a:r>
                      <a:r>
                        <a:rPr lang="en-US" baseline="0" dirty="0"/>
                        <a:t> SUATU KOMPONEN TEXTBOX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14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UNTUK MENGATUR JENIS, UKURAN DAN GAYA TULISAN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277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MULTILINE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UNTUK MENGATUR SUPAYA INPUTAN BISA LEBIH DARI SATU BARIS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277">
                <a:tc vMerge="1">
                  <a:txBody>
                    <a:bodyPr/>
                    <a:lstStyle/>
                    <a:p>
                      <a:pPr algn="ctr"/>
                      <a:endParaRPr lang="id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MAXLENGTH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UNTUK MEMBATASI JUMLAH KARAKTER YANG BISA DIINPUT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id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UNTUK MENGATUR TEXTBOX BISA DIISI ATAU TIDAK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69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B9B-1101-4595-BC85-9F80B32C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1427-AB18-434B-805C-B7B5D2D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F9E4-93B5-46C1-A099-D4C442CC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F9A5-F486-4744-A03E-1B84372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DB152E9-DBB7-44A6-BDE5-FF1166124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318227"/>
              </p:ext>
            </p:extLst>
          </p:nvPr>
        </p:nvGraphicFramePr>
        <p:xfrm>
          <a:off x="641708" y="1415920"/>
          <a:ext cx="11090447" cy="3000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9628">
                <a:tc>
                  <a:txBody>
                    <a:bodyPr/>
                    <a:lstStyle/>
                    <a:p>
                      <a:r>
                        <a:rPr lang="en-US" dirty="0"/>
                        <a:t>NAMA KONTROL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KETERANGAN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77">
                <a:tc rowSpan="5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BUTTON</a:t>
                      </a:r>
                      <a:endParaRPr lang="id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MENGUBAH TAMPILAN TULISAN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07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TEXTALIGN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MENGATUR PARAGRAPH</a:t>
                      </a:r>
                      <a:r>
                        <a:rPr lang="en-US" baseline="0" dirty="0"/>
                        <a:t> TAMPILAN TULISAN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742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MENENTUKAN TOMBOL BISA DI</a:t>
                      </a:r>
                      <a:r>
                        <a:rPr lang="en-US" baseline="0" dirty="0"/>
                        <a:t> KLIK ATAU TIDAK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69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IDENTITAS</a:t>
                      </a:r>
                      <a:r>
                        <a:rPr lang="en-US" baseline="0" dirty="0"/>
                        <a:t> SUATU KONTROL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869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UNTUK MENGATUR JENIS, UKURAN DAN GAYA TULISAN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5691B59-65F8-4514-8E7F-5E9CA7ED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2" y="2380029"/>
            <a:ext cx="2126901" cy="492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F8FB0-E149-4EF0-92EE-7B515D952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20" y="5251045"/>
            <a:ext cx="1944216" cy="8868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58C33A-3D82-49E1-B4D9-38C5770AA083}"/>
              </a:ext>
            </a:extLst>
          </p:cNvPr>
          <p:cNvSpPr txBox="1"/>
          <p:nvPr/>
        </p:nvSpPr>
        <p:spPr>
          <a:xfrm>
            <a:off x="5467460" y="613788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button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properties</a:t>
            </a:r>
            <a:endParaRPr lang="id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48BE1F-F076-481F-AFDD-F0D1184F3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42" y="5337755"/>
            <a:ext cx="1962570" cy="800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660397-39C6-46E8-8122-8DEE7D01D14F}"/>
              </a:ext>
            </a:extLst>
          </p:cNvPr>
          <p:cNvSpPr txBox="1"/>
          <p:nvPr/>
        </p:nvSpPr>
        <p:spPr>
          <a:xfrm>
            <a:off x="1164350" y="6116704"/>
            <a:ext cx="238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button default</a:t>
            </a:r>
            <a:endParaRPr lang="id-ID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B723D76-28E2-484C-AC7F-7DDCC5BF2B80}"/>
              </a:ext>
            </a:extLst>
          </p:cNvPr>
          <p:cNvSpPr/>
          <p:nvPr/>
        </p:nvSpPr>
        <p:spPr>
          <a:xfrm>
            <a:off x="4249431" y="5502024"/>
            <a:ext cx="1728192" cy="471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9547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B9B-1101-4595-BC85-9F80B32C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1427-AB18-434B-805C-B7B5D2D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F9E4-93B5-46C1-A099-D4C442CC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F9A5-F486-4744-A03E-1B84372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C3DFE53D-D056-4B09-A02A-FE1F212DF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846209"/>
              </p:ext>
            </p:extLst>
          </p:nvPr>
        </p:nvGraphicFramePr>
        <p:xfrm>
          <a:off x="723900" y="1423274"/>
          <a:ext cx="11090447" cy="2634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1331">
                <a:tc>
                  <a:txBody>
                    <a:bodyPr/>
                    <a:lstStyle/>
                    <a:p>
                      <a:r>
                        <a:rPr lang="en-US" dirty="0"/>
                        <a:t>NAMA KONTROL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KETERANGAN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613"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COMBOBOX</a:t>
                      </a:r>
                      <a:endParaRPr lang="id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MENAMBAHKAN ITEM PADA COMBOBOX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602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ENABLED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MENENTUKAN BISA DI</a:t>
                      </a:r>
                      <a:r>
                        <a:rPr lang="en-US" baseline="0" dirty="0"/>
                        <a:t> KLIK ATAU TIDAK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31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UNTUK IDENTITAS</a:t>
                      </a:r>
                      <a:r>
                        <a:rPr lang="en-US" baseline="0" dirty="0"/>
                        <a:t> COMBOBOX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231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UNTUK MENGATUR JENIS, UKURAN DAN GAYA TULISAN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1B2039A1-7B9F-4552-A307-8806AFD75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132" y="2752171"/>
            <a:ext cx="2126901" cy="4856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EED2E0-F9DC-4894-B0DA-4E58AC3E2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4782" y="4697198"/>
            <a:ext cx="3026157" cy="12248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076C59-C123-4B15-972A-E2A8E58AC5DC}"/>
              </a:ext>
            </a:extLst>
          </p:cNvPr>
          <p:cNvSpPr txBox="1"/>
          <p:nvPr/>
        </p:nvSpPr>
        <p:spPr>
          <a:xfrm>
            <a:off x="5549652" y="593939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combobox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properties</a:t>
            </a:r>
            <a:endParaRPr lang="id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045C2A-D60B-427F-9CB0-8312D0A7D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164" y="5021315"/>
            <a:ext cx="2694783" cy="4715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035110-A024-4EA3-B209-DA85BD2A1F9D}"/>
              </a:ext>
            </a:extLst>
          </p:cNvPr>
          <p:cNvSpPr txBox="1"/>
          <p:nvPr/>
        </p:nvSpPr>
        <p:spPr>
          <a:xfrm>
            <a:off x="1157164" y="593939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combobox</a:t>
            </a:r>
            <a:r>
              <a:rPr lang="en-US" dirty="0"/>
              <a:t> default</a:t>
            </a:r>
            <a:endParaRPr lang="id-ID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6AEE4FE-C83C-448C-BB92-235D2C355833}"/>
              </a:ext>
            </a:extLst>
          </p:cNvPr>
          <p:cNvSpPr/>
          <p:nvPr/>
        </p:nvSpPr>
        <p:spPr>
          <a:xfrm>
            <a:off x="4253508" y="5278759"/>
            <a:ext cx="1728192" cy="471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14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B9B-1101-4595-BC85-9F80B32C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Properties Pada </a:t>
            </a:r>
            <a:r>
              <a:rPr lang="en-US" dirty="0" err="1"/>
              <a:t>Komponen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1427-AB18-434B-805C-B7B5D2D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F9E4-93B5-46C1-A099-D4C442CC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F9A5-F486-4744-A03E-1B843722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3EA04D-9B08-4F8D-8125-8A47660A3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602163"/>
            <a:ext cx="11090274" cy="3979625"/>
          </a:xfrm>
        </p:spPr>
        <p:txBody>
          <a:bodyPr/>
          <a:lstStyle/>
          <a:p>
            <a:pPr marL="0" indent="363538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properties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363538">
              <a:buAutoNum type="arabicPeriod"/>
            </a:pPr>
            <a:r>
              <a:rPr lang="en-US" dirty="0" err="1"/>
              <a:t>Klik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form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properties </a:t>
            </a:r>
            <a:r>
              <a:rPr lang="en-US" dirty="0" err="1"/>
              <a:t>nya</a:t>
            </a:r>
            <a:endParaRPr lang="en-US" dirty="0"/>
          </a:p>
          <a:p>
            <a:pPr marL="0" indent="363538">
              <a:buAutoNum type="arabicPeriod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properties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properties.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F5FFA87-F45B-437E-B136-8A318138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96" y="3765572"/>
            <a:ext cx="3321051" cy="2278928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15AE53F9-DDE9-48B6-A020-F33790D4F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505" y="3241424"/>
            <a:ext cx="5476190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4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41DA-CF9E-47E9-BEA8-A73B9B83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5024-B3B9-4846-9A44-F662EB17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71600"/>
            <a:ext cx="10894377" cy="4721225"/>
          </a:xfrm>
        </p:spPr>
        <p:txBody>
          <a:bodyPr/>
          <a:lstStyle/>
          <a:p>
            <a:r>
              <a:rPr lang="id-ID" sz="3200" dirty="0"/>
              <a:t>Pemrograman dalam pengertian luas meliputi seluruh kegiatan yang tercakup dalam pembuatan program, termasuk analisis kebutuhan (requirement's analysis) dan keseluruhan tahapan dalam perencanaan (planning)</a:t>
            </a:r>
            <a:r>
              <a:rPr lang="en-US" sz="3200" dirty="0"/>
              <a:t> </a:t>
            </a:r>
            <a:r>
              <a:rPr lang="id-ID" sz="3200" dirty="0"/>
              <a:t>perancangan (design) dan pewujudannya (implementation).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F494-FC33-4F22-978E-D901D41F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E491-B606-4ED4-B883-A0A52FBD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679E-F8C6-4043-80FE-77BF2454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41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5496-4C71-42AC-A2C7-565E3367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6EB4-8B9E-4737-BA30-5698DD0C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43075"/>
            <a:ext cx="11090274" cy="4349749"/>
          </a:xfrm>
        </p:spPr>
        <p:txBody>
          <a:bodyPr/>
          <a:lstStyle/>
          <a:p>
            <a:pPr algn="just"/>
            <a:r>
              <a:rPr lang="en-US" dirty="0"/>
              <a:t>EVENT ADALAH SUATU KEJADIAN YANG DITERIMA OLEH SUATU OBYEK.</a:t>
            </a:r>
          </a:p>
          <a:p>
            <a:pPr algn="just"/>
            <a:r>
              <a:rPr lang="en-US" dirty="0"/>
              <a:t>MISALNYA EVENT PADA BUTTON PADA SAAT BUTTON NYA DI KLIK, PADA FORM SAAT FORM NYA DIJALANKAN (LOAD).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UNTUK MENAMBAHKAN EVENT PADA SUATU KOMPONENT CUKUP KLIK 2X PADA KOMPONEN TERSEBUT. MAKA AKAN MUNCUL EVENT DEFAULT DARI KOMPONENT TERSEBUT</a:t>
            </a:r>
          </a:p>
          <a:p>
            <a:pPr algn="just"/>
            <a:r>
              <a:rPr lang="en-US" dirty="0"/>
              <a:t>APABILA EVENT YANG KITA INGINKAN TIDAK SESUAI, MAKA BISA KITA GUNAKAN MELALUI JENDELA EVENT DI OBJECT INSPECTOR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325D8-0511-4750-B74A-2ACB3DFB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AA64-28FE-4D35-8129-6EE8FD69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0DAB-F81F-4C8B-B5B4-2F70FA5B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2F45-4A21-4339-93E8-6003D533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Event</a:t>
            </a:r>
            <a:endParaRPr lang="id-ID" dirty="0"/>
          </a:p>
        </p:txBody>
      </p: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9C1C348-09F8-489E-87F6-54E7C5E90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57" y="1571540"/>
            <a:ext cx="6071993" cy="27297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23D7-2249-46B4-8543-B3A22961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F6F3-4098-4599-89D8-D5DF4CE6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7FCD-A13E-4843-9C2F-33B9A23E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424436-8F66-4483-BC2C-04DF754A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81" y="2756344"/>
            <a:ext cx="550476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0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2F45-4A21-4339-93E8-6003D533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20700"/>
            <a:ext cx="11091600" cy="133200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Event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23D7-2249-46B4-8543-B3A22961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F6F3-4098-4599-89D8-D5DF4CE6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7FCD-A13E-4843-9C2F-33B9A23E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32</a:t>
            </a:fld>
            <a:endParaRPr lang="en-US"/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5B45585A-933B-48E0-9571-FDB6A16F1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3" y="2597282"/>
            <a:ext cx="9196828" cy="174788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71D2F0-B92F-4C75-85A3-BF88EB880D58}"/>
              </a:ext>
            </a:extLst>
          </p:cNvPr>
          <p:cNvSpPr/>
          <p:nvPr/>
        </p:nvSpPr>
        <p:spPr>
          <a:xfrm>
            <a:off x="4905829" y="2555056"/>
            <a:ext cx="1611085" cy="681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92332C-1C98-4176-9EB2-AF3883111D15}"/>
              </a:ext>
            </a:extLst>
          </p:cNvPr>
          <p:cNvCxnSpPr>
            <a:stCxn id="12" idx="2"/>
          </p:cNvCxnSpPr>
          <p:nvPr/>
        </p:nvCxnSpPr>
        <p:spPr>
          <a:xfrm>
            <a:off x="5711372" y="3236686"/>
            <a:ext cx="2146753" cy="174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535C7-5332-40B2-A25A-CFA19C32F2EF}"/>
              </a:ext>
            </a:extLst>
          </p:cNvPr>
          <p:cNvSpPr/>
          <p:nvPr/>
        </p:nvSpPr>
        <p:spPr>
          <a:xfrm>
            <a:off x="6784747" y="5152300"/>
            <a:ext cx="4688115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event yang </a:t>
            </a:r>
            <a:r>
              <a:rPr lang="en-US" dirty="0" err="1"/>
              <a:t>digunakan</a:t>
            </a:r>
            <a:r>
              <a:rPr lang="en-US" dirty="0"/>
              <a:t>. (Click)</a:t>
            </a:r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3246F9-01B9-459D-804C-519C991B6614}"/>
              </a:ext>
            </a:extLst>
          </p:cNvPr>
          <p:cNvSpPr/>
          <p:nvPr/>
        </p:nvSpPr>
        <p:spPr>
          <a:xfrm>
            <a:off x="2374220" y="3402148"/>
            <a:ext cx="1611085" cy="369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5313BF-089E-4EDA-92B6-7485923F75B8}"/>
              </a:ext>
            </a:extLst>
          </p:cNvPr>
          <p:cNvCxnSpPr>
            <a:stCxn id="16" idx="2"/>
          </p:cNvCxnSpPr>
          <p:nvPr/>
        </p:nvCxnSpPr>
        <p:spPr>
          <a:xfrm>
            <a:off x="3179763" y="3771899"/>
            <a:ext cx="805542" cy="128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0079C5-224A-4916-825A-9ECE72B8A0EC}"/>
              </a:ext>
            </a:extLst>
          </p:cNvPr>
          <p:cNvSpPr/>
          <p:nvPr/>
        </p:nvSpPr>
        <p:spPr>
          <a:xfrm>
            <a:off x="2770858" y="5130205"/>
            <a:ext cx="3325141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Baris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event </a:t>
            </a:r>
            <a:r>
              <a:rPr lang="en-US" dirty="0" err="1"/>
              <a:t>terjadi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3391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2F45-4A21-4339-93E8-6003D533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20700"/>
            <a:ext cx="11091600" cy="1332000"/>
          </a:xfrm>
        </p:spPr>
        <p:txBody>
          <a:bodyPr/>
          <a:lstStyle/>
          <a:p>
            <a:r>
              <a:rPr lang="en-US" dirty="0"/>
              <a:t>Event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F23D7-2249-46B4-8543-B3A22961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F6F3-4098-4599-89D8-D5DF4CE6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7FCD-A13E-4843-9C2F-33B9A23E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877AA8E-81CC-4F09-A7FA-C33A9B8E3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444531"/>
              </p:ext>
            </p:extLst>
          </p:nvPr>
        </p:nvGraphicFramePr>
        <p:xfrm>
          <a:off x="1001688" y="1619251"/>
          <a:ext cx="10188624" cy="4420057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0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KONTROL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Button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OnClick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tombol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diklik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393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Edit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TextChanged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textbox </a:t>
                      </a:r>
                      <a:r>
                        <a:rPr lang="en-US" dirty="0" err="1"/>
                        <a:t>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aktivitas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992">
                <a:tc v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OnKeyPress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Event </a:t>
                      </a:r>
                      <a:r>
                        <a:rPr lang="en-US" baseline="0" dirty="0" err="1"/>
                        <a:t>terjadi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saat</a:t>
                      </a:r>
                      <a:r>
                        <a:rPr lang="en-US" baseline="0" dirty="0"/>
                        <a:t> text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aktivitas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tombol</a:t>
                      </a:r>
                      <a:r>
                        <a:rPr lang="en-US" baseline="0" dirty="0"/>
                        <a:t> keyboard </a:t>
                      </a:r>
                      <a:r>
                        <a:rPr lang="en-US" baseline="0" dirty="0" err="1"/>
                        <a:t>tertentu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Form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OnShow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Event </a:t>
                      </a:r>
                      <a:r>
                        <a:rPr lang="en-US" baseline="0" dirty="0" err="1"/>
                        <a:t>terjadi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saat</a:t>
                      </a:r>
                      <a:r>
                        <a:rPr lang="en-US" baseline="0" dirty="0"/>
                        <a:t> form </a:t>
                      </a:r>
                      <a:r>
                        <a:rPr lang="en-US" baseline="0" dirty="0" err="1"/>
                        <a:t>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jalankan</a:t>
                      </a:r>
                      <a:endParaRPr lang="en-US" baseline="0" dirty="0"/>
                    </a:p>
                    <a:p>
                      <a:pPr algn="ctr"/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97">
                <a:tc v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OnClosed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Event </a:t>
                      </a:r>
                      <a:r>
                        <a:rPr lang="en-US" baseline="0" dirty="0" err="1"/>
                        <a:t>terjadi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saat</a:t>
                      </a:r>
                      <a:r>
                        <a:rPr lang="en-US" baseline="0" dirty="0"/>
                        <a:t> form </a:t>
                      </a:r>
                      <a:r>
                        <a:rPr lang="en-US" baseline="0" dirty="0" err="1"/>
                        <a:t>di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tutup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1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Combo Box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OnSelect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salah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satu</a:t>
                      </a:r>
                      <a:r>
                        <a:rPr lang="en-US" baseline="0" dirty="0"/>
                        <a:t> item </a:t>
                      </a:r>
                      <a:r>
                        <a:rPr lang="en-US" baseline="0" dirty="0" err="1"/>
                        <a:t>combobox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dipilih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87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41DA-CF9E-47E9-BEA8-A73B9B83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5024-B3B9-4846-9A44-F662EB17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71600"/>
            <a:ext cx="10894377" cy="4721225"/>
          </a:xfrm>
        </p:spPr>
        <p:txBody>
          <a:bodyPr/>
          <a:lstStyle/>
          <a:p>
            <a:r>
              <a:rPr lang="id-ID" sz="3600" dirty="0"/>
              <a:t>Dalam pengertian yang lebih sempit, pemrograman merupakan pengkodean (coding atau program writing = penulisan program) dan pengujiannya (testing) berdasarkan rancangan tertentu.</a:t>
            </a:r>
            <a:endParaRPr lang="id-ID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F494-FC33-4F22-978E-D901D41F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E491-B606-4ED4-B883-A0A52FBD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679E-F8C6-4043-80FE-77BF2454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41DA-CF9E-47E9-BEA8-A73B9B83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Visual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5024-B3B9-4846-9A44-F662EB17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71600"/>
            <a:ext cx="10894377" cy="830999"/>
          </a:xfrm>
        </p:spPr>
        <p:txBody>
          <a:bodyPr/>
          <a:lstStyle/>
          <a:p>
            <a:r>
              <a:rPr lang="en-US" sz="4000" dirty="0"/>
              <a:t>Visual </a:t>
            </a:r>
            <a:r>
              <a:rPr lang="id-ID" sz="4000" dirty="0"/>
              <a:t>dapat diliha</a:t>
            </a:r>
            <a:r>
              <a:rPr lang="en-US" sz="4000" dirty="0"/>
              <a:t>t</a:t>
            </a:r>
            <a:endParaRPr lang="id-ID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F494-FC33-4F22-978E-D901D41F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E491-B606-4ED4-B883-A0A52FBD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679E-F8C6-4043-80FE-77BF2454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E43F5E-8B81-4E22-B760-202F81BF387B}"/>
              </a:ext>
            </a:extLst>
          </p:cNvPr>
          <p:cNvSpPr txBox="1">
            <a:spLocks/>
          </p:cNvSpPr>
          <p:nvPr/>
        </p:nvSpPr>
        <p:spPr>
          <a:xfrm>
            <a:off x="746760" y="2356485"/>
            <a:ext cx="11031537" cy="328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Jadi, </a:t>
            </a:r>
            <a:r>
              <a:rPr lang="en-US" sz="4000" dirty="0" err="1"/>
              <a:t>Pemrograman</a:t>
            </a:r>
            <a:r>
              <a:rPr lang="en-US" sz="4000" dirty="0"/>
              <a:t> Visual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pengembangan</a:t>
            </a:r>
            <a:r>
              <a:rPr lang="en-US" sz="4000" dirty="0"/>
              <a:t> Bahasa </a:t>
            </a:r>
            <a:r>
              <a:rPr lang="en-US" sz="4000" dirty="0" err="1"/>
              <a:t>pemrograman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mendesain</a:t>
            </a:r>
            <a:r>
              <a:rPr lang="en-US" sz="4000" dirty="0"/>
              <a:t>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r>
              <a:rPr lang="en-US" sz="4000" dirty="0"/>
              <a:t> yang user friendly (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dilihat</a:t>
            </a:r>
            <a:r>
              <a:rPr lang="en-US" sz="4000" dirty="0"/>
              <a:t> oleh </a:t>
            </a:r>
            <a:r>
              <a:rPr lang="en-US" sz="4000" dirty="0" err="1"/>
              <a:t>alat</a:t>
            </a:r>
            <a:r>
              <a:rPr lang="en-US" sz="4000" dirty="0"/>
              <a:t> visual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yaitu</a:t>
            </a:r>
            <a:r>
              <a:rPr lang="en-US" sz="4000" dirty="0"/>
              <a:t> </a:t>
            </a:r>
            <a:r>
              <a:rPr lang="en-US" sz="4000" dirty="0" err="1"/>
              <a:t>mata</a:t>
            </a:r>
            <a:r>
              <a:rPr lang="en-US" sz="4000" dirty="0"/>
              <a:t>) dan </a:t>
            </a:r>
            <a:r>
              <a:rPr lang="en-US" sz="4000" dirty="0" err="1"/>
              <a:t>interaktif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user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31364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41DA-CF9E-47E9-BEA8-A73B9B83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Borland Delphi 7</a:t>
            </a:r>
            <a:endParaRPr lang="id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F494-FC33-4F22-978E-D901D41F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E491-B606-4ED4-B883-A0A52FBD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679E-F8C6-4043-80FE-77BF2454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E43F5E-8B81-4E22-B760-202F81BF387B}"/>
              </a:ext>
            </a:extLst>
          </p:cNvPr>
          <p:cNvSpPr txBox="1">
            <a:spLocks/>
          </p:cNvSpPr>
          <p:nvPr/>
        </p:nvSpPr>
        <p:spPr>
          <a:xfrm>
            <a:off x="746760" y="1403569"/>
            <a:ext cx="11031537" cy="490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Delphi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Bahasa </a:t>
            </a:r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dirty="0" err="1"/>
              <a:t>lingkungan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.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dikembangkan</a:t>
            </a:r>
            <a:r>
              <a:rPr lang="en-US" sz="3200" dirty="0"/>
              <a:t> oleh Borland.</a:t>
            </a:r>
          </a:p>
          <a:p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Bahasa Pascal yang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i="1" dirty="0"/>
              <a:t>open source, </a:t>
            </a:r>
            <a:r>
              <a:rPr lang="en-US" sz="3200" dirty="0"/>
              <a:t>Bahasa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pula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program yang </a:t>
            </a:r>
            <a:r>
              <a:rPr lang="en-US" sz="3200" dirty="0" err="1"/>
              <a:t>berjalan</a:t>
            </a:r>
            <a:r>
              <a:rPr lang="en-US" sz="3200" dirty="0"/>
              <a:t> di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Mac </a:t>
            </a:r>
            <a:r>
              <a:rPr lang="en-US" sz="3200" dirty="0" err="1"/>
              <a:t>Os</a:t>
            </a:r>
            <a:r>
              <a:rPr lang="en-US" sz="3200" dirty="0"/>
              <a:t> dan Windows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4588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41DA-CF9E-47E9-BEA8-A73B9B83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endParaRPr lang="id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F494-FC33-4F22-978E-D901D41F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E491-B606-4ED4-B883-A0A52FBD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679E-F8C6-4043-80FE-77BF2454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E43F5E-8B81-4E22-B760-202F81BF387B}"/>
              </a:ext>
            </a:extLst>
          </p:cNvPr>
          <p:cNvSpPr txBox="1">
            <a:spLocks/>
          </p:cNvSpPr>
          <p:nvPr/>
        </p:nvSpPr>
        <p:spPr>
          <a:xfrm>
            <a:off x="746760" y="1403569"/>
            <a:ext cx="11031537" cy="490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Bahasa </a:t>
            </a:r>
            <a:r>
              <a:rPr lang="en-US" sz="3200" dirty="0" err="1"/>
              <a:t>pemrograman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terletak</a:t>
            </a:r>
            <a:r>
              <a:rPr lang="en-US" sz="3200" dirty="0"/>
              <a:t> pada </a:t>
            </a:r>
            <a:r>
              <a:rPr lang="en-US" sz="3200" dirty="0" err="1"/>
              <a:t>produktivitas</a:t>
            </a:r>
            <a:r>
              <a:rPr lang="en-US" sz="3200" dirty="0"/>
              <a:t>, </a:t>
            </a:r>
            <a:r>
              <a:rPr lang="en-US" sz="3200" dirty="0" err="1"/>
              <a:t>kualitas</a:t>
            </a:r>
            <a:r>
              <a:rPr lang="en-US" sz="3200" dirty="0"/>
              <a:t>,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, </a:t>
            </a:r>
            <a:r>
              <a:rPr lang="en-US" sz="3200" dirty="0" err="1"/>
              <a:t>kecepatan</a:t>
            </a:r>
            <a:r>
              <a:rPr lang="en-US" sz="3200" dirty="0"/>
              <a:t> </a:t>
            </a:r>
            <a:r>
              <a:rPr lang="en-US" sz="3200" dirty="0" err="1"/>
              <a:t>kompilasi</a:t>
            </a:r>
            <a:r>
              <a:rPr lang="en-US" sz="3200" dirty="0"/>
              <a:t>,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desain</a:t>
            </a:r>
            <a:r>
              <a:rPr lang="en-US" sz="3200" dirty="0"/>
              <a:t> yang </a:t>
            </a:r>
            <a:r>
              <a:rPr lang="en-US" sz="3200" dirty="0" err="1"/>
              <a:t>menarik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diperkuat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pemrogramannya</a:t>
            </a:r>
            <a:r>
              <a:rPr lang="en-US" sz="3200" dirty="0"/>
              <a:t> yang </a:t>
            </a:r>
            <a:r>
              <a:rPr lang="en-US" sz="3200" dirty="0" err="1"/>
              <a:t>terstruktur</a:t>
            </a:r>
            <a:r>
              <a:rPr lang="en-US" sz="3200" dirty="0"/>
              <a:t> (</a:t>
            </a:r>
            <a:r>
              <a:rPr lang="en-US" sz="3200" dirty="0" err="1"/>
              <a:t>Madcoms</a:t>
            </a:r>
            <a:r>
              <a:rPr lang="en-US" sz="3200" dirty="0"/>
              <a:t>, 2002:1)</a:t>
            </a:r>
          </a:p>
        </p:txBody>
      </p:sp>
    </p:spTree>
    <p:extLst>
      <p:ext uri="{BB962C8B-B14F-4D97-AF65-F5344CB8AC3E}">
        <p14:creationId xmlns:p14="http://schemas.microsoft.com/office/powerpoint/2010/main" val="184060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41DA-CF9E-47E9-BEA8-A73B9B83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(Integrated Development Environment)</a:t>
            </a:r>
            <a:endParaRPr lang="id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F494-FC33-4F22-978E-D901D41F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E491-B606-4ED4-B883-A0A52FBD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679E-F8C6-4043-80FE-77BF2454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E43F5E-8B81-4E22-B760-202F81BF387B}"/>
              </a:ext>
            </a:extLst>
          </p:cNvPr>
          <p:cNvSpPr txBox="1">
            <a:spLocks/>
          </p:cNvSpPr>
          <p:nvPr/>
        </p:nvSpPr>
        <p:spPr>
          <a:xfrm>
            <a:off x="746760" y="1403569"/>
            <a:ext cx="11031537" cy="490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Lingkungan</a:t>
            </a:r>
            <a:r>
              <a:rPr lang="en-US" sz="3200" dirty="0"/>
              <a:t> </a:t>
            </a:r>
            <a:r>
              <a:rPr lang="en-US" sz="3200" dirty="0" err="1"/>
              <a:t>pengembangan</a:t>
            </a:r>
            <a:r>
              <a:rPr lang="en-US" sz="3200" dirty="0"/>
              <a:t> </a:t>
            </a:r>
            <a:r>
              <a:rPr lang="en-US" sz="3200" dirty="0" err="1"/>
              <a:t>terpadu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Integrated Development Environment (IDE)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adalah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bagian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dari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Delphi yang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digunakan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untuk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mengembangkan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program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secara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Visual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merancang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tampilan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untuk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para user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antarmuka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pemakai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) dan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menuliskan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 listing program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340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8A24F757-A3B4-4994-B9C7-6F81D574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17"/>
          <a:stretch/>
        </p:blipFill>
        <p:spPr>
          <a:xfrm>
            <a:off x="1085005" y="301725"/>
            <a:ext cx="10371081" cy="542756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573F8-2A7B-4654-859A-54FEB3E1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828E2-635F-4F25-972C-E5429F51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72211-969B-46EF-928E-532D09624B72}"/>
              </a:ext>
            </a:extLst>
          </p:cNvPr>
          <p:cNvSpPr txBox="1"/>
          <p:nvPr/>
        </p:nvSpPr>
        <p:spPr>
          <a:xfrm>
            <a:off x="2573337" y="5857875"/>
            <a:ext cx="824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Program Borland Delphi 7</a:t>
            </a:r>
            <a:endParaRPr lang="id-ID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6FF85CBC-DA88-4EE3-8353-B6D88672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Visual 1</a:t>
            </a:r>
          </a:p>
        </p:txBody>
      </p:sp>
    </p:spTree>
    <p:extLst>
      <p:ext uri="{BB962C8B-B14F-4D97-AF65-F5344CB8AC3E}">
        <p14:creationId xmlns:p14="http://schemas.microsoft.com/office/powerpoint/2010/main" val="107742298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{D2F78EDB-9439-42B0-AD87-94B9560E76B5}tf33713516_win32</Template>
  <TotalTime>761</TotalTime>
  <Words>1581</Words>
  <Application>Microsoft Office PowerPoint</Application>
  <PresentationFormat>Widescreen</PresentationFormat>
  <Paragraphs>294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Walbaum Display</vt:lpstr>
      <vt:lpstr>3DFloatVTI</vt:lpstr>
      <vt:lpstr>PERKENALAN BORLAND DELPHI 7</vt:lpstr>
      <vt:lpstr>Pengantar</vt:lpstr>
      <vt:lpstr>Pengertian Pemrograman</vt:lpstr>
      <vt:lpstr>Pengertian Pemrograman</vt:lpstr>
      <vt:lpstr>Pengertian Visual</vt:lpstr>
      <vt:lpstr>Borland Delphi 7</vt:lpstr>
      <vt:lpstr>Keunggulan</vt:lpstr>
      <vt:lpstr>IDE (Integrated Development Environment)</vt:lpstr>
      <vt:lpstr>PowerPoint Presentation</vt:lpstr>
      <vt:lpstr>Langkah Menjalankan Delphi 7</vt:lpstr>
      <vt:lpstr>PowerPoint Presentation</vt:lpstr>
      <vt:lpstr>Bagian dari Delphi 7</vt:lpstr>
      <vt:lpstr>Bagian dari Delphi 7</vt:lpstr>
      <vt:lpstr>Bagian dari Delphi 7</vt:lpstr>
      <vt:lpstr>Bagian dari Delphi 7</vt:lpstr>
      <vt:lpstr>Bagian dari Delphi 7</vt:lpstr>
      <vt:lpstr>Bagian dari Delphi 7</vt:lpstr>
      <vt:lpstr>Bagian dari Delphi 7</vt:lpstr>
      <vt:lpstr>Pembuatan Projek</vt:lpstr>
      <vt:lpstr>Membuat Projek Baru</vt:lpstr>
      <vt:lpstr>Menyimpan Project</vt:lpstr>
      <vt:lpstr>Menjalankan Projek</vt:lpstr>
      <vt:lpstr>Menambahkan Component ke Form</vt:lpstr>
      <vt:lpstr>Component-Component Delphi</vt:lpstr>
      <vt:lpstr>Properties yang Sering Digunakan</vt:lpstr>
      <vt:lpstr>Properties yang Sering Digunakan</vt:lpstr>
      <vt:lpstr>Properties yang Sering Digunakan</vt:lpstr>
      <vt:lpstr>Properties yang Sering Digunakan</vt:lpstr>
      <vt:lpstr>Mengatur Properties Pada Komponen</vt:lpstr>
      <vt:lpstr>Event</vt:lpstr>
      <vt:lpstr>Menambahkan Event</vt:lpstr>
      <vt:lpstr>Contoh Event</vt:lpstr>
      <vt:lpstr>Event yang Sering Digunakan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1</dc:title>
  <dc:creator>Muhammad Saidi Rahman</dc:creator>
  <cp:lastModifiedBy>Muhammad Saidi Rahman</cp:lastModifiedBy>
  <cp:revision>110</cp:revision>
  <dcterms:created xsi:type="dcterms:W3CDTF">2022-03-14T13:55:15Z</dcterms:created>
  <dcterms:modified xsi:type="dcterms:W3CDTF">2022-12-11T01:22:22Z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