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7" r:id="rId19"/>
    <p:sldId id="301" r:id="rId20"/>
    <p:sldId id="305" r:id="rId21"/>
    <p:sldId id="306" r:id="rId22"/>
    <p:sldId id="308" r:id="rId23"/>
    <p:sldId id="309" r:id="rId24"/>
    <p:sldId id="298" r:id="rId25"/>
    <p:sldId id="299" r:id="rId26"/>
    <p:sldId id="300" r:id="rId27"/>
    <p:sldId id="302" r:id="rId28"/>
    <p:sldId id="303" r:id="rId29"/>
    <p:sldId id="304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1" r:id="rId50"/>
    <p:sldId id="33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474" autoAdjust="0"/>
  </p:normalViewPr>
  <p:slideViewPr>
    <p:cSldViewPr snapToGrid="0">
      <p:cViewPr varScale="1">
        <p:scale>
          <a:sx n="63" d="100"/>
          <a:sy n="63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3-24T07:51:2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9773 0,'25'0'187,"0"0"-171,-1 0-16,51 0 15,49 25 1,-74-25 0,-1 0-1,-24 0 1,0 0 15,0 0-15,-1 0-1,1 0 1,0 0-16,49 0 16,26 0-1,-1 0 1,-25 0-1,-24-25 1,-1 25 0,26 0-1,74 0 1,0 0 0,-25 0 15,-50 0-16,0 0 1,-24 0 0,0 0-1,74 25 1,49 0 0,-24-25-1,0 0 1,-75 0-1,1 0 1,-1 0 0,174 0-1,-124 0 1,-49 0 0,-1 0 15,-49 0-16,24 0 1,51 0 0,24 0-1,-25 0 1,-25 0 0,1 0-1,-1 0 16,1 0-15,24 0 0,-74 0-1,99 0 1,-75 0 0,1 0-1,-25 0 1,-1 0-1,1 0 17,0 0-32,0 0 31,0 0-15,-1 0-1,1 0 1,0 0 15,0 0-31,25 0 16,-1 0-1,-24 0 1,25 0 0,-26 0-1,26 0 1,0 0-1,-26 0 1,26 24 0,0-24-1,24 0 1,-49 0 0,24 0 15,-24 0-16,0 0-15,-25 25 16,25-25 15,0 0-15,-1 0 0,26 0-1,24 25 1,-49-25-1,0 0 1,0 0 0,0 0 15,-25 25 31</inkml:trace>
  <inkml:trace contextRef="#ctx0" brushRef="#br0" timeOffset="6162.99">17537 9723 0,'25'0'203,"0"0"-187,24 25-1,1-25-15,198 25 16,74 0-1,-173 0 17,-25-1-17,-74-24 1,-25 0 0,-1 0-16,1 0 15,0 0 1,0 0-1,24 0 1,26 0 0,-26 0-1,26 0 1,24 0 0,-49 0 15,-1 0-16,26 0 1,24 0 0,-25-24-1,-24 24 1,-1 0 0,-24 0-1,0-25 1,0 25-1,0 0 17,0 0-17,-1 0 1,-24-25-16,50 25 31,0 0-15,-26 0-1,1-25 1,0 25 0,25 0-1,-26 0 1,1-25 15,0 25-15,0 0-1,0 0 1,-1-24 0,1 24-1,0 0 17,0 0 30,0 0-15,-1 0-47,1 0 16,25 0-16,-25 0 15,24 0 1,-24 0-1,25 0 1,-26 0 0,1 0 31,0 0-16,0 0-16,0 0 1,-1 0 15,26 0-15,-25 0 0,24 24-1,-24-24 1,0 0-1,25 0 1,-25 0 0,-1 0-1,1 0 17,0 0-17,0 0 16,-25 25-15,49-25 0,-24 0-1,0 0 1,25 0 0,-26 0-16,1 0 15,25 0 1,-25 0-1,-1 0 1,1 0 15,0 0-15,0 0 15,0 0-15,-1 0 15,1 0 47,-25 25 250,25-25-203,0 0-15,0 0-17,-1 0-46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3-24T08:14:54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13419 9773 0,'25'0'297,"0"-25"-297,0 25 15,24 0-15,-24 0 16,50 0 0,-51-25-16,76 1 15,-51 24 1,1 0-1,24-25 1,25 25 0,1-25-1,-26 25 1,-24-25 0,24 25-1,-49 0 1,0 0-1,24 0 1,1 0 0,0 0-1,-26 0 1,26 0-16,-25 0 16,0 0-1,24 0 16,-24 0-15,0 0 15,24 0-15,-24 0 0,25 0-1,-25 0 1,74 0-1,-50 0 1,-24 0 0,25 0-1,-25 0 1,-1 0 15,1 0 0,0 0-15,0 0 0,0 0 62,-1 0 16,1 0-63,0 0-16,0 0 1,0 0-16,0 0 16,-1 0-1,1 0-15,0 0 16,0 0-16,24 0 16,1 0 15,0 0-16,-1 25 1,26-25 0,24 0-1,0 0 1,-49 0 0,24 0-1,-49 0 1,24 0-1,-24 0 1,50 25 0,-1-25 15,-24 0-31,24 25 31,-49-25-31,25 0 16,24 0-1,0 0 1,1 0 0,-26 0-1,51 0 1,-26 0 0,25 0-1,-49 0 1,-1 0-1,1 0 1,0 0 15,-1 0-15,75 24 0,174-24-1,148 0 1,-123 0 15,-75-24-15,-74 24-1,-125 0-15,1 0 16,-25 0 0,24 0-1,-24 0 1,0 0-1,0 0 1,24-25 0,26 25-1,24 0 1,-25 0 0,26 0-1,73-25 1,50 25 15,-99-25-15,-74 25-1,0 0 1,-26 0 0,1 0 15,0 0-31,74 0 15,-24 0 1,-51 0 0</inkml:trace>
  <inkml:trace contextRef="#ctx0" brushRef="#br0" timeOffset="1312.63">20513 9624 0,'25'0'187,"25"0"-171,-25 0-1,-1 0-15,1 0 16,25 0 0,0 0-16,49 0 15,0 0 1,124 0 0,-24 25-1,-100-25 1,-50 0-16,75 0 15,1 0 1,-26 0 0,0 25 15,25-25-15,-74 0-1,-1 0 1,-24 0-1,0 0 1,0 0 15,-1 0 1,1 0-1</inkml:trace>
  <inkml:trace contextRef="#ctx0" brushRef="#br0" timeOffset="4921.42">13543 9823 0,'-24'0'171,"24"24"-155,-25-24 0,0 0-1,0 0 1,0 0-16,-24 0 16,-50 0-1,74 0 1,0 0-1,-25 0 1,25 0 0,1 0 15,-1 0-31,0 0 16,0 0-1,0 0 32,25-24-47,0-1 31,-24 0-15,24-49 0,0-1-1,0-24 1,24 74-1,-24-24 1,0 24 0,0-25-1,0 25 1,0 1-16,0-26 16,0 25-1,0-24 1,0-1 15,0 0-15,0 26-1,0-1 1,0 0 0,0 0-1,0-25 1,0 26-1,0-1 1,0 0 0,-24 0-1,24 0 1,0 1 0,-25 24-1,25-25 1,0 0-1,0 0-15,0 0 32,0 1-17,0-1 1,0 0 15,0 0 16,0 0 16,0 1-32,0-1 16,25 25 15,-1 0-31,1 0-15,0 0 15,0 0-31,24 0 16,1 0-16,49 0 16,-49 0-1,24 0-15,75 0 16,-50 0-1,25 0 1,-24 0 0,24 0 15,-25 0-15,-50 0-1,1 0 1,0 0-1,-26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281FC-AE0C-49CD-932D-399DBBC1B6C9}"/>
              </a:ext>
            </a:extLst>
          </p:cNvPr>
          <p:cNvSpPr txBox="1"/>
          <p:nvPr/>
        </p:nvSpPr>
        <p:spPr>
          <a:xfrm>
            <a:off x="8416607" y="6425542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Muhammad Saidi Rahman, </a:t>
            </a:r>
            <a:r>
              <a:rPr lang="en-US" dirty="0" err="1">
                <a:solidFill>
                  <a:schemeClr val="bg1"/>
                </a:solidFill>
              </a:rPr>
              <a:t>M.Kom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0D82A851-89A5-4CE4-B04E-00E9C524F349}"/>
              </a:ext>
            </a:extLst>
          </p:cNvPr>
          <p:cNvSpPr/>
          <p:nvPr/>
        </p:nvSpPr>
        <p:spPr>
          <a:xfrm>
            <a:off x="0" y="5728446"/>
            <a:ext cx="4383741" cy="111610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Pemrograman</a:t>
            </a:r>
            <a:r>
              <a:rPr lang="en-US" dirty="0"/>
              <a:t> Visual 1 – Delphi 7</a:t>
            </a:r>
          </a:p>
          <a:p>
            <a:pPr algn="ctr"/>
            <a:r>
              <a:rPr lang="en-US" dirty="0"/>
              <a:t>3 SKS</a:t>
            </a:r>
            <a:endParaRPr lang="id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C0F544-740E-036C-C559-EB979653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868680"/>
            <a:ext cx="9003792" cy="2852928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Event, Message Box,</a:t>
            </a:r>
            <a:endParaRPr lang="id-ID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191EA17-1B97-3811-F0E7-A7AE5CDBA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7CCC-D9D1-43CF-A57B-5B46C3E4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MessageBox</a:t>
            </a:r>
            <a:r>
              <a:rPr lang="en-US" dirty="0"/>
              <a:t> - </a:t>
            </a:r>
            <a:r>
              <a:rPr lang="en-US" dirty="0" err="1"/>
              <a:t>MessageDlg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D81FB-D2AE-4A5B-802C-6F0C2EF5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E4D32-3036-4C07-B497-B37E086A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586753"/>
            <a:ext cx="11484176" cy="4590210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MessageBox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MessageDlg</a:t>
            </a:r>
            <a:r>
              <a:rPr lang="en-US" dirty="0"/>
              <a:t>.</a:t>
            </a:r>
          </a:p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MessageDlg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icon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 err="1"/>
              <a:t>Formatnya</a:t>
            </a:r>
            <a:r>
              <a:rPr lang="en-US" dirty="0"/>
              <a:t>: </a:t>
            </a:r>
            <a:r>
              <a:rPr lang="en-US" dirty="0" err="1"/>
              <a:t>MessageDlg</a:t>
            </a:r>
            <a:r>
              <a:rPr lang="en-US" dirty="0"/>
              <a:t>(‘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’, type, Button, </a:t>
            </a:r>
            <a:r>
              <a:rPr lang="en-US" dirty="0" err="1"/>
              <a:t>longint</a:t>
            </a:r>
            <a:r>
              <a:rPr lang="en-US" dirty="0"/>
              <a:t>)</a:t>
            </a:r>
          </a:p>
          <a:p>
            <a:r>
              <a:rPr lang="en-US" dirty="0"/>
              <a:t>Type: </a:t>
            </a:r>
            <a:r>
              <a:rPr lang="en-US" dirty="0" err="1"/>
              <a:t>mtWarning</a:t>
            </a:r>
            <a:r>
              <a:rPr lang="en-US" dirty="0"/>
              <a:t>, </a:t>
            </a:r>
            <a:r>
              <a:rPr lang="en-US" dirty="0" err="1"/>
              <a:t>mtInformation</a:t>
            </a:r>
            <a:r>
              <a:rPr lang="en-US" dirty="0"/>
              <a:t>, </a:t>
            </a:r>
            <a:r>
              <a:rPr lang="en-US" dirty="0" err="1"/>
              <a:t>mtError</a:t>
            </a:r>
            <a:r>
              <a:rPr lang="en-US" dirty="0"/>
              <a:t>, </a:t>
            </a:r>
            <a:r>
              <a:rPr lang="en-US" dirty="0" err="1"/>
              <a:t>mtConfirmation</a:t>
            </a:r>
            <a:r>
              <a:rPr lang="en-US" dirty="0"/>
              <a:t>, </a:t>
            </a:r>
            <a:r>
              <a:rPr lang="en-US" dirty="0" err="1"/>
              <a:t>mtCustom</a:t>
            </a:r>
            <a:endParaRPr lang="en-US" dirty="0"/>
          </a:p>
          <a:p>
            <a:r>
              <a:rPr lang="en-US" dirty="0" err="1"/>
              <a:t>TypeButton</a:t>
            </a:r>
            <a:r>
              <a:rPr lang="en-US" dirty="0"/>
              <a:t>: </a:t>
            </a:r>
            <a:r>
              <a:rPr lang="en-US" dirty="0" err="1"/>
              <a:t>mbYes</a:t>
            </a:r>
            <a:r>
              <a:rPr lang="en-US" dirty="0"/>
              <a:t>, </a:t>
            </a:r>
            <a:r>
              <a:rPr lang="en-US" dirty="0" err="1"/>
              <a:t>mbNo</a:t>
            </a:r>
            <a:r>
              <a:rPr lang="en-US" dirty="0"/>
              <a:t> </a:t>
            </a:r>
            <a:r>
              <a:rPr lang="en-US" dirty="0" err="1"/>
              <a:t>mbOk</a:t>
            </a:r>
            <a:r>
              <a:rPr lang="en-US" dirty="0"/>
              <a:t>, </a:t>
            </a:r>
            <a:r>
              <a:rPr lang="en-US" dirty="0" err="1"/>
              <a:t>mbCancel</a:t>
            </a:r>
            <a:r>
              <a:rPr lang="en-US" dirty="0"/>
              <a:t>, </a:t>
            </a:r>
            <a:r>
              <a:rPr lang="en-US" dirty="0" err="1"/>
              <a:t>mbAbort</a:t>
            </a:r>
            <a:r>
              <a:rPr lang="en-US" dirty="0"/>
              <a:t>, </a:t>
            </a:r>
            <a:r>
              <a:rPr lang="en-US" dirty="0" err="1"/>
              <a:t>mbAll</a:t>
            </a:r>
            <a:r>
              <a:rPr lang="en-US" dirty="0"/>
              <a:t>, </a:t>
            </a:r>
            <a:r>
              <a:rPr lang="en-US" dirty="0" err="1"/>
              <a:t>mbHelp</a:t>
            </a:r>
            <a:r>
              <a:rPr lang="en-US" dirty="0"/>
              <a:t>, </a:t>
            </a:r>
            <a:r>
              <a:rPr lang="en-US" dirty="0" err="1"/>
              <a:t>mbRetry</a:t>
            </a:r>
            <a:r>
              <a:rPr lang="en-US" dirty="0"/>
              <a:t>, </a:t>
            </a:r>
            <a:r>
              <a:rPr lang="en-US" dirty="0" err="1"/>
              <a:t>mbIgnore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BA12B7-1201-4FD1-8B4D-11423DD15711}"/>
              </a:ext>
            </a:extLst>
          </p:cNvPr>
          <p:cNvGrpSpPr/>
          <p:nvPr/>
        </p:nvGrpSpPr>
        <p:grpSpPr>
          <a:xfrm>
            <a:off x="0" y="6328523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6C062FC6-4ED0-4A7F-AD62-6611EFDE8006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D7D93FF6-4D16-4060-A141-5EDE478791D2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10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36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C2D1-C060-4585-9EF6-44C1ABA0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00E0D-9592-46AF-8C95-AAAD73BF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6485-AC1E-4882-88F1-860030B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446447" cy="435133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Delphi 7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: Projek1</a:t>
            </a:r>
          </a:p>
          <a:p>
            <a:r>
              <a:rPr lang="en-US" dirty="0"/>
              <a:t>Pada Form1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design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formnya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C17202-7897-4E5E-9C21-2C01CF12188F}"/>
              </a:ext>
            </a:extLst>
          </p:cNvPr>
          <p:cNvGrpSpPr/>
          <p:nvPr/>
        </p:nvGrpSpPr>
        <p:grpSpPr>
          <a:xfrm>
            <a:off x="0" y="6328523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3A2A599C-B05A-4D3F-A965-983E02089012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83089712-0AF2-4801-8A62-366E2F743F9C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11</a:t>
              </a:fld>
              <a:endParaRPr lang="en-US" sz="1400" dirty="0"/>
            </a:p>
          </p:txBody>
        </p: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B8CCE0-78C5-4D91-BB28-CB3E90CB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1494"/>
            <a:ext cx="3568641" cy="39268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F3170C-2CFD-4382-A0FE-B9BA753592E2}"/>
              </a:ext>
            </a:extLst>
          </p:cNvPr>
          <p:cNvSpPr/>
          <p:nvPr/>
        </p:nvSpPr>
        <p:spPr>
          <a:xfrm>
            <a:off x="10316882" y="2624847"/>
            <a:ext cx="93531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btn1</a:t>
            </a:r>
            <a:endParaRPr lang="id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28226E-B113-4B24-8BE3-87EE7973FD7B}"/>
              </a:ext>
            </a:extLst>
          </p:cNvPr>
          <p:cNvSpPr/>
          <p:nvPr/>
        </p:nvSpPr>
        <p:spPr>
          <a:xfrm>
            <a:off x="10316882" y="3246437"/>
            <a:ext cx="93531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btn2</a:t>
            </a:r>
            <a:endParaRPr lang="id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31E6B4-8E2E-4357-ACE3-C41A0FDB435B}"/>
              </a:ext>
            </a:extLst>
          </p:cNvPr>
          <p:cNvSpPr/>
          <p:nvPr/>
        </p:nvSpPr>
        <p:spPr>
          <a:xfrm>
            <a:off x="10316882" y="3800765"/>
            <a:ext cx="93531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btn3</a:t>
            </a:r>
            <a:endParaRPr lang="id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B9C2B9-CB57-4839-BFF8-EB7AC7FA75DA}"/>
              </a:ext>
            </a:extLst>
          </p:cNvPr>
          <p:cNvSpPr/>
          <p:nvPr/>
        </p:nvSpPr>
        <p:spPr>
          <a:xfrm>
            <a:off x="10316882" y="4422355"/>
            <a:ext cx="93531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btn4</a:t>
            </a:r>
            <a:endParaRPr lang="id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21233B-E235-4B40-B6F4-FF71DF16FAE2}"/>
              </a:ext>
            </a:extLst>
          </p:cNvPr>
          <p:cNvSpPr/>
          <p:nvPr/>
        </p:nvSpPr>
        <p:spPr>
          <a:xfrm>
            <a:off x="10316882" y="4970042"/>
            <a:ext cx="93531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btn5</a:t>
            </a:r>
            <a:endParaRPr lang="id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B71269-F5FE-4258-BCF9-6AB887CC456C}"/>
              </a:ext>
            </a:extLst>
          </p:cNvPr>
          <p:cNvCxnSpPr>
            <a:endCxn id="10" idx="1"/>
          </p:cNvCxnSpPr>
          <p:nvPr/>
        </p:nvCxnSpPr>
        <p:spPr>
          <a:xfrm flipV="1">
            <a:off x="9291918" y="2807410"/>
            <a:ext cx="1024964" cy="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A7895A-AC5E-4205-B3B2-91D91E0CA108}"/>
              </a:ext>
            </a:extLst>
          </p:cNvPr>
          <p:cNvCxnSpPr>
            <a:endCxn id="11" idx="1"/>
          </p:cNvCxnSpPr>
          <p:nvPr/>
        </p:nvCxnSpPr>
        <p:spPr>
          <a:xfrm>
            <a:off x="9291918" y="3428999"/>
            <a:ext cx="1024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469E31-D3CD-41E5-A657-7C31D1BFC4B7}"/>
              </a:ext>
            </a:extLst>
          </p:cNvPr>
          <p:cNvCxnSpPr>
            <a:endCxn id="14" idx="1"/>
          </p:cNvCxnSpPr>
          <p:nvPr/>
        </p:nvCxnSpPr>
        <p:spPr>
          <a:xfrm flipV="1">
            <a:off x="9197788" y="3983328"/>
            <a:ext cx="1119094" cy="1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472D2E-E37E-43E4-98C9-ACE30BA1894F}"/>
              </a:ext>
            </a:extLst>
          </p:cNvPr>
          <p:cNvCxnSpPr>
            <a:endCxn id="17" idx="1"/>
          </p:cNvCxnSpPr>
          <p:nvPr/>
        </p:nvCxnSpPr>
        <p:spPr>
          <a:xfrm>
            <a:off x="9184341" y="4604917"/>
            <a:ext cx="1132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7F7D11-CD0C-44BE-BB2A-0A6093769CDA}"/>
              </a:ext>
            </a:extLst>
          </p:cNvPr>
          <p:cNvCxnSpPr>
            <a:endCxn id="20" idx="1"/>
          </p:cNvCxnSpPr>
          <p:nvPr/>
        </p:nvCxnSpPr>
        <p:spPr>
          <a:xfrm>
            <a:off x="9197788" y="5133146"/>
            <a:ext cx="1119094" cy="1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ECB0-DDD3-4946-B871-D98DD060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FCB7-AF5E-4EDD-BABD-CA7CED23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3FB2C-173A-4008-936B-E1A4A615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408768"/>
            <a:ext cx="11215235" cy="4351338"/>
          </a:xfrm>
        </p:spPr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event pada </a:t>
            </a:r>
            <a:r>
              <a:rPr lang="en-US" dirty="0" err="1"/>
              <a:t>semua</a:t>
            </a:r>
            <a:r>
              <a:rPr lang="en-US" dirty="0"/>
              <a:t> button </a:t>
            </a:r>
            <a:r>
              <a:rPr lang="en-US" dirty="0" err="1"/>
              <a:t>dengan</a:t>
            </a:r>
            <a:r>
              <a:rPr lang="en-US" dirty="0"/>
              <a:t> event </a:t>
            </a:r>
            <a:r>
              <a:rPr lang="en-US" b="1" dirty="0"/>
              <a:t>Click.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baris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messagebox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EDAC62-80D1-4CD4-A79F-B3A30151A3CF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1E40FBA9-57F9-4A14-9F56-C94C22EA3810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AAE340B0-0106-410E-BEF6-CB834F9394BE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12</a:t>
              </a:fld>
              <a:endParaRPr lang="en-US" sz="1400" dirty="0"/>
            </a:p>
          </p:txBody>
        </p:sp>
      </p:grp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6AFE90-AF73-463B-B89D-533EAC7E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" y="2780083"/>
            <a:ext cx="6745047" cy="107576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CFB1693-CC74-4229-9C67-22CE60F03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5" y="3907284"/>
            <a:ext cx="7163267" cy="1184901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135BDBA-C76F-4840-9598-A93A526B6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65" y="5143621"/>
            <a:ext cx="9219048" cy="1076190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CE67EA-15A5-4F82-9A6A-4C4A9BD10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71" t="22389" r="11189" b="60881"/>
          <a:stretch/>
        </p:blipFill>
        <p:spPr>
          <a:xfrm>
            <a:off x="8955741" y="2704535"/>
            <a:ext cx="2702859" cy="65700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AD06D9-3A52-43C6-A4A3-1774756292AE}"/>
              </a:ext>
            </a:extLst>
          </p:cNvPr>
          <p:cNvCxnSpPr>
            <a:stCxn id="9" idx="3"/>
            <a:endCxn id="9" idx="3"/>
          </p:cNvCxnSpPr>
          <p:nvPr/>
        </p:nvCxnSpPr>
        <p:spPr>
          <a:xfrm>
            <a:off x="7188412" y="331796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FCE6A8-7755-46ED-B418-2E754A2C3220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188412" y="3033038"/>
            <a:ext cx="1767329" cy="28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BAC9B8-7FE3-4EDB-A374-C7AA5D003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71" t="35818" r="11189" b="47451"/>
          <a:stretch/>
        </p:blipFill>
        <p:spPr>
          <a:xfrm>
            <a:off x="9012158" y="3612468"/>
            <a:ext cx="2702859" cy="65700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D75E95-2EA2-4DC1-8CEE-4273FF6F2C17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7606632" y="3940971"/>
            <a:ext cx="1405526" cy="55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25D36B-296A-4407-ACEE-02BFBAFC48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71" t="51596" r="11189" b="34009"/>
          <a:stretch/>
        </p:blipFill>
        <p:spPr>
          <a:xfrm>
            <a:off x="9489141" y="4437655"/>
            <a:ext cx="2702859" cy="56526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61E77D-2396-4305-AD72-36A718FD6BE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874505" y="4720287"/>
            <a:ext cx="1614636" cy="652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4414-BAF2-44D8-8F28-8292F0F6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CCF1D-92E5-49FD-987B-8BD52097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D6F11-567C-42FE-A0E7-E4DA20A6C5C8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EF80FEE8-DBF4-4BF4-AC30-9CA6679E4A6B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B0633675-C83F-4FB8-A88A-A2BA9030C014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13</a:t>
              </a:fld>
              <a:endParaRPr lang="en-US" sz="14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99D7D1C-50E9-4006-ACCE-5160D1CF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986" y="2242445"/>
            <a:ext cx="9533333" cy="114789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6B6710D-FF86-4636-A3F3-0CA16CD2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8" y="4029417"/>
            <a:ext cx="9414170" cy="1287312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9FB0DD-1625-4AEA-A95A-B52739AAC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1" t="64524" r="11189" b="18573"/>
          <a:stretch/>
        </p:blipFill>
        <p:spPr>
          <a:xfrm>
            <a:off x="9372600" y="1373892"/>
            <a:ext cx="2702859" cy="6637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BCD2FF-7BAE-496B-A2F0-AF024091687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679576" y="1705768"/>
            <a:ext cx="4693024" cy="755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C54E60-2982-4077-857C-5CA733877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1" t="80530" r="11189" b="5644"/>
          <a:stretch/>
        </p:blipFill>
        <p:spPr>
          <a:xfrm>
            <a:off x="9372600" y="3543531"/>
            <a:ext cx="2702859" cy="5429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212C59-848C-4D0F-B119-737416C6F93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486400" y="3814994"/>
            <a:ext cx="3886200" cy="412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9E4-C999-44A7-BBA6-D79FDAEC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09264"/>
            <a:ext cx="11214100" cy="535531"/>
          </a:xfrm>
        </p:spPr>
        <p:txBody>
          <a:bodyPr/>
          <a:lstStyle/>
          <a:p>
            <a:r>
              <a:rPr lang="en-US" dirty="0"/>
              <a:t>Jalan Program – </a:t>
            </a:r>
            <a:r>
              <a:rPr lang="en-US" dirty="0" err="1"/>
              <a:t>Tekan</a:t>
            </a:r>
            <a:r>
              <a:rPr lang="en-US" dirty="0"/>
              <a:t> Run (F9)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77393-9B67-4C66-8BB7-44F54BB8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96712E-E9BE-4EFD-B00D-3F584D8B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980" y="1553591"/>
            <a:ext cx="3179654" cy="3472037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CB4AB2-B6D7-4788-8DA8-F5545BF1AEE2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E55CE99D-A100-4C77-86C6-C10A53E2275F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F859FCE0-70FE-48BA-93EE-F6408DD585A2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14</a:t>
              </a:fld>
              <a:endParaRPr lang="en-US" sz="1400" dirty="0"/>
            </a:p>
          </p:txBody>
        </p:sp>
      </p:grp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1F463-B742-43FC-9964-7D70AE0B2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57" y="844795"/>
            <a:ext cx="2312918" cy="9876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A7E66-ED8A-4BCE-817E-53DB74EDB21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40493" y="1338612"/>
            <a:ext cx="1653964" cy="1124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F0A2F8-32A1-4E09-9FD5-522220FE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5371"/>
            <a:ext cx="3801035" cy="11194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3DFD91-B2E6-4CB2-9388-2F96953E317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597516" y="2515084"/>
            <a:ext cx="1498484" cy="559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06C838-D553-42F6-BCEC-B82CF709C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076" y="3120058"/>
            <a:ext cx="4543917" cy="108729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3188A9-8427-40C3-BF41-4E69B4FA7BB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597516" y="3542033"/>
            <a:ext cx="3027560" cy="121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E6DAEB8-9AB6-4949-A91A-6B573C768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399" y="4457250"/>
            <a:ext cx="4543917" cy="108729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C60313-025B-4EDD-9F19-65CB342FCB2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97516" y="4068196"/>
            <a:ext cx="2968883" cy="93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6F8117-15D0-489D-BFE6-38FF0F457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631" y="5164298"/>
            <a:ext cx="3635129" cy="108729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FC93F9-8DAD-4C64-A1E1-7AF7B2465E9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81835" y="4761523"/>
            <a:ext cx="1025796" cy="946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7E28B0-B437-4DE9-B6CD-8AB44368E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BE5A5-07EE-4AA3-A9D9-D5B0098D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147326-BFCF-46EC-BBE3-2B4FF273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5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9AF-B9C5-4F75-B065-E2D2140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 -  Integer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4190-83FD-4265-998D-3B8BB322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9BB57F-6020-4D3D-BD41-A9EEA297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86" y="1825625"/>
            <a:ext cx="10239392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38722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9AF-B9C5-4F75-B065-E2D2140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 -  Real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4190-83FD-4265-998D-3B8BB322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9BB57F-6020-4D3D-BD41-A9EEA297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31286" y="1899438"/>
            <a:ext cx="10239392" cy="4203711"/>
          </a:xfrm>
          <a:noFill/>
        </p:spPr>
      </p:pic>
    </p:spTree>
    <p:extLst>
      <p:ext uri="{BB962C8B-B14F-4D97-AF65-F5344CB8AC3E}">
        <p14:creationId xmlns:p14="http://schemas.microsoft.com/office/powerpoint/2010/main" val="25411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9AF-B9C5-4F75-B065-E2D2140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 -  Boolean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4190-83FD-4265-998D-3B8BB322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9BB57F-6020-4D3D-BD41-A9EEA297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7157" y="2166303"/>
            <a:ext cx="10239392" cy="2836263"/>
          </a:xfrm>
          <a:noFill/>
        </p:spPr>
      </p:pic>
    </p:spTree>
    <p:extLst>
      <p:ext uri="{BB962C8B-B14F-4D97-AF65-F5344CB8AC3E}">
        <p14:creationId xmlns:p14="http://schemas.microsoft.com/office/powerpoint/2010/main" val="27142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9AF-B9C5-4F75-B065-E2D2140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 -  </a:t>
            </a:r>
            <a:r>
              <a:rPr lang="en-US" dirty="0" err="1"/>
              <a:t>Karakter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4190-83FD-4265-998D-3B8BB322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89092-4D5D-4134-A2DE-7CD6A579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C84DB40-3A77-4150-96F7-AA8F0B72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20" y="2633553"/>
            <a:ext cx="8427759" cy="2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92" y="1203723"/>
            <a:ext cx="7781544" cy="859055"/>
          </a:xfrm>
        </p:spPr>
        <p:txBody>
          <a:bodyPr/>
          <a:lstStyle/>
          <a:p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292" y="2307514"/>
            <a:ext cx="6803136" cy="305786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Penerapan</a:t>
            </a:r>
            <a:r>
              <a:rPr lang="en-US" sz="3200" dirty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Message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Variabel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Tipe</a:t>
            </a:r>
            <a:r>
              <a:rPr lang="en-US" sz="3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Konversi</a:t>
            </a:r>
            <a:r>
              <a:rPr lang="en-US" sz="3200" dirty="0"/>
              <a:t> Data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8F72656-EA8B-4EE0-91BB-11AC04C30D0E}"/>
              </a:ext>
            </a:extLst>
          </p:cNvPr>
          <p:cNvSpPr/>
          <p:nvPr/>
        </p:nvSpPr>
        <p:spPr>
          <a:xfrm>
            <a:off x="0" y="6328523"/>
            <a:ext cx="12192000" cy="542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FTI </a:t>
            </a:r>
            <a:r>
              <a:rPr lang="en-US" dirty="0" err="1"/>
              <a:t>Uniska</a:t>
            </a:r>
            <a:r>
              <a:rPr lang="en-US" dirty="0"/>
              <a:t> Banjarmasin – </a:t>
            </a:r>
            <a:r>
              <a:rPr lang="en-US" dirty="0" err="1"/>
              <a:t>Pemrograman</a:t>
            </a:r>
            <a:r>
              <a:rPr lang="en-US" dirty="0"/>
              <a:t> Visual 1 – TA. 2022/2023</a:t>
            </a:r>
            <a:endParaRPr lang="id-I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059" y="6417422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9AF-B9C5-4F75-B065-E2D2140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 -  String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4190-83FD-4265-998D-3B8BB322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89092-4D5D-4134-A2DE-7CD6A579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(1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1DAD2B-99E4-422E-8274-827A90D0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72" y="2926423"/>
            <a:ext cx="9271634" cy="28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D15D-A0B5-4D3A-BA7B-BE10FF5ED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0B15D-DDF2-4A6E-B341-CA8F211C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591049-6CE2-4125-89EE-DAA91A2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57A72-01C7-49B9-A065-6FA020AA2991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80CF10F0-0546-4AA6-A0CF-AC828D775B20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11A89901-49A6-4D2E-A323-844204AEEC8B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21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3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AD3BBA-8CA4-48C8-9741-031B78E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9478"/>
            <a:ext cx="11214100" cy="535531"/>
          </a:xfrm>
        </p:spPr>
        <p:txBody>
          <a:bodyPr/>
          <a:lstStyle/>
          <a:p>
            <a:r>
              <a:rPr lang="en-US" dirty="0" err="1"/>
              <a:t>Variabel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E6CDF-6326-42CF-B754-1D2EEEA4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FB79-057A-43B6-8DA8-90E30E26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650813"/>
            <a:ext cx="112152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sementara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1 data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/</a:t>
            </a:r>
            <a:r>
              <a:rPr lang="en-US" dirty="0" err="1"/>
              <a:t>dipanggil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- Nama variable </a:t>
            </a:r>
            <a:r>
              <a:rPr lang="en-US" b="1" dirty="0" err="1">
                <a:solidFill>
                  <a:schemeClr val="accent2"/>
                </a:solidFill>
              </a:rPr>
              <a:t>tidak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boleh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ada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spasi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/>
              <a:t>	- Nama variable </a:t>
            </a:r>
            <a:r>
              <a:rPr lang="en-US" b="1" dirty="0" err="1">
                <a:solidFill>
                  <a:schemeClr val="accent2"/>
                </a:solidFill>
              </a:rPr>
              <a:t>tidak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boleh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ada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karakter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khusus</a:t>
            </a:r>
            <a:r>
              <a:rPr lang="en-US" b="1" dirty="0">
                <a:solidFill>
                  <a:schemeClr val="accent2"/>
                </a:solidFill>
              </a:rPr>
              <a:t> (%, $, #)</a:t>
            </a:r>
          </a:p>
          <a:p>
            <a:pPr>
              <a:buNone/>
            </a:pPr>
            <a:r>
              <a:rPr lang="en-US" dirty="0"/>
              <a:t>	- Nama variable </a:t>
            </a:r>
            <a:r>
              <a:rPr lang="en-US" b="1" dirty="0" err="1">
                <a:solidFill>
                  <a:schemeClr val="accent2"/>
                </a:solidFill>
              </a:rPr>
              <a:t>tidak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boleh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diawali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angka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err="1"/>
              <a:t>Deklarasi</a:t>
            </a:r>
            <a:r>
              <a:rPr lang="en-US" dirty="0"/>
              <a:t> variable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Var.</a:t>
            </a:r>
            <a:endParaRPr lang="id-ID" b="1"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AB963-5995-43BD-93EC-578BB1376BB1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6C0AD4C-FE67-49BB-BCB3-1BDCEC1AA632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9" name="Slide Number Placeholder 1">
              <a:extLst>
                <a:ext uri="{FF2B5EF4-FFF2-40B4-BE49-F238E27FC236}">
                  <a16:creationId xmlns:a16="http://schemas.microsoft.com/office/drawing/2014/main" id="{6A916886-A21C-41D4-921C-EFC25279852F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22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60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EDD9-024C-40F9-B014-6FDDA4F5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Nama </a:t>
            </a:r>
            <a:r>
              <a:rPr lang="en-US" dirty="0" err="1"/>
              <a:t>Variabel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942BF-F625-4A1E-A5BC-517F6FF1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619FCD6-C338-4B7C-83B0-EF746E01F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36948"/>
              </p:ext>
            </p:extLst>
          </p:nvPr>
        </p:nvGraphicFramePr>
        <p:xfrm>
          <a:off x="2448110" y="1603352"/>
          <a:ext cx="5821830" cy="235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65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SALAH</a:t>
                      </a:r>
                      <a:endParaRPr lang="id-ID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BENAR</a:t>
                      </a:r>
                      <a:endParaRPr lang="id-ID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8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Var </a:t>
                      </a:r>
                    </a:p>
                    <a:p>
                      <a:pPr algn="just"/>
                      <a:r>
                        <a:rPr lang="en-US" sz="1800" dirty="0"/>
                        <a:t>Nama </a:t>
                      </a:r>
                      <a:r>
                        <a:rPr lang="en-US" sz="1800" dirty="0" err="1"/>
                        <a:t>Depan</a:t>
                      </a:r>
                      <a:r>
                        <a:rPr lang="en-US" sz="1800" dirty="0"/>
                        <a:t> : string;</a:t>
                      </a:r>
                      <a:endParaRPr lang="id-ID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Var</a:t>
                      </a:r>
                    </a:p>
                    <a:p>
                      <a:pPr algn="just"/>
                      <a:r>
                        <a:rPr lang="en-US" sz="1800" dirty="0" err="1"/>
                        <a:t>Nama_Depan</a:t>
                      </a:r>
                      <a:r>
                        <a:rPr lang="en-US" sz="1800" dirty="0"/>
                        <a:t> : String;</a:t>
                      </a:r>
                      <a:endParaRPr lang="id-ID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8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Var</a:t>
                      </a:r>
                    </a:p>
                    <a:p>
                      <a:pPr algn="just"/>
                      <a:r>
                        <a:rPr lang="en-US" sz="1800" dirty="0"/>
                        <a:t>Nama? : String;</a:t>
                      </a:r>
                      <a:endParaRPr lang="id-ID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Var</a:t>
                      </a:r>
                    </a:p>
                    <a:p>
                      <a:pPr algn="just"/>
                      <a:r>
                        <a:rPr lang="en-US" sz="1800" dirty="0"/>
                        <a:t>Nama : String;</a:t>
                      </a:r>
                      <a:endParaRPr lang="id-ID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8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Var</a:t>
                      </a:r>
                    </a:p>
                    <a:p>
                      <a:pPr algn="just"/>
                      <a:r>
                        <a:rPr lang="en-US" sz="1800" dirty="0"/>
                        <a:t>1namaDepan : String</a:t>
                      </a:r>
                      <a:endParaRPr lang="id-ID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Var</a:t>
                      </a:r>
                    </a:p>
                    <a:p>
                      <a:pPr algn="just"/>
                      <a:r>
                        <a:rPr lang="en-US" sz="1800" dirty="0"/>
                        <a:t>namaDepan1 : String;</a:t>
                      </a:r>
                      <a:endParaRPr lang="id-ID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16B4B1-7039-40C8-A3F4-DDCD839FA20D}"/>
              </a:ext>
            </a:extLst>
          </p:cNvPr>
          <p:cNvSpPr txBox="1"/>
          <p:nvPr/>
        </p:nvSpPr>
        <p:spPr>
          <a:xfrm>
            <a:off x="866974" y="4074694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Var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namaDepan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namaTengah</a:t>
            </a:r>
            <a:r>
              <a:rPr lang="en-US" sz="2400" dirty="0">
                <a:solidFill>
                  <a:schemeClr val="bg1"/>
                </a:solidFill>
              </a:rPr>
              <a:t> : String;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usia</a:t>
            </a:r>
            <a:r>
              <a:rPr lang="en-US" sz="2400" dirty="0">
                <a:solidFill>
                  <a:schemeClr val="bg1"/>
                </a:solidFill>
              </a:rPr>
              <a:t> : byte;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tahunLahir</a:t>
            </a:r>
            <a:r>
              <a:rPr lang="en-US" sz="2400" dirty="0">
                <a:solidFill>
                  <a:schemeClr val="bg1"/>
                </a:solidFill>
              </a:rPr>
              <a:t> : word;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BD42D2-81EF-44BD-A0CD-773EC105CBC7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577E777-C588-42B1-9EF1-F93D713374ED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9" name="Slide Number Placeholder 1">
              <a:extLst>
                <a:ext uri="{FF2B5EF4-FFF2-40B4-BE49-F238E27FC236}">
                  <a16:creationId xmlns:a16="http://schemas.microsoft.com/office/drawing/2014/main" id="{56F53488-0B87-40A4-A06F-008C34C60859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23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9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4E45-0A54-48DD-BD38-5E596DF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–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38B88-58E6-44E4-9BDA-B70AB9B6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46A3-99D7-4E4F-88B5-3D082CB9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627447"/>
            <a:ext cx="5529744" cy="4351338"/>
          </a:xfrm>
        </p:spPr>
        <p:txBody>
          <a:bodyPr/>
          <a:lstStyle/>
          <a:p>
            <a:pPr algn="just"/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v</a:t>
            </a:r>
            <a:r>
              <a:rPr lang="id-ID" b="0" i="0" dirty="0">
                <a:effectLst/>
                <a:latin typeface="Open Sans" panose="020B0606030504020204" pitchFamily="34" charset="0"/>
              </a:rPr>
              <a:t>ariabel yang dideklarasikan dalam sebuah prosedur atau fungsi, sehingga hanya prosedur atau fungsi itu saja yang dapat menggunakannya.</a:t>
            </a:r>
            <a:endParaRPr lang="id-ID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0E6496-AE5C-4D31-8308-8D5D9DD0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2" y="1705728"/>
            <a:ext cx="5236508" cy="35805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320EC0B-3BAD-47EB-90FF-E05640AC593F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77702C8-A422-4A9D-9AE7-58E16F4DE48A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9" name="Slide Number Placeholder 1">
              <a:extLst>
                <a:ext uri="{FF2B5EF4-FFF2-40B4-BE49-F238E27FC236}">
                  <a16:creationId xmlns:a16="http://schemas.microsoft.com/office/drawing/2014/main" id="{CEF2A0B9-62B4-4928-B0B2-E745606F831B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24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4E45-0A54-48DD-BD38-5E596DF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– </a:t>
            </a:r>
            <a:r>
              <a:rPr lang="en-US" dirty="0" err="1"/>
              <a:t>Variabel</a:t>
            </a:r>
            <a:r>
              <a:rPr lang="en-US" dirty="0"/>
              <a:t> Global Private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38B88-58E6-44E4-9BDA-B70AB9B6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46A3-99D7-4E4F-88B5-3D082CB9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65" y="1514373"/>
            <a:ext cx="5529744" cy="4351338"/>
          </a:xfrm>
        </p:spPr>
        <p:txBody>
          <a:bodyPr>
            <a:normAutofit/>
          </a:bodyPr>
          <a:lstStyle/>
          <a:p>
            <a:pPr algn="just"/>
            <a:r>
              <a:rPr lang="id-ID" sz="2400" b="1" i="0" dirty="0">
                <a:effectLst/>
                <a:latin typeface="Open Sans" panose="020B0606030504020204" pitchFamily="34" charset="0"/>
              </a:rPr>
              <a:t>Variabel Global</a:t>
            </a:r>
            <a:r>
              <a:rPr lang="id-ID" sz="2400" b="0" i="0" dirty="0">
                <a:effectLst/>
                <a:latin typeface="Open Sans" panose="020B0606030504020204" pitchFamily="34" charset="0"/>
              </a:rPr>
              <a:t> adalah variabel yang bisa digunakan ke dalam seluruh program, tidak terbatas pada suatu prosedur atau fungsi tertentu saja.</a:t>
            </a:r>
            <a:endParaRPr lang="en-US" sz="2400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id-ID" sz="2400" dirty="0"/>
              <a:t>Jika variabel ditulis pada bagian private, maka variabel tersebut tidak dapat digunakan atau diakses oleh unit lain.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20EC0B-3BAD-47EB-90FF-E05640AC593F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77702C8-A422-4A9D-9AE7-58E16F4DE48A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9" name="Slide Number Placeholder 1">
              <a:extLst>
                <a:ext uri="{FF2B5EF4-FFF2-40B4-BE49-F238E27FC236}">
                  <a16:creationId xmlns:a16="http://schemas.microsoft.com/office/drawing/2014/main" id="{CEF2A0B9-62B4-4928-B0B2-E745606F831B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25</a:t>
              </a:fld>
              <a:endParaRPr lang="en-US" sz="1400" dirty="0"/>
            </a:p>
          </p:txBody>
        </p:sp>
      </p:grp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28ADA533-EC3C-4213-9CE5-35475B9B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289742"/>
            <a:ext cx="4057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4E45-0A54-48DD-BD38-5E596DF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– </a:t>
            </a:r>
            <a:r>
              <a:rPr lang="en-US" dirty="0" err="1"/>
              <a:t>Variabel</a:t>
            </a:r>
            <a:r>
              <a:rPr lang="en-US" dirty="0"/>
              <a:t> Global Public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38B88-58E6-44E4-9BDA-B70AB9B6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46A3-99D7-4E4F-88B5-3D082CB9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65" y="1514373"/>
            <a:ext cx="11632094" cy="4351338"/>
          </a:xfrm>
        </p:spPr>
        <p:txBody>
          <a:bodyPr>
            <a:normAutofit/>
          </a:bodyPr>
          <a:lstStyle/>
          <a:p>
            <a:pPr algn="just"/>
            <a:r>
              <a:rPr lang="id-ID" sz="2400" dirty="0"/>
              <a:t>Jika variabel dituliskan pada bagian public, maka variabel tersebut dapat digunakan atau diakses oleh unit lain.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20EC0B-3BAD-47EB-90FF-E05640AC593F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77702C8-A422-4A9D-9AE7-58E16F4DE48A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9" name="Slide Number Placeholder 1">
              <a:extLst>
                <a:ext uri="{FF2B5EF4-FFF2-40B4-BE49-F238E27FC236}">
                  <a16:creationId xmlns:a16="http://schemas.microsoft.com/office/drawing/2014/main" id="{CEF2A0B9-62B4-4928-B0B2-E745606F831B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26</a:t>
              </a:fld>
              <a:endParaRPr lang="en-US" sz="1400" dirty="0"/>
            </a:p>
          </p:txBody>
        </p:sp>
      </p:grp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A96FA5B-02CB-45B2-8FB6-73633998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9" y="2566987"/>
            <a:ext cx="3771900" cy="1724025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0F248E-98B8-45F9-A6CD-6E03FA70F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34" y="2416545"/>
            <a:ext cx="6943725" cy="3667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928EC1-A2EA-4FE2-83F3-0D429F8968FD}"/>
              </a:ext>
            </a:extLst>
          </p:cNvPr>
          <p:cNvSpPr txBox="1"/>
          <p:nvPr/>
        </p:nvSpPr>
        <p:spPr>
          <a:xfrm>
            <a:off x="699994" y="430810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Deklarasi</a:t>
            </a:r>
            <a:r>
              <a:rPr lang="en-US" dirty="0"/>
              <a:t> variable di unit1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DB648-1E94-41D9-A67C-53691AD22D6E}"/>
              </a:ext>
            </a:extLst>
          </p:cNvPr>
          <p:cNvSpPr txBox="1"/>
          <p:nvPr/>
        </p:nvSpPr>
        <p:spPr>
          <a:xfrm>
            <a:off x="195272" y="4992320"/>
            <a:ext cx="4811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Variabel Global dapat digunakan di unit2, form2. Supaya variabel dapat digunakan di unit lain, maka harus ditambahkan </a:t>
            </a:r>
            <a:r>
              <a:rPr lang="id-ID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uses namaunit; </a:t>
            </a:r>
            <a:r>
              <a:rPr lang="id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seperti di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d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atas.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4BFCC-509F-4F80-9B5C-900120B9D829}"/>
              </a:ext>
            </a:extLst>
          </p:cNvPr>
          <p:cNvSpPr/>
          <p:nvPr/>
        </p:nvSpPr>
        <p:spPr>
          <a:xfrm>
            <a:off x="5007265" y="4114326"/>
            <a:ext cx="12321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80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A8C5-4449-433B-A5AD-DA626B0D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Pemberian</a:t>
            </a:r>
            <a:r>
              <a:rPr lang="en-US" dirty="0"/>
              <a:t> Nilai pada </a:t>
            </a:r>
            <a:r>
              <a:rPr lang="en-US" dirty="0" err="1"/>
              <a:t>Variabel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8D104-8D27-489C-A0E7-A57AE02E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FC5EA-2BD1-4C83-8AE2-562A951C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534332"/>
            <a:ext cx="11215235" cy="464263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variable, </a:t>
            </a:r>
            <a:r>
              <a:rPr lang="en-US" dirty="0" err="1"/>
              <a:t>gunakan</a:t>
            </a:r>
            <a:r>
              <a:rPr lang="en-US" dirty="0"/>
              <a:t> operator </a:t>
            </a:r>
            <a:r>
              <a:rPr lang="en-US" dirty="0" err="1"/>
              <a:t>penugasan</a:t>
            </a:r>
            <a:r>
              <a:rPr lang="en-US" dirty="0"/>
              <a:t> (:=)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variable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. </a:t>
            </a:r>
            <a:r>
              <a:rPr lang="en-US" dirty="0" err="1"/>
              <a:t>Sebaliknya</a:t>
            </a:r>
            <a:r>
              <a:rPr lang="en-US" dirty="0"/>
              <a:t>, variable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r>
              <a:rPr lang="en-US" dirty="0"/>
              <a:t>Variable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teksnya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.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data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86C56E-FE5E-441F-973B-7F83F9BB9BD4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4B9820B2-3044-4D20-9BED-2DEA36F90C9D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193D5E2E-5330-4D0D-8AD7-03F94C682778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27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57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A521-941D-45C9-BC09-4FED75F7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Nilai pada </a:t>
            </a:r>
            <a:r>
              <a:rPr lang="en-US" dirty="0" err="1"/>
              <a:t>Variabel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37D30-C60A-496A-9506-4109909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75E2-0921-4D7E-8F94-F56C535E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namaDepan</a:t>
            </a:r>
            <a:r>
              <a:rPr lang="en-US" dirty="0"/>
              <a:t>, </a:t>
            </a:r>
            <a:r>
              <a:rPr lang="en-US" dirty="0" err="1"/>
              <a:t>namaBelakang</a:t>
            </a:r>
            <a:r>
              <a:rPr lang="en-US" dirty="0"/>
              <a:t> : String;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pajak</a:t>
            </a:r>
            <a:r>
              <a:rPr lang="en-US" dirty="0"/>
              <a:t> : Double;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usia</a:t>
            </a:r>
            <a:r>
              <a:rPr lang="en-US" dirty="0"/>
              <a:t> : byte;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jenisKelamin</a:t>
            </a:r>
            <a:r>
              <a:rPr lang="en-US" dirty="0"/>
              <a:t> : char;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namaDepan</a:t>
            </a:r>
            <a:r>
              <a:rPr lang="en-US" dirty="0"/>
              <a:t>:= ‘</a:t>
            </a:r>
            <a:r>
              <a:rPr lang="en-US" dirty="0" err="1"/>
              <a:t>Syaiful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namaBelakang</a:t>
            </a:r>
            <a:r>
              <a:rPr lang="en-US" dirty="0"/>
              <a:t>:= ‘Rahman’;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pajak</a:t>
            </a:r>
            <a:r>
              <a:rPr lang="en-US" dirty="0"/>
              <a:t>:= 0.5;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usia</a:t>
            </a:r>
            <a:r>
              <a:rPr lang="en-US" dirty="0"/>
              <a:t> := 29;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jenisKelamin</a:t>
            </a:r>
            <a:r>
              <a:rPr lang="en-US" dirty="0"/>
              <a:t> := ‘L’;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9F29-760A-482E-B0DA-05B498EFBD79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40C0B37-41AB-45F7-B6FD-4DD4A2B7E729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18308D4B-5192-4E98-8670-FE450575005B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28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5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EFB51-0984-4D1D-877B-2AFB83BA7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DFAAB-951E-48E7-BB41-7D270263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1EEDB-460C-49D5-AD08-8C66DFE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Konstanta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199E1-DCC8-46A4-B4CD-E0B27353C4B0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336BBBFE-7A2E-4150-AA36-F46807844A38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52CD3DA6-DAF0-4286-9B3D-E97DBF37D975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29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98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731313" cy="4479580"/>
          </a:xfrm>
        </p:spPr>
        <p:txBody>
          <a:bodyPr/>
          <a:lstStyle/>
          <a:p>
            <a:pPr algn="just"/>
            <a:r>
              <a:rPr lang="en-US" sz="2000" dirty="0"/>
              <a:t>EVENT ADALAH SUATU KEJADIAN YANG DITERIMA OLEH SUATU OBYEK.</a:t>
            </a:r>
          </a:p>
          <a:p>
            <a:pPr algn="just"/>
            <a:r>
              <a:rPr lang="en-US" sz="2000" dirty="0"/>
              <a:t>MISALNYA EVENT PADA BUTTON PADA SAAT BUTTON NYA DI KLIK, PADA FORM SAAT FORM NYA DIJALANKAN (LOAD).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0AAE802-0BA2-41AB-A092-2C73DE064921}"/>
              </a:ext>
            </a:extLst>
          </p:cNvPr>
          <p:cNvSpPr/>
          <p:nvPr/>
        </p:nvSpPr>
        <p:spPr>
          <a:xfrm>
            <a:off x="0" y="6328523"/>
            <a:ext cx="12192000" cy="542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FTI </a:t>
            </a:r>
            <a:r>
              <a:rPr lang="en-US" dirty="0" err="1"/>
              <a:t>Uniska</a:t>
            </a:r>
            <a:r>
              <a:rPr lang="en-US" dirty="0"/>
              <a:t> Banjarmasin – </a:t>
            </a:r>
            <a:r>
              <a:rPr lang="en-US" dirty="0" err="1"/>
              <a:t>Pemrograman</a:t>
            </a:r>
            <a:r>
              <a:rPr lang="en-US" dirty="0"/>
              <a:t> Visual 1 – TA. 2022/2023</a:t>
            </a:r>
            <a:endParaRPr lang="id-ID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B947F29-5020-4921-B6B5-6D11D64BE758}"/>
              </a:ext>
            </a:extLst>
          </p:cNvPr>
          <p:cNvSpPr txBox="1">
            <a:spLocks/>
          </p:cNvSpPr>
          <p:nvPr/>
        </p:nvSpPr>
        <p:spPr>
          <a:xfrm>
            <a:off x="11669059" y="6417422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81B846-3B4C-40D6-B197-6350138C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Konstanta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68A46-EC96-4BB4-945D-BADAF39A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A323E-8320-43DB-BB29-2F6B2C05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  <a:p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.</a:t>
            </a:r>
          </a:p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dikompilasi</a:t>
            </a:r>
            <a:r>
              <a:rPr lang="en-US" dirty="0"/>
              <a:t>. Akan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 </a:t>
            </a:r>
            <a:r>
              <a:rPr lang="en-US" b="1" dirty="0"/>
              <a:t>const</a:t>
            </a:r>
            <a:endParaRPr lang="id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8BFEEB-CB2D-481D-8F37-CD63C400EC80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31748D08-D375-4F5F-8906-454F6F4B5C2B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13" name="Slide Number Placeholder 1">
              <a:extLst>
                <a:ext uri="{FF2B5EF4-FFF2-40B4-BE49-F238E27FC236}">
                  <a16:creationId xmlns:a16="http://schemas.microsoft.com/office/drawing/2014/main" id="{C3F58383-A1D6-40AF-9D01-B91BEE5362E4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30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5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A8EE-C074-49AA-A13E-6477E789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Nilai pada Const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D73FD-482D-4CDE-8E06-81AF845A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693F-5632-4AEF-BA33-EEFDE8F0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judul</a:t>
            </a:r>
            <a:r>
              <a:rPr lang="en-US" dirty="0"/>
              <a:t> = ‘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  phi = 3.14;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terkecil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terbesar</a:t>
            </a:r>
            <a:r>
              <a:rPr lang="en-US" dirty="0"/>
              <a:t> = 100;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A212BB-5025-4543-862B-5E79FB2D11D6}"/>
              </a:ext>
            </a:extLst>
          </p:cNvPr>
          <p:cNvGrpSpPr/>
          <p:nvPr/>
        </p:nvGrpSpPr>
        <p:grpSpPr>
          <a:xfrm>
            <a:off x="0" y="6301629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BB6A773B-8027-4603-8260-3026621F8EE4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47F0C01B-CB3D-4032-B405-FB64CBB78F10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31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9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0ECFD-56FA-4812-A0BB-4FDE3B34F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140E3-9E17-4ECE-B5C6-F617DA7C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C8F326-AD5F-42A6-B400-73152632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02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AEDD0-F679-4E80-87BB-D0E60ACF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AE78-301E-423F-9827-C0C7BF9D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41289-4D5A-4B67-BE2A-1A3DC34C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operator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Delphi,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  <a:p>
            <a:pPr lvl="1"/>
            <a:r>
              <a:rPr lang="en-US" dirty="0"/>
              <a:t>Operator Boolean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(Bitwise)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Relasional</a:t>
            </a:r>
            <a:endParaRPr lang="en-US" dirty="0"/>
          </a:p>
          <a:p>
            <a:pPr lvl="1"/>
            <a:r>
              <a:rPr lang="en-US" dirty="0"/>
              <a:t>Operator String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56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D35-2E44-4875-AE23-600B172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936E3-6FB4-4596-8C8C-0B3F806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9AF774-F841-4D31-91F1-FABB1B4C4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14499"/>
              </p:ext>
            </p:extLst>
          </p:nvPr>
        </p:nvGraphicFramePr>
        <p:xfrm>
          <a:off x="2875009" y="1945640"/>
          <a:ext cx="644198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769">
                  <a:extLst>
                    <a:ext uri="{9D8B030D-6E8A-4147-A177-3AD203B41FA5}">
                      <a16:colId xmlns:a16="http://schemas.microsoft.com/office/drawing/2014/main" val="2812823543"/>
                    </a:ext>
                  </a:extLst>
                </a:gridCol>
                <a:gridCol w="3375212">
                  <a:extLst>
                    <a:ext uri="{9D8B030D-6E8A-4147-A177-3AD203B41FA5}">
                      <a16:colId xmlns:a16="http://schemas.microsoft.com/office/drawing/2014/main" val="382909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Simbol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Kegunaan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0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Penjumlahan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2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Pengurangan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9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Perkalian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Pembagian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1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Div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1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bagi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0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Tanda </a:t>
                      </a:r>
                      <a:r>
                        <a:rPr lang="en-US" dirty="0" err="1"/>
                        <a:t>bilangan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D35-2E44-4875-AE23-600B172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Boolean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936E3-6FB4-4596-8C8C-0B3F806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9AF774-F841-4D31-91F1-FABB1B4C4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160994"/>
              </p:ext>
            </p:extLst>
          </p:nvPr>
        </p:nvGraphicFramePr>
        <p:xfrm>
          <a:off x="2733815" y="1717041"/>
          <a:ext cx="6724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769">
                  <a:extLst>
                    <a:ext uri="{9D8B030D-6E8A-4147-A177-3AD203B41FA5}">
                      <a16:colId xmlns:a16="http://schemas.microsoft.com/office/drawing/2014/main" val="281282354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2909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Kegunaan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0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Negasi</a:t>
                      </a:r>
                      <a:r>
                        <a:rPr lang="en-US" dirty="0"/>
                        <a:t> 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2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Dan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9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Atau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Eksklusif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10343"/>
                  </a:ext>
                </a:extLst>
              </a:tr>
            </a:tbl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A58BE49-1752-406B-8159-C4BC496B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51" y="3796676"/>
            <a:ext cx="8714895" cy="22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D35-2E44-4875-AE23-600B172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936E3-6FB4-4596-8C8C-0B3F806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9AF774-F841-4D31-91F1-FABB1B4C4F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3815" y="1717041"/>
          <a:ext cx="6724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769">
                  <a:extLst>
                    <a:ext uri="{9D8B030D-6E8A-4147-A177-3AD203B41FA5}">
                      <a16:colId xmlns:a16="http://schemas.microsoft.com/office/drawing/2014/main" val="281282354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2909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Kegunaan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0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Negasi</a:t>
                      </a:r>
                      <a:r>
                        <a:rPr lang="en-US" dirty="0"/>
                        <a:t> 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42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Dan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9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Atau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Eksklusif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10343"/>
                  </a:ext>
                </a:extLst>
              </a:tr>
            </a:tbl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A58BE49-1752-406B-8159-C4BC496B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51" y="3796676"/>
            <a:ext cx="8714895" cy="22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D35-2E44-4875-AE23-600B172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Relasional</a:t>
            </a:r>
            <a:r>
              <a:rPr lang="en-US" dirty="0"/>
              <a:t> (</a:t>
            </a:r>
            <a:r>
              <a:rPr lang="en-US" dirty="0" err="1"/>
              <a:t>Perbandingan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936E3-6FB4-4596-8C8C-0B3F806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8" name="Picture 7" descr="2016-08-24_115246.png">
            <a:extLst>
              <a:ext uri="{FF2B5EF4-FFF2-40B4-BE49-F238E27FC236}">
                <a16:creationId xmlns:a16="http://schemas.microsoft.com/office/drawing/2014/main" id="{D0F81EA2-30A7-498B-B061-44E5BDE1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35" y="1919146"/>
            <a:ext cx="6851465" cy="36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D35-2E44-4875-AE23-600B172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String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936E3-6FB4-4596-8C8C-0B3F806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E0E29-BF22-4803-BC60-AC3C3D1E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7" y="1994120"/>
            <a:ext cx="7480286" cy="34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D35-2E44-4875-AE23-600B172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Operator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936E3-6FB4-4596-8C8C-0B3F806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39</a:t>
            </a:fld>
            <a:endParaRPr lang="en-US" noProof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9A8E62C-E262-421D-8350-D58445A5E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54962"/>
              </p:ext>
            </p:extLst>
          </p:nvPr>
        </p:nvGraphicFramePr>
        <p:xfrm>
          <a:off x="1987550" y="236020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26434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693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Operator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Prioritas</a:t>
                      </a:r>
                      <a:endParaRPr lang="id-ID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Not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Pertama</a:t>
                      </a:r>
                      <a:endParaRPr lang="id-ID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6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*, /, div, mod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Kedua</a:t>
                      </a:r>
                      <a:endParaRPr lang="id-ID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+, -, or, </a:t>
                      </a:r>
                      <a:r>
                        <a:rPr lang="en-US" sz="2400" b="1" dirty="0" err="1"/>
                        <a:t>xor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Ketiga</a:t>
                      </a:r>
                      <a:endParaRPr lang="id-ID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=, &gt;, &lt;, &gt;=, &lt;=, &lt;&gt;</a:t>
                      </a:r>
                      <a:endParaRPr lang="id-ID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Keempat</a:t>
                      </a:r>
                      <a:endParaRPr lang="id-ID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Event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48761"/>
            <a:ext cx="10703112" cy="4479580"/>
          </a:xfrm>
        </p:spPr>
        <p:txBody>
          <a:bodyPr/>
          <a:lstStyle/>
          <a:p>
            <a:pPr algn="just"/>
            <a:r>
              <a:rPr lang="en-US" sz="2000" dirty="0"/>
              <a:t>UNTUK MENAMBAHKAN EVENT PADA SUATU KOMPONENT CUKUP KLIK 2X PADA KOMPONEN TERSEBUT. MAKA AKAN MUNCUL EVENT DEFAULT DARI KOMPONENT TERSEBUT</a:t>
            </a:r>
          </a:p>
          <a:p>
            <a:pPr algn="just"/>
            <a:r>
              <a:rPr lang="en-US" sz="2000" dirty="0"/>
              <a:t>APABILA EVENT YANG KITA INGINKAN TIDAK SESUAI, MAKA BISA KITA GUNAKAN MELALUI JENDELA EVENT DI OBJECT INSPECTOR</a:t>
            </a:r>
            <a:endParaRPr lang="id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0AAE802-0BA2-41AB-A092-2C73DE064921}"/>
              </a:ext>
            </a:extLst>
          </p:cNvPr>
          <p:cNvSpPr/>
          <p:nvPr/>
        </p:nvSpPr>
        <p:spPr>
          <a:xfrm>
            <a:off x="0" y="6328523"/>
            <a:ext cx="12192000" cy="542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FTI </a:t>
            </a:r>
            <a:r>
              <a:rPr lang="en-US" dirty="0" err="1"/>
              <a:t>Uniska</a:t>
            </a:r>
            <a:r>
              <a:rPr lang="en-US" dirty="0"/>
              <a:t> Banjarmasin – </a:t>
            </a:r>
            <a:r>
              <a:rPr lang="en-US" dirty="0" err="1"/>
              <a:t>Pemrograman</a:t>
            </a:r>
            <a:r>
              <a:rPr lang="en-US" dirty="0"/>
              <a:t> Visual 1 – TA. 2022/2023</a:t>
            </a:r>
            <a:endParaRPr lang="id-ID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B947F29-5020-4921-B6B5-6D11D64BE758}"/>
              </a:ext>
            </a:extLst>
          </p:cNvPr>
          <p:cNvSpPr txBox="1">
            <a:spLocks/>
          </p:cNvSpPr>
          <p:nvPr/>
        </p:nvSpPr>
        <p:spPr>
          <a:xfrm>
            <a:off x="11669059" y="6417422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22AB275-F09A-4CDB-B6CA-372D7C4A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6" y="3487033"/>
            <a:ext cx="6071993" cy="272971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FEC26B-CAE7-4106-8EE0-9640E0BF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818" y="3039361"/>
            <a:ext cx="4779682" cy="30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F65E63-3664-45E6-8ADC-07D6BC3AC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5092D-E045-4AE4-ADBB-65BAEB7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7595BC-50B2-4DCA-AF51-C28D5461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6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5186-3091-4257-A3F5-D34B3183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CFFE8-4D03-417C-A22F-0DAB93B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444D9-55FA-4730-9479-68F889F7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data string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sebaliknya</a:t>
            </a:r>
            <a:endParaRPr lang="en-US" dirty="0"/>
          </a:p>
          <a:p>
            <a:r>
              <a:rPr lang="en-US" dirty="0" err="1"/>
              <a:t>Suatu</a:t>
            </a:r>
            <a:r>
              <a:rPr lang="en-US" dirty="0"/>
              <a:t> data Boolean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string.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Solusinya</a:t>
            </a:r>
            <a:r>
              <a:rPr lang="en-US" dirty="0"/>
              <a:t>: </a:t>
            </a:r>
            <a:r>
              <a:rPr lang="en-US" dirty="0" err="1"/>
              <a:t>Konversikan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94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C29A-EF29-45C5-BC32-CF06D7C0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C6549-0456-43D6-973B-B0E2DB7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2B1B4-3F30-4F1A-923B-07427D148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636" y="1395318"/>
            <a:ext cx="8825493" cy="4646931"/>
          </a:xfrm>
        </p:spPr>
      </p:pic>
    </p:spTree>
    <p:extLst>
      <p:ext uri="{BB962C8B-B14F-4D97-AF65-F5344CB8AC3E}">
        <p14:creationId xmlns:p14="http://schemas.microsoft.com/office/powerpoint/2010/main" val="26414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7401-5F5F-4750-8BD2-423749CA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(1/5)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9D691-DE6D-452F-A450-74B9884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D097D-0C04-49AE-A39C-451D0D0F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Celsius </a:t>
            </a:r>
            <a:r>
              <a:rPr lang="en-US" dirty="0" err="1"/>
              <a:t>ke</a:t>
            </a:r>
            <a:r>
              <a:rPr lang="en-US" dirty="0"/>
              <a:t> Fahrenheit.</a:t>
            </a:r>
          </a:p>
          <a:p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: (9 / 5 * </a:t>
            </a:r>
            <a:r>
              <a:rPr lang="en-US" dirty="0" err="1"/>
              <a:t>suhu</a:t>
            </a:r>
            <a:r>
              <a:rPr lang="en-US" dirty="0"/>
              <a:t> Celsius) + 32 </a:t>
            </a:r>
            <a:r>
              <a:rPr lang="en-US" dirty="0" err="1"/>
              <a:t>atau</a:t>
            </a:r>
            <a:r>
              <a:rPr lang="en-US" dirty="0"/>
              <a:t> (1.8 * </a:t>
            </a:r>
            <a:r>
              <a:rPr lang="en-US" dirty="0" err="1"/>
              <a:t>suhu</a:t>
            </a:r>
            <a:r>
              <a:rPr lang="en-US" dirty="0"/>
              <a:t> Celsius) + 32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11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7401-5F5F-4750-8BD2-423749CA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(2/5)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9D691-DE6D-452F-A450-74B9884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D097D-0C04-49AE-A39C-451D0D0F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Ada 1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dirty="0" err="1"/>
              <a:t>Suhu</a:t>
            </a:r>
            <a:r>
              <a:rPr lang="en-US" dirty="0"/>
              <a:t> Celsius</a:t>
            </a:r>
          </a:p>
          <a:p>
            <a:pPr lvl="1"/>
            <a:r>
              <a:rPr lang="en-US" dirty="0"/>
              <a:t>Ada 1 Output </a:t>
            </a:r>
            <a:r>
              <a:rPr lang="en-US" dirty="0" err="1"/>
              <a:t>yaitu</a:t>
            </a:r>
            <a:r>
              <a:rPr lang="en-US" dirty="0"/>
              <a:t> : Hasil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Fahrenheit</a:t>
            </a:r>
          </a:p>
          <a:p>
            <a:pPr lvl="1"/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: (1.8 * </a:t>
            </a:r>
            <a:r>
              <a:rPr lang="en-US" dirty="0" err="1"/>
              <a:t>suhu</a:t>
            </a:r>
            <a:r>
              <a:rPr lang="en-US" dirty="0"/>
              <a:t> Celsius) + 32</a:t>
            </a:r>
            <a:endParaRPr lang="id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737698-A7DF-4738-B0A1-CBC7A1A252C7}"/>
                  </a:ext>
                </a:extLst>
              </p14:cNvPr>
              <p14:cNvContentPartPr/>
              <p14:nvPr/>
            </p14:nvContentPartPr>
            <p14:xfrm>
              <a:off x="4670280" y="3071880"/>
              <a:ext cx="3366720" cy="47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737698-A7DF-4738-B0A1-CBC7A1A25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0920" y="3062520"/>
                <a:ext cx="338544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96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A7B-4C9D-457D-A38A-F20B2D56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(3/5)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D1FA9-78CF-4FBA-87FB-251334DB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9F60-7A81-4868-8A6A-5F0AB69A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projek1, </a:t>
            </a:r>
            <a:r>
              <a:rPr lang="en-US" dirty="0" err="1"/>
              <a:t>tambahkan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form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D1736-AA63-4A6E-B54C-FCDA35CB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355" y="2870993"/>
            <a:ext cx="5966356" cy="2628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27154-0430-4C83-AD62-3AFC670253CC}"/>
              </a:ext>
            </a:extLst>
          </p:cNvPr>
          <p:cNvSpPr txBox="1"/>
          <p:nvPr/>
        </p:nvSpPr>
        <p:spPr>
          <a:xfrm>
            <a:off x="8377518" y="381608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: </a:t>
            </a:r>
            <a:r>
              <a:rPr lang="en-US" dirty="0" err="1">
                <a:solidFill>
                  <a:schemeClr val="bg1"/>
                </a:solidFill>
              </a:rPr>
              <a:t>eCelcius</a:t>
            </a:r>
            <a:endParaRPr lang="id-ID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D2EDD6-C21B-4B0F-86CE-D140F9B1D858}"/>
              </a:ext>
            </a:extLst>
          </p:cNvPr>
          <p:cNvCxnSpPr/>
          <p:nvPr/>
        </p:nvCxnSpPr>
        <p:spPr>
          <a:xfrm flipV="1">
            <a:off x="6454588" y="4001294"/>
            <a:ext cx="1827021" cy="355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A73C4-2CAF-421B-B9F6-54F58550E300}"/>
              </a:ext>
            </a:extLst>
          </p:cNvPr>
          <p:cNvCxnSpPr>
            <a:cxnSpLocks/>
          </p:cNvCxnSpPr>
          <p:nvPr/>
        </p:nvCxnSpPr>
        <p:spPr>
          <a:xfrm flipV="1">
            <a:off x="6050982" y="5089128"/>
            <a:ext cx="1923124" cy="292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1F4A85-7DE0-4A15-8098-89B6F502CA28}"/>
              </a:ext>
            </a:extLst>
          </p:cNvPr>
          <p:cNvSpPr txBox="1"/>
          <p:nvPr/>
        </p:nvSpPr>
        <p:spPr>
          <a:xfrm>
            <a:off x="8153400" y="481185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: </a:t>
            </a:r>
            <a:r>
              <a:rPr lang="en-US" dirty="0" err="1">
                <a:solidFill>
                  <a:schemeClr val="bg1"/>
                </a:solidFill>
              </a:rPr>
              <a:t>eFahrenheit</a:t>
            </a:r>
            <a:endParaRPr lang="id-ID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AB74E-6D65-4F9E-961A-9D5DD313F6B2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707707"/>
            <a:ext cx="2127388" cy="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9BCB8-B50A-4F65-93BB-F8CB6F781E02}"/>
              </a:ext>
            </a:extLst>
          </p:cNvPr>
          <p:cNvSpPr txBox="1"/>
          <p:nvPr/>
        </p:nvSpPr>
        <p:spPr>
          <a:xfrm>
            <a:off x="84940" y="4523041"/>
            <a:ext cx="214674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err="1">
                <a:solidFill>
                  <a:schemeClr val="bg1"/>
                </a:solidFill>
              </a:rPr>
              <a:t>btnKonversi</a:t>
            </a:r>
            <a:endParaRPr lang="id-ID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3072FA-4E07-4E64-875A-AF03F4A041D1}"/>
              </a:ext>
            </a:extLst>
          </p:cNvPr>
          <p:cNvCxnSpPr>
            <a:cxnSpLocks/>
          </p:cNvCxnSpPr>
          <p:nvPr/>
        </p:nvCxnSpPr>
        <p:spPr>
          <a:xfrm flipV="1">
            <a:off x="6453473" y="4517628"/>
            <a:ext cx="1699927" cy="177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2625B6-41C1-41B6-A9DF-F0F69DF96308}"/>
              </a:ext>
            </a:extLst>
          </p:cNvPr>
          <p:cNvSpPr txBox="1"/>
          <p:nvPr/>
        </p:nvSpPr>
        <p:spPr>
          <a:xfrm>
            <a:off x="8140798" y="432607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: </a:t>
            </a:r>
            <a:r>
              <a:rPr lang="en-US" dirty="0" err="1">
                <a:solidFill>
                  <a:schemeClr val="bg1"/>
                </a:solidFill>
              </a:rPr>
              <a:t>btnUlang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A7B-4C9D-457D-A38A-F20B2D56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(4/5)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D1FA9-78CF-4FBA-87FB-251334DB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9F60-7A81-4868-8A6A-5F0AB69A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11" y="1483063"/>
            <a:ext cx="11215235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Tambahkan</a:t>
            </a:r>
            <a:r>
              <a:rPr lang="en-US" sz="2400" dirty="0"/>
              <a:t> event click pada button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proses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suhu</a:t>
            </a:r>
            <a:r>
              <a:rPr lang="en-US" sz="2400" dirty="0"/>
              <a:t> dan button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membersihkan</a:t>
            </a:r>
            <a:r>
              <a:rPr lang="en-US" sz="2400" dirty="0"/>
              <a:t> </a:t>
            </a:r>
            <a:r>
              <a:rPr lang="en-US" sz="2400" dirty="0" err="1"/>
              <a:t>inputan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source code:</a:t>
            </a:r>
            <a:endParaRPr lang="id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B6528-DEBE-4D01-84F6-234FD801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398931"/>
            <a:ext cx="7837412" cy="1966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67788-C187-40C9-8D43-7A0246F6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6456" y="4538720"/>
            <a:ext cx="8165544" cy="14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A7B-4C9D-457D-A38A-F20B2D56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(5/5)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D1FA9-78CF-4FBA-87FB-251334DB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9F60-7A81-4868-8A6A-5F0AB69A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11" y="1483063"/>
            <a:ext cx="1121523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Hasil </a:t>
            </a:r>
            <a:r>
              <a:rPr lang="en-US" sz="2400" dirty="0" err="1"/>
              <a:t>jalan</a:t>
            </a:r>
            <a:r>
              <a:rPr lang="en-US" sz="2400" dirty="0"/>
              <a:t> program. Input </a:t>
            </a:r>
            <a:r>
              <a:rPr lang="en-US" sz="2400" dirty="0" err="1"/>
              <a:t>nilai</a:t>
            </a:r>
            <a:r>
              <a:rPr lang="en-US" sz="2400" dirty="0"/>
              <a:t> Celsius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tekan</a:t>
            </a:r>
            <a:r>
              <a:rPr lang="en-US" sz="2400" dirty="0"/>
              <a:t> </a:t>
            </a:r>
            <a:r>
              <a:rPr lang="en-US" sz="2400" dirty="0" err="1"/>
              <a:t>buttonKonversi</a:t>
            </a:r>
            <a:endParaRPr lang="id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4270C-92B0-42B4-9B4F-45294214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46" y="2312498"/>
            <a:ext cx="6075930" cy="26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FEE6-8386-4617-AA66-65B6FE84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Event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DC5AE-ABEC-4DE3-9ABE-5789FD4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56A21F5-90CA-42C7-83FE-36E20DFF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4" y="1990628"/>
            <a:ext cx="9196828" cy="1747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DA18CB-5A97-4422-9CF7-1CC7F2FF42BC}"/>
              </a:ext>
            </a:extLst>
          </p:cNvPr>
          <p:cNvSpPr/>
          <p:nvPr/>
        </p:nvSpPr>
        <p:spPr>
          <a:xfrm>
            <a:off x="6139288" y="4545646"/>
            <a:ext cx="4688115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event yang </a:t>
            </a:r>
            <a:r>
              <a:rPr lang="en-US" dirty="0" err="1"/>
              <a:t>digunakan</a:t>
            </a:r>
            <a:r>
              <a:rPr lang="en-US" dirty="0"/>
              <a:t>. (Click)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AC41-0801-4E98-A8C8-28DB435C286C}"/>
              </a:ext>
            </a:extLst>
          </p:cNvPr>
          <p:cNvSpPr/>
          <p:nvPr/>
        </p:nvSpPr>
        <p:spPr>
          <a:xfrm>
            <a:off x="2125399" y="4523551"/>
            <a:ext cx="3325141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Baris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event </a:t>
            </a:r>
            <a:r>
              <a:rPr lang="en-US" dirty="0" err="1"/>
              <a:t>terjadi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0D4A5-BAEE-4547-9EA9-241E84052F9E}"/>
              </a:ext>
            </a:extLst>
          </p:cNvPr>
          <p:cNvSpPr/>
          <p:nvPr/>
        </p:nvSpPr>
        <p:spPr>
          <a:xfrm>
            <a:off x="4314158" y="2045740"/>
            <a:ext cx="1611085" cy="681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C5E2B-E264-44B0-BAD8-F758F2448404}"/>
              </a:ext>
            </a:extLst>
          </p:cNvPr>
          <p:cNvSpPr/>
          <p:nvPr/>
        </p:nvSpPr>
        <p:spPr>
          <a:xfrm>
            <a:off x="1668290" y="2771437"/>
            <a:ext cx="1611085" cy="3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0DB0E-3B52-4BEA-BCE4-41673C831C9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473833" y="3141188"/>
            <a:ext cx="1314137" cy="13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BFC2A2-8919-492C-BC23-7CF29786CA0B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5119701" y="2727370"/>
            <a:ext cx="3363645" cy="181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45FB8F-11F3-4870-B460-85AB343B5326}"/>
              </a:ext>
            </a:extLst>
          </p:cNvPr>
          <p:cNvGrpSpPr/>
          <p:nvPr/>
        </p:nvGrpSpPr>
        <p:grpSpPr>
          <a:xfrm>
            <a:off x="0" y="6328523"/>
            <a:ext cx="12192000" cy="542925"/>
            <a:chOff x="0" y="6328523"/>
            <a:chExt cx="12192000" cy="542925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70FBAA78-3D77-4D58-950E-9F8BB13A64CD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17" name="Slide Number Placeholder 1">
              <a:extLst>
                <a:ext uri="{FF2B5EF4-FFF2-40B4-BE49-F238E27FC236}">
                  <a16:creationId xmlns:a16="http://schemas.microsoft.com/office/drawing/2014/main" id="{3C9424AE-2A69-4A56-8B28-C245D9806284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5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922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C5FE9-5B7A-4C8C-B8B6-A775AA49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311F46-36B4-4475-8837-17E13CC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20700"/>
            <a:ext cx="11091600" cy="1332000"/>
          </a:xfrm>
        </p:spPr>
        <p:txBody>
          <a:bodyPr/>
          <a:lstStyle/>
          <a:p>
            <a:r>
              <a:rPr lang="en-US" dirty="0"/>
              <a:t>Event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F165049-A760-492F-BD0B-B4799C2DD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256964"/>
              </p:ext>
            </p:extLst>
          </p:nvPr>
        </p:nvGraphicFramePr>
        <p:xfrm>
          <a:off x="1001688" y="1619251"/>
          <a:ext cx="10188624" cy="4420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0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KONTROL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OnClick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tombol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diklik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393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Edit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onChange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textbox </a:t>
                      </a:r>
                      <a:r>
                        <a:rPr lang="en-US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aktivitas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992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OnKeyPress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Event </a:t>
                      </a:r>
                      <a:r>
                        <a:rPr lang="en-US" baseline="0" dirty="0" err="1"/>
                        <a:t>terjadi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saat</a:t>
                      </a:r>
                      <a:r>
                        <a:rPr lang="en-US" baseline="0" dirty="0"/>
                        <a:t> text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aktivitas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tombol</a:t>
                      </a:r>
                      <a:r>
                        <a:rPr lang="en-US" baseline="0" dirty="0"/>
                        <a:t> keyboard </a:t>
                      </a:r>
                      <a:r>
                        <a:rPr lang="en-US" baseline="0" dirty="0" err="1"/>
                        <a:t>tertentu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Form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OnShow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Event </a:t>
                      </a:r>
                      <a:r>
                        <a:rPr lang="en-US" baseline="0" dirty="0" err="1"/>
                        <a:t>terjadi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saat</a:t>
                      </a:r>
                      <a:r>
                        <a:rPr lang="en-US" baseline="0" dirty="0"/>
                        <a:t> form </a:t>
                      </a:r>
                      <a:r>
                        <a:rPr lang="en-US" baseline="0" dirty="0" err="1"/>
                        <a:t>dijalankan</a:t>
                      </a:r>
                      <a:endParaRPr lang="en-US" baseline="0" dirty="0"/>
                    </a:p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97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OnClosed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Event </a:t>
                      </a:r>
                      <a:r>
                        <a:rPr lang="en-US" baseline="0" dirty="0" err="1"/>
                        <a:t>terjadi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saat</a:t>
                      </a:r>
                      <a:r>
                        <a:rPr lang="en-US" baseline="0" dirty="0"/>
                        <a:t> form </a:t>
                      </a:r>
                      <a:r>
                        <a:rPr lang="en-US" baseline="0" dirty="0" err="1"/>
                        <a:t>ditutup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1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Combo Box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onChange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salah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satu</a:t>
                      </a:r>
                      <a:r>
                        <a:rPr lang="en-US" baseline="0" dirty="0"/>
                        <a:t> item </a:t>
                      </a:r>
                      <a:r>
                        <a:rPr lang="en-US" baseline="0" dirty="0" err="1"/>
                        <a:t>combobox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dipilih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A87E120-F79B-403E-9590-D8865010640F}"/>
              </a:ext>
            </a:extLst>
          </p:cNvPr>
          <p:cNvGrpSpPr/>
          <p:nvPr/>
        </p:nvGrpSpPr>
        <p:grpSpPr>
          <a:xfrm>
            <a:off x="0" y="6328523"/>
            <a:ext cx="12192000" cy="542925"/>
            <a:chOff x="0" y="6328523"/>
            <a:chExt cx="12192000" cy="54292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5B314101-3E1D-4C10-8361-646B54732DA6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9" name="Slide Number Placeholder 1">
              <a:extLst>
                <a:ext uri="{FF2B5EF4-FFF2-40B4-BE49-F238E27FC236}">
                  <a16:creationId xmlns:a16="http://schemas.microsoft.com/office/drawing/2014/main" id="{328D261B-AA89-4E6F-9BEA-C5D60C6CA316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6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1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BB1E7-31E4-499B-A59B-698EC2C31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A4BE3-07D2-4CDE-B264-BBD7F8EF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C17C7C-AEAC-4B60-A34B-1876785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110190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Message Box pada Delphi 7</a:t>
            </a:r>
            <a:endParaRPr lang="id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724BAD-E994-4A28-A043-A8C8686A1975}"/>
              </a:ext>
            </a:extLst>
          </p:cNvPr>
          <p:cNvGrpSpPr/>
          <p:nvPr/>
        </p:nvGrpSpPr>
        <p:grpSpPr>
          <a:xfrm>
            <a:off x="0" y="6328523"/>
            <a:ext cx="12192000" cy="542925"/>
            <a:chOff x="0" y="6328523"/>
            <a:chExt cx="12192000" cy="54292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415154AA-50E2-4C1F-91DA-1255BEF54CBE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9" name="Slide Number Placeholder 1">
              <a:extLst>
                <a:ext uri="{FF2B5EF4-FFF2-40B4-BE49-F238E27FC236}">
                  <a16:creationId xmlns:a16="http://schemas.microsoft.com/office/drawing/2014/main" id="{D73C59CA-58DD-4759-A90E-0866180B53C8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7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61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2BFA-C528-43E2-ABAB-25CB72E0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Box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60BD8-0D0C-4F31-A02F-F5A433EC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A584B-6852-4946-9FAD-64A48ED1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Box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/>
              <a:t>Pada Delphi 7,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message box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showMessage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MessageDlg</a:t>
            </a:r>
            <a:r>
              <a:rPr lang="en-US" dirty="0"/>
              <a:t>()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0DF7A4-B2E1-4797-A14A-FA696564C2F9}"/>
              </a:ext>
            </a:extLst>
          </p:cNvPr>
          <p:cNvGrpSpPr/>
          <p:nvPr/>
        </p:nvGrpSpPr>
        <p:grpSpPr>
          <a:xfrm>
            <a:off x="0" y="6328523"/>
            <a:ext cx="12192000" cy="542925"/>
            <a:chOff x="0" y="6328523"/>
            <a:chExt cx="12192000" cy="54292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A72566C0-C52D-48B3-B84B-CA87DAE98025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7" name="Slide Number Placeholder 1">
              <a:extLst>
                <a:ext uri="{FF2B5EF4-FFF2-40B4-BE49-F238E27FC236}">
                  <a16:creationId xmlns:a16="http://schemas.microsoft.com/office/drawing/2014/main" id="{4D0C6A05-6188-4A75-8730-7A9B9BD925D8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8</a:t>
              </a:fld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8714-3A01-41E2-AE29-54B3DF99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MessageBox</a:t>
            </a:r>
            <a:r>
              <a:rPr lang="en-US" dirty="0"/>
              <a:t> - </a:t>
            </a:r>
            <a:r>
              <a:rPr lang="en-US" dirty="0" err="1"/>
              <a:t>ShowMessage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5AAC2-58A9-4319-BD26-AEAE31AB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FA79-A12A-4DD1-8EF6-ABACE0D3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Pembuatan</a:t>
            </a:r>
            <a:r>
              <a:rPr lang="en-US" dirty="0"/>
              <a:t> message box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showMessage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paling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messagebox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Formatnya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showMessage</a:t>
            </a:r>
            <a:r>
              <a:rPr lang="en-US" dirty="0"/>
              <a:t>(‘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’);</a:t>
            </a:r>
          </a:p>
          <a:p>
            <a:pPr algn="just"/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showMessage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icon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messagebox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id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E031E8-A556-4A5C-9B93-941A18ADC6D3}"/>
              </a:ext>
            </a:extLst>
          </p:cNvPr>
          <p:cNvGrpSpPr/>
          <p:nvPr/>
        </p:nvGrpSpPr>
        <p:grpSpPr>
          <a:xfrm>
            <a:off x="0" y="6328523"/>
            <a:ext cx="12192000" cy="542925"/>
            <a:chOff x="0" y="6328523"/>
            <a:chExt cx="12192000" cy="542925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73098C4-857A-4162-9B9C-311FA076DCA8}"/>
                </a:ext>
              </a:extLst>
            </p:cNvPr>
            <p:cNvSpPr/>
            <p:nvPr/>
          </p:nvSpPr>
          <p:spPr>
            <a:xfrm>
              <a:off x="0" y="6328523"/>
              <a:ext cx="12192000" cy="54292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FTI </a:t>
              </a:r>
              <a:r>
                <a:rPr lang="en-US" dirty="0" err="1"/>
                <a:t>Uniska</a:t>
              </a:r>
              <a:r>
                <a:rPr lang="en-US" dirty="0"/>
                <a:t> Banjarmasin – </a:t>
              </a:r>
              <a:r>
                <a:rPr lang="en-US" dirty="0" err="1"/>
                <a:t>Pemrograman</a:t>
              </a:r>
              <a:r>
                <a:rPr lang="en-US" dirty="0"/>
                <a:t> Visual 1 – TA. 2022/2023</a:t>
              </a:r>
              <a:endParaRPr lang="id-ID" dirty="0"/>
            </a:p>
          </p:txBody>
        </p:sp>
        <p:sp>
          <p:nvSpPr>
            <p:cNvPr id="10" name="Slide Number Placeholder 1">
              <a:extLst>
                <a:ext uri="{FF2B5EF4-FFF2-40B4-BE49-F238E27FC236}">
                  <a16:creationId xmlns:a16="http://schemas.microsoft.com/office/drawing/2014/main" id="{1CF66711-666B-4C76-BBE8-FA8F2836851D}"/>
                </a:ext>
              </a:extLst>
            </p:cNvPr>
            <p:cNvSpPr txBox="1">
              <a:spLocks/>
            </p:cNvSpPr>
            <p:nvPr/>
          </p:nvSpPr>
          <p:spPr>
            <a:xfrm>
              <a:off x="11669059" y="6417422"/>
              <a:ext cx="4064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000" kern="1200">
                  <a:solidFill>
                    <a:schemeClr val="bg1"/>
                  </a:solidFill>
                  <a:latin typeface="Trade Gothic LT Pro" panose="020B0503040303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263D6C4-4840-40CC-AC84-17E24B3B7BDE}" type="slidenum">
                <a:rPr lang="en-US" sz="1400" smtClean="0"/>
                <a:pPr/>
                <a:t>9</a:t>
              </a:fld>
              <a:endParaRPr lang="en-US" sz="14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81F143-EC36-4C4E-BFEE-C8F9A4D34A6D}"/>
                  </a:ext>
                </a:extLst>
              </p14:cNvPr>
              <p14:cNvContentPartPr/>
              <p14:nvPr/>
            </p14:nvContentPartPr>
            <p14:xfrm>
              <a:off x="3973680" y="3491640"/>
              <a:ext cx="3732840" cy="8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81F143-EC36-4C4E-BFEE-C8F9A4D34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320" y="3482280"/>
                <a:ext cx="37515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7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71af3243-3dd4-4a8d-8c0d-dd76da1f02a5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795</TotalTime>
  <Words>1614</Words>
  <Application>Microsoft Office PowerPoint</Application>
  <PresentationFormat>Widescreen</PresentationFormat>
  <Paragraphs>328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Open Sans</vt:lpstr>
      <vt:lpstr>Trade Gothic LT Pro</vt:lpstr>
      <vt:lpstr>Trebuchet MS</vt:lpstr>
      <vt:lpstr>Office Theme</vt:lpstr>
      <vt:lpstr>Penerapan Event, Message Box,</vt:lpstr>
      <vt:lpstr>Materi</vt:lpstr>
      <vt:lpstr>Event</vt:lpstr>
      <vt:lpstr>Menambahkan Event</vt:lpstr>
      <vt:lpstr>Contoh Event</vt:lpstr>
      <vt:lpstr>Event yang Sering Digunakan</vt:lpstr>
      <vt:lpstr>Message Box pada Delphi 7</vt:lpstr>
      <vt:lpstr>Message Box</vt:lpstr>
      <vt:lpstr>MessageBox - ShowMessage</vt:lpstr>
      <vt:lpstr>MessageBox - MessageDlg</vt:lpstr>
      <vt:lpstr>Latihan</vt:lpstr>
      <vt:lpstr>Latihan</vt:lpstr>
      <vt:lpstr>Latihan</vt:lpstr>
      <vt:lpstr>Jalan Program – Tekan Run (F9)</vt:lpstr>
      <vt:lpstr>Tipe Data</vt:lpstr>
      <vt:lpstr>Tipe Data  -  Integer</vt:lpstr>
      <vt:lpstr>Tipe Data  -  Real</vt:lpstr>
      <vt:lpstr>Tipe Data  -  Boolean</vt:lpstr>
      <vt:lpstr>Tipe Data  -  Karakter</vt:lpstr>
      <vt:lpstr>Tipe Data  -  String</vt:lpstr>
      <vt:lpstr>Variabel</vt:lpstr>
      <vt:lpstr>Variabel</vt:lpstr>
      <vt:lpstr>Contoh Penulisan Nama Variabel</vt:lpstr>
      <vt:lpstr>Ruang Lingkup Variabel – Variabel Lokal</vt:lpstr>
      <vt:lpstr>Ruang Lingkup Variabel – Variabel Global Private</vt:lpstr>
      <vt:lpstr>Ruang Lingkup Variabel – Variabel Global Public</vt:lpstr>
      <vt:lpstr>Pemberian Nilai pada Variabel</vt:lpstr>
      <vt:lpstr>Contoh Pemberian Nilai pada Variabel</vt:lpstr>
      <vt:lpstr>Konstanta</vt:lpstr>
      <vt:lpstr>Konstanta</vt:lpstr>
      <vt:lpstr>Contoh Pemberian Nilai pada Const</vt:lpstr>
      <vt:lpstr>Operator</vt:lpstr>
      <vt:lpstr>Operator</vt:lpstr>
      <vt:lpstr>Operator Aritmatika</vt:lpstr>
      <vt:lpstr>Operator Boolean</vt:lpstr>
      <vt:lpstr>Operator Logika</vt:lpstr>
      <vt:lpstr>Operator Relasional (Perbandingan)</vt:lpstr>
      <vt:lpstr>Operator String</vt:lpstr>
      <vt:lpstr>Aturan Pengerjaan Operator</vt:lpstr>
      <vt:lpstr>Konversi Data</vt:lpstr>
      <vt:lpstr>Konversi Data</vt:lpstr>
      <vt:lpstr>Fungsi-Fungsi Konversi Data</vt:lpstr>
      <vt:lpstr>Contoh Program (1/5)</vt:lpstr>
      <vt:lpstr>Contoh Program (2/5)</vt:lpstr>
      <vt:lpstr>Contoh Program (3/5)</vt:lpstr>
      <vt:lpstr>Contoh Program (4/5)</vt:lpstr>
      <vt:lpstr>Contoh Program 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</dc:title>
  <dc:creator>Muhammad Saidi Rahman</dc:creator>
  <cp:lastModifiedBy>Muhammad Saidi Rahman</cp:lastModifiedBy>
  <cp:revision>186</cp:revision>
  <dcterms:created xsi:type="dcterms:W3CDTF">2022-03-21T14:42:03Z</dcterms:created>
  <dcterms:modified xsi:type="dcterms:W3CDTF">2023-03-28T03:12:51Z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