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4" r:id="rId3"/>
    <p:sldId id="306" r:id="rId4"/>
    <p:sldId id="307" r:id="rId5"/>
    <p:sldId id="308" r:id="rId6"/>
    <p:sldId id="309" r:id="rId7"/>
    <p:sldId id="274" r:id="rId8"/>
    <p:sldId id="262" r:id="rId9"/>
    <p:sldId id="330" r:id="rId10"/>
    <p:sldId id="331" r:id="rId11"/>
    <p:sldId id="332" r:id="rId12"/>
    <p:sldId id="333" r:id="rId13"/>
    <p:sldId id="334" r:id="rId14"/>
    <p:sldId id="336" r:id="rId15"/>
    <p:sldId id="310" r:id="rId16"/>
    <p:sldId id="265" r:id="rId17"/>
    <p:sldId id="335" r:id="rId18"/>
    <p:sldId id="311" r:id="rId19"/>
    <p:sldId id="337" r:id="rId20"/>
    <p:sldId id="338" r:id="rId21"/>
    <p:sldId id="339" r:id="rId22"/>
    <p:sldId id="328" r:id="rId2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9D19E-0DD0-4BA2-9D1F-660408C87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B80D3-4ED5-479B-8A1A-A30834344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DDC13-DC87-4D7E-A5B6-ED93CB529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8190-C4BE-45C8-8C57-E04E713868DF}" type="datetimeFigureOut">
              <a:rPr lang="id-ID" smtClean="0"/>
              <a:t>09/05/2023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19B7-3578-4A1D-B7CD-FDB66A51C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9AE48-8C32-44CF-98A7-111669C2C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57FA-0B2E-4651-A084-B3EAD87500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3096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40436-C442-47DD-BCCF-9A2FF02F2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581E5-2145-44CD-9936-5BB0423A3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BF3F1-C972-47D3-A07B-08EA8881E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8190-C4BE-45C8-8C57-E04E713868DF}" type="datetimeFigureOut">
              <a:rPr lang="id-ID" smtClean="0"/>
              <a:t>09/05/2023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51AAB-3622-4E9A-AF58-AD46B66DF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F49B5-9D95-4D58-929E-AA001C2A6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57FA-0B2E-4651-A084-B3EAD87500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04084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F14913-8C71-4A47-8972-986A0596C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E76DF-9C89-4494-87A0-E88730018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AE0FE-3218-4D08-9DF0-C45A2B1ED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8190-C4BE-45C8-8C57-E04E713868DF}" type="datetimeFigureOut">
              <a:rPr lang="id-ID" smtClean="0"/>
              <a:t>09/05/2023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BCD5C-256A-439E-962F-F846DD9F0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9C74C-F129-4F1A-BB5F-08835DEC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57FA-0B2E-4651-A084-B3EAD87500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2094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4A455-7EB3-462C-BF50-8CB43187D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3ADCB-D081-47F5-A616-BB147C7AE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2B222-2C5E-42F9-A8DC-2D20DBDA6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8190-C4BE-45C8-8C57-E04E713868DF}" type="datetimeFigureOut">
              <a:rPr lang="id-ID" smtClean="0"/>
              <a:t>09/05/2023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446EA-1B89-4051-B2A4-915036B33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369EA-F70C-430F-B604-607F7CA4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57FA-0B2E-4651-A084-B3EAD87500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2515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BB49-0E7A-4239-A351-7F332FF9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6445-6EF8-4DE8-8341-C284C64CD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80A3B-8123-42CF-92A1-D7790E20C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8190-C4BE-45C8-8C57-E04E713868DF}" type="datetimeFigureOut">
              <a:rPr lang="id-ID" smtClean="0"/>
              <a:t>09/05/2023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1C682-3947-434E-9E50-96326266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A2ACB-7A09-4690-ACF9-DF43D00D9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57FA-0B2E-4651-A084-B3EAD87500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7057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4466D-EAA8-49EF-A3BA-33D6CDB1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F9B5-C8A7-4964-89B0-596D3B2DC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4CE39-A505-4307-85A4-A8A8EE2D6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BB58E-2C71-4277-8E94-FD4C39A5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8190-C4BE-45C8-8C57-E04E713868DF}" type="datetimeFigureOut">
              <a:rPr lang="id-ID" smtClean="0"/>
              <a:t>09/05/2023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8104B-6AB2-49C2-9759-CD0285240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6A396-7621-4C83-856B-76773814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57FA-0B2E-4651-A084-B3EAD87500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170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E396-FC12-43EC-89AB-5FF3B7DD1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6F22D-3AE9-4998-BAD3-28DADD6C8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80DC6-58A8-4C35-89F2-D8BDB7E8A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47DDA7-46A5-447B-BD91-622036C5A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A25E2C-607E-4152-B6CF-5E96FF7C5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7CE48D-44E2-4AF6-A060-DBC44AD07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8190-C4BE-45C8-8C57-E04E713868DF}" type="datetimeFigureOut">
              <a:rPr lang="id-ID" smtClean="0"/>
              <a:t>09/05/2023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C8B545-3017-4FDB-8DC8-16CA468EC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365392-F4DD-47A9-99EC-7ED0EEB7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57FA-0B2E-4651-A084-B3EAD87500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522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96F7-B1BC-4FCA-9FCA-EBA6E915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DFE50-F49E-4694-A23C-464DE7BF6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8190-C4BE-45C8-8C57-E04E713868DF}" type="datetimeFigureOut">
              <a:rPr lang="id-ID" smtClean="0"/>
              <a:t>09/05/2023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37277-6B90-4EDB-B051-E4BA92E15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7C0A1-C698-464E-A37B-0C68CD598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57FA-0B2E-4651-A084-B3EAD87500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507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129EF0-5242-4439-B708-8E89A68B5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8190-C4BE-45C8-8C57-E04E713868DF}" type="datetimeFigureOut">
              <a:rPr lang="id-ID" smtClean="0"/>
              <a:t>09/05/2023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DD1CC-C82D-40A4-A11E-D7EC3C1A0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F77FA-9103-4A85-88C0-32ECC52D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57FA-0B2E-4651-A084-B3EAD87500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769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F376-824C-4B32-AD44-7470CB529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2D38E-CAC0-4F69-B40E-8CB59297B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7B68F-439E-4C71-974B-AF545EEB4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AE547-0FE9-431B-BD41-5D82AACD8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8190-C4BE-45C8-8C57-E04E713868DF}" type="datetimeFigureOut">
              <a:rPr lang="id-ID" smtClean="0"/>
              <a:t>09/05/2023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16CC8-C5FE-4C29-8754-93139DDF9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2C5A0-5E78-499E-97A5-C3B57C8A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57FA-0B2E-4651-A084-B3EAD87500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829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8692-EBD7-40D4-814A-4DA11A516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D1A3CF-1A5B-40DD-A847-ED0C77CE9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50B55-DC2B-4184-BD32-5B721D149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1421E-3257-41CF-B05F-32CECEF9C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8190-C4BE-45C8-8C57-E04E713868DF}" type="datetimeFigureOut">
              <a:rPr lang="id-ID" smtClean="0"/>
              <a:t>09/05/2023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3FFEF-CA71-4D6D-85E4-A92EF1E4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ED8F5-5012-40E3-8D45-E37D48358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57FA-0B2E-4651-A084-B3EAD87500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4428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D0E74C-B473-4977-9932-947B69A9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F496B-2E5B-425B-803E-584C77E41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B7469-DA8E-4AA0-A75C-F7DA6B8A7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78190-C4BE-45C8-8C57-E04E713868DF}" type="datetimeFigureOut">
              <a:rPr lang="id-ID" smtClean="0"/>
              <a:t>09/05/2023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F884F-6CF7-4C32-A135-909B1DB17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D0521-26E8-4610-B7FE-F2B2310FB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C57FA-0B2E-4651-A084-B3EAD87500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9898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DF56BA-9BE0-4FD0-B41F-B0750D718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Percabangan</a:t>
            </a:r>
            <a:endParaRPr lang="id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936D9A-8897-4FD5-9AEC-913503442A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2419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56922F-5BE0-4A9E-BAA6-AB8F4C53B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endParaRPr lang="id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E18FB9-DD9B-4B85-A6EE-D520B7AB8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CASE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perintah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memilih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data.</a:t>
            </a:r>
          </a:p>
          <a:p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, Case Of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if else</a:t>
            </a:r>
          </a:p>
          <a:p>
            <a:r>
              <a:rPr lang="en-US" dirty="0" err="1"/>
              <a:t>Namun</a:t>
            </a:r>
            <a:r>
              <a:rPr lang="en-US" dirty="0"/>
              <a:t>, case of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integer dan char </a:t>
            </a:r>
            <a:r>
              <a:rPr lang="en-US" dirty="0" err="1"/>
              <a:t>saja</a:t>
            </a:r>
            <a:r>
              <a:rPr lang="en-US" dirty="0"/>
              <a:t>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85107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7D7BE-46A0-425C-953D-494E702F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Case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FB1E1-776C-4D67-A6B8-50F7C5EC0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8808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Case </a:t>
            </a:r>
            <a:r>
              <a:rPr lang="en-US" dirty="0">
                <a:solidFill>
                  <a:srgbClr val="00B050"/>
                </a:solidFill>
              </a:rPr>
              <a:t>&lt;variable&gt;</a:t>
            </a:r>
            <a:r>
              <a:rPr lang="en-US" dirty="0"/>
              <a:t> Of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value1</a:t>
            </a:r>
            <a:r>
              <a:rPr lang="en-US" dirty="0"/>
              <a:t> : </a:t>
            </a:r>
            <a:r>
              <a:rPr lang="en-US" dirty="0">
                <a:solidFill>
                  <a:srgbClr val="FF0000"/>
                </a:solidFill>
              </a:rPr>
              <a:t>Statement 1;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value2</a:t>
            </a:r>
            <a:r>
              <a:rPr lang="en-US" dirty="0"/>
              <a:t> : </a:t>
            </a:r>
            <a:r>
              <a:rPr lang="en-US" dirty="0">
                <a:solidFill>
                  <a:srgbClr val="FF0000"/>
                </a:solidFill>
              </a:rPr>
              <a:t>Statement 2;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value3</a:t>
            </a:r>
            <a:r>
              <a:rPr lang="en-US" dirty="0"/>
              <a:t> : </a:t>
            </a:r>
            <a:r>
              <a:rPr lang="en-US" dirty="0">
                <a:solidFill>
                  <a:srgbClr val="FF0000"/>
                </a:solidFill>
              </a:rPr>
              <a:t>Statement 3;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value4</a:t>
            </a:r>
            <a:r>
              <a:rPr lang="en-US" dirty="0"/>
              <a:t> : </a:t>
            </a:r>
            <a:r>
              <a:rPr lang="en-US" dirty="0">
                <a:solidFill>
                  <a:srgbClr val="FF0000"/>
                </a:solidFill>
              </a:rPr>
              <a:t>Statement 4;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value5</a:t>
            </a:r>
            <a:r>
              <a:rPr lang="en-US" dirty="0"/>
              <a:t> : </a:t>
            </a:r>
            <a:r>
              <a:rPr lang="en-US" dirty="0">
                <a:solidFill>
                  <a:srgbClr val="FF0000"/>
                </a:solidFill>
              </a:rPr>
              <a:t>Statement 5;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Else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statement else;</a:t>
            </a:r>
          </a:p>
          <a:p>
            <a:pPr marL="0" indent="0">
              <a:buNone/>
            </a:pPr>
            <a:r>
              <a:rPr lang="en-US" dirty="0"/>
              <a:t>End;</a:t>
            </a:r>
            <a:endParaRPr lang="id-ID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B1C0D3DF-6EC3-4DF4-B511-DC97FADA4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144" y="1825625"/>
            <a:ext cx="6655815" cy="40899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EB3569E-B686-4977-9734-11D5F57BCE47}"/>
              </a:ext>
            </a:extLst>
          </p:cNvPr>
          <p:cNvSpPr/>
          <p:nvPr/>
        </p:nvSpPr>
        <p:spPr>
          <a:xfrm>
            <a:off x="5366511" y="1229023"/>
            <a:ext cx="556259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Conto</a:t>
            </a: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Case </a:t>
            </a: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dengan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Char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0851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7D7BE-46A0-425C-953D-494E702F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Case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FB1E1-776C-4D67-A6B8-50F7C5EC0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8808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Case </a:t>
            </a:r>
            <a:r>
              <a:rPr lang="en-US" dirty="0">
                <a:solidFill>
                  <a:srgbClr val="00B050"/>
                </a:solidFill>
              </a:rPr>
              <a:t>&lt;variable&gt;</a:t>
            </a:r>
            <a:r>
              <a:rPr lang="en-US" dirty="0"/>
              <a:t> Of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value1</a:t>
            </a:r>
            <a:r>
              <a:rPr lang="en-US" dirty="0"/>
              <a:t> : </a:t>
            </a:r>
            <a:r>
              <a:rPr lang="en-US" dirty="0">
                <a:solidFill>
                  <a:srgbClr val="FF0000"/>
                </a:solidFill>
              </a:rPr>
              <a:t>Statement 1;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value2</a:t>
            </a:r>
            <a:r>
              <a:rPr lang="en-US" dirty="0"/>
              <a:t> : </a:t>
            </a:r>
            <a:r>
              <a:rPr lang="en-US" dirty="0">
                <a:solidFill>
                  <a:srgbClr val="FF0000"/>
                </a:solidFill>
              </a:rPr>
              <a:t>Statement 2;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value3</a:t>
            </a:r>
            <a:r>
              <a:rPr lang="en-US" dirty="0"/>
              <a:t> : </a:t>
            </a:r>
            <a:r>
              <a:rPr lang="en-US" dirty="0">
                <a:solidFill>
                  <a:srgbClr val="FF0000"/>
                </a:solidFill>
              </a:rPr>
              <a:t>Statement 3;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value4</a:t>
            </a:r>
            <a:r>
              <a:rPr lang="en-US" dirty="0"/>
              <a:t> : </a:t>
            </a:r>
            <a:r>
              <a:rPr lang="en-US" dirty="0">
                <a:solidFill>
                  <a:srgbClr val="FF0000"/>
                </a:solidFill>
              </a:rPr>
              <a:t>Statement 4;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value5</a:t>
            </a:r>
            <a:r>
              <a:rPr lang="en-US" dirty="0"/>
              <a:t> : </a:t>
            </a:r>
            <a:r>
              <a:rPr lang="en-US" dirty="0">
                <a:solidFill>
                  <a:srgbClr val="FF0000"/>
                </a:solidFill>
              </a:rPr>
              <a:t>Statement 5;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Else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statement else;</a:t>
            </a:r>
          </a:p>
          <a:p>
            <a:pPr marL="0" indent="0">
              <a:buNone/>
            </a:pPr>
            <a:r>
              <a:rPr lang="en-US" dirty="0"/>
              <a:t>End;</a:t>
            </a:r>
            <a:endParaRPr lang="id-ID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C0D3DF-6EC3-4DF4-B511-DC97FADA4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55186" y="1825625"/>
            <a:ext cx="5377731" cy="40899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EB3569E-B686-4977-9734-11D5F57BCE47}"/>
              </a:ext>
            </a:extLst>
          </p:cNvPr>
          <p:cNvSpPr/>
          <p:nvPr/>
        </p:nvSpPr>
        <p:spPr>
          <a:xfrm>
            <a:off x="5366511" y="1229023"/>
            <a:ext cx="556259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Conto</a:t>
            </a: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Case </a:t>
            </a: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dengan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Integer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9700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06F0B-18A0-429A-ACF0-14753C8D6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0" y="636905"/>
            <a:ext cx="10515600" cy="4351338"/>
          </a:xfrm>
        </p:spPr>
        <p:txBody>
          <a:bodyPr/>
          <a:lstStyle/>
          <a:p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value char dan integer.</a:t>
            </a:r>
          </a:p>
          <a:p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kelebihan</a:t>
            </a:r>
            <a:r>
              <a:rPr lang="en-US" dirty="0"/>
              <a:t> case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rentang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.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D0061-6509-475B-91BD-4355A7DE0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1880" y="2494760"/>
            <a:ext cx="7053918" cy="34640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79CABDC-17FF-4762-8F93-962B5AC42B5F}"/>
              </a:ext>
            </a:extLst>
          </p:cNvPr>
          <p:cNvSpPr/>
          <p:nvPr/>
        </p:nvSpPr>
        <p:spPr>
          <a:xfrm>
            <a:off x="2028951" y="1747183"/>
            <a:ext cx="556259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Conto</a:t>
            </a: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Case </a:t>
            </a: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dengan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Integer </a:t>
            </a: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Rentang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Nilai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7571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3B8D6-4565-430F-A20F-24EFE0643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 IF dan Case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DB27A-768B-45FB-9DD9-E3510C112B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844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387" y="264885"/>
            <a:ext cx="10515600" cy="1089020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program: Program </a:t>
            </a:r>
            <a:r>
              <a:rPr lang="en-US" dirty="0" err="1"/>
              <a:t>Kelulusan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3217" y="1977934"/>
            <a:ext cx="4524464" cy="37994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78935F-C6BD-487D-A5AD-BFF92AC2D3B2}"/>
              </a:ext>
            </a:extLst>
          </p:cNvPr>
          <p:cNvSpPr txBox="1"/>
          <p:nvPr/>
        </p:nvSpPr>
        <p:spPr>
          <a:xfrm>
            <a:off x="684632" y="1171839"/>
            <a:ext cx="9985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Masih pada </a:t>
            </a:r>
            <a:r>
              <a:rPr lang="en-US" sz="2400" dirty="0" err="1"/>
              <a:t>projek</a:t>
            </a:r>
            <a:r>
              <a:rPr lang="en-US" sz="2400" dirty="0"/>
              <a:t> </a:t>
            </a:r>
            <a:r>
              <a:rPr lang="en-US" sz="2400" dirty="0" err="1"/>
              <a:t>Materi</a:t>
            </a:r>
            <a:r>
              <a:rPr lang="en-US" sz="2400" dirty="0"/>
              <a:t> 2. </a:t>
            </a:r>
            <a:r>
              <a:rPr lang="en-US" sz="2400" dirty="0" err="1"/>
              <a:t>Tambahkan</a:t>
            </a:r>
            <a:r>
              <a:rPr lang="en-US" sz="2400" dirty="0"/>
              <a:t> 1 </a:t>
            </a:r>
            <a:r>
              <a:rPr lang="en-US" sz="2400" dirty="0" err="1"/>
              <a:t>buah</a:t>
            </a:r>
            <a:r>
              <a:rPr lang="en-US" sz="2400" dirty="0"/>
              <a:t> Form </a:t>
            </a:r>
            <a:r>
              <a:rPr lang="en-US" sz="2400" dirty="0" err="1"/>
              <a:t>lagi</a:t>
            </a:r>
            <a:r>
              <a:rPr lang="en-US" sz="2400" dirty="0"/>
              <a:t>. </a:t>
            </a:r>
            <a:r>
              <a:rPr lang="en-US" sz="2400" dirty="0" err="1"/>
              <a:t>Lalu</a:t>
            </a:r>
            <a:r>
              <a:rPr lang="en-US" sz="2400" dirty="0"/>
              <a:t> design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:</a:t>
            </a:r>
            <a:endParaRPr lang="id-ID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8ACBB-5B1E-4B5F-BA11-BD1299B61D32}"/>
              </a:ext>
            </a:extLst>
          </p:cNvPr>
          <p:cNvSpPr txBox="1"/>
          <p:nvPr/>
        </p:nvSpPr>
        <p:spPr>
          <a:xfrm>
            <a:off x="7569903" y="1798439"/>
            <a:ext cx="4320480" cy="5015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 err="1"/>
              <a:t>Keterangan</a:t>
            </a:r>
            <a:r>
              <a:rPr lang="en-US" sz="2133" dirty="0"/>
              <a:t>: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133" dirty="0" err="1"/>
              <a:t>Tulisan</a:t>
            </a:r>
            <a:r>
              <a:rPr lang="en-US" sz="2133" dirty="0"/>
              <a:t> </a:t>
            </a:r>
            <a:r>
              <a:rPr lang="en-US" sz="2133" dirty="0" err="1"/>
              <a:t>hijau</a:t>
            </a:r>
            <a:r>
              <a:rPr lang="en-US" sz="2133" dirty="0"/>
              <a:t> </a:t>
            </a:r>
            <a:r>
              <a:rPr lang="en-US" sz="2133" dirty="0" err="1"/>
              <a:t>disamping</a:t>
            </a:r>
            <a:r>
              <a:rPr lang="en-US" sz="2133" dirty="0"/>
              <a:t> </a:t>
            </a:r>
            <a:r>
              <a:rPr lang="en-US" sz="2133" dirty="0" err="1"/>
              <a:t>adalah</a:t>
            </a:r>
            <a:r>
              <a:rPr lang="en-US" sz="2133" dirty="0"/>
              <a:t> name </a:t>
            </a:r>
            <a:r>
              <a:rPr lang="en-US" sz="2133" dirty="0" err="1"/>
              <a:t>dari</a:t>
            </a:r>
            <a:r>
              <a:rPr lang="en-US" sz="2133" dirty="0"/>
              <a:t> </a:t>
            </a:r>
            <a:r>
              <a:rPr lang="en-US" sz="2133" dirty="0" err="1"/>
              <a:t>objek</a:t>
            </a:r>
            <a:r>
              <a:rPr lang="en-US" sz="2133" dirty="0"/>
              <a:t> control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133" dirty="0" err="1"/>
              <a:t>Untuk</a:t>
            </a:r>
            <a:r>
              <a:rPr lang="en-US" sz="2133" dirty="0"/>
              <a:t> Hasil, </a:t>
            </a:r>
            <a:r>
              <a:rPr lang="en-US" sz="2133" dirty="0" err="1"/>
              <a:t>gunakan</a:t>
            </a:r>
            <a:r>
              <a:rPr lang="en-US" sz="2133" dirty="0"/>
              <a:t> </a:t>
            </a:r>
            <a:r>
              <a:rPr lang="en-US" sz="2133" dirty="0" err="1"/>
              <a:t>Groupbox</a:t>
            </a:r>
            <a:endParaRPr lang="en-US" sz="2133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133" dirty="0"/>
              <a:t>Nilai </a:t>
            </a:r>
            <a:r>
              <a:rPr lang="en-US" sz="2133" dirty="0" err="1"/>
              <a:t>Huruf</a:t>
            </a:r>
            <a:r>
              <a:rPr lang="en-US" sz="2133" dirty="0"/>
              <a:t> </a:t>
            </a:r>
            <a:r>
              <a:rPr lang="en-US" sz="2133" dirty="0" err="1"/>
              <a:t>didapat</a:t>
            </a:r>
            <a:r>
              <a:rPr lang="en-US" sz="2133" dirty="0"/>
              <a:t> </a:t>
            </a:r>
            <a:r>
              <a:rPr lang="en-US" sz="2133" dirty="0" err="1"/>
              <a:t>dari</a:t>
            </a:r>
            <a:r>
              <a:rPr lang="en-US" sz="2133" dirty="0"/>
              <a:t> range </a:t>
            </a:r>
            <a:r>
              <a:rPr lang="en-US" sz="2133" dirty="0" err="1"/>
              <a:t>nilai</a:t>
            </a:r>
            <a:r>
              <a:rPr lang="en-US" sz="2133" dirty="0"/>
              <a:t> </a:t>
            </a:r>
            <a:r>
              <a:rPr lang="en-US" sz="2133" dirty="0" err="1"/>
              <a:t>akhir</a:t>
            </a:r>
            <a:r>
              <a:rPr lang="en-US" sz="2133" dirty="0"/>
              <a:t>: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US" sz="2133" dirty="0"/>
              <a:t>A : 80-99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US" sz="2133" dirty="0"/>
              <a:t>B : 70-79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US" sz="2133" dirty="0"/>
              <a:t>C : 60-69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US" sz="2133" dirty="0"/>
              <a:t>D : 50-59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US" sz="2133" dirty="0"/>
              <a:t>E : 0-49</a:t>
            </a:r>
          </a:p>
          <a:p>
            <a:pPr marL="364058" lvl="1" indent="-364058">
              <a:buFont typeface="Arial" panose="020B0604020202020204" pitchFamily="34" charset="0"/>
              <a:buChar char="•"/>
            </a:pPr>
            <a:r>
              <a:rPr lang="en-US" sz="2133" dirty="0" err="1"/>
              <a:t>Keterangan</a:t>
            </a:r>
            <a:r>
              <a:rPr lang="en-US" sz="2133" dirty="0"/>
              <a:t> </a:t>
            </a:r>
            <a:r>
              <a:rPr lang="en-US" sz="2133" dirty="0" err="1"/>
              <a:t>didapat</a:t>
            </a:r>
            <a:r>
              <a:rPr lang="en-US" sz="2133" dirty="0"/>
              <a:t> </a:t>
            </a:r>
            <a:r>
              <a:rPr lang="en-US" sz="2133" dirty="0" err="1"/>
              <a:t>dari</a:t>
            </a:r>
            <a:r>
              <a:rPr lang="en-US" sz="2133" dirty="0"/>
              <a:t> </a:t>
            </a:r>
            <a:r>
              <a:rPr lang="en-US" sz="2133" dirty="0" err="1"/>
              <a:t>nilai</a:t>
            </a:r>
            <a:r>
              <a:rPr lang="en-US" sz="2133" dirty="0"/>
              <a:t> </a:t>
            </a:r>
            <a:r>
              <a:rPr lang="en-US" sz="2133" dirty="0" err="1"/>
              <a:t>akhir</a:t>
            </a:r>
            <a:r>
              <a:rPr lang="en-US" sz="2133" dirty="0"/>
              <a:t>. Nilai &gt;= 60 </a:t>
            </a:r>
            <a:r>
              <a:rPr lang="en-US" sz="2133" dirty="0" err="1"/>
              <a:t>maka</a:t>
            </a:r>
            <a:r>
              <a:rPr lang="en-US" sz="2133" dirty="0"/>
              <a:t> lulus. </a:t>
            </a:r>
            <a:r>
              <a:rPr lang="en-US" sz="2133" dirty="0" err="1"/>
              <a:t>Jika</a:t>
            </a:r>
            <a:r>
              <a:rPr lang="en-US" sz="2133" dirty="0"/>
              <a:t>  </a:t>
            </a:r>
            <a:r>
              <a:rPr lang="en-US" sz="2133" dirty="0" err="1"/>
              <a:t>tidak</a:t>
            </a:r>
            <a:r>
              <a:rPr lang="en-US" sz="2133" dirty="0"/>
              <a:t> </a:t>
            </a:r>
            <a:r>
              <a:rPr lang="en-US" sz="2133" dirty="0" err="1"/>
              <a:t>maka</a:t>
            </a:r>
            <a:r>
              <a:rPr lang="en-US" sz="2133" dirty="0"/>
              <a:t> </a:t>
            </a:r>
            <a:r>
              <a:rPr lang="en-US" sz="2133" dirty="0" err="1"/>
              <a:t>ulang</a:t>
            </a:r>
            <a:r>
              <a:rPr lang="en-US" sz="2133" dirty="0"/>
              <a:t>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id-ID" sz="213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72009C-95F3-4215-B609-D5D2101C3ACA}"/>
              </a:ext>
            </a:extLst>
          </p:cNvPr>
          <p:cNvSpPr txBox="1"/>
          <p:nvPr/>
        </p:nvSpPr>
        <p:spPr>
          <a:xfrm>
            <a:off x="143340" y="5829147"/>
            <a:ext cx="7586265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 err="1"/>
              <a:t>Tambahkan</a:t>
            </a:r>
            <a:r>
              <a:rPr lang="en-US" sz="1867" dirty="0"/>
              <a:t> properties </a:t>
            </a:r>
            <a:r>
              <a:rPr lang="en-US" sz="1867" b="1" dirty="0"/>
              <a:t>Enabled = False</a:t>
            </a:r>
            <a:r>
              <a:rPr lang="en-US" sz="1867" dirty="0"/>
              <a:t> </a:t>
            </a:r>
            <a:r>
              <a:rPr lang="en-US" sz="1867" dirty="0" err="1"/>
              <a:t>untuk</a:t>
            </a:r>
            <a:r>
              <a:rPr lang="en-US" sz="1867" dirty="0"/>
              <a:t> </a:t>
            </a:r>
            <a:r>
              <a:rPr lang="en-US" sz="1867" dirty="0" err="1"/>
              <a:t>seluruh</a:t>
            </a:r>
            <a:r>
              <a:rPr lang="en-US" sz="1867" dirty="0"/>
              <a:t> textbox yang </a:t>
            </a:r>
            <a:r>
              <a:rPr lang="en-US" sz="1867" dirty="0" err="1"/>
              <a:t>ada</a:t>
            </a:r>
            <a:r>
              <a:rPr lang="en-US" sz="1867" dirty="0"/>
              <a:t> di </a:t>
            </a:r>
            <a:r>
              <a:rPr lang="en-US" sz="1867" dirty="0" err="1"/>
              <a:t>groupbox</a:t>
            </a:r>
            <a:r>
              <a:rPr lang="en-US" sz="1867" dirty="0"/>
              <a:t> </a:t>
            </a:r>
            <a:r>
              <a:rPr lang="en-US" sz="1867" dirty="0" err="1"/>
              <a:t>hasil</a:t>
            </a:r>
            <a:endParaRPr lang="id-ID" sz="1867" dirty="0"/>
          </a:p>
        </p:txBody>
      </p:sp>
    </p:spTree>
    <p:extLst>
      <p:ext uri="{BB962C8B-B14F-4D97-AF65-F5344CB8AC3E}">
        <p14:creationId xmlns:p14="http://schemas.microsoft.com/office/powerpoint/2010/main" val="2839237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224938"/>
            <a:ext cx="10515600" cy="855629"/>
          </a:xfrm>
        </p:spPr>
        <p:txBody>
          <a:bodyPr>
            <a:normAutofit/>
          </a:bodyPr>
          <a:lstStyle/>
          <a:p>
            <a:r>
              <a:rPr lang="en-US" sz="3733" dirty="0"/>
              <a:t>Coding program (Proses IF)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3F465D2-6644-4B11-AC4E-902398D51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1040" y="1080567"/>
            <a:ext cx="9015901" cy="5766237"/>
          </a:xfrm>
        </p:spPr>
      </p:pic>
    </p:spTree>
    <p:extLst>
      <p:ext uri="{BB962C8B-B14F-4D97-AF65-F5344CB8AC3E}">
        <p14:creationId xmlns:p14="http://schemas.microsoft.com/office/powerpoint/2010/main" val="1388992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224938"/>
            <a:ext cx="10515600" cy="855629"/>
          </a:xfrm>
        </p:spPr>
        <p:txBody>
          <a:bodyPr>
            <a:normAutofit/>
          </a:bodyPr>
          <a:lstStyle/>
          <a:p>
            <a:r>
              <a:rPr lang="en-US" sz="3733" dirty="0"/>
              <a:t>Coding program (Proses Case)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3F465D2-6644-4B11-AC4E-902398D51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8860" y="1080567"/>
            <a:ext cx="8520260" cy="5766237"/>
          </a:xfrm>
        </p:spPr>
      </p:pic>
    </p:spTree>
    <p:extLst>
      <p:ext uri="{BB962C8B-B14F-4D97-AF65-F5344CB8AC3E}">
        <p14:creationId xmlns:p14="http://schemas.microsoft.com/office/powerpoint/2010/main" val="4123069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program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60143" y="1654698"/>
            <a:ext cx="5493480" cy="451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708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, email&#10;&#10;Description automatically generated">
            <a:extLst>
              <a:ext uri="{FF2B5EF4-FFF2-40B4-BE49-F238E27FC236}">
                <a16:creationId xmlns:a16="http://schemas.microsoft.com/office/drawing/2014/main" id="{8E144724-29F7-4A33-BF29-E63678C86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562" y="1584843"/>
            <a:ext cx="7986552" cy="51369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C8F9AB-5F25-2614-1683-1B8D6D70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1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68845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C976D5-6DD5-417A-B099-DC326132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90EDDE-FA68-4FC5-A2EE-72D869A09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3200" dirty="0" err="1"/>
              <a:t>Percabangan</a:t>
            </a:r>
            <a:r>
              <a:rPr lang="en-US" sz="3200" dirty="0"/>
              <a:t> </a:t>
            </a:r>
            <a:r>
              <a:rPr lang="en-US" sz="3200" dirty="0" err="1"/>
              <a:t>digunakan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memutuskan</a:t>
            </a:r>
            <a:r>
              <a:rPr lang="en-US" sz="3200" dirty="0"/>
              <a:t> </a:t>
            </a:r>
            <a:r>
              <a:rPr lang="en-US" sz="3200" dirty="0" err="1"/>
              <a:t>kode</a:t>
            </a:r>
            <a:r>
              <a:rPr lang="en-US" sz="3200" dirty="0"/>
              <a:t> program mana yang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dikerjakan</a:t>
            </a:r>
            <a:r>
              <a:rPr lang="en-US" sz="3200" dirty="0"/>
              <a:t> </a:t>
            </a:r>
            <a:r>
              <a:rPr lang="en-US" sz="3200" dirty="0" err="1"/>
              <a:t>berdasarkan</a:t>
            </a:r>
            <a:r>
              <a:rPr lang="en-US" sz="3200" dirty="0"/>
              <a:t> </a:t>
            </a:r>
            <a:r>
              <a:rPr lang="en-US" sz="3200" dirty="0" err="1"/>
              <a:t>suatu</a:t>
            </a:r>
            <a:r>
              <a:rPr lang="en-US" sz="3200" dirty="0"/>
              <a:t> </a:t>
            </a:r>
            <a:r>
              <a:rPr lang="en-US" sz="3200" dirty="0" err="1"/>
              <a:t>kondisi</a:t>
            </a:r>
            <a:r>
              <a:rPr lang="en-US" sz="3200" dirty="0"/>
              <a:t>.</a:t>
            </a:r>
          </a:p>
          <a:p>
            <a:pPr>
              <a:lnSpc>
                <a:spcPct val="120000"/>
              </a:lnSpc>
            </a:pPr>
            <a:r>
              <a:rPr lang="en-US" sz="3200" dirty="0" err="1"/>
              <a:t>Jika</a:t>
            </a:r>
            <a:r>
              <a:rPr lang="en-US" sz="3200" dirty="0"/>
              <a:t> </a:t>
            </a:r>
            <a:r>
              <a:rPr lang="en-US" sz="3200" b="1" dirty="0" err="1"/>
              <a:t>kondisi</a:t>
            </a:r>
            <a:r>
              <a:rPr lang="en-US" sz="3200" dirty="0"/>
              <a:t> </a:t>
            </a:r>
            <a:r>
              <a:rPr lang="en-US" sz="3200" dirty="0" err="1"/>
              <a:t>bernilai</a:t>
            </a:r>
            <a:r>
              <a:rPr lang="en-US" sz="3200" dirty="0"/>
              <a:t> </a:t>
            </a:r>
            <a:r>
              <a:rPr lang="en-US" sz="3200" b="1" i="1" dirty="0"/>
              <a:t>true </a:t>
            </a:r>
            <a:r>
              <a:rPr lang="en-US" sz="3200" dirty="0" err="1"/>
              <a:t>maka</a:t>
            </a:r>
            <a:r>
              <a:rPr lang="en-US" sz="3200" dirty="0"/>
              <a:t> </a:t>
            </a:r>
            <a:r>
              <a:rPr lang="en-US" sz="3200" dirty="0" err="1"/>
              <a:t>kerjakan</a:t>
            </a:r>
            <a:r>
              <a:rPr lang="en-US" sz="3200" dirty="0"/>
              <a:t> </a:t>
            </a:r>
            <a:r>
              <a:rPr lang="en-US" sz="3200" dirty="0" err="1"/>
              <a:t>perintah</a:t>
            </a:r>
            <a:r>
              <a:rPr lang="en-US" sz="3200" dirty="0"/>
              <a:t> 1</a:t>
            </a:r>
          </a:p>
          <a:p>
            <a:pPr>
              <a:lnSpc>
                <a:spcPct val="120000"/>
              </a:lnSpc>
            </a:pPr>
            <a:r>
              <a:rPr lang="en-US" sz="3200" dirty="0" err="1"/>
              <a:t>Jika</a:t>
            </a:r>
            <a:r>
              <a:rPr lang="en-US" sz="3200" dirty="0"/>
              <a:t> </a:t>
            </a:r>
            <a:r>
              <a:rPr lang="en-US" sz="3200" b="1" dirty="0" err="1"/>
              <a:t>kondisi</a:t>
            </a:r>
            <a:r>
              <a:rPr lang="en-US" sz="3200" dirty="0"/>
              <a:t> </a:t>
            </a:r>
            <a:r>
              <a:rPr lang="en-US" sz="3200" dirty="0" err="1"/>
              <a:t>bernilai</a:t>
            </a:r>
            <a:r>
              <a:rPr lang="en-US" sz="3200" dirty="0"/>
              <a:t> </a:t>
            </a:r>
            <a:r>
              <a:rPr lang="en-US" sz="3200" b="1" i="1" dirty="0"/>
              <a:t>false</a:t>
            </a:r>
            <a:r>
              <a:rPr lang="en-US" sz="3200" dirty="0"/>
              <a:t> </a:t>
            </a:r>
            <a:r>
              <a:rPr lang="en-US" sz="3200" dirty="0" err="1"/>
              <a:t>maka</a:t>
            </a:r>
            <a:r>
              <a:rPr lang="en-US" sz="3200" dirty="0"/>
              <a:t> </a:t>
            </a:r>
            <a:r>
              <a:rPr lang="en-US" sz="3200" dirty="0" err="1"/>
              <a:t>kerjakan</a:t>
            </a:r>
            <a:r>
              <a:rPr lang="en-US" sz="3200" dirty="0"/>
              <a:t> </a:t>
            </a:r>
            <a:r>
              <a:rPr lang="en-US" sz="3200" dirty="0" err="1"/>
              <a:t>perintah</a:t>
            </a:r>
            <a:r>
              <a:rPr lang="en-US" sz="3200" dirty="0"/>
              <a:t> </a:t>
            </a:r>
            <a:r>
              <a:rPr lang="en-US" sz="3200" dirty="0" err="1"/>
              <a:t>lainnya</a:t>
            </a:r>
            <a:r>
              <a:rPr lang="en-US" sz="3200" dirty="0"/>
              <a:t>.</a:t>
            </a:r>
          </a:p>
          <a:p>
            <a:pPr>
              <a:lnSpc>
                <a:spcPct val="120000"/>
              </a:lnSpc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54698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E144724-29F7-4A33-BF29-E63678C86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3421" y="2173035"/>
            <a:ext cx="9044450" cy="46849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154154-21EF-0CF3-D476-A6B05119E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2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43665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CCA9E-540D-E29B-6042-E1D00A8F9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3: </a:t>
            </a:r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Satuan</a:t>
            </a:r>
            <a:r>
              <a:rPr lang="en-US" dirty="0"/>
              <a:t> Panjang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78D349-CA17-4080-B5D9-265CEE7BD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48" y="1690688"/>
            <a:ext cx="2915057" cy="2991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042C5A-A5C0-495F-C626-F546B5695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049" y="1690688"/>
            <a:ext cx="2876951" cy="29626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176089-C1C4-612A-D766-C9A4FA4C997D}"/>
              </a:ext>
            </a:extLst>
          </p:cNvPr>
          <p:cNvSpPr txBox="1"/>
          <p:nvPr/>
        </p:nvSpPr>
        <p:spPr>
          <a:xfrm>
            <a:off x="463138" y="4797631"/>
            <a:ext cx="2470067" cy="369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Tampilan</a:t>
            </a:r>
            <a:r>
              <a:rPr lang="en-US" dirty="0"/>
              <a:t> Awal</a:t>
            </a:r>
            <a:endParaRPr lang="id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09ACE4-4489-FE42-AAEC-65AE574C532F}"/>
              </a:ext>
            </a:extLst>
          </p:cNvPr>
          <p:cNvSpPr txBox="1"/>
          <p:nvPr/>
        </p:nvSpPr>
        <p:spPr>
          <a:xfrm>
            <a:off x="3215275" y="4797631"/>
            <a:ext cx="288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Item </a:t>
            </a:r>
            <a:r>
              <a:rPr lang="en-US" dirty="0" err="1"/>
              <a:t>dipilih</a:t>
            </a:r>
            <a:endParaRPr lang="id-ID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558F37-6A57-E215-F7A9-FACC246E2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170" y="1690688"/>
            <a:ext cx="5134692" cy="32008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90D57C-48B4-73F9-54EE-B81D1C36051F}"/>
              </a:ext>
            </a:extLst>
          </p:cNvPr>
          <p:cNvSpPr txBox="1"/>
          <p:nvPr/>
        </p:nvSpPr>
        <p:spPr>
          <a:xfrm>
            <a:off x="7619041" y="4891535"/>
            <a:ext cx="230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Potongan</a:t>
            </a:r>
            <a:r>
              <a:rPr lang="en-US" dirty="0"/>
              <a:t> Source Code</a:t>
            </a:r>
            <a:endParaRPr lang="id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35030F-A40C-CDD4-2D05-754C39D65241}"/>
              </a:ext>
            </a:extLst>
          </p:cNvPr>
          <p:cNvSpPr txBox="1"/>
          <p:nvPr/>
        </p:nvSpPr>
        <p:spPr>
          <a:xfrm>
            <a:off x="2933205" y="5978939"/>
            <a:ext cx="582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Lanjutkan</a:t>
            </a:r>
            <a:r>
              <a:rPr lang="en-US" dirty="0"/>
              <a:t> program </a:t>
            </a:r>
            <a:r>
              <a:rPr lang="en-US" dirty="0" err="1"/>
              <a:t>ini</a:t>
            </a:r>
            <a:r>
              <a:rPr lang="en-US" dirty="0"/>
              <a:t> agar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mengkonversi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benar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86278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17C9-CB60-42C8-AC5D-C33642A02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492125"/>
          </a:xfrm>
        </p:spPr>
        <p:txBody>
          <a:bodyPr>
            <a:normAutofit fontScale="90000"/>
          </a:bodyPr>
          <a:lstStyle/>
          <a:p>
            <a:r>
              <a:rPr lang="en-US" dirty="0"/>
              <a:t>Rubrik </a:t>
            </a:r>
            <a:r>
              <a:rPr lang="en-US" dirty="0" err="1"/>
              <a:t>Penilaian</a:t>
            </a:r>
            <a:endParaRPr lang="id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DD93089-837B-4DDF-91DE-700F8D1A5C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7626010"/>
              </p:ext>
            </p:extLst>
          </p:nvPr>
        </p:nvGraphicFramePr>
        <p:xfrm>
          <a:off x="838200" y="787384"/>
          <a:ext cx="10370369" cy="6070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4232">
                  <a:extLst>
                    <a:ext uri="{9D8B030D-6E8A-4147-A177-3AD203B41FA5}">
                      <a16:colId xmlns:a16="http://schemas.microsoft.com/office/drawing/2014/main" val="1980860197"/>
                    </a:ext>
                  </a:extLst>
                </a:gridCol>
                <a:gridCol w="5603750">
                  <a:extLst>
                    <a:ext uri="{9D8B030D-6E8A-4147-A177-3AD203B41FA5}">
                      <a16:colId xmlns:a16="http://schemas.microsoft.com/office/drawing/2014/main" val="2910469167"/>
                    </a:ext>
                  </a:extLst>
                </a:gridCol>
                <a:gridCol w="1592387">
                  <a:extLst>
                    <a:ext uri="{9D8B030D-6E8A-4147-A177-3AD203B41FA5}">
                      <a16:colId xmlns:a16="http://schemas.microsoft.com/office/drawing/2014/main" val="3871376620"/>
                    </a:ext>
                  </a:extLst>
                </a:gridCol>
              </a:tblGrid>
              <a:tr h="5535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Kategori</a:t>
                      </a:r>
                      <a:endParaRPr lang="id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Ketentuan</a:t>
                      </a:r>
                      <a:endParaRPr lang="id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Nilai</a:t>
                      </a:r>
                      <a:endParaRPr lang="id-ID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94527"/>
                  </a:ext>
                </a:extLst>
              </a:tr>
              <a:tr h="487699">
                <a:tc rowSpan="3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Waktu </a:t>
                      </a:r>
                      <a:r>
                        <a:rPr lang="en-US" sz="1800" b="1" dirty="0" err="1"/>
                        <a:t>Penyelesaian</a:t>
                      </a:r>
                      <a:r>
                        <a:rPr lang="en-US" sz="1800" b="1" dirty="0"/>
                        <a:t> (Hari)</a:t>
                      </a:r>
                      <a:endParaRPr lang="id-ID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– 2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</a:t>
                      </a:r>
                      <a:endParaRPr lang="id-ID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552311"/>
                  </a:ext>
                </a:extLst>
              </a:tr>
              <a:tr h="487699"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3– 4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  <a:endParaRPr lang="id-ID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504193"/>
                  </a:ext>
                </a:extLst>
              </a:tr>
              <a:tr h="487699"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 – 7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  <a:endParaRPr lang="id-ID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57737"/>
                  </a:ext>
                </a:extLst>
              </a:tr>
              <a:tr h="48769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Jumlah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Form</a:t>
                      </a:r>
                      <a:endParaRPr kumimoji="0" lang="id-ID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id-ID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 Form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</a:t>
                      </a:r>
                      <a:endParaRPr lang="id-ID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688126"/>
                  </a:ext>
                </a:extLst>
              </a:tr>
              <a:tr h="487699"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 Form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  <a:endParaRPr lang="id-ID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5070444"/>
                  </a:ext>
                </a:extLst>
              </a:tr>
              <a:tr h="487699">
                <a:tc>
                  <a:txBody>
                    <a:bodyPr/>
                    <a:lstStyle/>
                    <a:p>
                      <a:pPr algn="ctr"/>
                      <a:endParaRPr lang="id-ID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 Form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  <a:endParaRPr lang="id-ID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813764"/>
                  </a:ext>
                </a:extLst>
              </a:tr>
              <a:tr h="487699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Proses</a:t>
                      </a:r>
                      <a:endParaRPr lang="id-ID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Kerjakan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Sendiri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30</a:t>
                      </a:r>
                      <a:endParaRPr lang="id-ID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9821387"/>
                  </a:ext>
                </a:extLst>
              </a:tr>
              <a:tr h="487699">
                <a:tc vMerge="1"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Copy Punya </a:t>
                      </a:r>
                      <a:r>
                        <a:rPr lang="en-US" sz="1800" dirty="0" err="1"/>
                        <a:t>Teman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id-ID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6658516"/>
                  </a:ext>
                </a:extLst>
              </a:tr>
              <a:tr h="487699">
                <a:tc rowSpan="3"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Pemahaman</a:t>
                      </a:r>
                      <a:r>
                        <a:rPr lang="en-US" sz="1800" b="1" dirty="0"/>
                        <a:t> Source Code</a:t>
                      </a:r>
                      <a:endParaRPr lang="id-ID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Setiap</a:t>
                      </a:r>
                      <a:r>
                        <a:rPr lang="en-US" sz="1800" dirty="0"/>
                        <a:t> baris source code </a:t>
                      </a:r>
                      <a:r>
                        <a:rPr lang="en-US" sz="1800" dirty="0" err="1"/>
                        <a:t>ada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komentar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dengan</a:t>
                      </a:r>
                      <a:r>
                        <a:rPr lang="en-US" sz="1800" dirty="0"/>
                        <a:t> Bahasa </a:t>
                      </a:r>
                      <a:r>
                        <a:rPr lang="en-US" sz="1800" dirty="0" err="1"/>
                        <a:t>sendiri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  <a:endParaRPr lang="id-ID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3199564"/>
                  </a:ext>
                </a:extLst>
              </a:tr>
              <a:tr h="487699">
                <a:tc vMerge="1">
                  <a:txBody>
                    <a:bodyPr/>
                    <a:lstStyle/>
                    <a:p>
                      <a:pPr algn="ctr"/>
                      <a:endParaRPr lang="id-ID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Sebagian baris </a:t>
                      </a:r>
                      <a:r>
                        <a:rPr lang="en-US" sz="1800" dirty="0" err="1"/>
                        <a:t>saja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pakai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Komentar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  <a:endParaRPr lang="id-ID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079245"/>
                  </a:ext>
                </a:extLst>
              </a:tr>
              <a:tr h="487699">
                <a:tc vMerge="1">
                  <a:txBody>
                    <a:bodyPr/>
                    <a:lstStyle/>
                    <a:p>
                      <a:pPr algn="ctr"/>
                      <a:endParaRPr lang="id-ID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Tidak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ada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komentar</a:t>
                      </a:r>
                      <a:r>
                        <a:rPr lang="en-US" sz="1800" dirty="0"/>
                        <a:t> pada </a:t>
                      </a:r>
                      <a:r>
                        <a:rPr lang="en-US" sz="1800" dirty="0" err="1"/>
                        <a:t>setiap</a:t>
                      </a:r>
                      <a:r>
                        <a:rPr lang="en-US" sz="1800" dirty="0"/>
                        <a:t> baris source code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id-ID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3259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63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Percabangan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Ada 2 (</a:t>
            </a:r>
            <a:r>
              <a:rPr lang="en-US" sz="3600" dirty="0" err="1"/>
              <a:t>Dua</a:t>
            </a:r>
            <a:r>
              <a:rPr lang="en-US" sz="3600" dirty="0"/>
              <a:t>) </a:t>
            </a:r>
            <a:r>
              <a:rPr lang="en-US" sz="3600" dirty="0" err="1"/>
              <a:t>bentuk</a:t>
            </a:r>
            <a:r>
              <a:rPr lang="en-US" sz="3600" dirty="0"/>
              <a:t> </a:t>
            </a:r>
            <a:r>
              <a:rPr lang="en-US" sz="3600" dirty="0" err="1"/>
              <a:t>struktur</a:t>
            </a:r>
            <a:r>
              <a:rPr lang="en-US" sz="3600" dirty="0"/>
              <a:t> </a:t>
            </a:r>
            <a:r>
              <a:rPr lang="en-US" sz="3600" dirty="0" err="1"/>
              <a:t>kontrol</a:t>
            </a:r>
            <a:r>
              <a:rPr lang="en-US" sz="3600" dirty="0"/>
              <a:t> </a:t>
            </a:r>
            <a:r>
              <a:rPr lang="en-US" sz="3600" dirty="0" err="1"/>
              <a:t>percabangan</a:t>
            </a:r>
            <a:r>
              <a:rPr lang="en-US" sz="3600" dirty="0"/>
              <a:t>, </a:t>
            </a:r>
            <a:r>
              <a:rPr lang="en-US" sz="3600" dirty="0" err="1"/>
              <a:t>yaitu</a:t>
            </a:r>
            <a:r>
              <a:rPr lang="en-US" sz="3600" dirty="0"/>
              <a:t>:</a:t>
            </a:r>
          </a:p>
          <a:p>
            <a:pPr marL="742932" indent="-742932">
              <a:buFont typeface="+mj-lt"/>
              <a:buAutoNum type="arabicPeriod"/>
            </a:pPr>
            <a:r>
              <a:rPr lang="en-US" sz="3600" dirty="0" err="1"/>
              <a:t>Struktur</a:t>
            </a:r>
            <a:r>
              <a:rPr lang="en-US" sz="3600" dirty="0"/>
              <a:t> IF…THEN</a:t>
            </a:r>
          </a:p>
          <a:p>
            <a:pPr marL="742932" indent="-742932">
              <a:buFont typeface="+mj-lt"/>
              <a:buAutoNum type="arabicPeriod"/>
            </a:pPr>
            <a:r>
              <a:rPr lang="en-US" sz="3600" dirty="0" err="1"/>
              <a:t>Struktur</a:t>
            </a:r>
            <a:r>
              <a:rPr lang="en-US" sz="3600"/>
              <a:t> CASE…OF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2269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STRUKTUR KONTROL PERCABANGAN IF..ELSE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8787"/>
            <a:ext cx="10515600" cy="4351339"/>
          </a:xfrm>
        </p:spPr>
        <p:txBody>
          <a:bodyPr>
            <a:normAutofit/>
          </a:bodyPr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IF…THEN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3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, </a:t>
            </a:r>
            <a:r>
              <a:rPr lang="en-US" dirty="0" err="1"/>
              <a:t>yaitu</a:t>
            </a:r>
            <a:endParaRPr lang="en-US" dirty="0"/>
          </a:p>
          <a:p>
            <a:pPr marL="514338" indent="-514338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dirty="0">
                <a:solidFill>
                  <a:srgbClr val="00B050"/>
                </a:solidFill>
              </a:rPr>
              <a:t>&lt;</a:t>
            </a:r>
            <a:r>
              <a:rPr lang="en-US" dirty="0" err="1">
                <a:solidFill>
                  <a:srgbClr val="00B050"/>
                </a:solidFill>
              </a:rPr>
              <a:t>kondisi</a:t>
            </a:r>
            <a:r>
              <a:rPr lang="en-US" dirty="0">
                <a:solidFill>
                  <a:srgbClr val="00B050"/>
                </a:solidFill>
              </a:rPr>
              <a:t>&gt; </a:t>
            </a:r>
            <a:r>
              <a:rPr lang="en-US" dirty="0"/>
              <a:t>Then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pernyataan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marL="465127" indent="0">
              <a:lnSpc>
                <a:spcPct val="120000"/>
              </a:lnSpc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Dimana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kondisi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adalah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pernyataan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bersyarat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dan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pernyataan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adalah</a:t>
            </a:r>
            <a:r>
              <a:rPr lang="en-US" dirty="0">
                <a:solidFill>
                  <a:srgbClr val="FF0000"/>
                </a:solidFill>
              </a:rPr>
              <a:t> program yang </a:t>
            </a:r>
            <a:r>
              <a:rPr lang="en-US" dirty="0" err="1">
                <a:solidFill>
                  <a:srgbClr val="FF0000"/>
                </a:solidFill>
              </a:rPr>
              <a:t>akan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dikerjakan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jika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kondisi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benar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marL="465127" indent="0">
              <a:buNone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465127" indent="0"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Sebagai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Contoh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465127" indent="0">
              <a:buNone/>
            </a:pPr>
            <a:r>
              <a:rPr lang="en-US" dirty="0">
                <a:solidFill>
                  <a:srgbClr val="00B0F0"/>
                </a:solidFill>
              </a:rPr>
              <a:t>If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nilai</a:t>
            </a:r>
            <a:r>
              <a:rPr lang="en-US" dirty="0">
                <a:solidFill>
                  <a:srgbClr val="00B050"/>
                </a:solidFill>
              </a:rPr>
              <a:t> &gt; 60 </a:t>
            </a:r>
            <a:r>
              <a:rPr lang="en-US" dirty="0">
                <a:solidFill>
                  <a:srgbClr val="00B0F0"/>
                </a:solidFill>
              </a:rPr>
              <a:t>Then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TextBox1.Text = “Lulus”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451950B-E528-463A-9CC5-BDD09DFBC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005" y="3601697"/>
            <a:ext cx="2304256" cy="32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843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21756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STRUKTUR KONTROL PERCABANGAN IF..ELSE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490201"/>
            <a:ext cx="4444141" cy="2849979"/>
          </a:xfrm>
        </p:spPr>
        <p:txBody>
          <a:bodyPr>
            <a:normAutofit fontScale="70000" lnSpcReduction="20000"/>
          </a:bodyPr>
          <a:lstStyle/>
          <a:p>
            <a:pPr marL="457189" indent="-457189">
              <a:buFont typeface="+mj-lt"/>
              <a:buAutoNum type="arabicPeriod" startAt="2"/>
            </a:pPr>
            <a:r>
              <a:rPr lang="en-US" dirty="0"/>
              <a:t>IF </a:t>
            </a:r>
            <a:r>
              <a:rPr lang="en-US" dirty="0">
                <a:solidFill>
                  <a:srgbClr val="00B050"/>
                </a:solidFill>
              </a:rPr>
              <a:t>&lt;KONDISI&gt; </a:t>
            </a:r>
            <a:r>
              <a:rPr lang="en-US" dirty="0"/>
              <a:t>THEN</a:t>
            </a:r>
          </a:p>
          <a:p>
            <a:pPr marL="0" indent="0">
              <a:buNone/>
            </a:pPr>
            <a:r>
              <a:rPr lang="en-US" dirty="0"/>
              <a:t>       begin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&lt;PERNYATAAN 1&gt;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end</a:t>
            </a:r>
          </a:p>
          <a:p>
            <a:pPr marL="0" indent="465127">
              <a:buNone/>
            </a:pPr>
            <a:r>
              <a:rPr lang="en-US" dirty="0"/>
              <a:t>ELSE</a:t>
            </a:r>
          </a:p>
          <a:p>
            <a:pPr marL="0" indent="465127">
              <a:buNone/>
            </a:pPr>
            <a:r>
              <a:rPr lang="en-US" dirty="0"/>
              <a:t>begin</a:t>
            </a:r>
          </a:p>
          <a:p>
            <a:pPr marL="0" indent="465127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&lt;PERNYATAAN 2&gt;</a:t>
            </a:r>
          </a:p>
          <a:p>
            <a:pPr marL="0" indent="465127">
              <a:buNone/>
            </a:pPr>
            <a:r>
              <a:rPr lang="en-US" dirty="0">
                <a:solidFill>
                  <a:srgbClr val="FF0000"/>
                </a:solidFill>
              </a:rPr>
              <a:t>End;</a:t>
            </a:r>
            <a:endParaRPr lang="en-US" dirty="0"/>
          </a:p>
          <a:p>
            <a:pPr marL="465127" indent="0">
              <a:buNone/>
            </a:pP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736E3-2495-4767-A3F1-EB39A64DE4A2}"/>
              </a:ext>
            </a:extLst>
          </p:cNvPr>
          <p:cNvSpPr txBox="1"/>
          <p:nvPr/>
        </p:nvSpPr>
        <p:spPr>
          <a:xfrm>
            <a:off x="4779502" y="1543129"/>
            <a:ext cx="6885117" cy="206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Pengertian</a:t>
            </a:r>
            <a:r>
              <a:rPr lang="en-US" sz="2400" dirty="0"/>
              <a:t>: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Dimana</a:t>
            </a:r>
            <a:r>
              <a:rPr lang="en-US" sz="2400" dirty="0"/>
              <a:t> </a:t>
            </a:r>
            <a:r>
              <a:rPr lang="en-US" sz="2400" dirty="0" err="1"/>
              <a:t>bila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&lt;</a:t>
            </a:r>
            <a:r>
              <a:rPr lang="en-US" sz="2400" dirty="0" err="1">
                <a:solidFill>
                  <a:srgbClr val="00B050"/>
                </a:solidFill>
              </a:rPr>
              <a:t>kondisi</a:t>
            </a:r>
            <a:r>
              <a:rPr lang="en-US" sz="2400" dirty="0">
                <a:solidFill>
                  <a:srgbClr val="00B050"/>
                </a:solidFill>
              </a:rPr>
              <a:t>&gt; </a:t>
            </a:r>
            <a:r>
              <a:rPr lang="en-US" sz="2400" dirty="0" err="1"/>
              <a:t>bernilai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True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&lt;</a:t>
            </a:r>
            <a:r>
              <a:rPr lang="en-US" sz="2400" dirty="0" err="1">
                <a:solidFill>
                  <a:srgbClr val="FF0000"/>
                </a:solidFill>
              </a:rPr>
              <a:t>Pernyataan</a:t>
            </a:r>
            <a:r>
              <a:rPr lang="en-US" sz="2400" dirty="0">
                <a:solidFill>
                  <a:srgbClr val="FF0000"/>
                </a:solidFill>
              </a:rPr>
              <a:t> 1&gt; </a:t>
            </a:r>
            <a:r>
              <a:rPr lang="en-US" sz="2400" dirty="0" err="1">
                <a:solidFill>
                  <a:srgbClr val="FF0000"/>
                </a:solidFill>
              </a:rPr>
              <a:t>akan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dikerjakan</a:t>
            </a:r>
            <a:r>
              <a:rPr lang="en-US" sz="2400" dirty="0"/>
              <a:t>, </a:t>
            </a: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dirty="0" err="1"/>
              <a:t>bila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&lt;</a:t>
            </a:r>
            <a:r>
              <a:rPr lang="en-US" sz="2400" dirty="0" err="1">
                <a:solidFill>
                  <a:srgbClr val="00B050"/>
                </a:solidFill>
              </a:rPr>
              <a:t>kondisi</a:t>
            </a:r>
            <a:r>
              <a:rPr lang="en-US" sz="2400" dirty="0">
                <a:solidFill>
                  <a:srgbClr val="00B050"/>
                </a:solidFill>
              </a:rPr>
              <a:t>&gt; </a:t>
            </a:r>
            <a:r>
              <a:rPr lang="en-US" sz="2400" dirty="0" err="1"/>
              <a:t>bernilai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False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&lt;</a:t>
            </a:r>
            <a:r>
              <a:rPr lang="en-US" sz="2400" dirty="0" err="1">
                <a:solidFill>
                  <a:srgbClr val="FF0000"/>
                </a:solidFill>
              </a:rPr>
              <a:t>Pernyataan</a:t>
            </a:r>
            <a:r>
              <a:rPr lang="en-US" sz="2400" dirty="0">
                <a:solidFill>
                  <a:srgbClr val="FF0000"/>
                </a:solidFill>
              </a:rPr>
              <a:t> 2&gt; </a:t>
            </a:r>
            <a:r>
              <a:rPr lang="en-US" sz="2400" dirty="0" err="1">
                <a:solidFill>
                  <a:srgbClr val="FF0000"/>
                </a:solidFill>
              </a:rPr>
              <a:t>akan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dikerjakan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  <a:endParaRPr lang="id-ID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DCE2A2-021B-4437-B6FE-6C4CC8F40899}"/>
              </a:ext>
            </a:extLst>
          </p:cNvPr>
          <p:cNvSpPr txBox="1"/>
          <p:nvPr/>
        </p:nvSpPr>
        <p:spPr>
          <a:xfrm>
            <a:off x="4441031" y="3976832"/>
            <a:ext cx="72235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27"/>
            <a:r>
              <a:rPr lang="en-US" sz="2400" dirty="0" err="1"/>
              <a:t>Contoh</a:t>
            </a:r>
            <a:r>
              <a:rPr lang="en-US" sz="2400" dirty="0"/>
              <a:t>:</a:t>
            </a:r>
          </a:p>
          <a:p>
            <a:pPr marL="465127"/>
            <a:r>
              <a:rPr lang="en-US" sz="2400" dirty="0"/>
              <a:t>Nilai := 62</a:t>
            </a:r>
          </a:p>
          <a:p>
            <a:pPr marL="465127"/>
            <a:r>
              <a:rPr lang="en-US" sz="2400" dirty="0"/>
              <a:t>If </a:t>
            </a:r>
            <a:r>
              <a:rPr lang="en-US" sz="2400" dirty="0">
                <a:solidFill>
                  <a:srgbClr val="00B050"/>
                </a:solidFill>
              </a:rPr>
              <a:t>Nilai &gt;= 60</a:t>
            </a:r>
            <a:r>
              <a:rPr lang="en-US" sz="2400" dirty="0"/>
              <a:t> Then</a:t>
            </a:r>
          </a:p>
          <a:p>
            <a:pPr marL="465127"/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Label1.Caption := ‘Anda Lulus’</a:t>
            </a:r>
          </a:p>
          <a:p>
            <a:pPr marL="465127"/>
            <a:r>
              <a:rPr lang="en-US" sz="2400" dirty="0"/>
              <a:t>Else</a:t>
            </a:r>
          </a:p>
          <a:p>
            <a:pPr marL="465127"/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Label1.Caption := ‘</a:t>
            </a:r>
            <a:r>
              <a:rPr lang="en-US" sz="2400" dirty="0" err="1">
                <a:solidFill>
                  <a:srgbClr val="FF0000"/>
                </a:solidFill>
              </a:rPr>
              <a:t>Maaf</a:t>
            </a:r>
            <a:r>
              <a:rPr lang="en-US" sz="2400" dirty="0">
                <a:solidFill>
                  <a:srgbClr val="FF0000"/>
                </a:solidFill>
              </a:rPr>
              <a:t> Anda Belum Lulus’;</a:t>
            </a:r>
            <a:endParaRPr lang="en-US" sz="2400" dirty="0"/>
          </a:p>
          <a:p>
            <a:endParaRPr lang="id-ID" sz="2400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77312C4-00E6-4A08-A51C-AEDC09464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69" y="4141851"/>
            <a:ext cx="3021924" cy="245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8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STRUKTUR KONTROL PERCABANGAN IF..ELSE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403" y="1690688"/>
            <a:ext cx="7200800" cy="450958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00B050"/>
                </a:solidFill>
              </a:rPr>
              <a:t>&lt;</a:t>
            </a:r>
            <a:r>
              <a:rPr lang="en-US" sz="2400" dirty="0" err="1">
                <a:solidFill>
                  <a:srgbClr val="00B050"/>
                </a:solidFill>
              </a:rPr>
              <a:t>Kondisi</a:t>
            </a:r>
            <a:r>
              <a:rPr lang="en-US" sz="2400" dirty="0">
                <a:solidFill>
                  <a:srgbClr val="00B050"/>
                </a:solidFill>
              </a:rPr>
              <a:t> 1&gt; </a:t>
            </a:r>
            <a:r>
              <a:rPr lang="en-US" sz="2400" dirty="0"/>
              <a:t>THEN</a:t>
            </a:r>
          </a:p>
          <a:p>
            <a:pPr marL="128013" lvl="1" indent="0"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Pernyataan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jika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kondisi</a:t>
            </a:r>
            <a:r>
              <a:rPr lang="en-US" dirty="0">
                <a:solidFill>
                  <a:srgbClr val="FF0000"/>
                </a:solidFill>
              </a:rPr>
              <a:t> 1 </a:t>
            </a:r>
            <a:r>
              <a:rPr lang="en-US" dirty="0" err="1">
                <a:solidFill>
                  <a:srgbClr val="FF0000"/>
                </a:solidFill>
              </a:rPr>
              <a:t>Benar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marL="128013" lvl="1" indent="0">
              <a:lnSpc>
                <a:spcPct val="120000"/>
              </a:lnSpc>
              <a:buNone/>
            </a:pPr>
            <a:r>
              <a:rPr lang="en-US" dirty="0"/>
              <a:t>Else If </a:t>
            </a:r>
            <a:r>
              <a:rPr lang="en-US" dirty="0">
                <a:solidFill>
                  <a:srgbClr val="00B050"/>
                </a:solidFill>
              </a:rPr>
              <a:t>&lt;</a:t>
            </a:r>
            <a:r>
              <a:rPr lang="en-US" dirty="0" err="1">
                <a:solidFill>
                  <a:srgbClr val="00B050"/>
                </a:solidFill>
              </a:rPr>
              <a:t>Kondisi</a:t>
            </a:r>
            <a:r>
              <a:rPr lang="en-US" dirty="0">
                <a:solidFill>
                  <a:srgbClr val="00B050"/>
                </a:solidFill>
              </a:rPr>
              <a:t> 2&gt; </a:t>
            </a:r>
            <a:r>
              <a:rPr lang="en-US" dirty="0"/>
              <a:t>Then</a:t>
            </a:r>
          </a:p>
          <a:p>
            <a:pPr marL="128013" lvl="1" indent="0"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Pernyataan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jika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kondisi</a:t>
            </a:r>
            <a:r>
              <a:rPr lang="en-US" dirty="0">
                <a:solidFill>
                  <a:srgbClr val="FF0000"/>
                </a:solidFill>
              </a:rPr>
              <a:t> 2 </a:t>
            </a:r>
            <a:r>
              <a:rPr lang="en-US" dirty="0" err="1">
                <a:solidFill>
                  <a:srgbClr val="FF0000"/>
                </a:solidFill>
              </a:rPr>
              <a:t>Benar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marL="128013" lvl="1" indent="0">
              <a:lnSpc>
                <a:spcPct val="120000"/>
              </a:lnSpc>
              <a:buNone/>
            </a:pPr>
            <a:r>
              <a:rPr lang="en-US" dirty="0"/>
              <a:t>Else If </a:t>
            </a:r>
            <a:r>
              <a:rPr lang="en-US" dirty="0">
                <a:solidFill>
                  <a:srgbClr val="00B050"/>
                </a:solidFill>
              </a:rPr>
              <a:t>&lt;</a:t>
            </a:r>
            <a:r>
              <a:rPr lang="en-US" dirty="0" err="1">
                <a:solidFill>
                  <a:srgbClr val="00B050"/>
                </a:solidFill>
              </a:rPr>
              <a:t>Kondisi</a:t>
            </a:r>
            <a:r>
              <a:rPr lang="en-US" dirty="0">
                <a:solidFill>
                  <a:srgbClr val="00B050"/>
                </a:solidFill>
              </a:rPr>
              <a:t> 3&gt; </a:t>
            </a:r>
            <a:r>
              <a:rPr lang="en-US" dirty="0"/>
              <a:t>Then</a:t>
            </a:r>
          </a:p>
          <a:p>
            <a:pPr marL="128013" lvl="1" indent="0"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Pernyataan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jika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kondisi</a:t>
            </a:r>
            <a:r>
              <a:rPr lang="en-US" dirty="0">
                <a:solidFill>
                  <a:srgbClr val="FF0000"/>
                </a:solidFill>
              </a:rPr>
              <a:t> 3 </a:t>
            </a:r>
            <a:r>
              <a:rPr lang="en-US" dirty="0" err="1">
                <a:solidFill>
                  <a:srgbClr val="FF0000"/>
                </a:solidFill>
              </a:rPr>
              <a:t>Benar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marL="128013" lvl="1" indent="0">
              <a:lnSpc>
                <a:spcPct val="120000"/>
              </a:lnSpc>
              <a:buNone/>
            </a:pPr>
            <a:r>
              <a:rPr lang="en-US" dirty="0"/>
              <a:t>Else</a:t>
            </a:r>
          </a:p>
          <a:p>
            <a:pPr marL="128013" lvl="1" indent="0"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Pernyataan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jika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tidak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ada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kondisi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benar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355F35-573C-4FC8-8427-DF6E1AA1C4A7}"/>
              </a:ext>
            </a:extLst>
          </p:cNvPr>
          <p:cNvSpPr txBox="1"/>
          <p:nvPr/>
        </p:nvSpPr>
        <p:spPr>
          <a:xfrm>
            <a:off x="6864085" y="1662034"/>
            <a:ext cx="5184576" cy="3165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err="1"/>
              <a:t>Pengertian</a:t>
            </a:r>
            <a:r>
              <a:rPr lang="en-US" sz="2400" dirty="0"/>
              <a:t>:</a:t>
            </a:r>
          </a:p>
          <a:p>
            <a:pPr marL="239178" indent="-23917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Bila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1 </a:t>
            </a:r>
            <a:r>
              <a:rPr lang="en-US" sz="2400" dirty="0" err="1"/>
              <a:t>bernilai</a:t>
            </a:r>
            <a:r>
              <a:rPr lang="en-US" sz="2400" dirty="0"/>
              <a:t> </a:t>
            </a:r>
            <a:r>
              <a:rPr lang="en-US" sz="2400" dirty="0" err="1"/>
              <a:t>Benar</a:t>
            </a:r>
            <a:r>
              <a:rPr lang="en-US" sz="2400" dirty="0"/>
              <a:t>.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Pernyataan</a:t>
            </a:r>
            <a:r>
              <a:rPr lang="en-US" sz="2400" dirty="0"/>
              <a:t> 1 </a:t>
            </a:r>
            <a:r>
              <a:rPr lang="en-US" sz="2400" dirty="0" err="1"/>
              <a:t>jalan</a:t>
            </a:r>
            <a:r>
              <a:rPr lang="en-US" sz="2400" dirty="0"/>
              <a:t>. </a:t>
            </a:r>
            <a:r>
              <a:rPr lang="en-US" sz="2400" dirty="0" err="1"/>
              <a:t>Bila</a:t>
            </a:r>
            <a:r>
              <a:rPr lang="en-US" sz="2400" dirty="0"/>
              <a:t> salah,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lanjut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2</a:t>
            </a:r>
          </a:p>
          <a:p>
            <a:pPr marL="239178" indent="-23917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Bila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2 </a:t>
            </a:r>
            <a:r>
              <a:rPr lang="en-US" sz="2400" dirty="0" err="1"/>
              <a:t>bernilai</a:t>
            </a:r>
            <a:r>
              <a:rPr lang="en-US" sz="2400" dirty="0"/>
              <a:t> </a:t>
            </a:r>
            <a:r>
              <a:rPr lang="en-US" sz="2400" dirty="0" err="1"/>
              <a:t>benar</a:t>
            </a:r>
            <a:r>
              <a:rPr lang="en-US" sz="2400" dirty="0"/>
              <a:t>.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pernyataan</a:t>
            </a:r>
            <a:r>
              <a:rPr lang="en-US" sz="2400" dirty="0"/>
              <a:t> 2 </a:t>
            </a:r>
            <a:r>
              <a:rPr lang="en-US" sz="2400" dirty="0" err="1"/>
              <a:t>jalan</a:t>
            </a:r>
            <a:r>
              <a:rPr lang="en-US" sz="2400" dirty="0"/>
              <a:t>. </a:t>
            </a:r>
            <a:r>
              <a:rPr lang="en-US" sz="2400" dirty="0" err="1"/>
              <a:t>Bila</a:t>
            </a:r>
            <a:r>
              <a:rPr lang="en-US" sz="2400" dirty="0"/>
              <a:t> salah,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lanjut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3. </a:t>
            </a:r>
            <a:r>
              <a:rPr lang="en-US" sz="2400" dirty="0" err="1"/>
              <a:t>Begitu</a:t>
            </a:r>
            <a:r>
              <a:rPr lang="en-US" sz="2400" dirty="0"/>
              <a:t> </a:t>
            </a:r>
            <a:r>
              <a:rPr lang="en-US" sz="2400" dirty="0" err="1"/>
              <a:t>seterusnya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693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52352897-3399-49B0-B3E1-1C8236121781}"/>
              </a:ext>
            </a:extLst>
          </p:cNvPr>
          <p:cNvGrpSpPr/>
          <p:nvPr/>
        </p:nvGrpSpPr>
        <p:grpSpPr>
          <a:xfrm>
            <a:off x="2099556" y="1916832"/>
            <a:ext cx="7992888" cy="4051845"/>
            <a:chOff x="1055440" y="692696"/>
            <a:chExt cx="8640960" cy="4701958"/>
          </a:xfrm>
        </p:grpSpPr>
        <p:sp>
          <p:nvSpPr>
            <p:cNvPr id="2" name="Flowchart: Alternate Process 1">
              <a:extLst>
                <a:ext uri="{FF2B5EF4-FFF2-40B4-BE49-F238E27FC236}">
                  <a16:creationId xmlns:a16="http://schemas.microsoft.com/office/drawing/2014/main" id="{7D5583C4-B5EF-48B4-B493-FBD71F8352C2}"/>
                </a:ext>
              </a:extLst>
            </p:cNvPr>
            <p:cNvSpPr/>
            <p:nvPr/>
          </p:nvSpPr>
          <p:spPr>
            <a:xfrm>
              <a:off x="1163452" y="692696"/>
              <a:ext cx="1656184" cy="648072"/>
            </a:xfrm>
            <a:prstGeom prst="flowChartAlternate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MULAI</a:t>
              </a:r>
              <a:endParaRPr lang="id-ID" sz="1400" dirty="0"/>
            </a:p>
          </p:txBody>
        </p:sp>
        <p:sp>
          <p:nvSpPr>
            <p:cNvPr id="3" name="Flowchart: Decision 2">
              <a:extLst>
                <a:ext uri="{FF2B5EF4-FFF2-40B4-BE49-F238E27FC236}">
                  <a16:creationId xmlns:a16="http://schemas.microsoft.com/office/drawing/2014/main" id="{85404BB8-2406-416B-A9D1-3EFD98B4A893}"/>
                </a:ext>
              </a:extLst>
            </p:cNvPr>
            <p:cNvSpPr/>
            <p:nvPr/>
          </p:nvSpPr>
          <p:spPr>
            <a:xfrm>
              <a:off x="1055440" y="1844824"/>
              <a:ext cx="1872208" cy="936104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KONDISI 1</a:t>
              </a:r>
              <a:endParaRPr lang="id-ID" sz="1400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26AAC9D-5281-4932-952E-70C140491866}"/>
                </a:ext>
              </a:extLst>
            </p:cNvPr>
            <p:cNvCxnSpPr>
              <a:stCxn id="2" idx="2"/>
              <a:endCxn id="3" idx="0"/>
            </p:cNvCxnSpPr>
            <p:nvPr/>
          </p:nvCxnSpPr>
          <p:spPr>
            <a:xfrm>
              <a:off x="1991544" y="1340768"/>
              <a:ext cx="0" cy="5040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B8A1F28-EC5A-424D-B614-F55438F8F386}"/>
                </a:ext>
              </a:extLst>
            </p:cNvPr>
            <p:cNvSpPr/>
            <p:nvPr/>
          </p:nvSpPr>
          <p:spPr>
            <a:xfrm>
              <a:off x="1127448" y="3140968"/>
              <a:ext cx="1728192" cy="6480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STATEMENT 1</a:t>
              </a:r>
              <a:endParaRPr lang="id-ID" sz="1400" dirty="0"/>
            </a:p>
          </p:txBody>
        </p:sp>
        <p:sp>
          <p:nvSpPr>
            <p:cNvPr id="7" name="Flowchart: Decision 6">
              <a:extLst>
                <a:ext uri="{FF2B5EF4-FFF2-40B4-BE49-F238E27FC236}">
                  <a16:creationId xmlns:a16="http://schemas.microsoft.com/office/drawing/2014/main" id="{AAA08E81-2323-46CF-82D9-D185C7D8DF1D}"/>
                </a:ext>
              </a:extLst>
            </p:cNvPr>
            <p:cNvSpPr/>
            <p:nvPr/>
          </p:nvSpPr>
          <p:spPr>
            <a:xfrm>
              <a:off x="3287688" y="1846264"/>
              <a:ext cx="1872208" cy="936104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KONDISI 2</a:t>
              </a:r>
              <a:endParaRPr lang="id-ID" sz="1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02646C-BB81-4B21-BDBA-02985C1D9991}"/>
                </a:ext>
              </a:extLst>
            </p:cNvPr>
            <p:cNvSpPr/>
            <p:nvPr/>
          </p:nvSpPr>
          <p:spPr>
            <a:xfrm>
              <a:off x="3359696" y="3142408"/>
              <a:ext cx="1728192" cy="6480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STATEMENT 2</a:t>
              </a:r>
              <a:endParaRPr lang="id-ID" sz="1400" dirty="0"/>
            </a:p>
          </p:txBody>
        </p:sp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id="{8F494BED-819B-4A12-892D-ACA695196701}"/>
                </a:ext>
              </a:extLst>
            </p:cNvPr>
            <p:cNvSpPr/>
            <p:nvPr/>
          </p:nvSpPr>
          <p:spPr>
            <a:xfrm>
              <a:off x="5519936" y="1847704"/>
              <a:ext cx="1872208" cy="936104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KONDISI 3</a:t>
              </a:r>
              <a:endParaRPr lang="id-ID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9669FF-1881-4A27-9224-558419771CE7}"/>
                </a:ext>
              </a:extLst>
            </p:cNvPr>
            <p:cNvSpPr/>
            <p:nvPr/>
          </p:nvSpPr>
          <p:spPr>
            <a:xfrm>
              <a:off x="5591944" y="3143848"/>
              <a:ext cx="1728192" cy="6480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STATEMENT 3</a:t>
              </a:r>
              <a:endParaRPr lang="id-ID" sz="1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2E1091-3417-4386-8D2D-F2D29EE4BC1A}"/>
                </a:ext>
              </a:extLst>
            </p:cNvPr>
            <p:cNvSpPr/>
            <p:nvPr/>
          </p:nvSpPr>
          <p:spPr>
            <a:xfrm>
              <a:off x="7968208" y="1988840"/>
              <a:ext cx="1728192" cy="6480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STATEMENT ELSE</a:t>
              </a:r>
              <a:endParaRPr lang="id-ID" sz="1400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6322AD5-B0CB-40B8-97B8-43C14872F2EF}"/>
                </a:ext>
              </a:extLst>
            </p:cNvPr>
            <p:cNvCxnSpPr>
              <a:stCxn id="3" idx="2"/>
              <a:endCxn id="6" idx="0"/>
            </p:cNvCxnSpPr>
            <p:nvPr/>
          </p:nvCxnSpPr>
          <p:spPr>
            <a:xfrm>
              <a:off x="1991544" y="2780928"/>
              <a:ext cx="0" cy="3600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3207C20-6C72-46C9-8903-17C60BC0F658}"/>
                </a:ext>
              </a:extLst>
            </p:cNvPr>
            <p:cNvCxnSpPr>
              <a:stCxn id="7" idx="1"/>
              <a:endCxn id="3" idx="3"/>
            </p:cNvCxnSpPr>
            <p:nvPr/>
          </p:nvCxnSpPr>
          <p:spPr>
            <a:xfrm flipH="1" flipV="1">
              <a:off x="2927648" y="2312876"/>
              <a:ext cx="360040" cy="14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C6D2674-16A3-4D92-A4C6-41C9E98160B8}"/>
                </a:ext>
              </a:extLst>
            </p:cNvPr>
            <p:cNvCxnSpPr>
              <a:stCxn id="9" idx="1"/>
              <a:endCxn id="7" idx="3"/>
            </p:cNvCxnSpPr>
            <p:nvPr/>
          </p:nvCxnSpPr>
          <p:spPr>
            <a:xfrm flipH="1" flipV="1">
              <a:off x="5159896" y="2314316"/>
              <a:ext cx="360040" cy="14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956CDCD-C553-4BA8-B8E7-E64E48BFF9D8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4223792" y="2782368"/>
              <a:ext cx="0" cy="3600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867903B-52C5-42E5-B8FE-2AD88650291C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>
              <a:off x="6456040" y="2783808"/>
              <a:ext cx="0" cy="3600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9B51EE2-D67E-4AFE-9384-08E497F386EA}"/>
                </a:ext>
              </a:extLst>
            </p:cNvPr>
            <p:cNvCxnSpPr>
              <a:stCxn id="9" idx="3"/>
              <a:endCxn id="12" idx="1"/>
            </p:cNvCxnSpPr>
            <p:nvPr/>
          </p:nvCxnSpPr>
          <p:spPr>
            <a:xfrm flipV="1">
              <a:off x="7392144" y="2312876"/>
              <a:ext cx="576064" cy="28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lowchart: Alternate Process 24">
              <a:extLst>
                <a:ext uri="{FF2B5EF4-FFF2-40B4-BE49-F238E27FC236}">
                  <a16:creationId xmlns:a16="http://schemas.microsoft.com/office/drawing/2014/main" id="{9524E768-D9B6-4430-860F-B4C4442ECD98}"/>
                </a:ext>
              </a:extLst>
            </p:cNvPr>
            <p:cNvSpPr/>
            <p:nvPr/>
          </p:nvSpPr>
          <p:spPr>
            <a:xfrm>
              <a:off x="8004212" y="4746582"/>
              <a:ext cx="1656184" cy="648072"/>
            </a:xfrm>
            <a:prstGeom prst="flowChartAlternate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SELESAI</a:t>
              </a:r>
              <a:endParaRPr lang="id-ID" sz="1400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088A42A-66D3-454E-935E-E65C829697A5}"/>
                </a:ext>
              </a:extLst>
            </p:cNvPr>
            <p:cNvCxnSpPr>
              <a:stCxn id="12" idx="2"/>
              <a:endCxn id="25" idx="0"/>
            </p:cNvCxnSpPr>
            <p:nvPr/>
          </p:nvCxnSpPr>
          <p:spPr>
            <a:xfrm>
              <a:off x="8832304" y="2636912"/>
              <a:ext cx="0" cy="21096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F01050B7-3316-4B3D-9C66-0079F039472E}"/>
                </a:ext>
              </a:extLst>
            </p:cNvPr>
            <p:cNvCxnSpPr>
              <a:stCxn id="10" idx="2"/>
              <a:endCxn id="25" idx="1"/>
            </p:cNvCxnSpPr>
            <p:nvPr/>
          </p:nvCxnSpPr>
          <p:spPr>
            <a:xfrm rot="16200000" flipH="1">
              <a:off x="6590777" y="3657183"/>
              <a:ext cx="1278698" cy="154817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383CF5EE-1E16-4389-9715-C0152E47227F}"/>
                </a:ext>
              </a:extLst>
            </p:cNvPr>
            <p:cNvCxnSpPr>
              <a:stCxn id="8" idx="2"/>
            </p:cNvCxnSpPr>
            <p:nvPr/>
          </p:nvCxnSpPr>
          <p:spPr>
            <a:xfrm rot="16200000" flipH="1">
              <a:off x="5340636" y="2673636"/>
              <a:ext cx="1510728" cy="374441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82B25C5D-9DA3-4707-A1C8-209FB80542FF}"/>
                </a:ext>
              </a:extLst>
            </p:cNvPr>
            <p:cNvCxnSpPr>
              <a:stCxn id="6" idx="2"/>
              <a:endCxn id="25" idx="2"/>
            </p:cNvCxnSpPr>
            <p:nvPr/>
          </p:nvCxnSpPr>
          <p:spPr>
            <a:xfrm rot="16200000" flipH="1">
              <a:off x="4609117" y="1171467"/>
              <a:ext cx="1605614" cy="6840760"/>
            </a:xfrm>
            <a:prstGeom prst="bentConnector3">
              <a:avLst>
                <a:gd name="adj1" fmla="val 11423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638CB4F-1DE8-4947-BD5F-2FC8E9933C85}"/>
                </a:ext>
              </a:extLst>
            </p:cNvPr>
            <p:cNvSpPr txBox="1"/>
            <p:nvPr/>
          </p:nvSpPr>
          <p:spPr>
            <a:xfrm>
              <a:off x="2956024" y="1979548"/>
              <a:ext cx="317481" cy="428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</a:t>
              </a:r>
              <a:endParaRPr lang="id-ID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AB4B157-468B-4785-BE9D-DFF0FAC592F6}"/>
                </a:ext>
              </a:extLst>
            </p:cNvPr>
            <p:cNvSpPr txBox="1"/>
            <p:nvPr/>
          </p:nvSpPr>
          <p:spPr>
            <a:xfrm>
              <a:off x="5176350" y="1979548"/>
              <a:ext cx="317481" cy="428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</a:t>
              </a:r>
              <a:endParaRPr lang="id-ID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0F57F55-30D7-496B-A83D-B40F1C07B442}"/>
                </a:ext>
              </a:extLst>
            </p:cNvPr>
            <p:cNvSpPr txBox="1"/>
            <p:nvPr/>
          </p:nvSpPr>
          <p:spPr>
            <a:xfrm>
              <a:off x="7396675" y="1979548"/>
              <a:ext cx="317481" cy="428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</a:t>
              </a:r>
              <a:endParaRPr lang="id-ID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8847C2-9110-4BE4-B320-F9675C058A67}"/>
                </a:ext>
              </a:extLst>
            </p:cNvPr>
            <p:cNvSpPr txBox="1"/>
            <p:nvPr/>
          </p:nvSpPr>
          <p:spPr>
            <a:xfrm>
              <a:off x="1987969" y="2735632"/>
              <a:ext cx="340011" cy="428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  <a:endParaRPr lang="id-ID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846B446-4F72-4127-A7F9-664DBBA5920D}"/>
                </a:ext>
              </a:extLst>
            </p:cNvPr>
            <p:cNvSpPr txBox="1"/>
            <p:nvPr/>
          </p:nvSpPr>
          <p:spPr>
            <a:xfrm>
              <a:off x="4206546" y="2735632"/>
              <a:ext cx="340011" cy="428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  <a:endParaRPr lang="id-ID" b="1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1B6A74B-B703-4B08-A5C9-5CA329D4A4D3}"/>
                </a:ext>
              </a:extLst>
            </p:cNvPr>
            <p:cNvSpPr txBox="1"/>
            <p:nvPr/>
          </p:nvSpPr>
          <p:spPr>
            <a:xfrm>
              <a:off x="6425124" y="2735632"/>
              <a:ext cx="340011" cy="428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  <a:endParaRPr lang="id-ID" b="1" dirty="0"/>
            </a:p>
          </p:txBody>
        </p:sp>
      </p:grpSp>
      <p:sp>
        <p:nvSpPr>
          <p:cNvPr id="42" name="Title 41">
            <a:extLst>
              <a:ext uri="{FF2B5EF4-FFF2-40B4-BE49-F238E27FC236}">
                <a16:creationId xmlns:a16="http://schemas.microsoft.com/office/drawing/2014/main" id="{23EF85A8-8F4C-4678-A1B4-5DD24728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5140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841829"/>
            <a:ext cx="9720073" cy="5467531"/>
          </a:xfrm>
        </p:spPr>
        <p:txBody>
          <a:bodyPr>
            <a:normAutofit/>
          </a:bodyPr>
          <a:lstStyle/>
          <a:p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Nilai := 78</a:t>
            </a:r>
          </a:p>
          <a:p>
            <a:pPr marL="128013" lvl="1" indent="0">
              <a:buNone/>
            </a:pPr>
            <a:r>
              <a:rPr lang="en-US" dirty="0"/>
              <a:t>	If </a:t>
            </a:r>
            <a:r>
              <a:rPr lang="en-US" dirty="0" err="1">
                <a:solidFill>
                  <a:srgbClr val="00B050"/>
                </a:solidFill>
              </a:rPr>
              <a:t>nilai</a:t>
            </a:r>
            <a:r>
              <a:rPr lang="en-US" dirty="0">
                <a:solidFill>
                  <a:srgbClr val="00B050"/>
                </a:solidFill>
              </a:rPr>
              <a:t> &gt;= 85</a:t>
            </a:r>
            <a:r>
              <a:rPr lang="en-US" dirty="0"/>
              <a:t> Then</a:t>
            </a:r>
          </a:p>
          <a:p>
            <a:pPr marL="128013" lvl="1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TextBox1.Text := ‘Anda </a:t>
            </a:r>
            <a:r>
              <a:rPr lang="en-US" dirty="0" err="1">
                <a:solidFill>
                  <a:srgbClr val="FF0000"/>
                </a:solidFill>
              </a:rPr>
              <a:t>Mendapat</a:t>
            </a:r>
            <a:r>
              <a:rPr lang="en-US" dirty="0">
                <a:solidFill>
                  <a:srgbClr val="FF0000"/>
                </a:solidFill>
              </a:rPr>
              <a:t> A’</a:t>
            </a:r>
          </a:p>
          <a:p>
            <a:pPr marL="128013" lvl="1" indent="0">
              <a:buNone/>
            </a:pPr>
            <a:r>
              <a:rPr lang="en-US" dirty="0"/>
              <a:t>	Else If </a:t>
            </a:r>
            <a:r>
              <a:rPr lang="en-US" dirty="0" err="1">
                <a:solidFill>
                  <a:srgbClr val="00B050"/>
                </a:solidFill>
              </a:rPr>
              <a:t>nilai</a:t>
            </a:r>
            <a:r>
              <a:rPr lang="en-US" dirty="0">
                <a:solidFill>
                  <a:srgbClr val="00B050"/>
                </a:solidFill>
              </a:rPr>
              <a:t> &gt;= 75 </a:t>
            </a:r>
            <a:r>
              <a:rPr lang="en-US" dirty="0"/>
              <a:t>then</a:t>
            </a:r>
          </a:p>
          <a:p>
            <a:pPr marL="128013" lvl="1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TextBox1.Text := ‘Anda </a:t>
            </a:r>
            <a:r>
              <a:rPr lang="en-US" dirty="0" err="1">
                <a:solidFill>
                  <a:srgbClr val="FF0000"/>
                </a:solidFill>
              </a:rPr>
              <a:t>Mendapat</a:t>
            </a:r>
            <a:r>
              <a:rPr lang="en-US" dirty="0">
                <a:solidFill>
                  <a:srgbClr val="FF0000"/>
                </a:solidFill>
              </a:rPr>
              <a:t> B’</a:t>
            </a:r>
          </a:p>
          <a:p>
            <a:pPr marL="128013" lvl="1" indent="0">
              <a:buNone/>
            </a:pPr>
            <a:r>
              <a:rPr lang="en-US" dirty="0"/>
              <a:t>	Else If </a:t>
            </a:r>
            <a:r>
              <a:rPr lang="en-US" dirty="0" err="1">
                <a:solidFill>
                  <a:srgbClr val="00B050"/>
                </a:solidFill>
              </a:rPr>
              <a:t>nilai</a:t>
            </a:r>
            <a:r>
              <a:rPr lang="en-US" dirty="0">
                <a:solidFill>
                  <a:srgbClr val="00B050"/>
                </a:solidFill>
              </a:rPr>
              <a:t> &gt;= 65 </a:t>
            </a:r>
            <a:r>
              <a:rPr lang="en-US" dirty="0"/>
              <a:t>then</a:t>
            </a:r>
          </a:p>
          <a:p>
            <a:pPr marL="128013" lvl="1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TextBox1.Text := ‘Anda </a:t>
            </a:r>
            <a:r>
              <a:rPr lang="en-US" dirty="0" err="1">
                <a:solidFill>
                  <a:srgbClr val="FF0000"/>
                </a:solidFill>
              </a:rPr>
              <a:t>Mendapat</a:t>
            </a:r>
            <a:r>
              <a:rPr lang="en-US" dirty="0">
                <a:solidFill>
                  <a:srgbClr val="FF0000"/>
                </a:solidFill>
              </a:rPr>
              <a:t> C’</a:t>
            </a:r>
          </a:p>
          <a:p>
            <a:pPr marL="128013" lvl="1" indent="0">
              <a:buNone/>
            </a:pPr>
            <a:r>
              <a:rPr lang="en-US" dirty="0"/>
              <a:t>	Else If </a:t>
            </a:r>
            <a:r>
              <a:rPr lang="en-US" dirty="0" err="1">
                <a:solidFill>
                  <a:srgbClr val="00B050"/>
                </a:solidFill>
              </a:rPr>
              <a:t>nilai</a:t>
            </a:r>
            <a:r>
              <a:rPr lang="en-US" dirty="0">
                <a:solidFill>
                  <a:srgbClr val="00B050"/>
                </a:solidFill>
              </a:rPr>
              <a:t> &gt;= 55 </a:t>
            </a:r>
            <a:r>
              <a:rPr lang="en-US" dirty="0"/>
              <a:t>then</a:t>
            </a:r>
          </a:p>
          <a:p>
            <a:pPr marL="128013" lvl="1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TextBox1.Text := ‘Anda </a:t>
            </a:r>
            <a:r>
              <a:rPr lang="en-US" dirty="0" err="1">
                <a:solidFill>
                  <a:srgbClr val="FF0000"/>
                </a:solidFill>
              </a:rPr>
              <a:t>Mendapat</a:t>
            </a:r>
            <a:r>
              <a:rPr lang="en-US" dirty="0">
                <a:solidFill>
                  <a:srgbClr val="FF0000"/>
                </a:solidFill>
              </a:rPr>
              <a:t> D’</a:t>
            </a:r>
          </a:p>
          <a:p>
            <a:pPr marL="128013" lvl="1" indent="0">
              <a:buNone/>
            </a:pPr>
            <a:r>
              <a:rPr lang="en-US" dirty="0"/>
              <a:t>	Else</a:t>
            </a:r>
          </a:p>
          <a:p>
            <a:pPr marL="128013" lvl="1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TextBox1.Text = ‘Anda </a:t>
            </a:r>
            <a:r>
              <a:rPr lang="en-US" dirty="0" err="1">
                <a:solidFill>
                  <a:srgbClr val="FF0000"/>
                </a:solidFill>
              </a:rPr>
              <a:t>Mendapat</a:t>
            </a:r>
            <a:r>
              <a:rPr lang="en-US" dirty="0">
                <a:solidFill>
                  <a:srgbClr val="FF0000"/>
                </a:solidFill>
              </a:rPr>
              <a:t> E’;</a:t>
            </a:r>
          </a:p>
        </p:txBody>
      </p:sp>
    </p:spTree>
    <p:extLst>
      <p:ext uri="{BB962C8B-B14F-4D97-AF65-F5344CB8AC3E}">
        <p14:creationId xmlns:p14="http://schemas.microsoft.com/office/powerpoint/2010/main" val="4235867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2D6A-BCAD-4A4F-A909-87D1B2DB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Of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ECE55-F95F-491C-BBE4-3E1A73AC60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3255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789</Words>
  <Application>Microsoft Office PowerPoint</Application>
  <PresentationFormat>Widescreen</PresentationFormat>
  <Paragraphs>156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Percabangan</vt:lpstr>
      <vt:lpstr>PowerPoint Presentation</vt:lpstr>
      <vt:lpstr>Struktur Kontrol Percabangan</vt:lpstr>
      <vt:lpstr>STRUKTUR KONTROL PERCABANGAN IF..ELSE</vt:lpstr>
      <vt:lpstr>STRUKTUR KONTROL PERCABANGAN IF..ELSE (2)</vt:lpstr>
      <vt:lpstr>STRUKTUR KONTROL PERCABANGAN IF..ELSE (3)</vt:lpstr>
      <vt:lpstr>FLOWCHART</vt:lpstr>
      <vt:lpstr>PowerPoint Presentation</vt:lpstr>
      <vt:lpstr>Case Of</vt:lpstr>
      <vt:lpstr>Pengertian</vt:lpstr>
      <vt:lpstr>Format Case</vt:lpstr>
      <vt:lpstr>Format Case</vt:lpstr>
      <vt:lpstr>PowerPoint Presentation</vt:lpstr>
      <vt:lpstr>Contoh Program IF dan Case</vt:lpstr>
      <vt:lpstr>Contoh program: Program Kelulusan</vt:lpstr>
      <vt:lpstr>Coding program (Proses IF)</vt:lpstr>
      <vt:lpstr>Coding program (Proses Case)</vt:lpstr>
      <vt:lpstr>Tampilan jalan program</vt:lpstr>
      <vt:lpstr>Form 1</vt:lpstr>
      <vt:lpstr>Form 2</vt:lpstr>
      <vt:lpstr>Form 3: Konversi Satuan Panjang</vt:lpstr>
      <vt:lpstr>Rubrik Penilaian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Saidi Rahman</dc:creator>
  <cp:lastModifiedBy>Muhammad Saidi Rahman</cp:lastModifiedBy>
  <cp:revision>35</cp:revision>
  <dcterms:created xsi:type="dcterms:W3CDTF">2022-04-14T03:20:49Z</dcterms:created>
  <dcterms:modified xsi:type="dcterms:W3CDTF">2023-05-09T08:41:25Z</dcterms:modified>
</cp:coreProperties>
</file>