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63" r:id="rId16"/>
    <p:sldId id="265" r:id="rId17"/>
    <p:sldId id="266" r:id="rId18"/>
    <p:sldId id="267" r:id="rId19"/>
    <p:sldId id="268" r:id="rId20"/>
    <p:sldId id="269" r:id="rId21"/>
    <p:sldId id="271" r:id="rId22"/>
    <p:sldId id="272" r:id="rId23"/>
    <p:sldId id="273" r:id="rId24"/>
    <p:sldId id="274" r:id="rId25"/>
    <p:sldId id="275" r:id="rId26"/>
    <p:sldId id="279" r:id="rId27"/>
    <p:sldId id="293" r:id="rId28"/>
    <p:sldId id="288" r:id="rId29"/>
    <p:sldId id="289" r:id="rId30"/>
    <p:sldId id="292" r:id="rId31"/>
    <p:sldId id="287" r:id="rId32"/>
    <p:sldId id="276" r:id="rId33"/>
    <p:sldId id="290" r:id="rId34"/>
    <p:sldId id="291" r:id="rId35"/>
    <p:sldId id="277" r:id="rId36"/>
    <p:sldId id="278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2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710D24E-9CB4-4C67-A68D-38CDF79B188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711892-002B-40E6-8857-E4772A25ACE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D24E-9CB4-4C67-A68D-38CDF79B188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1892-002B-40E6-8857-E4772A25AC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710D24E-9CB4-4C67-A68D-38CDF79B188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3711892-002B-40E6-8857-E4772A25ACE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D24E-9CB4-4C67-A68D-38CDF79B188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711892-002B-40E6-8857-E4772A25AC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D24E-9CB4-4C67-A68D-38CDF79B188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3711892-002B-40E6-8857-E4772A25ACE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710D24E-9CB4-4C67-A68D-38CDF79B188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3711892-002B-40E6-8857-E4772A25ACE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710D24E-9CB4-4C67-A68D-38CDF79B188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3711892-002B-40E6-8857-E4772A25ACE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D24E-9CB4-4C67-A68D-38CDF79B188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711892-002B-40E6-8857-E4772A25AC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D24E-9CB4-4C67-A68D-38CDF79B188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711892-002B-40E6-8857-E4772A25AC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D24E-9CB4-4C67-A68D-38CDF79B188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711892-002B-40E6-8857-E4772A25ACE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710D24E-9CB4-4C67-A68D-38CDF79B188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3711892-002B-40E6-8857-E4772A25ACE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710D24E-9CB4-4C67-A68D-38CDF79B188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3711892-002B-40E6-8857-E4772A25AC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sis.binus.ac.id/files/2014/05/aaaa.jp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arekubl.blogspot.com/2014/01/pengertian-stored-procedur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Integritas</a:t>
            </a:r>
            <a:r>
              <a:rPr lang="en-US" dirty="0" smtClean="0"/>
              <a:t> Basis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D. </a:t>
            </a:r>
            <a:r>
              <a:rPr lang="en-US" dirty="0" err="1" smtClean="0"/>
              <a:t>Sinaga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7" t="45171" r="40936" b="10369"/>
          <a:stretch/>
        </p:blipFill>
        <p:spPr bwMode="auto">
          <a:xfrm>
            <a:off x="2195736" y="2276872"/>
            <a:ext cx="4931406" cy="3570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49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, field </a:t>
            </a:r>
            <a:r>
              <a:rPr lang="en-US" dirty="0" err="1"/>
              <a:t>No_pemasok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.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yang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Pemasok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yang </a:t>
            </a:r>
            <a:r>
              <a:rPr lang="en-US" dirty="0" err="1"/>
              <a:t>dirujuk</a:t>
            </a:r>
            <a:r>
              <a:rPr lang="en-US" dirty="0"/>
              <a:t>.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No_pemasok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TEPAT SAMA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No_pemasok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Pemasok</a:t>
            </a:r>
            <a:r>
              <a:rPr lang="en-US" dirty="0" smtClean="0"/>
              <a:t>.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No_pemasok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Pemasok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Cara </a:t>
            </a:r>
            <a:r>
              <a:rPr lang="en-US" dirty="0" err="1"/>
              <a:t>mengimplementasikan</a:t>
            </a:r>
            <a:r>
              <a:rPr lang="en-US" dirty="0"/>
              <a:t> referential integrity :</a:t>
            </a:r>
          </a:p>
          <a:p>
            <a:pPr lvl="0"/>
            <a:r>
              <a:rPr lang="en-US" dirty="0"/>
              <a:t>Dari program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baris-baris</a:t>
            </a:r>
            <a:r>
              <a:rPr lang="en-US" dirty="0"/>
              <a:t> program</a:t>
            </a:r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marL="400050" lvl="1" indent="0">
              <a:buNone/>
            </a:pPr>
            <a:r>
              <a:rPr lang="en-US" dirty="0" err="1" smtClean="0"/>
              <a:t>Rs.FindFirst</a:t>
            </a:r>
            <a:r>
              <a:rPr lang="en-US" dirty="0"/>
              <a:t>(“No_</a:t>
            </a:r>
            <a:r>
              <a:rPr lang="en-US" dirty="0" err="1"/>
              <a:t>barang</a:t>
            </a:r>
            <a:r>
              <a:rPr lang="en-US" dirty="0"/>
              <a:t>”,”</a:t>
            </a:r>
            <a:r>
              <a:rPr lang="en-US" dirty="0" err="1"/>
              <a:t>TblBarang</a:t>
            </a:r>
            <a:r>
              <a:rPr lang="en-US" dirty="0"/>
              <a:t>”,”</a:t>
            </a:r>
            <a:r>
              <a:rPr lang="en-US" dirty="0" err="1"/>
              <a:t>No_barang</a:t>
            </a:r>
            <a:r>
              <a:rPr lang="en-US" dirty="0"/>
              <a:t>=’” &amp; </a:t>
            </a:r>
            <a:r>
              <a:rPr lang="en-US" dirty="0" smtClean="0"/>
              <a:t> </a:t>
            </a:r>
            <a:r>
              <a:rPr lang="en-US" dirty="0" err="1"/>
              <a:t>txtNoBrg</a:t>
            </a:r>
            <a:r>
              <a:rPr lang="en-US" dirty="0"/>
              <a:t> &amp; “’”)</a:t>
            </a:r>
          </a:p>
          <a:p>
            <a:pPr marL="400050" lvl="1" indent="0">
              <a:buNone/>
            </a:pPr>
            <a:r>
              <a:rPr lang="en-US" dirty="0" smtClean="0"/>
              <a:t>IF </a:t>
            </a:r>
            <a:r>
              <a:rPr lang="en-US" dirty="0"/>
              <a:t>Not </a:t>
            </a:r>
            <a:r>
              <a:rPr lang="en-US" dirty="0" err="1"/>
              <a:t>rs.EOF</a:t>
            </a:r>
            <a:r>
              <a:rPr lang="en-US" dirty="0"/>
              <a:t> then </a:t>
            </a:r>
            <a:r>
              <a:rPr lang="en-US" dirty="0" err="1"/>
              <a:t>MsgBox</a:t>
            </a:r>
            <a:r>
              <a:rPr lang="en-US" dirty="0"/>
              <a:t> “Data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!!”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table</a:t>
            </a:r>
          </a:p>
          <a:p>
            <a:pPr marL="400050" lvl="1" indent="0">
              <a:buNone/>
            </a:pPr>
            <a:r>
              <a:rPr lang="en-US" dirty="0"/>
              <a:t>           CREATE TABLE </a:t>
            </a:r>
            <a:r>
              <a:rPr lang="en-US" dirty="0" err="1"/>
              <a:t>Pemasok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             ( </a:t>
            </a:r>
            <a:r>
              <a:rPr lang="en-US" dirty="0" err="1"/>
              <a:t>No_pemasok</a:t>
            </a:r>
            <a:r>
              <a:rPr lang="en-US" dirty="0"/>
              <a:t>    CHAR(2) NOT NULL,</a:t>
            </a:r>
          </a:p>
          <a:p>
            <a:pPr marL="400050" lvl="1" indent="0">
              <a:buNone/>
            </a:pPr>
            <a:r>
              <a:rPr lang="en-US" dirty="0"/>
              <a:t>               </a:t>
            </a:r>
            <a:r>
              <a:rPr lang="en-US" dirty="0" err="1"/>
              <a:t>Nm_pemasok</a:t>
            </a:r>
            <a:r>
              <a:rPr lang="en-US" dirty="0"/>
              <a:t>    VARCHAR(25),</a:t>
            </a:r>
          </a:p>
          <a:p>
            <a:pPr marL="400050" lvl="1" indent="0">
              <a:buNone/>
            </a:pPr>
            <a:r>
              <a:rPr lang="en-US" dirty="0"/>
              <a:t>               PRIMARY KEY(</a:t>
            </a:r>
            <a:r>
              <a:rPr lang="en-US" dirty="0" err="1"/>
              <a:t>No_pemasok</a:t>
            </a:r>
            <a:r>
              <a:rPr lang="en-US" dirty="0" smtClean="0"/>
              <a:t>));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dirty="0" err="1"/>
              <a:t>Barang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( </a:t>
            </a:r>
            <a:r>
              <a:rPr lang="en-US" dirty="0" err="1"/>
              <a:t>No_barang</a:t>
            </a:r>
            <a:r>
              <a:rPr lang="en-US" dirty="0"/>
              <a:t>	 CHAR(5) NOT NULL,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 smtClean="0"/>
              <a:t>Nm_barang</a:t>
            </a:r>
            <a:r>
              <a:rPr lang="en-US" dirty="0" smtClean="0"/>
              <a:t> </a:t>
            </a:r>
            <a:r>
              <a:rPr lang="en-US" dirty="0"/>
              <a:t>VARCHAR(25),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 smtClean="0"/>
              <a:t>No_pemasok</a:t>
            </a:r>
            <a:r>
              <a:rPr lang="en-US" dirty="0" smtClean="0"/>
              <a:t> </a:t>
            </a:r>
            <a:r>
              <a:rPr lang="en-US" dirty="0"/>
              <a:t>CHAR(2) References </a:t>
            </a:r>
            <a:r>
              <a:rPr lang="en-US" dirty="0" err="1"/>
              <a:t>Pemasok</a:t>
            </a:r>
            <a:r>
              <a:rPr lang="en-US" dirty="0"/>
              <a:t>(</a:t>
            </a:r>
            <a:r>
              <a:rPr lang="en-US" dirty="0" err="1"/>
              <a:t>No_pemasok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PRIMARY KEY (</a:t>
            </a:r>
            <a:r>
              <a:rPr lang="en-US" dirty="0" err="1"/>
              <a:t>No_barang</a:t>
            </a:r>
            <a:r>
              <a:rPr lang="en-US" dirty="0"/>
              <a:t>), CHECK(Left,2) IN (“MK”, “RT”, “EL”));</a:t>
            </a:r>
          </a:p>
        </p:txBody>
      </p:sp>
    </p:spTree>
    <p:extLst>
      <p:ext uri="{BB962C8B-B14F-4D97-AF65-F5344CB8AC3E}">
        <p14:creationId xmlns:p14="http://schemas.microsoft.com/office/powerpoint/2010/main" val="13082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Barang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	  ( </a:t>
            </a:r>
            <a:r>
              <a:rPr lang="en-US" dirty="0" err="1"/>
              <a:t>No_barang</a:t>
            </a:r>
            <a:r>
              <a:rPr lang="en-US" dirty="0"/>
              <a:t>	 CHAR(5) NOT NULL,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Nm_barang</a:t>
            </a:r>
            <a:r>
              <a:rPr lang="en-US" dirty="0"/>
              <a:t> VARCHAR(25),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No_pemasok</a:t>
            </a:r>
            <a:r>
              <a:rPr lang="en-US" dirty="0"/>
              <a:t> CHAR(2),</a:t>
            </a:r>
          </a:p>
          <a:p>
            <a:pPr marL="0" indent="0">
              <a:buNone/>
            </a:pPr>
            <a:r>
              <a:rPr lang="en-US" dirty="0"/>
              <a:t>              PRIMARY KEY (</a:t>
            </a:r>
            <a:r>
              <a:rPr lang="en-US" dirty="0" err="1"/>
              <a:t>No_barang</a:t>
            </a:r>
            <a:r>
              <a:rPr lang="en-US" dirty="0"/>
              <a:t>), </a:t>
            </a:r>
          </a:p>
          <a:p>
            <a:pPr marL="0" indent="0">
              <a:buNone/>
            </a:pPr>
            <a:r>
              <a:rPr lang="en-US" dirty="0"/>
              <a:t>              CHECK(Left,2) IN (“MK”, “RT”, “EL”),</a:t>
            </a:r>
          </a:p>
          <a:p>
            <a:pPr marL="0" indent="0">
              <a:buNone/>
            </a:pPr>
            <a:r>
              <a:rPr lang="en-US" dirty="0"/>
              <a:t>              FOREIGN KEY </a:t>
            </a:r>
            <a:r>
              <a:rPr lang="en-US" dirty="0" err="1"/>
              <a:t>No_pemasok</a:t>
            </a:r>
            <a:r>
              <a:rPr lang="en-US" dirty="0"/>
              <a:t> References </a:t>
            </a:r>
            <a:r>
              <a:rPr lang="en-US" dirty="0" err="1"/>
              <a:t>Pemasok</a:t>
            </a:r>
            <a:r>
              <a:rPr lang="en-US" dirty="0"/>
              <a:t>(</a:t>
            </a:r>
            <a:r>
              <a:rPr lang="en-US" dirty="0" err="1"/>
              <a:t>No_pemasok</a:t>
            </a:r>
            <a:r>
              <a:rPr lang="en-US" dirty="0"/>
              <a:t>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778098"/>
          </a:xfrm>
        </p:spPr>
        <p:txBody>
          <a:bodyPr>
            <a:normAutofit/>
          </a:bodyPr>
          <a:lstStyle/>
          <a:p>
            <a:r>
              <a:rPr lang="en-US" dirty="0" err="1" smtClean="0"/>
              <a:t>Intergritas</a:t>
            </a:r>
            <a:r>
              <a:rPr lang="en-US" dirty="0" smtClean="0"/>
              <a:t> </a:t>
            </a:r>
            <a:r>
              <a:rPr lang="en-US" dirty="0" err="1" smtClean="0"/>
              <a:t>Referensial</a:t>
            </a:r>
            <a:r>
              <a:rPr lang="en-US" dirty="0" smtClean="0"/>
              <a:t> (</a:t>
            </a:r>
            <a:r>
              <a:rPr lang="en-US" dirty="0" err="1" smtClean="0"/>
              <a:t>lanj</a:t>
            </a:r>
            <a:r>
              <a:rPr lang="en-US" dirty="0" smtClean="0"/>
              <a:t>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/>
              <a:t>:</a:t>
            </a:r>
          </a:p>
          <a:p>
            <a:pPr marL="457200" lvl="1" indent="0" fontAlgn="base">
              <a:buNone/>
            </a:pPr>
            <a:r>
              <a:rPr lang="en-US" b="1" dirty="0"/>
              <a:t>create table </a:t>
            </a:r>
            <a:r>
              <a:rPr lang="en-US" i="1" dirty="0"/>
              <a:t>account</a:t>
            </a:r>
            <a:endParaRPr lang="en-US" dirty="0"/>
          </a:p>
          <a:p>
            <a:pPr marL="457200" lvl="1" indent="0" fontAlgn="base">
              <a:buNone/>
            </a:pPr>
            <a:r>
              <a:rPr lang="en-US" dirty="0"/>
              <a:t>(</a:t>
            </a:r>
            <a:r>
              <a:rPr lang="en-US" i="1" dirty="0"/>
              <a:t>account-number</a:t>
            </a:r>
            <a:r>
              <a:rPr lang="en-US" dirty="0"/>
              <a:t> char (10),</a:t>
            </a:r>
          </a:p>
          <a:p>
            <a:pPr marL="457200" lvl="1" indent="0" fontAlgn="base">
              <a:buNone/>
            </a:pPr>
            <a:r>
              <a:rPr lang="en-US" i="1" dirty="0"/>
              <a:t>branch-name</a:t>
            </a:r>
            <a:r>
              <a:rPr lang="en-US" dirty="0"/>
              <a:t> char (15),</a:t>
            </a:r>
          </a:p>
          <a:p>
            <a:pPr marL="457200" lvl="1" indent="0" fontAlgn="base">
              <a:buNone/>
            </a:pPr>
            <a:r>
              <a:rPr lang="en-US" i="1" dirty="0"/>
              <a:t>balance</a:t>
            </a:r>
            <a:r>
              <a:rPr lang="en-US" dirty="0"/>
              <a:t> integer,</a:t>
            </a:r>
          </a:p>
          <a:p>
            <a:pPr marL="457200" lvl="1" indent="0" fontAlgn="base">
              <a:buNone/>
            </a:pPr>
            <a:r>
              <a:rPr lang="en-US" b="1" dirty="0"/>
              <a:t>primary key</a:t>
            </a:r>
            <a:r>
              <a:rPr lang="en-US" dirty="0"/>
              <a:t> (</a:t>
            </a:r>
            <a:r>
              <a:rPr lang="en-US" i="1" dirty="0"/>
              <a:t>account-number</a:t>
            </a:r>
            <a:r>
              <a:rPr lang="en-US" dirty="0"/>
              <a:t>),</a:t>
            </a:r>
          </a:p>
          <a:p>
            <a:pPr marL="457200" lvl="1" indent="0" fontAlgn="base">
              <a:buNone/>
            </a:pPr>
            <a:r>
              <a:rPr lang="en-US" b="1" dirty="0"/>
              <a:t>foreign key</a:t>
            </a:r>
            <a:r>
              <a:rPr lang="en-US" dirty="0"/>
              <a:t> </a:t>
            </a:r>
            <a:r>
              <a:rPr lang="en-US" i="1" dirty="0"/>
              <a:t>(branch-name</a:t>
            </a:r>
            <a:r>
              <a:rPr lang="en-US" dirty="0"/>
              <a:t>) </a:t>
            </a:r>
            <a:r>
              <a:rPr lang="en-US" b="1" dirty="0"/>
              <a:t>reference</a:t>
            </a:r>
            <a:r>
              <a:rPr lang="en-US" dirty="0"/>
              <a:t> </a:t>
            </a:r>
            <a:r>
              <a:rPr lang="en-US" i="1" dirty="0"/>
              <a:t>branch</a:t>
            </a:r>
            <a:r>
              <a:rPr lang="en-US" dirty="0" smtClean="0"/>
              <a:t>)</a:t>
            </a:r>
          </a:p>
          <a:p>
            <a:pPr marL="457200" lvl="1" indent="0" fontAlgn="base">
              <a:buNone/>
            </a:pPr>
            <a:endParaRPr lang="en-US" dirty="0"/>
          </a:p>
          <a:p>
            <a:pPr marL="457200" lvl="1" indent="0" fontAlgn="base">
              <a:buNone/>
            </a:pPr>
            <a:r>
              <a:rPr lang="en-US" b="1" dirty="0"/>
              <a:t>create table</a:t>
            </a:r>
            <a:r>
              <a:rPr lang="en-US" dirty="0"/>
              <a:t> </a:t>
            </a:r>
            <a:r>
              <a:rPr lang="en-US" i="1" dirty="0"/>
              <a:t>depositor</a:t>
            </a:r>
            <a:endParaRPr lang="en-US" dirty="0"/>
          </a:p>
          <a:p>
            <a:pPr marL="457200" lvl="1" indent="0" fontAlgn="base">
              <a:buNone/>
            </a:pPr>
            <a:r>
              <a:rPr lang="en-US" dirty="0"/>
              <a:t>(</a:t>
            </a:r>
            <a:r>
              <a:rPr lang="en-US" i="1" dirty="0"/>
              <a:t>costumer-name</a:t>
            </a:r>
            <a:r>
              <a:rPr lang="en-US" dirty="0"/>
              <a:t> char (20),</a:t>
            </a:r>
          </a:p>
          <a:p>
            <a:pPr marL="457200" lvl="1" indent="0" fontAlgn="base">
              <a:buNone/>
            </a:pPr>
            <a:r>
              <a:rPr lang="en-US" i="1" dirty="0"/>
              <a:t>account-number</a:t>
            </a:r>
            <a:r>
              <a:rPr lang="en-US" dirty="0"/>
              <a:t> char (10),</a:t>
            </a:r>
          </a:p>
          <a:p>
            <a:pPr marL="457200" lvl="1" indent="0" fontAlgn="base">
              <a:buNone/>
            </a:pPr>
            <a:r>
              <a:rPr lang="en-US" b="1" dirty="0"/>
              <a:t>primary key</a:t>
            </a:r>
            <a:r>
              <a:rPr lang="en-US" dirty="0"/>
              <a:t> (</a:t>
            </a:r>
            <a:r>
              <a:rPr lang="en-US" i="1" dirty="0"/>
              <a:t>costumer-name, account-number</a:t>
            </a:r>
            <a:r>
              <a:rPr lang="en-US" dirty="0"/>
              <a:t>)</a:t>
            </a:r>
          </a:p>
          <a:p>
            <a:pPr marL="457200" lvl="1" indent="0" fontAlgn="base">
              <a:buNone/>
            </a:pPr>
            <a:r>
              <a:rPr lang="en-US" b="1" dirty="0"/>
              <a:t>foreign key</a:t>
            </a:r>
            <a:r>
              <a:rPr lang="en-US" dirty="0"/>
              <a:t> (</a:t>
            </a:r>
            <a:r>
              <a:rPr lang="en-US" i="1" dirty="0"/>
              <a:t>account-number</a:t>
            </a:r>
            <a:r>
              <a:rPr lang="en-US" dirty="0"/>
              <a:t>)</a:t>
            </a:r>
            <a:r>
              <a:rPr lang="en-US" b="1" dirty="0"/>
              <a:t> reference</a:t>
            </a:r>
            <a:r>
              <a:rPr lang="en-US" dirty="0"/>
              <a:t> </a:t>
            </a:r>
            <a:r>
              <a:rPr lang="en-US" i="1" dirty="0"/>
              <a:t>account</a:t>
            </a:r>
            <a:endParaRPr lang="en-US" dirty="0"/>
          </a:p>
          <a:p>
            <a:pPr marL="457200" lvl="1" indent="0" fontAlgn="base">
              <a:buNone/>
            </a:pPr>
            <a:r>
              <a:rPr lang="en-US" b="1" dirty="0"/>
              <a:t>foreign key</a:t>
            </a:r>
            <a:r>
              <a:rPr lang="en-US" dirty="0"/>
              <a:t> (</a:t>
            </a:r>
            <a:r>
              <a:rPr lang="en-US" i="1" dirty="0"/>
              <a:t>costumer-name</a:t>
            </a:r>
            <a:r>
              <a:rPr lang="en-US" dirty="0"/>
              <a:t>)</a:t>
            </a:r>
            <a:r>
              <a:rPr lang="en-US" b="1" dirty="0"/>
              <a:t> reference</a:t>
            </a:r>
            <a:r>
              <a:rPr lang="en-US" dirty="0"/>
              <a:t> </a:t>
            </a:r>
            <a:r>
              <a:rPr lang="en-US" i="1" dirty="0"/>
              <a:t>costumer</a:t>
            </a:r>
            <a:r>
              <a:rPr lang="en-US" dirty="0"/>
              <a:t>)</a:t>
            </a:r>
          </a:p>
          <a:p>
            <a:pPr marL="457200" lvl="1" indent="0" fontAlgn="base">
              <a:buNone/>
            </a:pPr>
            <a:r>
              <a:rPr lang="en-US" b="1" dirty="0"/>
              <a:t>on delete cascade on update cascade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Basis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Database Management System (DBMS) </a:t>
            </a:r>
            <a:r>
              <a:rPr lang="en-US" dirty="0" err="1"/>
              <a:t>adalah</a:t>
            </a:r>
            <a:r>
              <a:rPr lang="en-US" dirty="0"/>
              <a:t> integrity services,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data di </a:t>
            </a:r>
            <a:r>
              <a:rPr lang="en-US" dirty="0" err="1"/>
              <a:t>dalam</a:t>
            </a:r>
            <a:r>
              <a:rPr lang="en-US" dirty="0"/>
              <a:t> basis data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pengubahan</a:t>
            </a:r>
            <a:r>
              <a:rPr lang="en-US" dirty="0"/>
              <a:t> data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Integritas</a:t>
            </a:r>
            <a:r>
              <a:rPr lang="en-US" dirty="0" smtClean="0"/>
              <a:t> </a:t>
            </a:r>
            <a:r>
              <a:rPr lang="en-US" dirty="0"/>
              <a:t>basis data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konsistensi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yang </a:t>
            </a:r>
            <a:r>
              <a:rPr lang="en-US" dirty="0" err="1"/>
              <a:t>disimpan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i="1" dirty="0"/>
              <a:t>constraint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basis data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dilanggar</a:t>
            </a:r>
            <a:r>
              <a:rPr lang="en-US" dirty="0"/>
              <a:t> (Connolly, 2010: 103).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7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/>
              <a:t>integrity constraint </a:t>
            </a:r>
            <a:r>
              <a:rPr lang="en-US" dirty="0" err="1"/>
              <a:t>menurut</a:t>
            </a:r>
            <a:r>
              <a:rPr lang="en-US" dirty="0"/>
              <a:t> Connolly (2010)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. </a:t>
            </a:r>
            <a:r>
              <a:rPr lang="en-US" dirty="0" err="1"/>
              <a:t>Terdapat</a:t>
            </a:r>
            <a:r>
              <a:rPr lang="en-US" dirty="0"/>
              <a:t> 5 integrity constraint </a:t>
            </a:r>
            <a:r>
              <a:rPr lang="en-US" dirty="0" err="1"/>
              <a:t>antara</a:t>
            </a:r>
            <a:r>
              <a:rPr lang="en-US" dirty="0"/>
              <a:t> lain (Connolly, 2010: 231</a:t>
            </a:r>
            <a:r>
              <a:rPr lang="en-US" dirty="0" smtClean="0"/>
              <a:t>):</a:t>
            </a:r>
          </a:p>
          <a:p>
            <a:pPr marL="400050" lvl="1" indent="0" fontAlgn="base">
              <a:buNone/>
            </a:pPr>
            <a:r>
              <a:rPr lang="en-US" dirty="0"/>
              <a:t>(1)    Required data</a:t>
            </a:r>
            <a:br>
              <a:rPr lang="en-US" dirty="0"/>
            </a:b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di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di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required data,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kata lain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diijinkan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null.</a:t>
            </a:r>
          </a:p>
          <a:p>
            <a:pPr marL="400050" lvl="1" indent="0" fontAlgn="base">
              <a:buNone/>
            </a:pPr>
            <a:r>
              <a:rPr lang="en-US" dirty="0"/>
              <a:t>(2)    Domain constraints</a:t>
            </a:r>
            <a:br>
              <a:rPr lang="en-US" dirty="0"/>
            </a:b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diijinkan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di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Detail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P capital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3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(0-9),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range P001-P999</a:t>
            </a:r>
            <a:r>
              <a:rPr lang="en-US" dirty="0" smtClean="0"/>
              <a:t>.</a:t>
            </a:r>
          </a:p>
          <a:p>
            <a:pPr marL="400050" lvl="1" indent="0" fontAlgn="base">
              <a:buNone/>
            </a:pPr>
            <a:r>
              <a:rPr lang="en-US" dirty="0"/>
              <a:t>(3)    Entity integrity</a:t>
            </a:r>
            <a:br>
              <a:rPr lang="en-US" dirty="0"/>
            </a:b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primary key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primary key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smtClean="0"/>
              <a:t>null</a:t>
            </a:r>
            <a:endParaRPr lang="en-US" dirty="0"/>
          </a:p>
          <a:p>
            <a:pPr fontAlgn="base"/>
            <a:endParaRPr lang="en-US" dirty="0"/>
          </a:p>
        </p:txBody>
      </p:sp>
      <p:pic>
        <p:nvPicPr>
          <p:cNvPr id="8" name="Picture 7" descr="aaaa">
            <a:hlinkClick r:id="rId2" tooltip="&quot;aaaa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2656"/>
            <a:ext cx="5735320" cy="930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9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/>
              <a:t>Sebuah</a:t>
            </a:r>
            <a:r>
              <a:rPr lang="en-US" dirty="0" smtClean="0"/>
              <a:t> primary key </a:t>
            </a:r>
            <a:r>
              <a:rPr lang="en-US" dirty="0" err="1" smtClean="0"/>
              <a:t>merupakan</a:t>
            </a:r>
            <a:r>
              <a:rPr lang="en-US" dirty="0" smtClean="0"/>
              <a:t> minimal identifier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data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subset </a:t>
            </a:r>
            <a:r>
              <a:rPr lang="en-US" dirty="0" err="1" smtClean="0"/>
              <a:t>dari</a:t>
            </a:r>
            <a:r>
              <a:rPr lang="en-US" dirty="0" smtClean="0"/>
              <a:t> primary key yang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data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.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DetailTransaksi</a:t>
            </a:r>
            <a:r>
              <a:rPr lang="en-US" dirty="0" smtClean="0"/>
              <a:t> yang </a:t>
            </a:r>
            <a:r>
              <a:rPr lang="en-US" dirty="0" err="1" smtClean="0"/>
              <a:t>ditunjukkan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 </a:t>
            </a:r>
            <a:r>
              <a:rPr lang="en-US" dirty="0" err="1" smtClean="0"/>
              <a:t>diatas</a:t>
            </a:r>
            <a:r>
              <a:rPr lang="en-US" dirty="0" smtClean="0"/>
              <a:t>.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DetailTransaksi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composite key (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primary key) </a:t>
            </a:r>
            <a:r>
              <a:rPr lang="en-US" dirty="0" err="1" smtClean="0"/>
              <a:t>antara</a:t>
            </a:r>
            <a:r>
              <a:rPr lang="en-US" dirty="0" smtClean="0"/>
              <a:t> lain </a:t>
            </a:r>
            <a:r>
              <a:rPr lang="en-US" dirty="0" err="1" smtClean="0"/>
              <a:t>KodeTransaksi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KodeProduk</a:t>
            </a:r>
            <a:r>
              <a:rPr lang="en-US" dirty="0" smtClean="0"/>
              <a:t>, </a:t>
            </a:r>
            <a:r>
              <a:rPr lang="en-US" dirty="0" err="1" smtClean="0"/>
              <a:t>dimana</a:t>
            </a:r>
            <a:r>
              <a:rPr lang="en-US" dirty="0" smtClean="0"/>
              <a:t> 1 </a:t>
            </a:r>
            <a:r>
              <a:rPr lang="en-US" dirty="0" err="1" smtClean="0"/>
              <a:t>KodeTransaksi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KodeProduk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1 </a:t>
            </a:r>
            <a:r>
              <a:rPr lang="en-US" dirty="0" err="1" smtClean="0"/>
              <a:t>KodeProduk</a:t>
            </a:r>
            <a:r>
              <a:rPr lang="en-US" dirty="0" smtClean="0"/>
              <a:t> </a:t>
            </a:r>
            <a:r>
              <a:rPr lang="en-US" dirty="0" err="1" smtClean="0"/>
              <a:t>dapatdibeli</a:t>
            </a:r>
            <a:r>
              <a:rPr lang="en-US" dirty="0" smtClean="0"/>
              <a:t> di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KodeTransaksi</a:t>
            </a:r>
            <a:r>
              <a:rPr lang="en-US" dirty="0" smtClean="0"/>
              <a:t>.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/>
              <a:t>Penerapan</a:t>
            </a:r>
            <a:r>
              <a:rPr lang="en-US" dirty="0" smtClean="0"/>
              <a:t> entity integrity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DetailTransaksi</a:t>
            </a:r>
            <a:r>
              <a:rPr lang="en-US" dirty="0" smtClean="0"/>
              <a:t>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data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diijinkan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null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KodeTransaksi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KodeProduk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keunikan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data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primary key (</a:t>
            </a:r>
            <a:r>
              <a:rPr lang="en-US" dirty="0" err="1" smtClean="0"/>
              <a:t>KodeTransaksi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KodeProduk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(5)    General constraints</a:t>
            </a:r>
            <a:br>
              <a:rPr lang="en-US" dirty="0"/>
            </a:b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yang </a:t>
            </a:r>
            <a:r>
              <a:rPr lang="en-US" dirty="0" err="1"/>
              <a:t>dispesifikasikan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administrator basis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20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ditempatkan</a:t>
            </a:r>
            <a:r>
              <a:rPr lang="en-US" dirty="0"/>
              <a:t> di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di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20 orang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20 orang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penempatannya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ditempatkan</a:t>
            </a:r>
            <a:r>
              <a:rPr lang="en-US" dirty="0"/>
              <a:t> di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20 orang </a:t>
            </a:r>
            <a:r>
              <a:rPr lang="en-US" dirty="0" err="1"/>
              <a:t>karyawan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2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Integritas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integritas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data. </a:t>
            </a:r>
            <a:endParaRPr lang="en-US" dirty="0" smtClean="0"/>
          </a:p>
          <a:p>
            <a:r>
              <a:rPr lang="en-US" dirty="0" err="1" smtClean="0"/>
              <a:t>Integritas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orang-orang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 smtClean="0"/>
              <a:t>.</a:t>
            </a:r>
          </a:p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, </a:t>
            </a:r>
            <a:r>
              <a:rPr lang="en-US" dirty="0" err="1"/>
              <a:t>integritas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jaminan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data </a:t>
            </a:r>
            <a:r>
              <a:rPr lang="en-US" dirty="0" err="1"/>
              <a:t>konsisten</a:t>
            </a:r>
            <a:r>
              <a:rPr lang="en-US" dirty="0"/>
              <a:t>, </a:t>
            </a:r>
            <a:r>
              <a:rPr lang="en-US" dirty="0" err="1"/>
              <a:t>bersertifikat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rujukan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370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Constraints </a:t>
            </a:r>
            <a:r>
              <a:rPr lang="en-US" b="1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Constraint Classification (</a:t>
            </a:r>
            <a:r>
              <a:rPr lang="en-US" dirty="0" err="1"/>
              <a:t>Tipe-tipe</a:t>
            </a:r>
            <a:r>
              <a:rPr lang="en-US" dirty="0"/>
              <a:t> Constraint) :</a:t>
            </a:r>
          </a:p>
          <a:p>
            <a:pPr marL="0" indent="0">
              <a:buNone/>
            </a:pPr>
            <a:r>
              <a:rPr lang="en-US" dirty="0"/>
              <a:t>·         PRIMARY  KEY Constraint</a:t>
            </a:r>
          </a:p>
          <a:p>
            <a:pPr marL="0" indent="0">
              <a:buNone/>
            </a:pP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menspesifikasikan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lain.</a:t>
            </a:r>
          </a:p>
          <a:p>
            <a:pPr marL="0" indent="0">
              <a:buNone/>
            </a:pPr>
            <a:r>
              <a:rPr lang="en-US" dirty="0"/>
              <a:t>·         FOREIGN KEY Constraint</a:t>
            </a:r>
          </a:p>
          <a:p>
            <a:pPr marL="0" indent="0">
              <a:buNone/>
            </a:pP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menspesifikasikan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foreign key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 Foreign Key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 </a:t>
            </a:r>
            <a:r>
              <a:rPr lang="en-US" dirty="0" err="1"/>
              <a:t>Kolom</a:t>
            </a:r>
            <a:r>
              <a:rPr lang="en-US" dirty="0"/>
              <a:t> foreign key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yang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primary key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·         UNIQUE Constraint</a:t>
            </a:r>
          </a:p>
          <a:p>
            <a:pPr marL="0" indent="0">
              <a:buNone/>
            </a:pP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diijinkan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·         CHECK Constraint</a:t>
            </a:r>
          </a:p>
          <a:p>
            <a:pPr marL="0" indent="0">
              <a:buNone/>
            </a:pP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membatasi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yang </a:t>
            </a:r>
            <a:r>
              <a:rPr lang="en-US" dirty="0" err="1"/>
              <a:t>diijinkan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·         DEFAULT Constraint</a:t>
            </a:r>
          </a:p>
          <a:p>
            <a:pPr marL="0" indent="0">
              <a:buNone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opsional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data.</a:t>
            </a:r>
          </a:p>
          <a:p>
            <a:pPr marL="0" indent="0">
              <a:buNone/>
            </a:pPr>
            <a:r>
              <a:rPr lang="en-US" dirty="0" smtClean="0"/>
              <a:t>·         NOT NULL</a:t>
            </a:r>
          </a:p>
          <a:p>
            <a:pPr marL="0" indent="0">
              <a:buNone/>
            </a:pP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menjamin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null (</a:t>
            </a:r>
            <a:r>
              <a:rPr lang="en-US" dirty="0" err="1" smtClean="0"/>
              <a:t>kosong</a:t>
            </a:r>
            <a:r>
              <a:rPr lang="en-US" dirty="0" smtClean="0"/>
              <a:t>) yang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mengisikan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error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Transition </a:t>
            </a:r>
            <a:r>
              <a:rPr lang="en-US" b="1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Transition constraints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database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dimasukan</a:t>
            </a:r>
            <a:r>
              <a:rPr lang="en-US" dirty="0"/>
              <a:t> data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sebelumnya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Transition </a:t>
            </a:r>
            <a:r>
              <a:rPr lang="en-US" dirty="0"/>
              <a:t>constraints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dimodelkan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diagram </a:t>
            </a:r>
            <a:r>
              <a:rPr lang="en-US" dirty="0" err="1"/>
              <a:t>transisi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memperbaharui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Ada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, flow </a:t>
            </a:r>
            <a:r>
              <a:rPr lang="en-US" dirty="0" err="1"/>
              <a:t>garis</a:t>
            </a:r>
            <a:r>
              <a:rPr lang="en-US" dirty="0"/>
              <a:t> yang </a:t>
            </a:r>
            <a:r>
              <a:rPr lang="en-US" dirty="0" err="1"/>
              <a:t>menunjukan</a:t>
            </a:r>
            <a:r>
              <a:rPr lang="en-US" dirty="0"/>
              <a:t> data </a:t>
            </a:r>
            <a:r>
              <a:rPr lang="en-US" dirty="0" err="1"/>
              <a:t>berikutnya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Transition </a:t>
            </a:r>
            <a:r>
              <a:rPr lang="en-US" b="1" dirty="0"/>
              <a:t>constraints basis data </a:t>
            </a:r>
            <a:r>
              <a:rPr lang="en-US" b="1" dirty="0" err="1"/>
              <a:t>dan</a:t>
            </a:r>
            <a:r>
              <a:rPr lang="en-US" b="1" dirty="0"/>
              <a:t> Keys </a:t>
            </a:r>
            <a:r>
              <a:rPr lang="en-US" b="1" dirty="0" err="1"/>
              <a:t>sql</a:t>
            </a:r>
            <a:r>
              <a:rPr lang="en-US" b="1" dirty="0"/>
              <a:t> support</a:t>
            </a:r>
            <a:endParaRPr lang="en-US" dirty="0"/>
          </a:p>
          <a:p>
            <a:r>
              <a:rPr lang="en-US" dirty="0"/>
              <a:t>CREATE TABLE 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basis data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bentuk</a:t>
            </a:r>
            <a:endParaRPr lang="en-US" dirty="0"/>
          </a:p>
          <a:p>
            <a:endParaRPr lang="en-US" dirty="0"/>
          </a:p>
          <a:p>
            <a:pPr fontAlgn="t"/>
            <a:r>
              <a:rPr lang="en-US" dirty="0"/>
              <a:t> </a:t>
            </a:r>
            <a:r>
              <a:rPr lang="en-US" b="1" dirty="0"/>
              <a:t>CREATE</a:t>
            </a:r>
            <a:r>
              <a:rPr lang="en-US" dirty="0"/>
              <a:t> </a:t>
            </a:r>
            <a:r>
              <a:rPr lang="en-US" b="1" dirty="0"/>
              <a:t>TABLE</a:t>
            </a:r>
            <a:r>
              <a:rPr lang="en-US" dirty="0"/>
              <a:t> [''</a:t>
            </a:r>
            <a:r>
              <a:rPr lang="en-US" dirty="0" err="1"/>
              <a:t>nama_tabel</a:t>
            </a:r>
            <a:r>
              <a:rPr lang="en-US" dirty="0"/>
              <a:t>'']</a:t>
            </a:r>
          </a:p>
          <a:p>
            <a:pPr fontAlgn="t"/>
            <a:r>
              <a:rPr lang="en-US" dirty="0"/>
              <a:t> (</a:t>
            </a:r>
          </a:p>
          <a:p>
            <a:pPr fontAlgn="t"/>
            <a:r>
              <a:rPr lang="en-US" dirty="0"/>
              <a:t> nama_field1 </a:t>
            </a:r>
            <a:r>
              <a:rPr lang="en-US" dirty="0" err="1"/>
              <a:t>tipe_data</a:t>
            </a:r>
            <a:r>
              <a:rPr lang="en-US" dirty="0"/>
              <a:t> [constraints][,</a:t>
            </a:r>
          </a:p>
          <a:p>
            <a:pPr fontAlgn="t"/>
            <a:r>
              <a:rPr lang="en-US" dirty="0"/>
              <a:t> nama_field2 </a:t>
            </a:r>
            <a:r>
              <a:rPr lang="en-US" dirty="0" err="1"/>
              <a:t>tipe_data</a:t>
            </a:r>
            <a:r>
              <a:rPr lang="en-US" dirty="0"/>
              <a:t>,</a:t>
            </a:r>
          </a:p>
          <a:p>
            <a:pPr fontAlgn="t"/>
            <a:r>
              <a:rPr lang="en-US" dirty="0"/>
              <a:t> ...]</a:t>
            </a:r>
          </a:p>
          <a:p>
            <a:pPr fontAlgn="t"/>
            <a:r>
              <a:rPr lang="en-US" dirty="0"/>
              <a:t> )</a:t>
            </a:r>
          </a:p>
          <a:p>
            <a:r>
              <a:rPr lang="en-US" dirty="0" err="1"/>
              <a:t>atau</a:t>
            </a:r>
            <a:endParaRPr lang="en-US" dirty="0"/>
          </a:p>
          <a:p>
            <a:pPr fontAlgn="t"/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2378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t">
              <a:buNone/>
            </a:pPr>
            <a:r>
              <a:rPr lang="en-US" b="1" dirty="0" smtClean="0"/>
              <a:t>CREATE</a:t>
            </a:r>
            <a:r>
              <a:rPr lang="en-US" dirty="0" smtClean="0"/>
              <a:t> </a:t>
            </a:r>
            <a:r>
              <a:rPr lang="en-US" b="1" dirty="0" smtClean="0"/>
              <a:t>TABLE</a:t>
            </a:r>
            <a:r>
              <a:rPr lang="en-US" dirty="0" smtClean="0"/>
              <a:t> [''</a:t>
            </a:r>
            <a:r>
              <a:rPr lang="en-US" dirty="0" err="1" smtClean="0"/>
              <a:t>nama_tabel</a:t>
            </a:r>
            <a:r>
              <a:rPr lang="en-US" dirty="0" smtClean="0"/>
              <a:t>'']</a:t>
            </a:r>
          </a:p>
          <a:p>
            <a:pPr marL="0" indent="0" fontAlgn="t">
              <a:buNone/>
            </a:pPr>
            <a:r>
              <a:rPr lang="en-US" dirty="0" smtClean="0"/>
              <a:t> (</a:t>
            </a:r>
          </a:p>
          <a:p>
            <a:pPr marL="0" indent="0" fontAlgn="t">
              <a:buNone/>
            </a:pPr>
            <a:r>
              <a:rPr lang="en-US" dirty="0" smtClean="0"/>
              <a:t> nama_field1 </a:t>
            </a:r>
            <a:r>
              <a:rPr lang="en-US" dirty="0" err="1" smtClean="0"/>
              <a:t>tipe_data</a:t>
            </a:r>
            <a:r>
              <a:rPr lang="en-US" dirty="0" smtClean="0"/>
              <a:t> [,</a:t>
            </a:r>
          </a:p>
          <a:p>
            <a:pPr marL="0" indent="0" fontAlgn="t">
              <a:buNone/>
            </a:pPr>
            <a:r>
              <a:rPr lang="en-US" dirty="0" smtClean="0"/>
              <a:t> nama_field2 </a:t>
            </a:r>
            <a:r>
              <a:rPr lang="en-US" dirty="0" err="1" smtClean="0"/>
              <a:t>tipe_data</a:t>
            </a:r>
            <a:r>
              <a:rPr lang="en-US" dirty="0" smtClean="0"/>
              <a:t>,</a:t>
            </a:r>
          </a:p>
          <a:p>
            <a:pPr marL="0" indent="0" fontAlgn="t">
              <a:buNone/>
            </a:pPr>
            <a:r>
              <a:rPr lang="en-US" dirty="0" smtClean="0"/>
              <a:t> ...]</a:t>
            </a:r>
          </a:p>
          <a:p>
            <a:pPr marL="0" indent="0" fontAlgn="t">
              <a:buNone/>
            </a:pPr>
            <a:r>
              <a:rPr lang="en-US" dirty="0" smtClean="0"/>
              <a:t> [</a:t>
            </a:r>
            <a:r>
              <a:rPr lang="en-US" b="1" dirty="0" smtClean="0"/>
              <a:t>CONSTRAINT</a:t>
            </a:r>
            <a:r>
              <a:rPr lang="en-US" dirty="0" smtClean="0"/>
              <a:t> </a:t>
            </a:r>
            <a:r>
              <a:rPr lang="en-US" dirty="0" err="1" smtClean="0"/>
              <a:t>nama_field</a:t>
            </a:r>
            <a:r>
              <a:rPr lang="en-US" dirty="0" smtClean="0"/>
              <a:t> constraints]</a:t>
            </a:r>
          </a:p>
          <a:p>
            <a:pPr marL="0" indent="0" fontAlgn="t">
              <a:buNone/>
            </a:pPr>
            <a:r>
              <a:rPr lang="en-US" dirty="0" smtClean="0"/>
              <a:t> )</a:t>
            </a:r>
          </a:p>
          <a:p>
            <a:pPr fontAlgn="t"/>
            <a:r>
              <a:rPr lang="en-US" dirty="0" err="1"/>
              <a:t>dengan</a:t>
            </a:r>
            <a:r>
              <a:rPr lang="en-US" dirty="0" smtClean="0"/>
              <a:t>:  </a:t>
            </a:r>
            <a:r>
              <a:rPr lang="en-US" dirty="0" err="1" smtClean="0"/>
              <a:t>nama_field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(field)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basis data </a:t>
            </a:r>
            <a:r>
              <a:rPr lang="en-US" dirty="0" err="1"/>
              <a:t>mengizinkan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nonhuruf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tipe_data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basis data. 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pada</a:t>
            </a:r>
            <a:r>
              <a:rPr lang="en-US" dirty="0"/>
              <a:t> MySQL,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VARCHAR, TEXT, BLOB, ENUM,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.</a:t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5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constraints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batasan-batasan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basis data, </a:t>
            </a:r>
            <a:r>
              <a:rPr lang="en-US" dirty="0" err="1"/>
              <a:t>misalnya</a:t>
            </a:r>
            <a:r>
              <a:rPr lang="en-US" dirty="0"/>
              <a:t> NOT NULL, UNIQUE,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primer (primary key)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asing</a:t>
            </a:r>
            <a:r>
              <a:rPr lang="en-US" dirty="0"/>
              <a:t> (foreign key</a:t>
            </a:r>
            <a:r>
              <a:rPr lang="en-US" dirty="0" smtClean="0"/>
              <a:t>).</a:t>
            </a:r>
          </a:p>
          <a:p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primer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paling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primer</a:t>
            </a:r>
          </a:p>
        </p:txBody>
      </p:sp>
    </p:spTree>
    <p:extLst>
      <p:ext uri="{BB962C8B-B14F-4D97-AF65-F5344CB8AC3E}">
        <p14:creationId xmlns:p14="http://schemas.microsoft.com/office/powerpoint/2010/main" val="94445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Assertions(</a:t>
            </a:r>
            <a:r>
              <a:rPr lang="en-US" dirty="0" err="1" smtClean="0"/>
              <a:t>penegasan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Assesrtion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integritas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basis data </a:t>
            </a:r>
            <a:r>
              <a:rPr lang="en-US" dirty="0" err="1" smtClean="0"/>
              <a:t>dimana</a:t>
            </a:r>
            <a:r>
              <a:rPr lang="en-US" dirty="0" smtClean="0"/>
              <a:t>,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menjadikan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data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terintegrasi</a:t>
            </a:r>
            <a:r>
              <a:rPr lang="en-US" dirty="0" smtClean="0"/>
              <a:t>. 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puas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data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data yang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Penggunaan</a:t>
            </a:r>
            <a:r>
              <a:rPr lang="en-US" dirty="0" smtClean="0"/>
              <a:t> constraint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primer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tamu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memelihara</a:t>
            </a:r>
            <a:r>
              <a:rPr lang="en-US" dirty="0" smtClean="0"/>
              <a:t> </a:t>
            </a:r>
            <a:r>
              <a:rPr lang="en-US" dirty="0" err="1" smtClean="0"/>
              <a:t>integritas</a:t>
            </a:r>
            <a:r>
              <a:rPr lang="en-US" dirty="0" smtClean="0"/>
              <a:t> data. Domain constraint </a:t>
            </a:r>
            <a:r>
              <a:rPr lang="en-US" dirty="0" err="1" smtClean="0"/>
              <a:t>dan</a:t>
            </a:r>
            <a:r>
              <a:rPr lang="en-US" dirty="0" smtClean="0"/>
              <a:t> Referential integrity constraint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assertion. </a:t>
            </a:r>
          </a:p>
        </p:txBody>
      </p:sp>
    </p:spTree>
    <p:extLst>
      <p:ext uri="{BB962C8B-B14F-4D97-AF65-F5344CB8AC3E}">
        <p14:creationId xmlns:p14="http://schemas.microsoft.com/office/powerpoint/2010/main" val="346360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basis data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primer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tamu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integritas</a:t>
            </a:r>
            <a:r>
              <a:rPr lang="en-US" dirty="0" smtClean="0"/>
              <a:t> data.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basis data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constraint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1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Assertion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mengekspresikan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basis data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inginkan</a:t>
            </a:r>
            <a:r>
              <a:rPr lang="en-US" dirty="0" smtClean="0"/>
              <a:t>.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halnya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, assertion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dibatalkan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yang </a:t>
            </a:r>
            <a:r>
              <a:rPr lang="en-US" dirty="0" err="1" smtClean="0"/>
              <a:t>menuntut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basis data. Syntax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 assertion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r>
              <a:rPr lang="en-US" dirty="0" smtClean="0"/>
              <a:t>create assertion </a:t>
            </a:r>
            <a:r>
              <a:rPr lang="en-US" dirty="0" err="1" smtClean="0"/>
              <a:t>AssertionName</a:t>
            </a:r>
            <a:r>
              <a:rPr lang="en-US" dirty="0" smtClean="0"/>
              <a:t> check (predicate)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3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Ketika</a:t>
            </a:r>
            <a:r>
              <a:rPr lang="en-US" dirty="0" smtClean="0"/>
              <a:t> assertion </a:t>
            </a:r>
            <a:r>
              <a:rPr lang="en-US" dirty="0" err="1" smtClean="0"/>
              <a:t>dibuat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pengecekan</a:t>
            </a:r>
            <a:r>
              <a:rPr lang="en-US" dirty="0" smtClean="0"/>
              <a:t> </a:t>
            </a:r>
            <a:r>
              <a:rPr lang="en-US" dirty="0" err="1" smtClean="0"/>
              <a:t>validitas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assertion yang </a:t>
            </a:r>
            <a:r>
              <a:rPr lang="en-US" dirty="0" err="1" smtClean="0"/>
              <a:t>dibuat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assertion yang </a:t>
            </a:r>
            <a:r>
              <a:rPr lang="en-US" dirty="0" err="1" smtClean="0"/>
              <a:t>dibuat</a:t>
            </a:r>
            <a:r>
              <a:rPr lang="en-US" dirty="0" smtClean="0"/>
              <a:t> valid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basis data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menyalahi</a:t>
            </a:r>
            <a:r>
              <a:rPr lang="en-US" dirty="0" smtClean="0"/>
              <a:t> assertion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Pengecekan</a:t>
            </a:r>
            <a:r>
              <a:rPr lang="en-US" dirty="0" smtClean="0"/>
              <a:t> </a:t>
            </a:r>
            <a:r>
              <a:rPr lang="en-US" dirty="0" err="1" smtClean="0"/>
              <a:t>validitas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memakan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yang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terutama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assertion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rumit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assertion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hati-hati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developer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DBMS yang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Integritas</a:t>
            </a:r>
            <a:r>
              <a:rPr lang="en-US" dirty="0" smtClean="0"/>
              <a:t> </a:t>
            </a:r>
            <a:r>
              <a:rPr lang="en-US" dirty="0" err="1" smtClean="0"/>
              <a:t>basisdata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/>
          <a:p>
            <a:r>
              <a:rPr lang="en-US" dirty="0" err="1"/>
              <a:t>Integritas</a:t>
            </a:r>
            <a:r>
              <a:rPr lang="en-US" dirty="0"/>
              <a:t> data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database, </a:t>
            </a:r>
            <a:r>
              <a:rPr lang="en-US" dirty="0" err="1"/>
              <a:t>mencakup</a:t>
            </a:r>
            <a:r>
              <a:rPr lang="en-US" dirty="0"/>
              <a:t> 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keutuhan</a:t>
            </a:r>
            <a:r>
              <a:rPr lang="en-US" dirty="0"/>
              <a:t>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menjamin</a:t>
            </a:r>
            <a:r>
              <a:rPr lang="en-US" dirty="0"/>
              <a:t> agar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basis 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inkonsistensi</a:t>
            </a:r>
            <a:r>
              <a:rPr lang="en-US" dirty="0"/>
              <a:t>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menjamin</a:t>
            </a:r>
            <a:r>
              <a:rPr lang="en-US" dirty="0"/>
              <a:t> agar basis 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sengaja</a:t>
            </a:r>
            <a:endParaRPr lang="en-US" dirty="0"/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/>
              <a:t>basis data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(integrity constraint) yang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modifikasi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basis data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basis data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65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Create assertion IC13 check</a:t>
            </a:r>
          </a:p>
          <a:p>
            <a:pPr marL="0" indent="0">
              <a:buNone/>
            </a:pPr>
            <a:r>
              <a:rPr lang="en-US" dirty="0"/>
              <a:t>( ( Select min (</a:t>
            </a:r>
            <a:r>
              <a:rPr lang="en-US" dirty="0" err="1"/>
              <a:t>s.status</a:t>
            </a:r>
            <a:r>
              <a:rPr lang="en-US" dirty="0"/>
              <a:t>) from s ) &gt; 4 );</a:t>
            </a:r>
          </a:p>
          <a:p>
            <a:pPr marL="0" indent="0">
              <a:buNone/>
            </a:pPr>
            <a:r>
              <a:rPr lang="en-US" dirty="0"/>
              <a:t>Create assertion IC18 check</a:t>
            </a:r>
          </a:p>
          <a:p>
            <a:pPr marL="0" indent="0">
              <a:buNone/>
            </a:pPr>
            <a:r>
              <a:rPr lang="en-US" dirty="0"/>
              <a:t>(not exists ( select * from P  where not ( </a:t>
            </a:r>
            <a:r>
              <a:rPr lang="en-US" dirty="0" err="1"/>
              <a:t>P.Weight</a:t>
            </a:r>
            <a:r>
              <a:rPr lang="en-US" dirty="0"/>
              <a:t> &gt; 0.0 )));</a:t>
            </a:r>
          </a:p>
          <a:p>
            <a:pPr marL="0" indent="0">
              <a:buNone/>
            </a:pPr>
            <a:r>
              <a:rPr lang="en-US" dirty="0"/>
              <a:t>Create assertion IC99 check</a:t>
            </a:r>
          </a:p>
          <a:p>
            <a:pPr marL="0" indent="0">
              <a:buNone/>
            </a:pPr>
            <a:r>
              <a:rPr lang="en-US" dirty="0"/>
              <a:t>( not exists ( select * from P  where </a:t>
            </a:r>
            <a:r>
              <a:rPr lang="en-US" dirty="0" err="1"/>
              <a:t>P.color</a:t>
            </a:r>
            <a:r>
              <a:rPr lang="en-US" dirty="0"/>
              <a:t> = ‘Red’</a:t>
            </a:r>
          </a:p>
          <a:p>
            <a:pPr marL="0" indent="0">
              <a:buNone/>
            </a:pPr>
            <a:r>
              <a:rPr lang="en-US" dirty="0"/>
              <a:t>            and </a:t>
            </a:r>
            <a:r>
              <a:rPr lang="en-US" dirty="0" err="1"/>
              <a:t>P.city</a:t>
            </a:r>
            <a:r>
              <a:rPr lang="en-US" dirty="0"/>
              <a:t> &lt;&gt; ‘London’));</a:t>
            </a:r>
          </a:p>
          <a:p>
            <a:pPr marL="0" indent="0">
              <a:buNone/>
            </a:pPr>
            <a:r>
              <a:rPr lang="en-US" dirty="0"/>
              <a:t>Create assertion IC49 check not exists ( select * from P, SP </a:t>
            </a:r>
          </a:p>
          <a:p>
            <a:pPr marL="0" indent="0">
              <a:buNone/>
            </a:pPr>
            <a:r>
              <a:rPr lang="en-US" dirty="0"/>
              <a:t>            where P.P# = SP.P#  and  ( </a:t>
            </a:r>
            <a:r>
              <a:rPr lang="en-US" dirty="0" err="1"/>
              <a:t>P.weight</a:t>
            </a:r>
            <a:r>
              <a:rPr lang="en-US" dirty="0"/>
              <a:t> * </a:t>
            </a:r>
            <a:r>
              <a:rPr lang="en-US" dirty="0" err="1"/>
              <a:t>SP.Qty</a:t>
            </a:r>
            <a:r>
              <a:rPr lang="en-US" dirty="0"/>
              <a:t>) &gt; 20000));</a:t>
            </a:r>
          </a:p>
          <a:p>
            <a:pPr marL="0" indent="0">
              <a:buNone/>
            </a:pPr>
            <a:r>
              <a:rPr lang="en-US" dirty="0"/>
              <a:t>Create assertion IC95 check ( not exists ( select * from S, SP</a:t>
            </a:r>
          </a:p>
          <a:p>
            <a:pPr marL="0" indent="0">
              <a:buNone/>
            </a:pPr>
            <a:r>
              <a:rPr lang="en-US" dirty="0"/>
              <a:t>            where </a:t>
            </a:r>
            <a:r>
              <a:rPr lang="en-US" dirty="0" err="1"/>
              <a:t>S.status</a:t>
            </a:r>
            <a:r>
              <a:rPr lang="en-US" dirty="0"/>
              <a:t> &lt; 20</a:t>
            </a:r>
          </a:p>
          <a:p>
            <a:pPr marL="0" indent="0">
              <a:buNone/>
            </a:pPr>
            <a:r>
              <a:rPr lang="en-US" dirty="0"/>
              <a:t>            and S.S# = SP.S#</a:t>
            </a:r>
          </a:p>
          <a:p>
            <a:pPr marL="0" indent="0">
              <a:buNone/>
            </a:pPr>
            <a:r>
              <a:rPr lang="en-US" dirty="0"/>
              <a:t>            and </a:t>
            </a:r>
            <a:r>
              <a:rPr lang="en-US" dirty="0" err="1"/>
              <a:t>SP.Qty</a:t>
            </a:r>
            <a:r>
              <a:rPr lang="en-US" dirty="0"/>
              <a:t> &gt; 500 ));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9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Trigers</a:t>
            </a:r>
            <a:r>
              <a:rPr lang="en-US" dirty="0" smtClean="0"/>
              <a:t> (</a:t>
            </a:r>
            <a:r>
              <a:rPr lang="en-US" dirty="0" err="1" smtClean="0"/>
              <a:t>Pemicu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0" t="30959" r="39160" b="20880"/>
          <a:stretch/>
        </p:blipFill>
        <p:spPr bwMode="auto">
          <a:xfrm>
            <a:off x="1043608" y="1628800"/>
            <a:ext cx="6532718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77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Trigger (</a:t>
            </a:r>
            <a:r>
              <a:rPr lang="en-US" dirty="0" err="1" smtClean="0"/>
              <a:t>Pemicu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dirty="0" smtClean="0"/>
              <a:t>Trigger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yang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basis data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basis data.</a:t>
            </a:r>
          </a:p>
          <a:p>
            <a:r>
              <a:rPr lang="en-US" dirty="0" smtClean="0"/>
              <a:t> Ada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persyaratan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dipenuhi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trigger, </a:t>
            </a:r>
            <a:r>
              <a:rPr lang="en-US" dirty="0" err="1" smtClean="0"/>
              <a:t>yaitu</a:t>
            </a:r>
            <a:r>
              <a:rPr lang="en-US" dirty="0" smtClean="0"/>
              <a:t>: </a:t>
            </a:r>
          </a:p>
          <a:p>
            <a:pPr marL="400050" lvl="1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Menspesifikasikan</a:t>
            </a:r>
            <a:r>
              <a:rPr lang="en-US" dirty="0" smtClean="0"/>
              <a:t> </a:t>
            </a:r>
            <a:r>
              <a:rPr lang="en-US" dirty="0" err="1" smtClean="0"/>
              <a:t>kapan</a:t>
            </a:r>
            <a:r>
              <a:rPr lang="en-US" dirty="0" smtClean="0"/>
              <a:t> trigger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. </a:t>
            </a:r>
          </a:p>
          <a:p>
            <a:pPr marL="400050" lvl="1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Menspesifikasik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dilaksanakan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trigger </a:t>
            </a:r>
            <a:r>
              <a:rPr lang="en-US" dirty="0" err="1" smtClean="0"/>
              <a:t>dijalankan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1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basis data yang </a:t>
            </a:r>
            <a:r>
              <a:rPr lang="en-US" dirty="0" err="1" smtClean="0"/>
              <a:t>berbasis</a:t>
            </a:r>
            <a:r>
              <a:rPr lang="en-US" dirty="0" smtClean="0"/>
              <a:t> SQL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trigger, </a:t>
            </a:r>
            <a:r>
              <a:rPr lang="en-US" dirty="0" err="1" smtClean="0"/>
              <a:t>walaupun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SQL:1999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SQL.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basis data </a:t>
            </a:r>
            <a:r>
              <a:rPr lang="en-US" dirty="0" err="1" smtClean="0"/>
              <a:t>menerapkan</a:t>
            </a:r>
            <a:r>
              <a:rPr lang="en-US" dirty="0" smtClean="0"/>
              <a:t> trigger </a:t>
            </a:r>
            <a:r>
              <a:rPr lang="en-US" dirty="0" err="1" smtClean="0"/>
              <a:t>melalui</a:t>
            </a:r>
            <a:r>
              <a:rPr lang="en-US" dirty="0" smtClean="0"/>
              <a:t> syntax yang </a:t>
            </a:r>
            <a:r>
              <a:rPr lang="en-US" dirty="0" err="1" smtClean="0"/>
              <a:t>berbeda-beda</a:t>
            </a:r>
            <a:r>
              <a:rPr lang="en-US" dirty="0" smtClean="0"/>
              <a:t>. Syntax SQL:1999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syntax trigger </a:t>
            </a:r>
            <a:r>
              <a:rPr lang="en-US" dirty="0" err="1" smtClean="0"/>
              <a:t>pada</a:t>
            </a:r>
            <a:r>
              <a:rPr lang="en-US" dirty="0" smtClean="0"/>
              <a:t> IBM DB2 </a:t>
            </a:r>
            <a:r>
              <a:rPr lang="en-US" dirty="0" err="1" smtClean="0"/>
              <a:t>dan</a:t>
            </a:r>
            <a:r>
              <a:rPr lang="en-US" dirty="0" smtClean="0"/>
              <a:t> Oracle.</a:t>
            </a:r>
          </a:p>
        </p:txBody>
      </p:sp>
    </p:spTree>
    <p:extLst>
      <p:ext uri="{BB962C8B-B14F-4D97-AF65-F5344CB8AC3E}">
        <p14:creationId xmlns:p14="http://schemas.microsoft.com/office/powerpoint/2010/main" val="311141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Trigger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lain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PL/SQL yang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procedure.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mendasar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procedure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aktivasinya</a:t>
            </a:r>
            <a:r>
              <a:rPr lang="en-US" dirty="0" smtClean="0"/>
              <a:t>, </a:t>
            </a:r>
            <a:r>
              <a:rPr lang="en-US" dirty="0" err="1" smtClean="0"/>
              <a:t>dimana</a:t>
            </a:r>
            <a:r>
              <a:rPr lang="en-US" dirty="0" smtClean="0"/>
              <a:t> procedure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sementara</a:t>
            </a:r>
            <a:r>
              <a:rPr lang="en-US" dirty="0" smtClean="0"/>
              <a:t> trigger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pemicu</a:t>
            </a:r>
            <a:r>
              <a:rPr lang="en-US" dirty="0" smtClean="0"/>
              <a:t> yang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DML (Data Manipulation Language). </a:t>
            </a:r>
          </a:p>
          <a:p>
            <a:r>
              <a:rPr lang="en-US" dirty="0" err="1" smtClean="0"/>
              <a:t>Bahasa</a:t>
            </a:r>
            <a:r>
              <a:rPr lang="en-US" dirty="0" smtClean="0"/>
              <a:t> DML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pemicu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insert, update </a:t>
            </a:r>
            <a:r>
              <a:rPr lang="en-US" dirty="0" err="1" smtClean="0"/>
              <a:t>dan</a:t>
            </a:r>
            <a:r>
              <a:rPr lang="en-US" dirty="0" smtClean="0"/>
              <a:t> delete.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9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update </a:t>
            </a:r>
            <a:r>
              <a:rPr lang="en-US" dirty="0" err="1" smtClean="0"/>
              <a:t>simpan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.</a:t>
            </a:r>
          </a:p>
          <a:p>
            <a:pPr marL="400050" lvl="1" indent="0">
              <a:buNone/>
            </a:pPr>
            <a:r>
              <a:rPr lang="en-US" i="1" dirty="0" smtClean="0"/>
              <a:t>CREATE </a:t>
            </a:r>
            <a:r>
              <a:rPr lang="en-US" i="1" dirty="0"/>
              <a:t>TRIGGER </a:t>
            </a:r>
            <a:r>
              <a:rPr lang="en-US" i="1" dirty="0" err="1" smtClean="0"/>
              <a:t>triggerName</a:t>
            </a:r>
            <a:endParaRPr lang="en-US" i="1" dirty="0" smtClean="0"/>
          </a:p>
          <a:p>
            <a:pPr marL="400050" lvl="1" indent="0">
              <a:buNone/>
            </a:pPr>
            <a:r>
              <a:rPr lang="en-US" i="1" dirty="0" smtClean="0"/>
              <a:t> </a:t>
            </a:r>
            <a:r>
              <a:rPr lang="en-US" i="1" dirty="0"/>
              <a:t>AFTER UPDATE INSERT INTO </a:t>
            </a:r>
            <a:r>
              <a:rPr lang="en-US" i="1" dirty="0" err="1"/>
              <a:t>CustomerLog</a:t>
            </a:r>
            <a:r>
              <a:rPr lang="en-US" i="1" dirty="0"/>
              <a:t> (blah, blah, </a:t>
            </a:r>
            <a:r>
              <a:rPr lang="en-US" i="1" dirty="0" smtClean="0"/>
              <a:t>blah</a:t>
            </a:r>
            <a:r>
              <a:rPr lang="en-US" i="1" dirty="0"/>
              <a:t>) SELECT blah, blah, blah FROM </a:t>
            </a:r>
            <a:r>
              <a:rPr lang="en-US" i="1" dirty="0" smtClean="0"/>
              <a:t>deleted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 err="1" smtClean="0"/>
              <a:t>Berbedan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/>
              <a:t>assertion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dbms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2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SQL yang </a:t>
            </a:r>
            <a:r>
              <a:rPr lang="en-US" dirty="0" err="1"/>
              <a:t>disimpan</a:t>
            </a:r>
            <a:r>
              <a:rPr lang="en-US" dirty="0"/>
              <a:t> di </a:t>
            </a:r>
            <a:r>
              <a:rPr lang="en-US" dirty="0" err="1"/>
              <a:t>katalog</a:t>
            </a:r>
            <a:r>
              <a:rPr lang="en-US" dirty="0"/>
              <a:t> database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program, </a:t>
            </a:r>
            <a:r>
              <a:rPr lang="en-US" dirty="0" err="1"/>
              <a:t>trigers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stored procedure. </a:t>
            </a:r>
          </a:p>
          <a:p>
            <a:r>
              <a:rPr lang="en-US" dirty="0"/>
              <a:t>Stored Procedure yang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di </a:t>
            </a:r>
            <a:r>
              <a:rPr lang="en-US" dirty="0" err="1"/>
              <a:t>sebut</a:t>
            </a:r>
            <a:r>
              <a:rPr lang="en-US" dirty="0"/>
              <a:t> </a:t>
            </a:r>
            <a:r>
              <a:rPr lang="en-US" dirty="0" err="1"/>
              <a:t>rekursif</a:t>
            </a:r>
            <a:r>
              <a:rPr lang="en-US" dirty="0"/>
              <a:t> stored procedure.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Stored Procedure </a:t>
            </a:r>
            <a:r>
              <a:rPr lang="en-US" dirty="0" err="1"/>
              <a:t>sejak</a:t>
            </a:r>
            <a:r>
              <a:rPr lang="en-US" dirty="0"/>
              <a:t> MySQL </a:t>
            </a:r>
            <a:r>
              <a:rPr lang="en-US" dirty="0" err="1"/>
              <a:t>versi</a:t>
            </a:r>
            <a:r>
              <a:rPr lang="en-US" dirty="0"/>
              <a:t> 5.x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4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63" y="1700808"/>
            <a:ext cx="8131448" cy="4176464"/>
          </a:xfrm>
        </p:spPr>
      </p:pic>
    </p:spTree>
    <p:extLst>
      <p:ext uri="{BB962C8B-B14F-4D97-AF65-F5344CB8AC3E}">
        <p14:creationId xmlns:p14="http://schemas.microsoft.com/office/powerpoint/2010/main" val="2355176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Keuntungan</a:t>
            </a:r>
            <a:r>
              <a:rPr lang="en-US" b="1" dirty="0"/>
              <a:t> </a:t>
            </a:r>
            <a:r>
              <a:rPr lang="en-US" b="1" dirty="0" err="1"/>
              <a:t>penggunaan</a:t>
            </a:r>
            <a:r>
              <a:rPr lang="en-US" b="1" dirty="0"/>
              <a:t> Stored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err="1"/>
              <a:t>Meningkatkan</a:t>
            </a:r>
            <a:r>
              <a:rPr lang="en-US" dirty="0"/>
              <a:t> performance </a:t>
            </a:r>
            <a:r>
              <a:rPr lang="en-US" dirty="0" err="1"/>
              <a:t>aplikasi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 err="1"/>
              <a:t>Sebuah</a:t>
            </a:r>
            <a:r>
              <a:rPr lang="en-US" dirty="0"/>
              <a:t> Stored Procedure di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di compile di </a:t>
            </a:r>
            <a:r>
              <a:rPr lang="en-US" dirty="0" err="1"/>
              <a:t>katalog</a:t>
            </a:r>
            <a:r>
              <a:rPr lang="en-US" dirty="0"/>
              <a:t> database yang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di </a:t>
            </a:r>
            <a:r>
              <a:rPr lang="en-US" dirty="0" err="1"/>
              <a:t>bandingkan</a:t>
            </a:r>
            <a:r>
              <a:rPr lang="en-US" dirty="0"/>
              <a:t> SQL yang </a:t>
            </a:r>
            <a:r>
              <a:rPr lang="en-US" dirty="0" err="1"/>
              <a:t>tidak</a:t>
            </a:r>
            <a:r>
              <a:rPr lang="en-US" dirty="0"/>
              <a:t> di compile  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Mengurangi</a:t>
            </a:r>
            <a:r>
              <a:rPr lang="en-US" dirty="0"/>
              <a:t> traffic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database server. </a:t>
            </a:r>
            <a:br>
              <a:rPr lang="en-US" dirty="0"/>
            </a:b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stored procedure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SQL.</a:t>
            </a:r>
          </a:p>
          <a:p>
            <a:pPr fontAlgn="base"/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transparent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Aman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06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Stored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mengakibatkan</a:t>
            </a:r>
            <a:r>
              <a:rPr lang="en-US" dirty="0"/>
              <a:t> Database server </a:t>
            </a:r>
            <a:r>
              <a:rPr lang="en-US" dirty="0" err="1"/>
              <a:t>membutuhkan</a:t>
            </a:r>
            <a:r>
              <a:rPr lang="en-US" dirty="0"/>
              <a:t> memory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prosessor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Stored procedure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SQL </a:t>
            </a:r>
            <a:r>
              <a:rPr lang="en-US" dirty="0" err="1"/>
              <a:t>deklaratif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procedure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di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memprogram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Stored procedure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debug di </a:t>
            </a:r>
            <a:r>
              <a:rPr lang="en-US" dirty="0" err="1"/>
              <a:t>hampir</a:t>
            </a:r>
            <a:r>
              <a:rPr lang="en-US" dirty="0"/>
              <a:t> RDBMS, </a:t>
            </a:r>
            <a:r>
              <a:rPr lang="en-US" dirty="0" err="1"/>
              <a:t>termasuk</a:t>
            </a:r>
            <a:r>
              <a:rPr lang="en-US" dirty="0"/>
              <a:t> MySQL.</a:t>
            </a:r>
          </a:p>
          <a:p>
            <a:pPr fontAlgn="base"/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keahlian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me maintain stored procedure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developer </a:t>
            </a:r>
            <a:r>
              <a:rPr lang="en-US" dirty="0" err="1"/>
              <a:t>memiliki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ribet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3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integritas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Entity integrity constraints (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Domain constraints (</a:t>
            </a:r>
            <a:r>
              <a:rPr lang="en-US" dirty="0" err="1"/>
              <a:t>aturan</a:t>
            </a:r>
            <a:r>
              <a:rPr lang="en-US" dirty="0"/>
              <a:t> domain)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Referential integrity constraints (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</a:t>
            </a:r>
            <a:r>
              <a:rPr lang="en-US" dirty="0" err="1"/>
              <a:t>referensial</a:t>
            </a:r>
            <a:r>
              <a:rPr lang="en-US" dirty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Attribut</a:t>
            </a:r>
            <a:r>
              <a:rPr lang="en-US" dirty="0"/>
              <a:t>-Based Constraints (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 Tuple-Based Constraints (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tupel</a:t>
            </a:r>
            <a:r>
              <a:rPr lang="en-US" dirty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Assertions (</a:t>
            </a:r>
            <a:r>
              <a:rPr lang="en-US" dirty="0" err="1"/>
              <a:t>pernyataan</a:t>
            </a:r>
            <a:r>
              <a:rPr lang="en-US" dirty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Trigger (</a:t>
            </a:r>
            <a:r>
              <a:rPr lang="en-US" dirty="0" err="1"/>
              <a:t>pemicu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338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stored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 err="1"/>
              <a:t>delimeter</a:t>
            </a:r>
            <a:r>
              <a:rPr lang="en-US" dirty="0"/>
              <a:t> //</a:t>
            </a:r>
          </a:p>
          <a:p>
            <a:pPr marL="0" indent="0" fontAlgn="base">
              <a:buNone/>
            </a:pPr>
            <a:r>
              <a:rPr lang="en-US" dirty="0"/>
              <a:t>create procedure </a:t>
            </a:r>
            <a:r>
              <a:rPr lang="en-US" dirty="0" err="1"/>
              <a:t>nama_mhs</a:t>
            </a:r>
            <a:r>
              <a:rPr lang="en-US" dirty="0"/>
              <a:t>()</a:t>
            </a:r>
          </a:p>
          <a:p>
            <a:pPr marL="0" indent="0" fontAlgn="base">
              <a:buNone/>
            </a:pPr>
            <a:r>
              <a:rPr lang="en-US" dirty="0"/>
              <a:t>begin</a:t>
            </a:r>
          </a:p>
          <a:p>
            <a:pPr marL="0" indent="0" fontAlgn="base">
              <a:buNone/>
            </a:pPr>
            <a:r>
              <a:rPr lang="en-US" dirty="0"/>
              <a:t>select * from </a:t>
            </a:r>
            <a:r>
              <a:rPr lang="en-US" dirty="0" err="1"/>
              <a:t>mahasiswa</a:t>
            </a:r>
            <a:r>
              <a:rPr lang="en-US" dirty="0"/>
              <a:t>;</a:t>
            </a:r>
          </a:p>
          <a:p>
            <a:pPr marL="0" indent="0" fontAlgn="base">
              <a:buNone/>
            </a:pPr>
            <a:r>
              <a:rPr lang="en-US" dirty="0"/>
              <a:t>end //</a:t>
            </a:r>
          </a:p>
          <a:p>
            <a:pPr marL="0" indent="0" fontAlgn="base">
              <a:buNone/>
            </a:pPr>
            <a:r>
              <a:rPr lang="en-US" dirty="0" err="1"/>
              <a:t>delimeter</a:t>
            </a:r>
            <a:r>
              <a:rPr lang="en-US" dirty="0"/>
              <a:t> ; 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Kita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delimeter</a:t>
            </a:r>
            <a:r>
              <a:rPr lang="en-US" dirty="0"/>
              <a:t> //</a:t>
            </a:r>
            <a:r>
              <a:rPr lang="en-US" dirty="0" err="1"/>
              <a:t>dan</a:t>
            </a:r>
            <a:r>
              <a:rPr lang="en-US" dirty="0"/>
              <a:t> di </a:t>
            </a:r>
            <a:r>
              <a:rPr lang="en-US" dirty="0" err="1"/>
              <a:t>akhiri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// </a:t>
            </a:r>
            <a:r>
              <a:rPr lang="en-US" dirty="0" err="1"/>
              <a:t>delimeter</a:t>
            </a:r>
            <a:r>
              <a:rPr lang="en-US" dirty="0"/>
              <a:t> ;</a:t>
            </a:r>
          </a:p>
          <a:p>
            <a:pPr fontAlgn="base"/>
            <a:r>
              <a:rPr lang="en-US" dirty="0"/>
              <a:t>Body </a:t>
            </a:r>
            <a:r>
              <a:rPr lang="en-US" dirty="0" err="1"/>
              <a:t>sql</a:t>
            </a:r>
            <a:r>
              <a:rPr lang="en-US" dirty="0"/>
              <a:t> di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begin </a:t>
            </a:r>
            <a:r>
              <a:rPr lang="en-US" dirty="0" err="1"/>
              <a:t>dan</a:t>
            </a:r>
            <a:r>
              <a:rPr lang="en-US" dirty="0"/>
              <a:t> di </a:t>
            </a:r>
            <a:r>
              <a:rPr lang="en-US" dirty="0" err="1"/>
              <a:t>akhiri</a:t>
            </a:r>
            <a:r>
              <a:rPr lang="en-US" dirty="0"/>
              <a:t> </a:t>
            </a:r>
            <a:r>
              <a:rPr lang="en-US" dirty="0" err="1"/>
              <a:t>dengen</a:t>
            </a:r>
            <a:r>
              <a:rPr lang="en-US" dirty="0"/>
              <a:t> end.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702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Memanggil</a:t>
            </a:r>
            <a:r>
              <a:rPr lang="en-US" b="1" dirty="0"/>
              <a:t> Stored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/>
              <a:t>call </a:t>
            </a:r>
            <a:r>
              <a:rPr lang="en-US" dirty="0" err="1"/>
              <a:t>nama_stored_procedure</a:t>
            </a:r>
            <a:r>
              <a:rPr lang="en-US" dirty="0"/>
              <a:t>( )</a:t>
            </a:r>
          </a:p>
          <a:p>
            <a:pPr fontAlgn="base"/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fontAlgn="base"/>
            <a:r>
              <a:rPr lang="en-US" dirty="0"/>
              <a:t>call </a:t>
            </a:r>
            <a:r>
              <a:rPr lang="en-US" dirty="0" err="1"/>
              <a:t>nama_mhs</a:t>
            </a:r>
            <a:r>
              <a:rPr lang="en-US" dirty="0"/>
              <a:t>( 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662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</a:t>
            </a:r>
            <a:r>
              <a:rPr lang="en-US" dirty="0" err="1"/>
              <a:t>dalam</a:t>
            </a:r>
            <a:r>
              <a:rPr lang="en-US" dirty="0"/>
              <a:t> Stored </a:t>
            </a:r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err="1"/>
              <a:t>Variabel</a:t>
            </a:r>
            <a:r>
              <a:rPr lang="en-US" dirty="0"/>
              <a:t> di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prosedure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segera</a:t>
            </a:r>
            <a:r>
              <a:rPr lang="en-US" dirty="0"/>
              <a:t>. </a:t>
            </a:r>
          </a:p>
          <a:p>
            <a:pPr fontAlgn="base"/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mendeklarasikan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syntax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fontAlgn="base"/>
            <a:r>
              <a:rPr lang="en-US" dirty="0"/>
              <a:t>DECLARE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(</a:t>
            </a:r>
            <a:r>
              <a:rPr lang="en-US" dirty="0" err="1"/>
              <a:t>ukuran</a:t>
            </a:r>
            <a:r>
              <a:rPr lang="en-US" dirty="0"/>
              <a:t>) DEFAULT </a:t>
            </a:r>
            <a:r>
              <a:rPr lang="en-US" dirty="0" err="1"/>
              <a:t>nilai</a:t>
            </a:r>
            <a:r>
              <a:rPr lang="en-US" dirty="0"/>
              <a:t> default;</a:t>
            </a:r>
          </a:p>
          <a:p>
            <a:pPr fontAlgn="base"/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fontAlgn="base"/>
            <a:r>
              <a:rPr lang="en-US" dirty="0"/>
              <a:t>DECLARE </a:t>
            </a:r>
            <a:r>
              <a:rPr lang="en-US" dirty="0" err="1"/>
              <a:t>total_sales</a:t>
            </a:r>
            <a:r>
              <a:rPr lang="en-US" dirty="0"/>
              <a:t> INT DEFAULT 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8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DELIMITER $$</a:t>
            </a:r>
            <a:br>
              <a:rPr lang="en-US" dirty="0"/>
            </a:br>
            <a:r>
              <a:rPr lang="en-US" dirty="0"/>
              <a:t>DROP PROCEDURE IF EXISTS Kata()$$;</a:t>
            </a:r>
            <a:br>
              <a:rPr lang="en-US" dirty="0"/>
            </a:br>
            <a:r>
              <a:rPr lang="en-US" dirty="0"/>
              <a:t>CREATE PROCEDURE Kata()</a:t>
            </a:r>
          </a:p>
          <a:p>
            <a:r>
              <a:rPr lang="en-US" dirty="0"/>
              <a:t>BEGIN</a:t>
            </a:r>
            <a:br>
              <a:rPr lang="en-US" dirty="0"/>
            </a:br>
            <a:r>
              <a:rPr lang="en-US" dirty="0"/>
              <a:t>SELECT </a:t>
            </a:r>
            <a:r>
              <a:rPr lang="en-US" dirty="0" smtClean="0"/>
              <a:t>‘UDINUS’;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END$$</a:t>
            </a:r>
            <a:br>
              <a:rPr lang="en-US" dirty="0"/>
            </a:br>
            <a:r>
              <a:rPr lang="en-US" dirty="0"/>
              <a:t>DELIMITER </a:t>
            </a:r>
            <a:r>
              <a:rPr lang="en-US" dirty="0" smtClean="0"/>
              <a:t>;</a:t>
            </a:r>
          </a:p>
          <a:p>
            <a:r>
              <a:rPr lang="en-US" dirty="0" err="1"/>
              <a:t>mysql</a:t>
            </a:r>
            <a:r>
              <a:rPr lang="en-US" dirty="0"/>
              <a:t>&gt; use </a:t>
            </a:r>
            <a:r>
              <a:rPr lang="en-US" dirty="0" err="1"/>
              <a:t>coba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Database changed</a:t>
            </a:r>
            <a:br>
              <a:rPr lang="en-US" dirty="0"/>
            </a:br>
            <a:r>
              <a:rPr lang="en-US" dirty="0" err="1"/>
              <a:t>mysql</a:t>
            </a:r>
            <a:r>
              <a:rPr lang="en-US" dirty="0"/>
              <a:t>&gt; CALL Kata();</a:t>
            </a:r>
            <a:br>
              <a:rPr lang="en-US" dirty="0"/>
            </a:br>
            <a:r>
              <a:rPr lang="en-US" dirty="0"/>
              <a:t>+——–+</a:t>
            </a:r>
            <a:br>
              <a:rPr lang="en-US" dirty="0"/>
            </a:br>
            <a:r>
              <a:rPr lang="en-US" dirty="0"/>
              <a:t>| </a:t>
            </a:r>
            <a:r>
              <a:rPr lang="en-US" dirty="0" smtClean="0"/>
              <a:t>UDINUS </a:t>
            </a:r>
            <a:r>
              <a:rPr lang="en-US" dirty="0"/>
              <a:t>|</a:t>
            </a:r>
            <a:br>
              <a:rPr lang="en-US" dirty="0"/>
            </a:br>
            <a:r>
              <a:rPr lang="en-US" dirty="0" smtClean="0"/>
              <a:t>+——–+</a:t>
            </a:r>
          </a:p>
          <a:p>
            <a:r>
              <a:rPr lang="en-US" dirty="0"/>
              <a:t>+——–+</a:t>
            </a:r>
            <a:br>
              <a:rPr lang="en-US" dirty="0"/>
            </a:br>
            <a:r>
              <a:rPr lang="en-US" dirty="0"/>
              <a:t>| UDINUS |</a:t>
            </a:r>
            <a:br>
              <a:rPr lang="en-US" dirty="0"/>
            </a:br>
            <a:r>
              <a:rPr lang="en-US" dirty="0"/>
              <a:t>+——–+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 </a:t>
            </a:r>
            <a:r>
              <a:rPr lang="en-US" dirty="0"/>
              <a:t>row in set (0.00 sec)</a:t>
            </a:r>
          </a:p>
          <a:p>
            <a:r>
              <a:rPr lang="en-US" dirty="0"/>
              <a:t>Query OK, 0 rows affected (0.00 sec)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257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/>
              <a:t>Variabel</a:t>
            </a:r>
            <a:endParaRPr lang="en-US" dirty="0"/>
          </a:p>
          <a:p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SQL, </a:t>
            </a:r>
            <a:r>
              <a:rPr lang="en-US" dirty="0" err="1"/>
              <a:t>fungsinya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paxda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Perintahnya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DECLARE,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SET.</a:t>
            </a:r>
          </a:p>
          <a:p>
            <a:r>
              <a:rPr lang="en-US" b="1" dirty="0"/>
              <a:t>Parameter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Parameter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yanga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dilewatkan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dimasukan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prosedure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689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Contoh</a:t>
            </a:r>
            <a:endParaRPr lang="en-US" dirty="0"/>
          </a:p>
          <a:p>
            <a:r>
              <a:rPr lang="en-US" dirty="0"/>
              <a:t>DELIMITER$$</a:t>
            </a:r>
          </a:p>
          <a:p>
            <a:r>
              <a:rPr lang="en-US" dirty="0"/>
              <a:t>CREATE PROCEDURE </a:t>
            </a:r>
            <a:r>
              <a:rPr lang="en-US" dirty="0" err="1"/>
              <a:t>Demo_Var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BEGIN</a:t>
            </a:r>
            <a:br>
              <a:rPr lang="en-US" dirty="0"/>
            </a:br>
            <a:r>
              <a:rPr lang="en-US" dirty="0"/>
              <a:t>DECLARE x </a:t>
            </a:r>
            <a:r>
              <a:rPr lang="en-US" dirty="0" err="1"/>
              <a:t>int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DECLARE y </a:t>
            </a:r>
            <a:r>
              <a:rPr lang="en-US" dirty="0" err="1"/>
              <a:t>int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SET x=10;</a:t>
            </a:r>
            <a:br>
              <a:rPr lang="en-US" dirty="0"/>
            </a:br>
            <a:r>
              <a:rPr lang="en-US" dirty="0"/>
              <a:t>SET y=20;</a:t>
            </a:r>
            <a:br>
              <a:rPr lang="en-US" dirty="0"/>
            </a:br>
            <a:r>
              <a:rPr lang="en-US" dirty="0"/>
              <a:t>SELECT </a:t>
            </a:r>
            <a:r>
              <a:rPr lang="en-US" dirty="0" err="1"/>
              <a:t>x+y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END$$;</a:t>
            </a:r>
          </a:p>
          <a:p>
            <a:r>
              <a:rPr lang="en-US" dirty="0"/>
              <a:t>DELIMITER;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41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CALL </a:t>
            </a:r>
            <a:r>
              <a:rPr lang="en-US" dirty="0" err="1"/>
              <a:t>Demo_var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Hasil</a:t>
            </a:r>
            <a:endParaRPr lang="en-US" dirty="0"/>
          </a:p>
          <a:p>
            <a:r>
              <a:rPr lang="en-US" dirty="0"/>
              <a:t>+——+</a:t>
            </a:r>
            <a:br>
              <a:rPr lang="en-US" dirty="0"/>
            </a:br>
            <a:r>
              <a:rPr lang="en-US" dirty="0"/>
              <a:t>| </a:t>
            </a:r>
            <a:r>
              <a:rPr lang="en-US" dirty="0" err="1"/>
              <a:t>x+y</a:t>
            </a:r>
            <a:r>
              <a:rPr lang="en-US" dirty="0"/>
              <a:t> |</a:t>
            </a:r>
            <a:br>
              <a:rPr lang="en-US" dirty="0"/>
            </a:br>
            <a:r>
              <a:rPr lang="en-US" dirty="0"/>
              <a:t>+——+</a:t>
            </a:r>
            <a:br>
              <a:rPr lang="en-US" dirty="0"/>
            </a:br>
            <a:r>
              <a:rPr lang="en-US" dirty="0"/>
              <a:t>| 30 |</a:t>
            </a:r>
            <a:br>
              <a:rPr lang="en-US" dirty="0"/>
            </a:br>
            <a:r>
              <a:rPr lang="en-US" dirty="0"/>
              <a:t>+——+</a:t>
            </a:r>
            <a:br>
              <a:rPr lang="en-US" dirty="0"/>
            </a:br>
            <a:r>
              <a:rPr lang="en-US" dirty="0"/>
              <a:t>1 row in set (0.00 sec)</a:t>
            </a:r>
          </a:p>
          <a:p>
            <a:r>
              <a:rPr lang="en-US" dirty="0" err="1"/>
              <a:t>Sebuah</a:t>
            </a:r>
            <a:r>
              <a:rPr lang="en-US" dirty="0"/>
              <a:t> Procedure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mengunakan</a:t>
            </a:r>
            <a:r>
              <a:rPr lang="en-US" dirty="0"/>
              <a:t> parameter </a:t>
            </a:r>
            <a:r>
              <a:rPr lang="en-US" dirty="0" err="1"/>
              <a:t>masukan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timapilkan</a:t>
            </a:r>
            <a:r>
              <a:rPr lang="en-US" dirty="0"/>
              <a:t>, </a:t>
            </a:r>
            <a:r>
              <a:rPr lang="en-US" dirty="0" err="1"/>
              <a:t>hasilnya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402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DELIMITER</a:t>
            </a:r>
            <a:r>
              <a:rPr lang="en-US" dirty="0"/>
              <a:t>$$</a:t>
            </a:r>
          </a:p>
          <a:p>
            <a:r>
              <a:rPr lang="en-US" dirty="0"/>
              <a:t>CREATE PROCEDURE </a:t>
            </a:r>
            <a:r>
              <a:rPr lang="en-US" dirty="0" err="1"/>
              <a:t>my_akar</a:t>
            </a:r>
            <a:r>
              <a:rPr lang="en-US" dirty="0"/>
              <a:t>(</a:t>
            </a:r>
            <a:r>
              <a:rPr lang="en-US" dirty="0" err="1"/>
              <a:t>masukan</a:t>
            </a:r>
            <a:r>
              <a:rPr lang="en-US" dirty="0"/>
              <a:t> INT)</a:t>
            </a:r>
            <a:br>
              <a:rPr lang="en-US" dirty="0"/>
            </a:br>
            <a:r>
              <a:rPr lang="en-US" dirty="0"/>
              <a:t>BEGIN</a:t>
            </a:r>
            <a:br>
              <a:rPr lang="en-US" dirty="0"/>
            </a:br>
            <a:r>
              <a:rPr lang="en-US" dirty="0"/>
              <a:t>DECLARE </a:t>
            </a:r>
            <a:r>
              <a:rPr lang="en-US" dirty="0" err="1"/>
              <a:t>hasil</a:t>
            </a:r>
            <a:r>
              <a:rPr lang="en-US" dirty="0"/>
              <a:t> FLOAT;</a:t>
            </a:r>
            <a:br>
              <a:rPr lang="en-US" dirty="0"/>
            </a:br>
            <a:r>
              <a:rPr lang="en-US" dirty="0"/>
              <a:t>SET </a:t>
            </a:r>
            <a:r>
              <a:rPr lang="en-US" dirty="0" err="1"/>
              <a:t>hasil</a:t>
            </a:r>
            <a:r>
              <a:rPr lang="en-US" dirty="0"/>
              <a:t>= SQRT(</a:t>
            </a:r>
            <a:r>
              <a:rPr lang="en-US" dirty="0" err="1"/>
              <a:t>masukan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SELECT </a:t>
            </a:r>
            <a:r>
              <a:rPr lang="en-US" dirty="0" err="1"/>
              <a:t>hasil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END$$;</a:t>
            </a:r>
          </a:p>
          <a:p>
            <a:r>
              <a:rPr lang="en-US" dirty="0"/>
              <a:t>DELIMITER;</a:t>
            </a:r>
          </a:p>
          <a:p>
            <a:r>
              <a:rPr lang="en-US" dirty="0"/>
              <a:t>Cara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prosedur</a:t>
            </a:r>
            <a:endParaRPr lang="en-US" dirty="0"/>
          </a:p>
          <a:p>
            <a:r>
              <a:rPr lang="en-US" dirty="0"/>
              <a:t>CALL </a:t>
            </a:r>
            <a:r>
              <a:rPr lang="en-US" dirty="0" err="1"/>
              <a:t>my_akar</a:t>
            </a:r>
            <a:r>
              <a:rPr lang="en-US" dirty="0"/>
              <a:t>(25);</a:t>
            </a:r>
          </a:p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r>
              <a:rPr lang="en-US" dirty="0" err="1"/>
              <a:t>mysql</a:t>
            </a:r>
            <a:r>
              <a:rPr lang="en-US" dirty="0"/>
              <a:t>&gt; CALL </a:t>
            </a:r>
            <a:r>
              <a:rPr lang="en-US" dirty="0" err="1"/>
              <a:t>my_akar</a:t>
            </a:r>
            <a:r>
              <a:rPr lang="en-US" dirty="0"/>
              <a:t>(25);</a:t>
            </a:r>
            <a:br>
              <a:rPr lang="en-US" dirty="0"/>
            </a:br>
            <a:r>
              <a:rPr lang="en-US" dirty="0"/>
              <a:t>+——-+</a:t>
            </a:r>
            <a:br>
              <a:rPr lang="en-US" dirty="0"/>
            </a:br>
            <a:r>
              <a:rPr lang="en-US" dirty="0"/>
              <a:t>| </a:t>
            </a:r>
            <a:r>
              <a:rPr lang="en-US" dirty="0" err="1"/>
              <a:t>hasil</a:t>
            </a:r>
            <a:r>
              <a:rPr lang="en-US" dirty="0"/>
              <a:t> |</a:t>
            </a:r>
            <a:br>
              <a:rPr lang="en-US" dirty="0"/>
            </a:br>
            <a:r>
              <a:rPr lang="en-US" dirty="0"/>
              <a:t>+——-+</a:t>
            </a:r>
            <a:br>
              <a:rPr lang="en-US" dirty="0"/>
            </a:br>
            <a:r>
              <a:rPr lang="en-US" dirty="0"/>
              <a:t>| 5 |</a:t>
            </a:r>
            <a:br>
              <a:rPr lang="en-US" dirty="0"/>
            </a:br>
            <a:r>
              <a:rPr lang="en-US" dirty="0"/>
              <a:t>+——-+</a:t>
            </a:r>
            <a:br>
              <a:rPr lang="en-US" dirty="0"/>
            </a:br>
            <a:r>
              <a:rPr lang="en-US" dirty="0"/>
              <a:t>1 row in set (0.03 sec)</a:t>
            </a:r>
          </a:p>
          <a:p>
            <a:r>
              <a:rPr lang="en-US" dirty="0"/>
              <a:t>Query OK, 0 rows affected (0.05 sec)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77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153400" cy="990600"/>
          </a:xfrm>
        </p:spPr>
        <p:txBody>
          <a:bodyPr/>
          <a:lstStyle/>
          <a:p>
            <a:pPr algn="ctr"/>
            <a:r>
              <a:rPr lang="id-ID" dirty="0" smtClean="0"/>
              <a:t>Sekian dan Pelajari ulang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9230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Entity Integrity Constraint (</a:t>
            </a:r>
            <a:r>
              <a:rPr lang="en-US" b="1" dirty="0" err="1"/>
              <a:t>aturan</a:t>
            </a:r>
            <a:r>
              <a:rPr lang="en-US" b="1" dirty="0"/>
              <a:t> </a:t>
            </a:r>
            <a:r>
              <a:rPr lang="en-US" b="1" dirty="0" err="1"/>
              <a:t>integritas</a:t>
            </a:r>
            <a:r>
              <a:rPr lang="en-US" b="1" dirty="0"/>
              <a:t> </a:t>
            </a:r>
            <a:r>
              <a:rPr lang="en-US" b="1" dirty="0" err="1"/>
              <a:t>entitas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mendeklarasikan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primer (primary key)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agar </a:t>
            </a:r>
            <a:r>
              <a:rPr lang="en-US" dirty="0" err="1"/>
              <a:t>dijamin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baris-baris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(</a:t>
            </a:r>
            <a:r>
              <a:rPr lang="en-US" dirty="0" err="1"/>
              <a:t>duplikat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:</a:t>
            </a:r>
            <a:endParaRPr lang="en-US" sz="2000" dirty="0"/>
          </a:p>
          <a:p>
            <a:pPr marL="457200" lvl="1" indent="0">
              <a:buNone/>
            </a:pPr>
            <a:r>
              <a:rPr lang="en-US" dirty="0"/>
              <a:t>    CREATE TABLE </a:t>
            </a:r>
            <a:r>
              <a:rPr lang="en-US" dirty="0" err="1"/>
              <a:t>mahasiswa</a:t>
            </a:r>
            <a:endParaRPr lang="en-US" sz="1600" dirty="0"/>
          </a:p>
          <a:p>
            <a:pPr marL="400050" lvl="1" indent="0">
              <a:buNone/>
            </a:pPr>
            <a:r>
              <a:rPr lang="en-US" dirty="0" smtClean="0"/>
              <a:t>     </a:t>
            </a:r>
            <a:r>
              <a:rPr lang="en-US" dirty="0"/>
              <a:t>( </a:t>
            </a:r>
            <a:r>
              <a:rPr lang="en-US" dirty="0" err="1"/>
              <a:t>Nim</a:t>
            </a:r>
            <a:r>
              <a:rPr lang="en-US" dirty="0"/>
              <a:t>     CHAR(10) PRIMARY KEY,</a:t>
            </a:r>
            <a:endParaRPr lang="en-US" sz="1600" dirty="0"/>
          </a:p>
          <a:p>
            <a:pPr marL="400050" lvl="1" indent="0">
              <a:buNone/>
            </a:pPr>
            <a:r>
              <a:rPr lang="en-US" dirty="0" smtClean="0"/>
              <a:t>      </a:t>
            </a:r>
            <a:r>
              <a:rPr lang="en-US" dirty="0" err="1"/>
              <a:t>Nama</a:t>
            </a:r>
            <a:r>
              <a:rPr lang="en-US" dirty="0"/>
              <a:t>   VARCHAR(25),</a:t>
            </a:r>
            <a:endParaRPr lang="en-US" sz="1600" dirty="0"/>
          </a:p>
          <a:p>
            <a:pPr marL="400050" lvl="1" indent="0">
              <a:buNone/>
            </a:pPr>
            <a:r>
              <a:rPr lang="en-US" dirty="0" smtClean="0"/>
              <a:t>       </a:t>
            </a:r>
            <a:r>
              <a:rPr lang="en-US" dirty="0" err="1"/>
              <a:t>Alamat</a:t>
            </a:r>
            <a:r>
              <a:rPr lang="en-US" dirty="0"/>
              <a:t> VARCHAR(35));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INEGRITAS </a:t>
            </a:r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Domain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yang </a:t>
            </a:r>
            <a:r>
              <a:rPr lang="en-US" dirty="0" err="1"/>
              <a:t>dimungkinkan</a:t>
            </a:r>
            <a:r>
              <a:rPr lang="en-US" dirty="0"/>
              <a:t> </a:t>
            </a:r>
            <a:r>
              <a:rPr lang="en-US" dirty="0" err="1"/>
              <a:t>diasosiasikan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, </a:t>
            </a:r>
            <a:r>
              <a:rPr lang="en-US" dirty="0" err="1"/>
              <a:t>Integritas</a:t>
            </a:r>
            <a:r>
              <a:rPr lang="en-US" dirty="0"/>
              <a:t> domain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. </a:t>
            </a:r>
            <a:endParaRPr lang="en-US" dirty="0" smtClean="0"/>
          </a:p>
          <a:p>
            <a:pPr lvl="0"/>
            <a:r>
              <a:rPr lang="en-US" dirty="0" err="1"/>
              <a:t>Definisi</a:t>
            </a:r>
            <a:r>
              <a:rPr lang="en-US" dirty="0"/>
              <a:t> domain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: </a:t>
            </a:r>
            <a:r>
              <a:rPr lang="en-US" dirty="0" err="1"/>
              <a:t>tipe</a:t>
            </a:r>
            <a:r>
              <a:rPr lang="en-US" dirty="0"/>
              <a:t> data, </a:t>
            </a:r>
            <a:r>
              <a:rPr lang="en-US" dirty="0" err="1"/>
              <a:t>panjang</a:t>
            </a:r>
            <a:r>
              <a:rPr lang="en-US" dirty="0"/>
              <a:t>, format, </a:t>
            </a:r>
            <a:r>
              <a:rPr lang="en-US" dirty="0" err="1"/>
              <a:t>jangkauan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, </a:t>
            </a:r>
            <a:r>
              <a:rPr lang="en-US" dirty="0" err="1"/>
              <a:t>keunikan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data null</a:t>
            </a:r>
            <a:r>
              <a:rPr lang="en-US" dirty="0" smtClean="0"/>
              <a:t>.</a:t>
            </a:r>
          </a:p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domain :</a:t>
            </a:r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keakuratan</a:t>
            </a:r>
            <a:r>
              <a:rPr lang="en-US" dirty="0"/>
              <a:t> data yang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database</a:t>
            </a:r>
          </a:p>
          <a:p>
            <a:pPr lvl="1"/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queri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457200" lvl="1" indent="0" fontAlgn="base">
              <a:buNone/>
            </a:pPr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4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Integritas</a:t>
            </a:r>
            <a:r>
              <a:rPr lang="en-US" dirty="0" smtClean="0"/>
              <a:t>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62500" lnSpcReduction="20000"/>
          </a:bodyPr>
          <a:lstStyle/>
          <a:p>
            <a:pPr marL="400050" lvl="1" indent="0">
              <a:buNone/>
            </a:pPr>
            <a:r>
              <a:rPr lang="en-US" sz="2400" dirty="0" err="1" smtClean="0"/>
              <a:t>Contoh</a:t>
            </a:r>
            <a:r>
              <a:rPr lang="en-US" sz="2400" dirty="0" smtClean="0"/>
              <a:t> :</a:t>
            </a:r>
          </a:p>
          <a:p>
            <a:pPr marL="400050" lvl="1" indent="0">
              <a:buNone/>
            </a:pPr>
            <a:endParaRPr lang="en-US" sz="2400" dirty="0"/>
          </a:p>
          <a:p>
            <a:pPr marL="400050" lvl="1" indent="0">
              <a:buNone/>
            </a:pPr>
            <a:endParaRPr lang="en-US" sz="2400" dirty="0" smtClean="0"/>
          </a:p>
          <a:p>
            <a:pPr marL="400050" lvl="1" indent="0">
              <a:buNone/>
            </a:pPr>
            <a:endParaRPr lang="en-US" sz="2400" dirty="0"/>
          </a:p>
          <a:p>
            <a:pPr marL="400050" lvl="1" indent="0">
              <a:buNone/>
            </a:pPr>
            <a:endParaRPr lang="en-US" sz="2400" dirty="0" smtClean="0"/>
          </a:p>
          <a:p>
            <a:endParaRPr lang="en-US" dirty="0" smtClean="0"/>
          </a:p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/>
              <a:t>Atribut</a:t>
            </a:r>
            <a:r>
              <a:rPr lang="en-US" dirty="0"/>
              <a:t>	: </a:t>
            </a:r>
            <a:r>
              <a:rPr lang="en-US" dirty="0" err="1"/>
              <a:t>No_Barang</a:t>
            </a:r>
            <a:endParaRPr lang="en-US" sz="2000" dirty="0"/>
          </a:p>
          <a:p>
            <a:r>
              <a:rPr lang="en-US" dirty="0" err="1"/>
              <a:t>Deskripsi</a:t>
            </a:r>
            <a:r>
              <a:rPr lang="en-US" dirty="0"/>
              <a:t>		: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toko</a:t>
            </a:r>
            <a:endParaRPr lang="en-US" sz="2000" dirty="0"/>
          </a:p>
          <a:p>
            <a:r>
              <a:rPr lang="en-US" dirty="0" err="1"/>
              <a:t>Tipe</a:t>
            </a:r>
            <a:r>
              <a:rPr lang="en-US" dirty="0"/>
              <a:t> Data		: Text</a:t>
            </a:r>
            <a:endParaRPr lang="en-US" sz="2000" dirty="0"/>
          </a:p>
          <a:p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smtClean="0"/>
              <a:t>Data</a:t>
            </a:r>
            <a:r>
              <a:rPr lang="id-ID" dirty="0" smtClean="0"/>
              <a:t>	</a:t>
            </a:r>
            <a:r>
              <a:rPr lang="en-US" dirty="0"/>
              <a:t>	: 5</a:t>
            </a:r>
            <a:endParaRPr lang="en-US" sz="2000" dirty="0"/>
          </a:p>
          <a:p>
            <a:r>
              <a:rPr lang="en-US" dirty="0"/>
              <a:t>Format		: XX999</a:t>
            </a:r>
            <a:endParaRPr lang="en-US" sz="2000" dirty="0"/>
          </a:p>
          <a:p>
            <a:r>
              <a:rPr lang="en-US" dirty="0" err="1" smtClean="0"/>
              <a:t>Jangkauan</a:t>
            </a:r>
            <a:r>
              <a:rPr lang="id-ID" smtClean="0"/>
              <a:t>	</a:t>
            </a:r>
            <a:r>
              <a:rPr lang="en-US" dirty="0"/>
              <a:t>	: 2 digit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(EL, RT, </a:t>
            </a:r>
            <a:endParaRPr lang="en-US" sz="2000" dirty="0"/>
          </a:p>
          <a:p>
            <a:r>
              <a:rPr lang="en-US" dirty="0"/>
              <a:t>			  AT)</a:t>
            </a:r>
            <a:endParaRPr lang="en-US" sz="2000" dirty="0"/>
          </a:p>
          <a:p>
            <a:r>
              <a:rPr lang="en-US" dirty="0" err="1"/>
              <a:t>Keunikan</a:t>
            </a:r>
            <a:r>
              <a:rPr lang="en-US" dirty="0"/>
              <a:t>		: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unik</a:t>
            </a:r>
            <a:endParaRPr lang="en-US" sz="2000" dirty="0"/>
          </a:p>
          <a:p>
            <a:r>
              <a:rPr lang="en-US" dirty="0" err="1"/>
              <a:t>Dukungan</a:t>
            </a:r>
            <a:r>
              <a:rPr lang="en-US" dirty="0"/>
              <a:t> Null: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null</a:t>
            </a:r>
            <a:endParaRPr lang="en-US" sz="2000" dirty="0"/>
          </a:p>
          <a:p>
            <a:pPr marL="400050" lvl="1" indent="0">
              <a:buNone/>
            </a:pPr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2302"/>
              </p:ext>
            </p:extLst>
          </p:nvPr>
        </p:nvGraphicFramePr>
        <p:xfrm>
          <a:off x="683568" y="1628800"/>
          <a:ext cx="6851485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Visio" r:id="rId3" imgW="5326685" imgH="893674" progId="Visio.Drawing.11">
                  <p:embed/>
                </p:oleObj>
              </mc:Choice>
              <mc:Fallback>
                <p:oleObj name="Visio" r:id="rId3" imgW="5326685" imgH="89367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628800"/>
                        <a:ext cx="6851485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95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barang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( </a:t>
            </a:r>
            <a:r>
              <a:rPr lang="en-US" dirty="0" err="1"/>
              <a:t>No_barang</a:t>
            </a:r>
            <a:r>
              <a:rPr lang="en-US" dirty="0"/>
              <a:t>	 CHAR(5) NOT NULL,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Nm_barang</a:t>
            </a:r>
            <a:r>
              <a:rPr lang="en-US" dirty="0"/>
              <a:t> VARCHAR(25),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No_pemasok</a:t>
            </a:r>
            <a:r>
              <a:rPr lang="en-US" dirty="0"/>
              <a:t> CHAR(2),</a:t>
            </a:r>
          </a:p>
          <a:p>
            <a:pPr marL="0" indent="0">
              <a:buNone/>
            </a:pPr>
            <a:r>
              <a:rPr lang="en-US" dirty="0"/>
              <a:t>     PRIMARY KEY (</a:t>
            </a:r>
            <a:r>
              <a:rPr lang="en-US" dirty="0" err="1"/>
              <a:t>No_barang</a:t>
            </a:r>
            <a:r>
              <a:rPr lang="en-US" dirty="0"/>
              <a:t>), CHECK(Left,2) IN (“</a:t>
            </a:r>
            <a:r>
              <a:rPr lang="id-ID" dirty="0"/>
              <a:t>AT</a:t>
            </a:r>
            <a:r>
              <a:rPr lang="en-US" dirty="0"/>
              <a:t>”, “RT”, </a:t>
            </a:r>
            <a:r>
              <a:rPr lang="en-US" dirty="0" smtClean="0"/>
              <a:t>“</a:t>
            </a:r>
            <a:r>
              <a:rPr lang="en-US" dirty="0"/>
              <a:t>EL”));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Referential Integrity Constraints (</a:t>
            </a:r>
            <a:r>
              <a:rPr lang="en-US" b="1" dirty="0" err="1"/>
              <a:t>aturan</a:t>
            </a:r>
            <a:r>
              <a:rPr lang="en-US" b="1" dirty="0"/>
              <a:t> </a:t>
            </a:r>
            <a:r>
              <a:rPr lang="en-US" b="1" dirty="0" err="1"/>
              <a:t>integritas</a:t>
            </a:r>
            <a:r>
              <a:rPr lang="en-US" b="1" dirty="0"/>
              <a:t> referential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lain </a:t>
            </a:r>
            <a:r>
              <a:rPr lang="en-US" dirty="0" err="1"/>
              <a:t>dalam</a:t>
            </a:r>
            <a:r>
              <a:rPr lang="en-US" dirty="0"/>
              <a:t> database.</a:t>
            </a:r>
          </a:p>
          <a:p>
            <a:pPr lvl="0"/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table/</a:t>
            </a:r>
            <a:r>
              <a:rPr lang="en-US" dirty="0" err="1"/>
              <a:t>relasi</a:t>
            </a:r>
            <a:r>
              <a:rPr lang="en-US" dirty="0"/>
              <a:t> yang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merujuk</a:t>
            </a:r>
            <a:r>
              <a:rPr lang="en-US" dirty="0"/>
              <a:t> (me-“refer”)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di table/</a:t>
            </a:r>
            <a:r>
              <a:rPr lang="en-US" dirty="0" err="1"/>
              <a:t>relasi</a:t>
            </a:r>
            <a:r>
              <a:rPr lang="en-US" dirty="0"/>
              <a:t> lain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7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349</TotalTime>
  <Words>1473</Words>
  <Application>Microsoft Office PowerPoint</Application>
  <PresentationFormat>On-screen Show (4:3)</PresentationFormat>
  <Paragraphs>250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Tw Cen MT</vt:lpstr>
      <vt:lpstr>Wingdings</vt:lpstr>
      <vt:lpstr>Wingdings 2</vt:lpstr>
      <vt:lpstr>Median</vt:lpstr>
      <vt:lpstr>Visio</vt:lpstr>
      <vt:lpstr>Integritas Basis Data</vt:lpstr>
      <vt:lpstr>Pengertian Integritas data</vt:lpstr>
      <vt:lpstr>Integritas basisdata</vt:lpstr>
      <vt:lpstr>Jenis aturan integritas :</vt:lpstr>
      <vt:lpstr>Entity Integrity Constraint (aturan integritas entitas)</vt:lpstr>
      <vt:lpstr>INEGRITAS DOMAIN</vt:lpstr>
      <vt:lpstr>Integritas Domain</vt:lpstr>
      <vt:lpstr>PowerPoint Presentation</vt:lpstr>
      <vt:lpstr>Referential Integrity Constraints (aturan integritas referential)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Intergritas Referensial (lanj)</vt:lpstr>
      <vt:lpstr>Constraints Basis data</vt:lpstr>
      <vt:lpstr>PowerPoint Presentation</vt:lpstr>
      <vt:lpstr>PowerPoint Presentation</vt:lpstr>
      <vt:lpstr>PowerPoint Presentation</vt:lpstr>
      <vt:lpstr>Constraints Classification</vt:lpstr>
      <vt:lpstr>PowerPoint Presentation</vt:lpstr>
      <vt:lpstr>Transition Constraints</vt:lpstr>
      <vt:lpstr>PowerPoint Presentation</vt:lpstr>
      <vt:lpstr>PowerPoint Presentation</vt:lpstr>
      <vt:lpstr>PowerPoint Presentation</vt:lpstr>
      <vt:lpstr>Assertions(penegasan)</vt:lpstr>
      <vt:lpstr>PowerPoint Presentation</vt:lpstr>
      <vt:lpstr>PowerPoint Presentation</vt:lpstr>
      <vt:lpstr>PowerPoint Presentation</vt:lpstr>
      <vt:lpstr>PowerPoint Presentation</vt:lpstr>
      <vt:lpstr>Trigers (Pemicu)</vt:lpstr>
      <vt:lpstr>Trigger (Pemicu)</vt:lpstr>
      <vt:lpstr>PowerPoint Presentation</vt:lpstr>
      <vt:lpstr>PowerPoint Presentation</vt:lpstr>
      <vt:lpstr>Contoh :</vt:lpstr>
      <vt:lpstr>Stored Procedure</vt:lpstr>
      <vt:lpstr>Stored Procedure</vt:lpstr>
      <vt:lpstr>Keuntungan penggunaan Stored Procedure</vt:lpstr>
      <vt:lpstr>Kerugian penggunaan Stored Procedure</vt:lpstr>
      <vt:lpstr>Membuat stored procedure</vt:lpstr>
      <vt:lpstr>Memanggil Stored Procedure</vt:lpstr>
      <vt:lpstr>Variable dalam Stored Procedure</vt:lpstr>
      <vt:lpstr>PowerPoint Presentation</vt:lpstr>
      <vt:lpstr>PowerPoint Presentation</vt:lpstr>
      <vt:lpstr>PowerPoint Presentation</vt:lpstr>
      <vt:lpstr>PowerPoint Presentation</vt:lpstr>
      <vt:lpstr>Contoh :</vt:lpstr>
      <vt:lpstr>Sekian dan Pelajari ulang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Integritas Basis Data</dc:title>
  <dc:creator>d2d</dc:creator>
  <cp:lastModifiedBy>sinaga</cp:lastModifiedBy>
  <cp:revision>82</cp:revision>
  <dcterms:created xsi:type="dcterms:W3CDTF">2016-10-04T03:50:04Z</dcterms:created>
  <dcterms:modified xsi:type="dcterms:W3CDTF">2018-01-03T03:36:54Z</dcterms:modified>
</cp:coreProperties>
</file>