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3" r:id="rId4"/>
    <p:sldId id="258" r:id="rId5"/>
    <p:sldId id="304" r:id="rId6"/>
    <p:sldId id="259" r:id="rId7"/>
    <p:sldId id="261" r:id="rId8"/>
    <p:sldId id="262" r:id="rId9"/>
    <p:sldId id="263" r:id="rId10"/>
    <p:sldId id="305" r:id="rId11"/>
    <p:sldId id="306" r:id="rId12"/>
    <p:sldId id="264" r:id="rId13"/>
    <p:sldId id="265" r:id="rId14"/>
    <p:sldId id="266" r:id="rId15"/>
    <p:sldId id="267" r:id="rId16"/>
    <p:sldId id="268" r:id="rId17"/>
    <p:sldId id="269" r:id="rId18"/>
    <p:sldId id="270" r:id="rId19"/>
    <p:sldId id="271" r:id="rId20"/>
    <p:sldId id="273" r:id="rId21"/>
    <p:sldId id="274" r:id="rId22"/>
    <p:sldId id="275" r:id="rId23"/>
    <p:sldId id="307"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308"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E5C8-CC13-62F9-B165-CBD265E317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6614A920-5672-D760-276B-A708A447C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1DC4BF6-CBA2-CAA8-C281-23E8C0FEA03B}"/>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5" name="Footer Placeholder 4">
            <a:extLst>
              <a:ext uri="{FF2B5EF4-FFF2-40B4-BE49-F238E27FC236}">
                <a16:creationId xmlns:a16="http://schemas.microsoft.com/office/drawing/2014/main" id="{9BD1087D-F7B3-A2EC-4726-A9EAE300B2C2}"/>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2D024587-97C8-BB05-37A6-71EC6E45B8E5}"/>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56611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5F5B-3F5F-8D3A-44B7-889391F11B0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DB0E422-2ACD-271B-B7CF-AFC3BEC21A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E705565-7E6B-5EFF-9F60-C42E1A1CB6D0}"/>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5" name="Footer Placeholder 4">
            <a:extLst>
              <a:ext uri="{FF2B5EF4-FFF2-40B4-BE49-F238E27FC236}">
                <a16:creationId xmlns:a16="http://schemas.microsoft.com/office/drawing/2014/main" id="{D3C95B29-0A62-964F-0C2B-9F241F2FB5C3}"/>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93A4A118-9CC9-5B33-6AE9-8329F74866E7}"/>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327549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B6CAB-87A1-CBFC-D69F-6719FDEC37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6347A00-9895-D476-992E-2BCD554FA5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AE14893-F750-7A9C-AF4F-99BB20E276E3}"/>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5" name="Footer Placeholder 4">
            <a:extLst>
              <a:ext uri="{FF2B5EF4-FFF2-40B4-BE49-F238E27FC236}">
                <a16:creationId xmlns:a16="http://schemas.microsoft.com/office/drawing/2014/main" id="{68256BDA-9C10-38DB-EBA2-D62B7353409A}"/>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D97A3C62-F0FE-9E0C-4ECD-B1749A404E93}"/>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36983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D31E-C28D-7B87-C709-6F00E5742B7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9EA8532-D68C-F92B-6B80-D36803537A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6C7ADB3-C80C-3D7D-02BE-3BE403576704}"/>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5" name="Footer Placeholder 4">
            <a:extLst>
              <a:ext uri="{FF2B5EF4-FFF2-40B4-BE49-F238E27FC236}">
                <a16:creationId xmlns:a16="http://schemas.microsoft.com/office/drawing/2014/main" id="{E555E1E3-9236-B90A-7D15-3839FA3AD7A6}"/>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662A06D4-9104-A8BF-FBBB-B897A8A061F9}"/>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212408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96CF-14D6-3BA0-156B-57B3532C1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FED5FAE-A513-0812-3DAA-B7E0DAEEE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C77F0E-E653-14EC-E4C3-DD5ED7E29672}"/>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5" name="Footer Placeholder 4">
            <a:extLst>
              <a:ext uri="{FF2B5EF4-FFF2-40B4-BE49-F238E27FC236}">
                <a16:creationId xmlns:a16="http://schemas.microsoft.com/office/drawing/2014/main" id="{3EE2D45D-FFA7-A6B1-66AC-076DEAD1B125}"/>
              </a:ext>
            </a:extLst>
          </p:cNvPr>
          <p:cNvSpPr>
            <a:spLocks noGrp="1"/>
          </p:cNvSpPr>
          <p:nvPr>
            <p:ph type="ftr" sz="quarter" idx="11"/>
          </p:nvPr>
        </p:nvSpPr>
        <p:spPr/>
        <p:txBody>
          <a:bodyPr/>
          <a:lstStyle/>
          <a:p>
            <a:endParaRPr lang="en-ID" dirty="0"/>
          </a:p>
        </p:txBody>
      </p:sp>
      <p:sp>
        <p:nvSpPr>
          <p:cNvPr id="6" name="Slide Number Placeholder 5">
            <a:extLst>
              <a:ext uri="{FF2B5EF4-FFF2-40B4-BE49-F238E27FC236}">
                <a16:creationId xmlns:a16="http://schemas.microsoft.com/office/drawing/2014/main" id="{537F29DB-7D29-0C5E-B64A-2DEF2022CB72}"/>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278982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74C6-389C-1D7D-3E2A-8D14A3C0AEC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4DA3497-7324-44CB-2742-D07F01B62C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C1DBCF23-6440-6640-2437-DA48D698D2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4E9D2B0-0906-A219-9635-7C8E7827D250}"/>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6" name="Footer Placeholder 5">
            <a:extLst>
              <a:ext uri="{FF2B5EF4-FFF2-40B4-BE49-F238E27FC236}">
                <a16:creationId xmlns:a16="http://schemas.microsoft.com/office/drawing/2014/main" id="{3DFE6238-BC94-174F-3FB2-4211892947E2}"/>
              </a:ext>
            </a:extLst>
          </p:cNvPr>
          <p:cNvSpPr>
            <a:spLocks noGrp="1"/>
          </p:cNvSpPr>
          <p:nvPr>
            <p:ph type="ftr" sz="quarter" idx="11"/>
          </p:nvPr>
        </p:nvSpPr>
        <p:spPr/>
        <p:txBody>
          <a:bodyPr/>
          <a:lstStyle/>
          <a:p>
            <a:endParaRPr lang="en-ID" dirty="0"/>
          </a:p>
        </p:txBody>
      </p:sp>
      <p:sp>
        <p:nvSpPr>
          <p:cNvPr id="7" name="Slide Number Placeholder 6">
            <a:extLst>
              <a:ext uri="{FF2B5EF4-FFF2-40B4-BE49-F238E27FC236}">
                <a16:creationId xmlns:a16="http://schemas.microsoft.com/office/drawing/2014/main" id="{498064A4-9781-8299-6737-3132F14A412E}"/>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155432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279-B6F8-9DEA-1C8B-02D8B8E027C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4CD94A8-605B-8560-93FD-AE2A7B8D1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666B73-FD11-470E-227D-655EB42ACC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F918589-64E7-258B-0B89-D94BB545D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B445A6-6DCB-66AA-61A3-AC216466A7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3EE589D-510F-E81F-AA95-400C42F55494}"/>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8" name="Footer Placeholder 7">
            <a:extLst>
              <a:ext uri="{FF2B5EF4-FFF2-40B4-BE49-F238E27FC236}">
                <a16:creationId xmlns:a16="http://schemas.microsoft.com/office/drawing/2014/main" id="{85BB5239-F3EB-323D-D62B-DAC33DFEDD73}"/>
              </a:ext>
            </a:extLst>
          </p:cNvPr>
          <p:cNvSpPr>
            <a:spLocks noGrp="1"/>
          </p:cNvSpPr>
          <p:nvPr>
            <p:ph type="ftr" sz="quarter" idx="11"/>
          </p:nvPr>
        </p:nvSpPr>
        <p:spPr/>
        <p:txBody>
          <a:bodyPr/>
          <a:lstStyle/>
          <a:p>
            <a:endParaRPr lang="en-ID" dirty="0"/>
          </a:p>
        </p:txBody>
      </p:sp>
      <p:sp>
        <p:nvSpPr>
          <p:cNvPr id="9" name="Slide Number Placeholder 8">
            <a:extLst>
              <a:ext uri="{FF2B5EF4-FFF2-40B4-BE49-F238E27FC236}">
                <a16:creationId xmlns:a16="http://schemas.microsoft.com/office/drawing/2014/main" id="{380D4BD5-5CC5-588E-5586-9A5C5FE6FA5C}"/>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11595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8D40-101D-E047-8FFD-29B90C87A0C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41531470-3F2C-83CE-6317-73BB1BB5DA0E}"/>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4" name="Footer Placeholder 3">
            <a:extLst>
              <a:ext uri="{FF2B5EF4-FFF2-40B4-BE49-F238E27FC236}">
                <a16:creationId xmlns:a16="http://schemas.microsoft.com/office/drawing/2014/main" id="{1F8452DE-76AD-F00E-DB4D-D7BA8DD59F61}"/>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3418C707-0A18-9917-F5F5-11C61149253C}"/>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276464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580B16-6E2C-C0B1-51F2-E591F64FE314}"/>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3" name="Footer Placeholder 2">
            <a:extLst>
              <a:ext uri="{FF2B5EF4-FFF2-40B4-BE49-F238E27FC236}">
                <a16:creationId xmlns:a16="http://schemas.microsoft.com/office/drawing/2014/main" id="{386DAC8B-2F80-E84C-244F-085961395658}"/>
              </a:ext>
            </a:extLst>
          </p:cNvPr>
          <p:cNvSpPr>
            <a:spLocks noGrp="1"/>
          </p:cNvSpPr>
          <p:nvPr>
            <p:ph type="ftr" sz="quarter" idx="11"/>
          </p:nvPr>
        </p:nvSpPr>
        <p:spPr/>
        <p:txBody>
          <a:bodyPr/>
          <a:lstStyle/>
          <a:p>
            <a:endParaRPr lang="en-ID" dirty="0"/>
          </a:p>
        </p:txBody>
      </p:sp>
      <p:sp>
        <p:nvSpPr>
          <p:cNvPr id="4" name="Slide Number Placeholder 3">
            <a:extLst>
              <a:ext uri="{FF2B5EF4-FFF2-40B4-BE49-F238E27FC236}">
                <a16:creationId xmlns:a16="http://schemas.microsoft.com/office/drawing/2014/main" id="{DD512DD3-FDB7-02A2-F953-12BFFA48C618}"/>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403769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620A-8692-B5B3-2F21-518A2BB50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0C14DDB9-2EC2-9C9F-A95B-80E671621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38D1F06C-3BA0-4F3A-2F56-51613B145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0D603-11D0-FE17-E7C5-F9C7279B767D}"/>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6" name="Footer Placeholder 5">
            <a:extLst>
              <a:ext uri="{FF2B5EF4-FFF2-40B4-BE49-F238E27FC236}">
                <a16:creationId xmlns:a16="http://schemas.microsoft.com/office/drawing/2014/main" id="{36E3CCAB-D7B2-1CF5-DC8E-C13501514BD8}"/>
              </a:ext>
            </a:extLst>
          </p:cNvPr>
          <p:cNvSpPr>
            <a:spLocks noGrp="1"/>
          </p:cNvSpPr>
          <p:nvPr>
            <p:ph type="ftr" sz="quarter" idx="11"/>
          </p:nvPr>
        </p:nvSpPr>
        <p:spPr/>
        <p:txBody>
          <a:bodyPr/>
          <a:lstStyle/>
          <a:p>
            <a:endParaRPr lang="en-ID" dirty="0"/>
          </a:p>
        </p:txBody>
      </p:sp>
      <p:sp>
        <p:nvSpPr>
          <p:cNvPr id="7" name="Slide Number Placeholder 6">
            <a:extLst>
              <a:ext uri="{FF2B5EF4-FFF2-40B4-BE49-F238E27FC236}">
                <a16:creationId xmlns:a16="http://schemas.microsoft.com/office/drawing/2014/main" id="{FB66CE9F-5FEA-9679-FBCB-2BA4269E062B}"/>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337830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4080-BCC2-A100-0433-182A96C56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E00335A-F04D-A9CE-3AF8-2923587F1C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
        <p:nvSpPr>
          <p:cNvPr id="4" name="Text Placeholder 3">
            <a:extLst>
              <a:ext uri="{FF2B5EF4-FFF2-40B4-BE49-F238E27FC236}">
                <a16:creationId xmlns:a16="http://schemas.microsoft.com/office/drawing/2014/main" id="{F154380D-E6E7-A113-B462-5E3283CCB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CD5A5-041A-6192-E3C9-13A4B9530BCD}"/>
              </a:ext>
            </a:extLst>
          </p:cNvPr>
          <p:cNvSpPr>
            <a:spLocks noGrp="1"/>
          </p:cNvSpPr>
          <p:nvPr>
            <p:ph type="dt" sz="half" idx="10"/>
          </p:nvPr>
        </p:nvSpPr>
        <p:spPr/>
        <p:txBody>
          <a:bodyPr/>
          <a:lstStyle/>
          <a:p>
            <a:fld id="{7CF7C672-C2CE-44B6-BF17-F1A372CBE38E}" type="datetimeFigureOut">
              <a:rPr lang="en-ID" smtClean="0"/>
              <a:t>01/10/2022</a:t>
            </a:fld>
            <a:endParaRPr lang="en-ID" dirty="0"/>
          </a:p>
        </p:txBody>
      </p:sp>
      <p:sp>
        <p:nvSpPr>
          <p:cNvPr id="6" name="Footer Placeholder 5">
            <a:extLst>
              <a:ext uri="{FF2B5EF4-FFF2-40B4-BE49-F238E27FC236}">
                <a16:creationId xmlns:a16="http://schemas.microsoft.com/office/drawing/2014/main" id="{01ABDD43-5696-9274-0D1C-5CB356F3A5A6}"/>
              </a:ext>
            </a:extLst>
          </p:cNvPr>
          <p:cNvSpPr>
            <a:spLocks noGrp="1"/>
          </p:cNvSpPr>
          <p:nvPr>
            <p:ph type="ftr" sz="quarter" idx="11"/>
          </p:nvPr>
        </p:nvSpPr>
        <p:spPr/>
        <p:txBody>
          <a:bodyPr/>
          <a:lstStyle/>
          <a:p>
            <a:endParaRPr lang="en-ID" dirty="0"/>
          </a:p>
        </p:txBody>
      </p:sp>
      <p:sp>
        <p:nvSpPr>
          <p:cNvPr id="7" name="Slide Number Placeholder 6">
            <a:extLst>
              <a:ext uri="{FF2B5EF4-FFF2-40B4-BE49-F238E27FC236}">
                <a16:creationId xmlns:a16="http://schemas.microsoft.com/office/drawing/2014/main" id="{59ECA41E-94E1-9ADC-5B29-8CC7FE1E4122}"/>
              </a:ext>
            </a:extLst>
          </p:cNvPr>
          <p:cNvSpPr>
            <a:spLocks noGrp="1"/>
          </p:cNvSpPr>
          <p:nvPr>
            <p:ph type="sldNum" sz="quarter" idx="12"/>
          </p:nvPr>
        </p:nvSpPr>
        <p:spPr/>
        <p:txBody>
          <a:bodyPr/>
          <a:lstStyle/>
          <a:p>
            <a:fld id="{032314AF-647A-4938-907B-EE844B6F44CD}" type="slidenum">
              <a:rPr lang="en-ID" smtClean="0"/>
              <a:t>‹#›</a:t>
            </a:fld>
            <a:endParaRPr lang="en-ID" dirty="0"/>
          </a:p>
        </p:txBody>
      </p:sp>
    </p:spTree>
    <p:extLst>
      <p:ext uri="{BB962C8B-B14F-4D97-AF65-F5344CB8AC3E}">
        <p14:creationId xmlns:p14="http://schemas.microsoft.com/office/powerpoint/2010/main" val="166294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58553-5A02-8303-814D-8446C3A6F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A9CD553-348B-FCE5-E994-F786A66F10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8B748D1-51BE-15FF-F83E-69829BBC46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7C672-C2CE-44B6-BF17-F1A372CBE38E}" type="datetimeFigureOut">
              <a:rPr lang="en-ID" smtClean="0"/>
              <a:t>01/10/2022</a:t>
            </a:fld>
            <a:endParaRPr lang="en-ID" dirty="0"/>
          </a:p>
        </p:txBody>
      </p:sp>
      <p:sp>
        <p:nvSpPr>
          <p:cNvPr id="5" name="Footer Placeholder 4">
            <a:extLst>
              <a:ext uri="{FF2B5EF4-FFF2-40B4-BE49-F238E27FC236}">
                <a16:creationId xmlns:a16="http://schemas.microsoft.com/office/drawing/2014/main" id="{1384C0A3-D539-4F8C-C35D-28CFB9963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sp>
        <p:nvSpPr>
          <p:cNvPr id="6" name="Slide Number Placeholder 5">
            <a:extLst>
              <a:ext uri="{FF2B5EF4-FFF2-40B4-BE49-F238E27FC236}">
                <a16:creationId xmlns:a16="http://schemas.microsoft.com/office/drawing/2014/main" id="{D975344F-CD8B-601A-7FBB-8E4588EB8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314AF-647A-4938-907B-EE844B6F44CD}" type="slidenum">
              <a:rPr lang="en-ID" smtClean="0"/>
              <a:t>‹#›</a:t>
            </a:fld>
            <a:endParaRPr lang="en-ID" dirty="0"/>
          </a:p>
        </p:txBody>
      </p:sp>
    </p:spTree>
    <p:extLst>
      <p:ext uri="{BB962C8B-B14F-4D97-AF65-F5344CB8AC3E}">
        <p14:creationId xmlns:p14="http://schemas.microsoft.com/office/powerpoint/2010/main" val="3639720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CE8C04-F54B-C45D-9EF3-D724238907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9054" y="1151694"/>
            <a:ext cx="9193891" cy="5488890"/>
          </a:xfrm>
          <a:prstGeom prst="rect">
            <a:avLst/>
          </a:prstGeom>
        </p:spPr>
      </p:pic>
      <p:sp>
        <p:nvSpPr>
          <p:cNvPr id="2" name="Rectangle 1">
            <a:extLst>
              <a:ext uri="{FF2B5EF4-FFF2-40B4-BE49-F238E27FC236}">
                <a16:creationId xmlns:a16="http://schemas.microsoft.com/office/drawing/2014/main" id="{100B383B-A217-CFC5-D016-DB7997FE8C29}"/>
              </a:ext>
            </a:extLst>
          </p:cNvPr>
          <p:cNvSpPr/>
          <p:nvPr/>
        </p:nvSpPr>
        <p:spPr>
          <a:xfrm>
            <a:off x="2783597" y="305932"/>
            <a:ext cx="5764143" cy="1015663"/>
          </a:xfrm>
          <a:prstGeom prst="rect">
            <a:avLst/>
          </a:prstGeom>
          <a:noFill/>
        </p:spPr>
        <p:txBody>
          <a:bodyPr wrap="none" lIns="91440" tIns="45720" rIns="91440" bIns="45720">
            <a:prstTxWarp prst="textWave2">
              <a:avLst/>
            </a:prstTxWarp>
            <a:spAutoFit/>
            <a:scene3d>
              <a:camera prst="orthographicFront"/>
              <a:lightRig rig="threePt" dir="t"/>
            </a:scene3d>
            <a:sp3d extrusionH="57150">
              <a:bevelT w="57150" h="38100" prst="artDeco"/>
            </a:sp3d>
          </a:bodyPr>
          <a:lstStyle/>
          <a:p>
            <a:pPr algn="ctr"/>
            <a:r>
              <a:rPr lang="en-US" sz="6000" b="1" cap="none" spc="0">
                <a:ln w="22225">
                  <a:solidFill>
                    <a:schemeClr val="tx1"/>
                  </a:solidFill>
                  <a:prstDash val="solid"/>
                </a:ln>
                <a:solidFill>
                  <a:srgbClr val="00B0F0"/>
                </a:solidFill>
                <a:effectLst>
                  <a:outerShdw blurRad="38100" dist="38100" dir="2700000" algn="tl">
                    <a:srgbClr val="000000">
                      <a:alpha val="43137"/>
                    </a:srgbClr>
                  </a:outerShdw>
                </a:effectLst>
              </a:rPr>
              <a:t>Sistem Basis Data</a:t>
            </a:r>
          </a:p>
        </p:txBody>
      </p:sp>
    </p:spTree>
    <p:extLst>
      <p:ext uri="{BB962C8B-B14F-4D97-AF65-F5344CB8AC3E}">
        <p14:creationId xmlns:p14="http://schemas.microsoft.com/office/powerpoint/2010/main" val="76169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EDCDCB-ACB7-CDD2-8405-2369F4EBA7C8}"/>
              </a:ext>
            </a:extLst>
          </p:cNvPr>
          <p:cNvSpPr txBox="1"/>
          <p:nvPr/>
        </p:nvSpPr>
        <p:spPr>
          <a:xfrm>
            <a:off x="664975" y="217062"/>
            <a:ext cx="10664688" cy="6494085"/>
          </a:xfrm>
          <a:prstGeom prst="rect">
            <a:avLst/>
          </a:prstGeom>
          <a:noFill/>
        </p:spPr>
        <p:txBody>
          <a:bodyPr wrap="square">
            <a:spAutoFit/>
          </a:bodyPr>
          <a:lstStyle/>
          <a:p>
            <a:pPr marL="285750" indent="-285750">
              <a:buFont typeface="Arial" panose="020B0604020202020204" pitchFamily="34" charset="0"/>
              <a:buChar char="•"/>
            </a:pPr>
            <a:r>
              <a:rPr lang="en-ID" sz="1600" b="1" i="0" u="none" strike="noStrike" baseline="0">
                <a:latin typeface="CIDFont+F2"/>
              </a:rPr>
              <a:t>Pencarian NULL</a:t>
            </a:r>
            <a:br>
              <a:rPr lang="en-ID" sz="1600" b="0" i="0" u="none" strike="noStrike" baseline="0">
                <a:latin typeface="CIDFont+F2"/>
              </a:rPr>
            </a:br>
            <a:endParaRPr lang="en-ID" sz="1600" b="0" i="0" u="none" strike="noStrike" baseline="0">
              <a:latin typeface="CIDFont+F2"/>
            </a:endParaRPr>
          </a:p>
          <a:p>
            <a:pPr marL="800100" lvl="1" indent="-342900">
              <a:buFont typeface="+mj-lt"/>
              <a:buAutoNum type="arabicPeriod"/>
            </a:pPr>
            <a:r>
              <a:rPr lang="en-ID" sz="1600" b="0" i="0" u="none" strike="noStrike" baseline="0">
                <a:latin typeface="CIDFont+F2"/>
              </a:rPr>
              <a:t>Gunakan </a:t>
            </a:r>
            <a:r>
              <a:rPr lang="en-ID" sz="1600" b="1" i="0" u="none" strike="noStrike" baseline="0">
                <a:latin typeface="CIDFont+F2"/>
              </a:rPr>
              <a:t>IS NULL</a:t>
            </a:r>
            <a:r>
              <a:rPr lang="en-ID" sz="1600" b="0" i="0" u="none" strike="noStrike" baseline="0">
                <a:latin typeface="CIDFont+F2"/>
              </a:rPr>
              <a:t> untuk mencari NULL:</a:t>
            </a:r>
          </a:p>
          <a:p>
            <a:pPr lvl="2"/>
            <a:br>
              <a:rPr lang="en-ID" sz="1600" b="0" i="0" u="none" strike="noStrike" baseline="0">
                <a:latin typeface="CIDFont+F2"/>
              </a:rPr>
            </a:br>
            <a:r>
              <a:rPr lang="en-ID" sz="1600" b="0" i="0" u="none" strike="noStrike" baseline="0">
                <a:latin typeface="CIDFont+F2"/>
              </a:rPr>
              <a:t>SELECT * FROM rekening</a:t>
            </a:r>
            <a:br>
              <a:rPr lang="en-ID" sz="1600" b="0" i="0" u="none" strike="noStrike" baseline="0">
                <a:latin typeface="CIDFont+F2"/>
              </a:rPr>
            </a:br>
            <a:r>
              <a:rPr lang="en-US" sz="1600" b="0" i="0" u="none" strike="noStrike" baseline="0">
                <a:latin typeface="CIDFont+F2"/>
              </a:rPr>
              <a:t>WHERE kode_cabang IS NULL;</a:t>
            </a:r>
          </a:p>
          <a:p>
            <a:pPr lvl="1"/>
            <a:br>
              <a:rPr lang="en-US" sz="1600" b="0" i="0" u="none" strike="noStrike" baseline="0">
                <a:latin typeface="CIDFont+F2"/>
              </a:rPr>
            </a:br>
            <a:r>
              <a:rPr lang="en-ID" sz="1600" b="0" i="0" u="none" strike="noStrike" baseline="0">
                <a:latin typeface="CIDFont+F2"/>
              </a:rPr>
              <a:t>2. Gunakan </a:t>
            </a:r>
            <a:r>
              <a:rPr lang="en-ID" sz="1600" b="1" i="0" u="none" strike="noStrike" baseline="0">
                <a:latin typeface="CIDFont+F2"/>
              </a:rPr>
              <a:t>IS NOT NULL</a:t>
            </a:r>
            <a:r>
              <a:rPr lang="en-ID" sz="1600" b="0" i="0" u="none" strike="noStrike" baseline="0">
                <a:latin typeface="CIDFont+F2"/>
              </a:rPr>
              <a:t> untuk mencari yang tidak NULL:</a:t>
            </a:r>
          </a:p>
          <a:p>
            <a:pPr lvl="1"/>
            <a:br>
              <a:rPr lang="en-ID" sz="1600" b="0" i="0" u="none" strike="noStrike" baseline="0">
                <a:latin typeface="CIDFont+F2"/>
              </a:rPr>
            </a:br>
            <a:r>
              <a:rPr lang="en-ID" sz="1600" b="1" i="0" u="none" strike="noStrike" baseline="0">
                <a:latin typeface="CIDFont+F2"/>
              </a:rPr>
              <a:t>SELECT</a:t>
            </a:r>
            <a:r>
              <a:rPr lang="en-ID" sz="1600" b="0" i="0" u="none" strike="noStrike" baseline="0">
                <a:latin typeface="CIDFont+F2"/>
              </a:rPr>
              <a:t> * </a:t>
            </a:r>
            <a:r>
              <a:rPr lang="en-ID" sz="1600" b="1" i="0" u="none" strike="noStrike" baseline="0">
                <a:latin typeface="CIDFont+F2"/>
              </a:rPr>
              <a:t>FROM</a:t>
            </a:r>
            <a:r>
              <a:rPr lang="en-ID" sz="1600" b="0" i="0" u="none" strike="noStrike" baseline="0">
                <a:latin typeface="CIDFont+F2"/>
              </a:rPr>
              <a:t> rekening</a:t>
            </a:r>
            <a:br>
              <a:rPr lang="en-ID" sz="1600" b="0" i="0" u="none" strike="noStrike" baseline="0">
                <a:latin typeface="CIDFont+F2"/>
              </a:rPr>
            </a:br>
            <a:r>
              <a:rPr lang="en-US" sz="1600" b="1" i="0" u="none" strike="noStrike" baseline="0">
                <a:latin typeface="CIDFont+F2"/>
              </a:rPr>
              <a:t>WHERE</a:t>
            </a:r>
            <a:r>
              <a:rPr lang="en-US" sz="1600" b="0" i="0" u="none" strike="noStrike" baseline="0">
                <a:latin typeface="CIDFont+F2"/>
              </a:rPr>
              <a:t> kode_cabang </a:t>
            </a:r>
            <a:r>
              <a:rPr lang="en-US" sz="1600" b="1" i="0" u="none" strike="noStrike" baseline="0">
                <a:latin typeface="CIDFont+F2"/>
              </a:rPr>
              <a:t>IS NOT NULL</a:t>
            </a:r>
            <a:r>
              <a:rPr lang="en-US" sz="1600" b="0" i="0" u="none" strike="noStrike" baseline="0">
                <a:latin typeface="CIDFont+F2"/>
              </a:rPr>
              <a:t>;</a:t>
            </a:r>
          </a:p>
          <a:p>
            <a:pPr lvl="1"/>
            <a:endParaRPr lang="en-US" sz="1600" b="0" i="0" u="none" strike="noStrike" baseline="0">
              <a:latin typeface="CIDFont+F2"/>
            </a:endParaRPr>
          </a:p>
          <a:p>
            <a:pPr marL="742950" lvl="1" indent="-285750">
              <a:buFont typeface="Arial" panose="020B0604020202020204" pitchFamily="34" charset="0"/>
              <a:buChar char="•"/>
            </a:pPr>
            <a:r>
              <a:rPr lang="en-ID" sz="1600" b="1" i="0" u="none" strike="noStrike" baseline="0">
                <a:latin typeface="CIDFont+F2"/>
              </a:rPr>
              <a:t>Pencarian String</a:t>
            </a:r>
            <a:endParaRPr lang="en-ID" sz="1600">
              <a:latin typeface="CIDFont+F2"/>
            </a:endParaRPr>
          </a:p>
          <a:p>
            <a:pPr lvl="2"/>
            <a:r>
              <a:rPr lang="en-ID" sz="1600" b="0" i="0" u="none" strike="noStrike" baseline="0">
                <a:latin typeface="CIDFont+F2"/>
              </a:rPr>
              <a:t>1) Gunakan </a:t>
            </a:r>
            <a:r>
              <a:rPr lang="en-ID" sz="1600" b="1" i="0" u="none" strike="noStrike" baseline="0">
                <a:latin typeface="CIDFont+F2"/>
              </a:rPr>
              <a:t>LIKE</a:t>
            </a:r>
            <a:r>
              <a:rPr lang="en-ID" sz="1600" b="0" i="0" u="none" strike="noStrike" baseline="0">
                <a:latin typeface="CIDFont+F2"/>
              </a:rPr>
              <a:t> untuk mencari string tertentu:</a:t>
            </a:r>
          </a:p>
          <a:p>
            <a:pPr lvl="3"/>
            <a:r>
              <a:rPr lang="en-ID" sz="1600" b="0" i="0" u="none" strike="noStrike" baseline="0">
                <a:latin typeface="CIDFont+F2"/>
              </a:rPr>
              <a:t>SELECT * FROM nasabah</a:t>
            </a:r>
            <a:br>
              <a:rPr lang="en-ID" sz="1600" b="0" i="0" u="none" strike="noStrike" baseline="0">
                <a:latin typeface="CIDFont+F2"/>
              </a:rPr>
            </a:br>
            <a:r>
              <a:rPr lang="en-US" sz="1600" b="0" i="0" u="none" strike="noStrike" baseline="0">
                <a:latin typeface="CIDFont+F2"/>
              </a:rPr>
              <a:t>WHERE nama_nasabah LIKE 'Ali Topan’;</a:t>
            </a:r>
          </a:p>
          <a:p>
            <a:pPr lvl="3"/>
            <a:endParaRPr lang="en-US" sz="1600" b="0" i="0" u="none" strike="noStrike" baseline="0">
              <a:latin typeface="CIDFont+F2"/>
            </a:endParaRPr>
          </a:p>
          <a:p>
            <a:pPr lvl="2"/>
            <a:r>
              <a:rPr lang="en-ID" sz="1600" b="0" i="0" u="none" strike="noStrike" baseline="0">
                <a:latin typeface="CIDFont+F2"/>
              </a:rPr>
              <a:t>2) Bisa menggunakan </a:t>
            </a:r>
            <a:r>
              <a:rPr lang="en-ID" sz="1600" b="1" i="0" u="none" strike="noStrike" baseline="0">
                <a:latin typeface="CIDFont+F2"/>
              </a:rPr>
              <a:t>%</a:t>
            </a:r>
            <a:r>
              <a:rPr lang="en-ID" sz="1600" b="0" i="0" u="none" strike="noStrike" baseline="0">
                <a:latin typeface="CIDFont+F2"/>
              </a:rPr>
              <a:t>, berarti cocok untuk semua </a:t>
            </a:r>
            <a:r>
              <a:rPr lang="en-ID" sz="1600" b="0" i="0" u="none" strike="noStrike" baseline="0">
                <a:latin typeface="CIDFont+F4"/>
              </a:rPr>
              <a:t>substring</a:t>
            </a:r>
          </a:p>
          <a:p>
            <a:pPr lvl="3"/>
            <a:r>
              <a:rPr lang="en-ID" sz="1600" b="1" i="0" u="none" strike="noStrike" baseline="0">
                <a:latin typeface="CIDFont+F2"/>
              </a:rPr>
              <a:t>SELECT</a:t>
            </a:r>
            <a:r>
              <a:rPr lang="en-ID" sz="1600" b="0" i="0" u="none" strike="noStrike" baseline="0">
                <a:latin typeface="CIDFont+F2"/>
              </a:rPr>
              <a:t> * </a:t>
            </a:r>
            <a:r>
              <a:rPr lang="en-ID" sz="1600" b="1" i="0" u="none" strike="noStrike" baseline="0">
                <a:latin typeface="CIDFont+F2"/>
              </a:rPr>
              <a:t>FROM</a:t>
            </a:r>
            <a:r>
              <a:rPr lang="en-ID" sz="1600" b="0" i="0" u="none" strike="noStrike" baseline="0">
                <a:latin typeface="CIDFont+F2"/>
              </a:rPr>
              <a:t> nasabah</a:t>
            </a:r>
            <a:br>
              <a:rPr lang="en-ID" sz="1600" b="0" i="0" u="none" strike="noStrike" baseline="0">
                <a:latin typeface="CIDFont+F2"/>
              </a:rPr>
            </a:br>
            <a:r>
              <a:rPr lang="en-ID" sz="1600" b="1" i="0" u="none" strike="noStrike" baseline="0">
                <a:latin typeface="CIDFont+F2"/>
              </a:rPr>
              <a:t>WHERE</a:t>
            </a:r>
            <a:r>
              <a:rPr lang="en-ID" sz="1600" b="0" i="0" u="none" strike="noStrike" baseline="0">
                <a:latin typeface="CIDFont+F2"/>
              </a:rPr>
              <a:t> alamat_nasabah </a:t>
            </a:r>
            <a:r>
              <a:rPr lang="en-ID" sz="1600" b="1" i="0" u="none" strike="noStrike" baseline="0">
                <a:latin typeface="CIDFont+F2"/>
              </a:rPr>
              <a:t>LIKE</a:t>
            </a:r>
            <a:r>
              <a:rPr lang="en-ID" sz="1600" b="0" i="0" u="none" strike="noStrike" baseline="0">
                <a:latin typeface="CIDFont+F2"/>
              </a:rPr>
              <a:t> '</a:t>
            </a:r>
            <a:r>
              <a:rPr lang="en-ID" sz="1600" b="1" i="0" u="none" strike="noStrike" baseline="0">
                <a:latin typeface="CIDFont+F2"/>
              </a:rPr>
              <a:t>%</a:t>
            </a:r>
            <a:r>
              <a:rPr lang="en-ID" sz="1600" b="0" i="0" u="none" strike="noStrike" baseline="0">
                <a:latin typeface="CIDFont+F2"/>
              </a:rPr>
              <a:t>negara</a:t>
            </a:r>
            <a:r>
              <a:rPr lang="en-ID" sz="1600" b="1" i="0" u="none" strike="noStrike" baseline="0">
                <a:latin typeface="CIDFont+F2"/>
              </a:rPr>
              <a:t>%</a:t>
            </a:r>
            <a:r>
              <a:rPr lang="en-ID" sz="1600" b="0" i="0" u="none" strike="noStrike" baseline="0">
                <a:latin typeface="CIDFont+F2"/>
              </a:rPr>
              <a:t>’;</a:t>
            </a:r>
          </a:p>
          <a:p>
            <a:pPr lvl="3"/>
            <a:endParaRPr lang="en-ID" sz="1600">
              <a:latin typeface="CIDFont+F2"/>
            </a:endParaRPr>
          </a:p>
          <a:p>
            <a:pPr lvl="2"/>
            <a:r>
              <a:rPr lang="en-ID" sz="1600" b="0" i="0" u="none" strike="noStrike" baseline="0">
                <a:latin typeface="CIDFont+F2"/>
              </a:rPr>
              <a:t>3) Bisa menggunakan _ untuk 1 huruf. Tanda ‘_’ berarti cocok untuk semua karakter pada posisi yang sesuai</a:t>
            </a:r>
          </a:p>
          <a:p>
            <a:pPr lvl="3"/>
            <a:br>
              <a:rPr lang="en-ID" sz="1600" b="0" i="0" u="none" strike="noStrike" baseline="0">
                <a:latin typeface="CIDFont+F2"/>
              </a:rPr>
            </a:br>
            <a:r>
              <a:rPr lang="en-ID" sz="1600" b="1" i="0" u="none" strike="noStrike" baseline="0">
                <a:latin typeface="CIDFont+F2"/>
              </a:rPr>
              <a:t>SELECT</a:t>
            </a:r>
            <a:r>
              <a:rPr lang="en-ID" sz="1600" b="0" i="0" u="none" strike="noStrike" baseline="0">
                <a:latin typeface="CIDFont+F2"/>
              </a:rPr>
              <a:t> * FROM nasabah</a:t>
            </a:r>
            <a:br>
              <a:rPr lang="en-ID" sz="1600" b="0" i="0" u="none" strike="noStrike" baseline="0">
                <a:latin typeface="CIDFont+F2"/>
              </a:rPr>
            </a:br>
            <a:r>
              <a:rPr lang="en-ID" sz="1600" b="1" i="0" u="none" strike="noStrike" baseline="0">
                <a:latin typeface="CIDFont+F2"/>
              </a:rPr>
              <a:t>WHERE</a:t>
            </a:r>
            <a:r>
              <a:rPr lang="en-ID" sz="1600" b="0" i="0" u="none" strike="noStrike" baseline="0">
                <a:latin typeface="CIDFont+F2"/>
              </a:rPr>
              <a:t> nama_nasabah </a:t>
            </a:r>
            <a:r>
              <a:rPr lang="en-ID" sz="1600" b="1" i="0" u="none" strike="noStrike" baseline="0">
                <a:latin typeface="CIDFont+F2"/>
              </a:rPr>
              <a:t>LIKE</a:t>
            </a:r>
            <a:r>
              <a:rPr lang="en-ID" sz="1600" b="0" i="0" u="none" strike="noStrike" baseline="0">
                <a:latin typeface="CIDFont+F2"/>
              </a:rPr>
              <a:t> 'Ali T_p_n’;</a:t>
            </a:r>
          </a:p>
        </p:txBody>
      </p:sp>
    </p:spTree>
    <p:extLst>
      <p:ext uri="{BB962C8B-B14F-4D97-AF65-F5344CB8AC3E}">
        <p14:creationId xmlns:p14="http://schemas.microsoft.com/office/powerpoint/2010/main" val="413061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C7AE9C-61D3-BAA3-DC0A-C2D4C7434196}"/>
              </a:ext>
            </a:extLst>
          </p:cNvPr>
          <p:cNvSpPr txBox="1"/>
          <p:nvPr/>
        </p:nvSpPr>
        <p:spPr>
          <a:xfrm>
            <a:off x="983974" y="1262992"/>
            <a:ext cx="9422296" cy="4093428"/>
          </a:xfrm>
          <a:prstGeom prst="rect">
            <a:avLst/>
          </a:prstGeom>
          <a:noFill/>
        </p:spPr>
        <p:txBody>
          <a:bodyPr wrap="square">
            <a:spAutoFit/>
          </a:bodyPr>
          <a:lstStyle/>
          <a:p>
            <a:pPr marL="342900" indent="-342900" algn="just">
              <a:buFont typeface="+mj-lt"/>
              <a:buAutoNum type="arabicPeriod"/>
            </a:pPr>
            <a:r>
              <a:rPr lang="en-ID" sz="2000" b="0" i="0" u="none" strike="noStrike" baseline="0">
                <a:latin typeface="CIDFont+F2"/>
              </a:rPr>
              <a:t>Menggunakan tambahan klausa </a:t>
            </a:r>
            <a:r>
              <a:rPr lang="en-ID" sz="2000" b="1" i="0" u="none" strike="noStrike" baseline="0">
                <a:latin typeface="CIDFont+F1"/>
              </a:rPr>
              <a:t>between</a:t>
            </a:r>
            <a:r>
              <a:rPr lang="en-ID" sz="2000" b="0" i="0" u="none" strike="noStrike" baseline="0">
                <a:latin typeface="CIDFont+F1"/>
              </a:rPr>
              <a:t> </a:t>
            </a:r>
            <a:r>
              <a:rPr lang="en-ID" sz="2000" b="0" i="0" u="none" strike="noStrike" baseline="0">
                <a:latin typeface="CIDFont+F2"/>
              </a:rPr>
              <a:t>dengan criteria yang berbentuk </a:t>
            </a:r>
            <a:r>
              <a:rPr lang="en-ID" sz="2000" b="0" i="0" u="none" strike="noStrike" baseline="0">
                <a:latin typeface="CIDFont+F4"/>
              </a:rPr>
              <a:t>range </a:t>
            </a:r>
            <a:r>
              <a:rPr lang="en-ID" sz="2000" b="0" i="0" u="none" strike="noStrike" baseline="0">
                <a:latin typeface="CIDFont+F2"/>
              </a:rPr>
              <a:t>nilai tertentu dengan, misalnya untuk menampilkan </a:t>
            </a:r>
            <a:r>
              <a:rPr lang="en-ID" sz="2000" b="0" i="1" u="none" strike="noStrike" baseline="0">
                <a:latin typeface="CIDFont+F4"/>
              </a:rPr>
              <a:t>record-record</a:t>
            </a:r>
            <a:r>
              <a:rPr lang="en-ID" sz="2000" b="0" i="0" u="none" strike="noStrike" baseline="0">
                <a:latin typeface="CIDFont+F4"/>
              </a:rPr>
              <a:t> </a:t>
            </a:r>
            <a:r>
              <a:rPr lang="en-ID" sz="2000" b="0" i="0" u="none" strike="noStrike" baseline="0">
                <a:latin typeface="CIDFont+F2"/>
              </a:rPr>
              <a:t>kuliah yang diselenggarakan antara semester 3 hingga semester 5 :</a:t>
            </a:r>
          </a:p>
          <a:p>
            <a:pPr algn="just"/>
            <a:endParaRPr lang="en-ID" sz="2000" b="0" i="0" u="none" strike="noStrike" baseline="0">
              <a:latin typeface="CIDFont+F2"/>
            </a:endParaRPr>
          </a:p>
          <a:p>
            <a:pPr lvl="1" algn="just"/>
            <a:r>
              <a:rPr lang="en-ID" sz="2000" b="1" i="0" u="none" strike="noStrike" baseline="0">
                <a:latin typeface="CIDFont+F1"/>
              </a:rPr>
              <a:t>Select</a:t>
            </a:r>
            <a:r>
              <a:rPr lang="en-ID" sz="2000" b="0" i="0" u="none" strike="noStrike" baseline="0">
                <a:latin typeface="CIDFont+F1"/>
              </a:rPr>
              <a:t> * </a:t>
            </a:r>
          </a:p>
          <a:p>
            <a:pPr lvl="1" algn="just"/>
            <a:r>
              <a:rPr lang="en-ID" sz="2000" b="1" i="0" u="none" strike="noStrike" baseline="0">
                <a:latin typeface="CIDFont+F1"/>
              </a:rPr>
              <a:t>from</a:t>
            </a:r>
            <a:r>
              <a:rPr lang="en-ID" sz="2000" b="0" i="0" u="none" strike="noStrike" baseline="0">
                <a:latin typeface="CIDFont+F1"/>
              </a:rPr>
              <a:t> </a:t>
            </a:r>
            <a:r>
              <a:rPr lang="en-ID" sz="2000" b="0" i="0" u="none" strike="noStrike" baseline="0">
                <a:latin typeface="CIDFont+F2"/>
              </a:rPr>
              <a:t>kuliah </a:t>
            </a:r>
          </a:p>
          <a:p>
            <a:pPr lvl="1" algn="just"/>
            <a:r>
              <a:rPr lang="en-US" sz="2000" b="1" i="0" u="none" strike="noStrike" baseline="0">
                <a:latin typeface="CIDFont+F1"/>
              </a:rPr>
              <a:t>where</a:t>
            </a:r>
            <a:r>
              <a:rPr lang="en-US" sz="2000" b="0" i="0" u="none" strike="noStrike" baseline="0">
                <a:latin typeface="CIDFont+F1"/>
              </a:rPr>
              <a:t> </a:t>
            </a:r>
            <a:r>
              <a:rPr lang="en-US" sz="2000" b="0" i="0" u="none" strike="noStrike" baseline="0">
                <a:latin typeface="CIDFont+F2"/>
              </a:rPr>
              <a:t>semester </a:t>
            </a:r>
            <a:r>
              <a:rPr lang="en-US" sz="2000" b="1" i="0" u="none" strike="noStrike" baseline="0">
                <a:latin typeface="CIDFont+F1"/>
              </a:rPr>
              <a:t>between</a:t>
            </a:r>
            <a:r>
              <a:rPr lang="en-US" sz="2000" b="0" i="0" u="none" strike="noStrike" baseline="0">
                <a:latin typeface="CIDFont+F1"/>
              </a:rPr>
              <a:t> </a:t>
            </a:r>
            <a:r>
              <a:rPr lang="en-US" sz="2000" b="0" i="0" u="none" strike="noStrike" baseline="0">
                <a:latin typeface="CIDFont+F2"/>
              </a:rPr>
              <a:t>3 </a:t>
            </a:r>
            <a:r>
              <a:rPr lang="en-US" sz="2000" b="1" i="0" u="none" strike="noStrike" baseline="0">
                <a:latin typeface="CIDFont+F1"/>
              </a:rPr>
              <a:t>and</a:t>
            </a:r>
            <a:r>
              <a:rPr lang="en-US" sz="2000" b="0" i="0" u="none" strike="noStrike" baseline="0">
                <a:latin typeface="CIDFont+F1"/>
              </a:rPr>
              <a:t> </a:t>
            </a:r>
            <a:r>
              <a:rPr lang="en-US" sz="2000" b="0" i="0" u="none" strike="noStrike" baseline="0">
                <a:latin typeface="CIDFont+F2"/>
              </a:rPr>
              <a:t>5;</a:t>
            </a:r>
            <a:endParaRPr lang="en-US" sz="2000">
              <a:latin typeface="CIDFont+F2"/>
            </a:endParaRPr>
          </a:p>
          <a:p>
            <a:pPr marL="342900" indent="-342900">
              <a:buFont typeface="+mj-lt"/>
              <a:buAutoNum type="arabicPeriod"/>
            </a:pPr>
            <a:endParaRPr lang="en-ID" sz="2000" b="0" i="0" u="none" strike="noStrike" baseline="0">
              <a:latin typeface="CIDFont+F2"/>
            </a:endParaRPr>
          </a:p>
          <a:p>
            <a:pPr marL="342900" indent="-342900">
              <a:buFont typeface="+mj-lt"/>
              <a:buAutoNum type="arabicPeriod" startAt="2"/>
            </a:pPr>
            <a:r>
              <a:rPr lang="en-ID" sz="2000" b="0" i="0" u="none" strike="noStrike" baseline="0">
                <a:latin typeface="CIDFont+F2"/>
              </a:rPr>
              <a:t>Untuk pencarian yang case insensitive (tidak mempedulikan huruf besar atau kecil), gunakan </a:t>
            </a:r>
            <a:r>
              <a:rPr lang="en-ID" sz="2000" b="1" i="0" u="none" strike="noStrike" baseline="0">
                <a:latin typeface="CIDFont+F2"/>
              </a:rPr>
              <a:t>ILIKE</a:t>
            </a:r>
            <a:r>
              <a:rPr lang="en-ID" sz="2000" b="0" i="0" u="none" strike="noStrike" baseline="0">
                <a:latin typeface="CIDFont+F2"/>
              </a:rPr>
              <a:t>:</a:t>
            </a:r>
          </a:p>
          <a:p>
            <a:pPr lvl="1"/>
            <a:br>
              <a:rPr lang="en-ID" sz="2000" b="0" i="0" u="none" strike="noStrike" baseline="0">
                <a:latin typeface="CIDFont+F2"/>
              </a:rPr>
            </a:br>
            <a:r>
              <a:rPr lang="en-ID" sz="2000" b="1" i="0" u="none" strike="noStrike" baseline="0">
                <a:latin typeface="CIDFont+F2"/>
              </a:rPr>
              <a:t>SELECT</a:t>
            </a:r>
            <a:r>
              <a:rPr lang="en-ID" sz="2000" b="0" i="0" u="none" strike="noStrike" baseline="0">
                <a:latin typeface="CIDFont+F2"/>
              </a:rPr>
              <a:t> * FROM nasabah</a:t>
            </a:r>
            <a:br>
              <a:rPr lang="en-ID" sz="2000" b="0" i="0" u="none" strike="noStrike" baseline="0">
                <a:latin typeface="CIDFont+F2"/>
              </a:rPr>
            </a:br>
            <a:r>
              <a:rPr lang="en-ID" sz="2000" b="1" i="0" u="none" strike="noStrike" baseline="0">
                <a:latin typeface="CIDFont+F2"/>
              </a:rPr>
              <a:t>WHERE</a:t>
            </a:r>
            <a:r>
              <a:rPr lang="en-ID" sz="2000" b="0" i="0" u="none" strike="noStrike" baseline="0">
                <a:latin typeface="CIDFont+F2"/>
              </a:rPr>
              <a:t> nama_nasabah </a:t>
            </a:r>
            <a:r>
              <a:rPr lang="en-ID" sz="2000" b="1" i="0" u="none" strike="noStrike" baseline="0">
                <a:latin typeface="CIDFont+F2"/>
              </a:rPr>
              <a:t>ILIKE</a:t>
            </a:r>
            <a:r>
              <a:rPr lang="en-ID" sz="2000" b="0" i="0" u="none" strike="noStrike" baseline="0">
                <a:latin typeface="CIDFont+F2"/>
              </a:rPr>
              <a:t> '% marsudi';</a:t>
            </a:r>
            <a:endParaRPr lang="en-ID" sz="2000"/>
          </a:p>
        </p:txBody>
      </p:sp>
    </p:spTree>
    <p:extLst>
      <p:ext uri="{BB962C8B-B14F-4D97-AF65-F5344CB8AC3E}">
        <p14:creationId xmlns:p14="http://schemas.microsoft.com/office/powerpoint/2010/main" val="7093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A0583D-9EA8-DEA1-F939-D48FD0FDF143}"/>
              </a:ext>
            </a:extLst>
          </p:cNvPr>
          <p:cNvSpPr txBox="1"/>
          <p:nvPr/>
        </p:nvSpPr>
        <p:spPr>
          <a:xfrm>
            <a:off x="1292086" y="769441"/>
            <a:ext cx="7973667" cy="5755422"/>
          </a:xfrm>
          <a:prstGeom prst="rect">
            <a:avLst/>
          </a:prstGeom>
          <a:noFill/>
        </p:spPr>
        <p:txBody>
          <a:bodyPr wrap="square">
            <a:spAutoFit/>
          </a:bodyPr>
          <a:lstStyle/>
          <a:p>
            <a:pPr algn="l"/>
            <a:r>
              <a:rPr lang="en-ID" sz="1600" b="0" i="0" u="none" strike="noStrike" baseline="0">
                <a:latin typeface="CIDFont+F2"/>
              </a:rPr>
              <a:t>Digunakan untuk mengurutkan hasil SELECT.</a:t>
            </a:r>
          </a:p>
          <a:p>
            <a:pPr algn="l"/>
            <a:endParaRPr lang="en-ID" sz="1600" b="0" i="0" u="none" strike="noStrike" baseline="0">
              <a:latin typeface="CIDFont+F2"/>
            </a:endParaRPr>
          </a:p>
          <a:p>
            <a:pPr marL="342900" indent="-342900" algn="l">
              <a:buAutoNum type="arabicParenR"/>
            </a:pPr>
            <a:r>
              <a:rPr lang="en-ID" sz="1600" b="0" i="0" u="none" strike="noStrike" baseline="0">
                <a:latin typeface="CIDFont+F2"/>
              </a:rPr>
              <a:t>Untuk mengurutkan dari kecil ke besar:</a:t>
            </a:r>
          </a:p>
          <a:p>
            <a:pPr lvl="1"/>
            <a:r>
              <a:rPr lang="en-ID" sz="1600" b="1" i="0" u="none" strike="noStrike" baseline="0">
                <a:latin typeface="CIDFont+F2"/>
              </a:rPr>
              <a:t>SELECT</a:t>
            </a:r>
            <a:r>
              <a:rPr lang="en-ID" sz="1600" b="0" i="0" u="none" strike="noStrike" baseline="0">
                <a:latin typeface="CIDFont+F2"/>
              </a:rPr>
              <a:t> * </a:t>
            </a:r>
            <a:r>
              <a:rPr lang="en-ID" sz="1600" b="1" i="0" u="none" strike="noStrike" baseline="0">
                <a:latin typeface="CIDFont+F2"/>
              </a:rPr>
              <a:t>FROM</a:t>
            </a:r>
            <a:r>
              <a:rPr lang="en-ID" sz="1600" b="0" i="0" u="none" strike="noStrike" baseline="0">
                <a:latin typeface="CIDFont+F2"/>
              </a:rPr>
              <a:t> nasabah</a:t>
            </a:r>
          </a:p>
          <a:p>
            <a:pPr lvl="1"/>
            <a:r>
              <a:rPr lang="en-ID" sz="1600" b="1" i="0" u="none" strike="noStrike" baseline="0">
                <a:latin typeface="CIDFont+F2"/>
              </a:rPr>
              <a:t>ORDER BY </a:t>
            </a:r>
            <a:r>
              <a:rPr lang="en-ID" sz="1600" b="0" i="0" u="none" strike="noStrike" baseline="0">
                <a:latin typeface="CIDFont+F2"/>
              </a:rPr>
              <a:t>nama_nasabah;</a:t>
            </a:r>
          </a:p>
          <a:p>
            <a:pPr algn="l"/>
            <a:endParaRPr lang="en-ID" sz="1600" b="0" i="0" u="none" strike="noStrike" baseline="0">
              <a:latin typeface="CIDFont+F2"/>
            </a:endParaRPr>
          </a:p>
          <a:p>
            <a:pPr algn="l"/>
            <a:r>
              <a:rPr lang="en-ID" sz="1600" b="0" i="0" u="none" strike="noStrike" baseline="0">
                <a:latin typeface="CIDFont+F2"/>
              </a:rPr>
              <a:t>2) Untuk mengurutkan dari besar ke kecil:</a:t>
            </a:r>
          </a:p>
          <a:p>
            <a:pPr lvl="1"/>
            <a:r>
              <a:rPr lang="en-ID" sz="1600" b="1" i="0" u="none" strike="noStrike" baseline="0">
                <a:latin typeface="CIDFont+F2"/>
              </a:rPr>
              <a:t>SELECT</a:t>
            </a:r>
            <a:r>
              <a:rPr lang="en-ID" sz="1600" b="0" i="0" u="none" strike="noStrike" baseline="0">
                <a:latin typeface="CIDFont+F2"/>
              </a:rPr>
              <a:t> * </a:t>
            </a:r>
            <a:r>
              <a:rPr lang="en-ID" sz="1600" b="1">
                <a:latin typeface="CIDFont+F2"/>
              </a:rPr>
              <a:t>FROM</a:t>
            </a:r>
            <a:r>
              <a:rPr lang="en-ID" sz="1600" b="0" i="0" u="none" strike="noStrike" baseline="0">
                <a:latin typeface="CIDFont+F2"/>
              </a:rPr>
              <a:t> nasabah</a:t>
            </a:r>
          </a:p>
          <a:p>
            <a:pPr lvl="1"/>
            <a:r>
              <a:rPr lang="en-ID" sz="1600" b="1">
                <a:latin typeface="CIDFont+F2"/>
              </a:rPr>
              <a:t>ORDER BY </a:t>
            </a:r>
            <a:r>
              <a:rPr lang="en-ID" sz="1600" b="0" i="0" u="none" strike="noStrike" baseline="0">
                <a:latin typeface="CIDFont+F2"/>
              </a:rPr>
              <a:t>nama_nasabah </a:t>
            </a:r>
            <a:r>
              <a:rPr lang="en-ID" sz="1600" b="1">
                <a:latin typeface="CIDFont+F2"/>
              </a:rPr>
              <a:t>DESC</a:t>
            </a:r>
            <a:r>
              <a:rPr lang="en-ID" sz="1600" b="0" i="0" u="none" strike="noStrike" baseline="0">
                <a:latin typeface="CIDFont+F2"/>
              </a:rPr>
              <a:t>;</a:t>
            </a:r>
          </a:p>
          <a:p>
            <a:pPr algn="l"/>
            <a:endParaRPr lang="en-US" sz="1600" b="0" i="0" u="none" strike="noStrike" baseline="0">
              <a:latin typeface="CIDFont+F2"/>
            </a:endParaRPr>
          </a:p>
          <a:p>
            <a:pPr lvl="1"/>
            <a:r>
              <a:rPr lang="en-US" sz="1600" b="0" i="0" u="none" strike="noStrike" baseline="0">
                <a:latin typeface="CIDFont+F2"/>
              </a:rPr>
              <a:t>Jika ada WHERE, maka ORDER BY ditaruh sesudah WHERE.</a:t>
            </a:r>
          </a:p>
          <a:p>
            <a:pPr algn="l"/>
            <a:endParaRPr lang="en-US" sz="1600" b="0" i="0" u="none" strike="noStrike" baseline="0">
              <a:latin typeface="CIDFont+F2"/>
            </a:endParaRPr>
          </a:p>
          <a:p>
            <a:pPr algn="l"/>
            <a:r>
              <a:rPr lang="en-ID" sz="1600" b="0" i="0" u="none" strike="noStrike" baseline="0">
                <a:latin typeface="CIDFont+F2"/>
              </a:rPr>
              <a:t>3) Untuk melakukan pengurutan lebih dari satu kolom, pisahkan dengan tanda koma:</a:t>
            </a:r>
          </a:p>
          <a:p>
            <a:pPr lvl="1"/>
            <a:r>
              <a:rPr lang="en-US" sz="1600" b="1" i="0" u="none" strike="noStrike" baseline="0">
                <a:latin typeface="CIDFont+F2"/>
              </a:rPr>
              <a:t>SELECT</a:t>
            </a:r>
            <a:r>
              <a:rPr lang="en-US" sz="1600" b="0" i="0" u="none" strike="noStrike" baseline="0">
                <a:latin typeface="CIDFont+F2"/>
              </a:rPr>
              <a:t> * </a:t>
            </a:r>
            <a:r>
              <a:rPr lang="en-US" sz="1600" b="1">
                <a:latin typeface="CIDFont+F2"/>
              </a:rPr>
              <a:t>FROM</a:t>
            </a:r>
            <a:r>
              <a:rPr lang="en-US" sz="1600" b="0" i="0" u="none" strike="noStrike" baseline="0">
                <a:latin typeface="CIDFont+F2"/>
              </a:rPr>
              <a:t> nasabah_has_rekening</a:t>
            </a:r>
          </a:p>
          <a:p>
            <a:pPr lvl="1"/>
            <a:r>
              <a:rPr lang="en-US" sz="1600" b="1">
                <a:latin typeface="CIDFont+F2"/>
              </a:rPr>
              <a:t>ORDER BY </a:t>
            </a:r>
            <a:r>
              <a:rPr lang="en-US" sz="1600" b="0" i="0" u="none" strike="noStrike" baseline="0">
                <a:latin typeface="CIDFont+F2"/>
              </a:rPr>
              <a:t>no_rekening, id_nasabah;</a:t>
            </a:r>
          </a:p>
          <a:p>
            <a:pPr algn="l"/>
            <a:endParaRPr lang="en-US" sz="1600" b="0" i="0" u="none" strike="noStrike" baseline="0">
              <a:latin typeface="CIDFont+F2"/>
            </a:endParaRPr>
          </a:p>
          <a:p>
            <a:pPr algn="l"/>
            <a:r>
              <a:rPr lang="en-ID" sz="1600" b="0" i="0" u="none" strike="noStrike" baseline="0">
                <a:latin typeface="CIDFont+F2"/>
              </a:rPr>
              <a:t>4) Menentukan DESC untuk kolom(-kolom) tertentu, misalnya:</a:t>
            </a:r>
          </a:p>
          <a:p>
            <a:pPr algn="l"/>
            <a:endParaRPr lang="en-ID" sz="1600" b="0" i="0" u="none" strike="noStrike" baseline="0">
              <a:latin typeface="CIDFont+F2"/>
            </a:endParaRPr>
          </a:p>
          <a:p>
            <a:pPr lvl="1"/>
            <a:r>
              <a:rPr lang="en-US" sz="1600" b="1">
                <a:latin typeface="CIDFont+F2"/>
              </a:rPr>
              <a:t>SELECT</a:t>
            </a:r>
            <a:r>
              <a:rPr lang="en-US" sz="1600" b="0" i="0" u="none" strike="noStrike" baseline="0">
                <a:latin typeface="CIDFont+F2"/>
              </a:rPr>
              <a:t> * </a:t>
            </a:r>
            <a:r>
              <a:rPr lang="en-US" sz="1600" b="1">
                <a:latin typeface="CIDFont+F2"/>
              </a:rPr>
              <a:t>FROM</a:t>
            </a:r>
            <a:r>
              <a:rPr lang="en-US" sz="1600" b="0" i="0" u="none" strike="noStrike" baseline="0">
                <a:latin typeface="CIDFont+F2"/>
              </a:rPr>
              <a:t> nasabah_has_rekening</a:t>
            </a:r>
          </a:p>
          <a:p>
            <a:pPr lvl="1"/>
            <a:r>
              <a:rPr lang="en-US" sz="1600" b="1">
                <a:latin typeface="CIDFont+F2"/>
              </a:rPr>
              <a:t>ORDER BY </a:t>
            </a:r>
            <a:r>
              <a:rPr lang="en-US" sz="1600" b="0" i="0" u="none" strike="noStrike" baseline="0">
                <a:latin typeface="CIDFont+F2"/>
              </a:rPr>
              <a:t>no_rekening, id_nasabah DESC;</a:t>
            </a:r>
          </a:p>
          <a:p>
            <a:pPr lvl="1"/>
            <a:endParaRPr lang="en-US" sz="1600" b="0" i="0" u="none" strike="noStrike" baseline="0">
              <a:latin typeface="CIDFont+F2"/>
            </a:endParaRPr>
          </a:p>
          <a:p>
            <a:pPr lvl="1"/>
            <a:r>
              <a:rPr lang="en-US" sz="1600" b="1">
                <a:latin typeface="CIDFont+F2"/>
              </a:rPr>
              <a:t>SELECT</a:t>
            </a:r>
            <a:r>
              <a:rPr lang="en-US" sz="1600" b="0" i="0" u="none" strike="noStrike" baseline="0">
                <a:latin typeface="CIDFont+F2"/>
              </a:rPr>
              <a:t> * FROM nasabah_has_rekening</a:t>
            </a:r>
          </a:p>
          <a:p>
            <a:pPr lvl="1"/>
            <a:r>
              <a:rPr lang="en-US" sz="1600" b="0" i="0" u="none" strike="noStrike" baseline="0">
                <a:latin typeface="CIDFont+F2"/>
              </a:rPr>
              <a:t>ORDER BY no_rekening DESC, id_nasabah;</a:t>
            </a:r>
            <a:endParaRPr lang="en-ID" sz="1600"/>
          </a:p>
        </p:txBody>
      </p:sp>
      <p:sp>
        <p:nvSpPr>
          <p:cNvPr id="2" name="Rectangle 1">
            <a:extLst>
              <a:ext uri="{FF2B5EF4-FFF2-40B4-BE49-F238E27FC236}">
                <a16:creationId xmlns:a16="http://schemas.microsoft.com/office/drawing/2014/main" id="{C10B494C-52F2-1126-8D1E-DAC9834C7FA1}"/>
              </a:ext>
            </a:extLst>
          </p:cNvPr>
          <p:cNvSpPr/>
          <p:nvPr/>
        </p:nvSpPr>
        <p:spPr>
          <a:xfrm>
            <a:off x="3975593" y="0"/>
            <a:ext cx="2252988" cy="769441"/>
          </a:xfrm>
          <a:prstGeom prst="rect">
            <a:avLst/>
          </a:prstGeom>
          <a:noFill/>
        </p:spPr>
        <p:txBody>
          <a:bodyPr wrap="none" lIns="91440" tIns="45720" rIns="91440" bIns="45720">
            <a:spAutoFit/>
          </a:bodyPr>
          <a:lstStyle/>
          <a:p>
            <a:pPr algn="ctr"/>
            <a:r>
              <a:rPr lang="en-US" sz="4400" b="1" cap="none" spc="0">
                <a:ln w="22225">
                  <a:solidFill>
                    <a:schemeClr val="accent2"/>
                  </a:solidFill>
                  <a:prstDash val="solid"/>
                </a:ln>
                <a:solidFill>
                  <a:schemeClr val="accent2">
                    <a:lumMod val="40000"/>
                    <a:lumOff val="60000"/>
                  </a:schemeClr>
                </a:solidFill>
                <a:effectLst/>
              </a:rPr>
              <a:t>Order By</a:t>
            </a:r>
          </a:p>
        </p:txBody>
      </p:sp>
    </p:spTree>
    <p:extLst>
      <p:ext uri="{BB962C8B-B14F-4D97-AF65-F5344CB8AC3E}">
        <p14:creationId xmlns:p14="http://schemas.microsoft.com/office/powerpoint/2010/main" val="50520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2FB157-E3C8-C766-CF0A-BD509FBB50F0}"/>
              </a:ext>
            </a:extLst>
          </p:cNvPr>
          <p:cNvSpPr txBox="1"/>
          <p:nvPr/>
        </p:nvSpPr>
        <p:spPr>
          <a:xfrm>
            <a:off x="805070" y="1086032"/>
            <a:ext cx="10098156" cy="5016758"/>
          </a:xfrm>
          <a:prstGeom prst="rect">
            <a:avLst/>
          </a:prstGeom>
          <a:noFill/>
        </p:spPr>
        <p:txBody>
          <a:bodyPr wrap="square">
            <a:spAutoFit/>
          </a:bodyPr>
          <a:lstStyle/>
          <a:p>
            <a:pPr algn="l"/>
            <a:r>
              <a:rPr lang="en-ID" sz="2000" b="0" i="0" u="none" strike="noStrike" baseline="0">
                <a:latin typeface="CIDFont+F2"/>
              </a:rPr>
              <a:t>Digunakan untuk membatasi jumlah baris yang ditampilkan dalam SELECT.</a:t>
            </a:r>
          </a:p>
          <a:p>
            <a:pPr algn="l"/>
            <a:r>
              <a:rPr lang="sv-SE" sz="2000" b="0" i="0" u="none" strike="noStrike" baseline="0">
                <a:latin typeface="CIDFont+F2"/>
              </a:rPr>
              <a:t>a. Hanya menampilkan 3 baris pertama:</a:t>
            </a:r>
          </a:p>
          <a:p>
            <a:pPr lvl="1"/>
            <a:r>
              <a:rPr lang="en-ID" sz="2000" b="1" i="0" u="none" strike="noStrike" baseline="0">
                <a:latin typeface="CIDFont+F2"/>
              </a:rPr>
              <a:t>SELECT</a:t>
            </a:r>
            <a:r>
              <a:rPr lang="en-ID" sz="2000" b="0" i="0" u="none" strike="noStrike" baseline="0">
                <a:latin typeface="CIDFont+F2"/>
              </a:rPr>
              <a:t> * </a:t>
            </a:r>
            <a:r>
              <a:rPr lang="en-ID" sz="2000" b="1">
                <a:latin typeface="CIDFont+F2"/>
              </a:rPr>
              <a:t>FROM</a:t>
            </a:r>
            <a:r>
              <a:rPr lang="en-ID" sz="2000" b="0" i="0" u="none" strike="noStrike" baseline="0">
                <a:latin typeface="CIDFont+F2"/>
              </a:rPr>
              <a:t> nasabah</a:t>
            </a:r>
          </a:p>
          <a:p>
            <a:pPr lvl="1"/>
            <a:r>
              <a:rPr lang="en-ID" sz="2000" b="1">
                <a:latin typeface="CIDFont+F2"/>
              </a:rPr>
              <a:t>ORDER BY </a:t>
            </a:r>
            <a:r>
              <a:rPr lang="en-ID" sz="2000" b="0" i="0" u="none" strike="noStrike" baseline="0">
                <a:latin typeface="CIDFont+F2"/>
              </a:rPr>
              <a:t>id_nasabah</a:t>
            </a:r>
          </a:p>
          <a:p>
            <a:pPr lvl="1"/>
            <a:r>
              <a:rPr lang="en-ID" sz="2000" b="1">
                <a:latin typeface="CIDFont+F2"/>
              </a:rPr>
              <a:t>LIMIT</a:t>
            </a:r>
            <a:r>
              <a:rPr lang="en-ID" sz="2000" b="0" i="0" u="none" strike="noStrike" baseline="0">
                <a:latin typeface="CIDFont+F2"/>
              </a:rPr>
              <a:t> 3;</a:t>
            </a:r>
          </a:p>
          <a:p>
            <a:pPr lvl="1"/>
            <a:endParaRPr lang="en-ID" sz="2000" b="0" i="0" u="none" strike="noStrike" baseline="0">
              <a:latin typeface="CIDFont+F2"/>
            </a:endParaRPr>
          </a:p>
          <a:p>
            <a:pPr algn="l"/>
            <a:r>
              <a:rPr lang="en-ID" sz="2000" b="0" i="0" u="none" strike="noStrike" baseline="0">
                <a:latin typeface="CIDFont+F2"/>
              </a:rPr>
              <a:t>b. Menampilkan 2 baris setelah melewati 2 baris pertama:</a:t>
            </a:r>
          </a:p>
          <a:p>
            <a:pPr lvl="1"/>
            <a:r>
              <a:rPr lang="en-ID" sz="2000" b="1" i="0" u="none" strike="noStrike" baseline="0">
                <a:latin typeface="CIDFont+F2"/>
              </a:rPr>
              <a:t>SELECT</a:t>
            </a:r>
            <a:r>
              <a:rPr lang="en-ID" sz="2000" b="0" i="0" u="none" strike="noStrike" baseline="0">
                <a:latin typeface="CIDFont+F2"/>
              </a:rPr>
              <a:t> * </a:t>
            </a:r>
            <a:r>
              <a:rPr lang="en-ID" sz="2000" b="1">
                <a:latin typeface="CIDFont+F2"/>
              </a:rPr>
              <a:t>FROM</a:t>
            </a:r>
            <a:r>
              <a:rPr lang="en-ID" sz="2000" b="0" i="0" u="none" strike="noStrike" baseline="0">
                <a:latin typeface="CIDFont+F2"/>
              </a:rPr>
              <a:t> nasabah</a:t>
            </a:r>
          </a:p>
          <a:p>
            <a:pPr lvl="1"/>
            <a:r>
              <a:rPr lang="en-ID" sz="2000" b="1">
                <a:latin typeface="CIDFont+F2"/>
              </a:rPr>
              <a:t>ORDER BY </a:t>
            </a:r>
            <a:r>
              <a:rPr lang="en-ID" sz="2000" b="0" i="0" u="none" strike="noStrike" baseline="0">
                <a:latin typeface="CIDFont+F2"/>
              </a:rPr>
              <a:t>id_nasabah</a:t>
            </a:r>
          </a:p>
          <a:p>
            <a:pPr lvl="1"/>
            <a:r>
              <a:rPr lang="en-ID" sz="2000" b="1">
                <a:latin typeface="CIDFont+F2"/>
              </a:rPr>
              <a:t>LIMIT</a:t>
            </a:r>
            <a:r>
              <a:rPr lang="en-ID" sz="2000" b="0" i="0" u="none" strike="noStrike" baseline="0">
                <a:latin typeface="CIDFont+F2"/>
              </a:rPr>
              <a:t> 2 </a:t>
            </a:r>
            <a:r>
              <a:rPr lang="en-ID" sz="2000" b="1">
                <a:latin typeface="CIDFont+F2"/>
              </a:rPr>
              <a:t>OFFSET</a:t>
            </a:r>
            <a:r>
              <a:rPr lang="en-ID" sz="2000" b="0" i="0" u="none" strike="noStrike" baseline="0">
                <a:latin typeface="CIDFont+F2"/>
              </a:rPr>
              <a:t> 2;</a:t>
            </a:r>
          </a:p>
          <a:p>
            <a:pPr algn="l"/>
            <a:endParaRPr lang="en-ID" sz="2000" b="0" i="0" u="none" strike="noStrike" baseline="0">
              <a:latin typeface="CIDFont+F2"/>
            </a:endParaRPr>
          </a:p>
          <a:p>
            <a:pPr algn="just"/>
            <a:r>
              <a:rPr lang="en-ID" sz="2000" b="0" i="0" u="none" strike="noStrike" baseline="0">
                <a:latin typeface="CIDFont+F2"/>
              </a:rPr>
              <a:t>Penggunaan </a:t>
            </a:r>
            <a:r>
              <a:rPr lang="en-ID" sz="2000" b="1">
                <a:latin typeface="CIDFont+F2"/>
              </a:rPr>
              <a:t>LIMIT</a:t>
            </a:r>
            <a:r>
              <a:rPr lang="en-ID" sz="2000" b="0" i="0" u="none" strike="noStrike" baseline="0">
                <a:latin typeface="CIDFont+F2"/>
              </a:rPr>
              <a:t> sebaiknya selalu digunakan bersama dengan </a:t>
            </a:r>
            <a:r>
              <a:rPr lang="en-ID" sz="2000" b="1" i="0" u="none" strike="noStrike" baseline="0">
                <a:latin typeface="CIDFont+F2"/>
              </a:rPr>
              <a:t>ORDER BY</a:t>
            </a:r>
            <a:r>
              <a:rPr lang="en-ID" sz="2000" b="0" i="0" u="none" strike="noStrike" baseline="0">
                <a:latin typeface="CIDFont+F2"/>
              </a:rPr>
              <a:t>, sehingga urutan yang ditampilkan akan selalu konsisten. </a:t>
            </a:r>
            <a:r>
              <a:rPr lang="en-ID" sz="2000" b="1">
                <a:latin typeface="CIDFont+F2"/>
              </a:rPr>
              <a:t>LIMIT</a:t>
            </a:r>
            <a:r>
              <a:rPr lang="en-ID" sz="2000" b="0" i="0" u="none" strike="noStrike" baseline="0">
                <a:latin typeface="CIDFont+F2"/>
              </a:rPr>
              <a:t> dan </a:t>
            </a:r>
            <a:r>
              <a:rPr lang="en-ID" sz="2000" b="1">
                <a:latin typeface="CIDFont+F2"/>
              </a:rPr>
              <a:t>OFFSET</a:t>
            </a:r>
            <a:r>
              <a:rPr lang="en-ID" sz="2000" b="0" i="0" u="none" strike="noStrike" baseline="0">
                <a:latin typeface="CIDFont+F2"/>
              </a:rPr>
              <a:t> sangat berguna dalam tampilan yang berbasis web (misalnya dengan menggunakan PHP atau JSP) agar tampilan data tidak terlalu besar dan bisa lebih rapi. Tampilan data yang banyak bisa diatur dan </a:t>
            </a:r>
            <a:r>
              <a:rPr lang="it-IT" sz="2000" b="0" i="0" u="none" strike="noStrike" baseline="0">
                <a:latin typeface="CIDFont+F2"/>
              </a:rPr>
              <a:t>dibagi menjadi beberapa halaman (pages).</a:t>
            </a:r>
            <a:endParaRPr lang="en-ID" sz="2000"/>
          </a:p>
        </p:txBody>
      </p:sp>
      <p:sp>
        <p:nvSpPr>
          <p:cNvPr id="2" name="Rectangle 1">
            <a:extLst>
              <a:ext uri="{FF2B5EF4-FFF2-40B4-BE49-F238E27FC236}">
                <a16:creationId xmlns:a16="http://schemas.microsoft.com/office/drawing/2014/main" id="{E00FAD73-2DB5-670F-EAB6-5A365142143E}"/>
              </a:ext>
            </a:extLst>
          </p:cNvPr>
          <p:cNvSpPr/>
          <p:nvPr/>
        </p:nvSpPr>
        <p:spPr>
          <a:xfrm>
            <a:off x="4006312" y="114805"/>
            <a:ext cx="3523400" cy="707886"/>
          </a:xfrm>
          <a:prstGeom prst="rect">
            <a:avLst/>
          </a:prstGeom>
          <a:noFill/>
        </p:spPr>
        <p:txBody>
          <a:bodyPr wrap="none" lIns="91440" tIns="45720" rIns="91440" bIns="45720">
            <a:spAutoFit/>
          </a:bodyPr>
          <a:lstStyle/>
          <a:p>
            <a:pPr algn="ctr"/>
            <a:r>
              <a:rPr lang="en-US" sz="4000" b="1">
                <a:ln w="22225">
                  <a:solidFill>
                    <a:schemeClr val="accent2"/>
                  </a:solidFill>
                  <a:prstDash val="solid"/>
                </a:ln>
                <a:solidFill>
                  <a:schemeClr val="accent2">
                    <a:lumMod val="40000"/>
                    <a:lumOff val="60000"/>
                  </a:schemeClr>
                </a:solidFill>
              </a:rPr>
              <a:t>LIMIT &amp; OFFSET</a:t>
            </a:r>
          </a:p>
        </p:txBody>
      </p:sp>
    </p:spTree>
    <p:extLst>
      <p:ext uri="{BB962C8B-B14F-4D97-AF65-F5344CB8AC3E}">
        <p14:creationId xmlns:p14="http://schemas.microsoft.com/office/powerpoint/2010/main" val="406066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F3ECC6-0BFE-A4CC-53B3-0AFE2E1BBED0}"/>
              </a:ext>
            </a:extLst>
          </p:cNvPr>
          <p:cNvSpPr txBox="1"/>
          <p:nvPr/>
        </p:nvSpPr>
        <p:spPr>
          <a:xfrm>
            <a:off x="643561" y="680013"/>
            <a:ext cx="9553988" cy="5693866"/>
          </a:xfrm>
          <a:prstGeom prst="rect">
            <a:avLst/>
          </a:prstGeom>
          <a:noFill/>
        </p:spPr>
        <p:txBody>
          <a:bodyPr wrap="square">
            <a:spAutoFit/>
          </a:bodyPr>
          <a:lstStyle/>
          <a:p>
            <a:pPr algn="just"/>
            <a:r>
              <a:rPr lang="en-ID" sz="1400" b="0" i="0" u="none" strike="noStrike" baseline="0">
                <a:latin typeface="CIDFont+F2"/>
              </a:rPr>
              <a:t>Data agregasi menggunakan fungsi-fungsi berikut ini :</a:t>
            </a:r>
          </a:p>
          <a:p>
            <a:pPr marL="171450" indent="-171450" algn="l">
              <a:buFont typeface="Arial" panose="020B0604020202020204" pitchFamily="34" charset="0"/>
              <a:buChar char="•"/>
            </a:pPr>
            <a:r>
              <a:rPr lang="en-ID" sz="1400" b="1" i="0" u="none" strike="noStrike" baseline="0">
                <a:latin typeface="CIDFont+F1"/>
              </a:rPr>
              <a:t>count</a:t>
            </a:r>
            <a:r>
              <a:rPr lang="en-ID" sz="1400" b="0" i="0" u="none" strike="noStrike" baseline="0">
                <a:latin typeface="CIDFont+F1"/>
              </a:rPr>
              <a:t> </a:t>
            </a:r>
            <a:r>
              <a:rPr lang="en-ID" sz="1400" b="0" i="0" u="none" strike="noStrike" baseline="0">
                <a:latin typeface="CIDFont+F2"/>
              </a:rPr>
              <a:t>untuk mendapatkan nilai banyaknya </a:t>
            </a:r>
            <a:r>
              <a:rPr lang="en-ID" sz="1400" b="0" i="0" u="none" strike="noStrike" baseline="0">
                <a:latin typeface="CIDFont+F4"/>
              </a:rPr>
              <a:t>record </a:t>
            </a:r>
            <a:r>
              <a:rPr lang="en-ID" sz="1400" b="0" i="0" u="none" strike="noStrike" baseline="0">
                <a:latin typeface="CIDFont+F2"/>
              </a:rPr>
              <a:t>hasil </a:t>
            </a:r>
            <a:r>
              <a:rPr lang="en-ID" sz="1400" b="0" i="1" u="none" strike="noStrike" baseline="0">
                <a:latin typeface="CIDFont+F4"/>
              </a:rPr>
              <a:t>query</a:t>
            </a:r>
            <a:r>
              <a:rPr lang="en-ID" sz="1400" b="0" i="0" u="none" strike="noStrike" baseline="0">
                <a:latin typeface="CIDFont+F4"/>
              </a:rPr>
              <a:t>,</a:t>
            </a:r>
          </a:p>
          <a:p>
            <a:pPr marL="171450" indent="-171450" algn="l">
              <a:buFont typeface="Arial" panose="020B0604020202020204" pitchFamily="34" charset="0"/>
              <a:buChar char="•"/>
            </a:pPr>
            <a:r>
              <a:rPr lang="en-ID" sz="1400" b="1" i="0" u="none" strike="noStrike" baseline="0">
                <a:latin typeface="CIDFont+F1"/>
              </a:rPr>
              <a:t>sum</a:t>
            </a:r>
            <a:r>
              <a:rPr lang="en-ID" sz="1400" b="0" i="0" u="none" strike="noStrike" baseline="0">
                <a:latin typeface="CIDFont+F1"/>
              </a:rPr>
              <a:t> </a:t>
            </a:r>
            <a:r>
              <a:rPr lang="en-ID" sz="1400" b="0" i="0" u="none" strike="noStrike" baseline="0">
                <a:latin typeface="CIDFont+F2"/>
              </a:rPr>
              <a:t>untuk mendapatkan nilai total suatu atribut numeric hasil </a:t>
            </a:r>
            <a:r>
              <a:rPr lang="en-ID" sz="1400" i="1">
                <a:latin typeface="CIDFont+F4"/>
              </a:rPr>
              <a:t>query</a:t>
            </a:r>
            <a:r>
              <a:rPr lang="en-ID" sz="1400" b="0" i="0" u="none" strike="noStrike" baseline="0">
                <a:latin typeface="CIDFont+F2"/>
              </a:rPr>
              <a:t>,</a:t>
            </a:r>
          </a:p>
          <a:p>
            <a:pPr marL="171450" indent="-171450" algn="l">
              <a:buFont typeface="Arial" panose="020B0604020202020204" pitchFamily="34" charset="0"/>
              <a:buChar char="•"/>
            </a:pPr>
            <a:r>
              <a:rPr lang="en-ID" sz="1400" b="1" i="0" u="none" strike="noStrike" baseline="0">
                <a:latin typeface="CIDFont+F1"/>
              </a:rPr>
              <a:t>avg</a:t>
            </a:r>
            <a:r>
              <a:rPr lang="en-ID" sz="1400" b="0" i="0" u="none" strike="noStrike" baseline="0">
                <a:latin typeface="CIDFont+F1"/>
              </a:rPr>
              <a:t> </a:t>
            </a:r>
            <a:r>
              <a:rPr lang="en-ID" sz="1400" b="0" i="0" u="none" strike="noStrike" baseline="0">
                <a:latin typeface="CIDFont+F2"/>
              </a:rPr>
              <a:t>untuk mendapatkan nilai rat-rata suatu atribut numeric hasil </a:t>
            </a:r>
            <a:r>
              <a:rPr lang="en-ID" sz="1400" i="1">
                <a:latin typeface="CIDFont+F4"/>
              </a:rPr>
              <a:t>query</a:t>
            </a:r>
            <a:r>
              <a:rPr lang="en-ID" sz="1400" b="0" i="0" u="none" strike="noStrike" baseline="0">
                <a:latin typeface="CIDFont+F2"/>
              </a:rPr>
              <a:t>,</a:t>
            </a:r>
          </a:p>
          <a:p>
            <a:pPr marL="171450" indent="-171450" algn="l">
              <a:buFont typeface="Arial" panose="020B0604020202020204" pitchFamily="34" charset="0"/>
              <a:buChar char="•"/>
            </a:pPr>
            <a:r>
              <a:rPr lang="en-ID" sz="1400" b="1" i="0" u="none" strike="noStrike" baseline="0">
                <a:latin typeface="CIDFont+F1"/>
              </a:rPr>
              <a:t>max</a:t>
            </a:r>
            <a:r>
              <a:rPr lang="en-ID" sz="1400" b="0" i="0" u="none" strike="noStrike" baseline="0">
                <a:latin typeface="CIDFont+F1"/>
              </a:rPr>
              <a:t> </a:t>
            </a:r>
            <a:r>
              <a:rPr lang="en-ID" sz="1400" b="0" i="0" u="none" strike="noStrike" baseline="0">
                <a:latin typeface="CIDFont+F2"/>
              </a:rPr>
              <a:t>untuk mendapatkan nilai terbesar dari suatu atribut hasil </a:t>
            </a:r>
            <a:r>
              <a:rPr lang="en-ID" sz="1400" i="1">
                <a:latin typeface="CIDFont+F4"/>
              </a:rPr>
              <a:t>query</a:t>
            </a:r>
            <a:r>
              <a:rPr lang="en-ID" sz="1400" b="0" i="0" u="none" strike="noStrike" baseline="0">
                <a:latin typeface="CIDFont+F2"/>
              </a:rPr>
              <a:t>,</a:t>
            </a:r>
          </a:p>
          <a:p>
            <a:pPr marL="171450" indent="-171450" algn="l">
              <a:buFont typeface="Arial" panose="020B0604020202020204" pitchFamily="34" charset="0"/>
              <a:buChar char="•"/>
            </a:pPr>
            <a:r>
              <a:rPr lang="en-ID" sz="1400" b="1" i="0" u="none" strike="noStrike" baseline="0">
                <a:latin typeface="CIDFont+F1"/>
              </a:rPr>
              <a:t>min</a:t>
            </a:r>
            <a:r>
              <a:rPr lang="en-ID" sz="1400" b="0" i="0" u="none" strike="noStrike" baseline="0">
                <a:latin typeface="CIDFont+F1"/>
              </a:rPr>
              <a:t> </a:t>
            </a:r>
            <a:r>
              <a:rPr lang="en-ID" sz="1400" b="0" i="0" u="none" strike="noStrike" baseline="0">
                <a:latin typeface="CIDFont+F2"/>
              </a:rPr>
              <a:t>untuk mendapatkan nilai terkecil dari suatu atribut hasil </a:t>
            </a:r>
            <a:r>
              <a:rPr lang="en-ID" sz="1400" i="1">
                <a:latin typeface="CIDFont+F4"/>
              </a:rPr>
              <a:t>query</a:t>
            </a:r>
            <a:r>
              <a:rPr lang="en-ID" sz="1400" b="0" i="0" u="none" strike="noStrike" baseline="0">
                <a:latin typeface="CIDFont+F2"/>
              </a:rPr>
              <a:t>.</a:t>
            </a:r>
          </a:p>
          <a:p>
            <a:pPr algn="l"/>
            <a:endParaRPr lang="en-ID" sz="1400" b="0" i="0" u="none" strike="noStrike" baseline="0">
              <a:latin typeface="CIDFont+F2"/>
            </a:endParaRPr>
          </a:p>
          <a:p>
            <a:pPr algn="l"/>
            <a:r>
              <a:rPr lang="en-ID" sz="1400" b="0" i="0" u="none" strike="noStrike" baseline="0">
                <a:latin typeface="CIDFont+F2"/>
              </a:rPr>
              <a:t>Berikut adalah contoh-contoh penggunaan fungsi agregasi tersebut :</a:t>
            </a:r>
          </a:p>
          <a:p>
            <a:pPr algn="l"/>
            <a:r>
              <a:rPr lang="en-ID" sz="1400" b="0" i="0" u="none" strike="noStrike" baseline="0">
                <a:latin typeface="CIDFont+F2"/>
              </a:rPr>
              <a:t>1. Menampilkan banyaknya </a:t>
            </a:r>
            <a:r>
              <a:rPr lang="en-ID" sz="1400" b="0" i="1" u="none" strike="noStrike" baseline="0">
                <a:latin typeface="CIDFont+F4"/>
              </a:rPr>
              <a:t>record</a:t>
            </a:r>
            <a:r>
              <a:rPr lang="en-ID" sz="1400" b="0" i="0" u="none" strike="noStrike" baseline="0">
                <a:latin typeface="CIDFont+F4"/>
              </a:rPr>
              <a:t> </a:t>
            </a:r>
            <a:r>
              <a:rPr lang="en-ID" sz="1400" b="0" i="0" u="none" strike="noStrike" baseline="0">
                <a:latin typeface="CIDFont+F2"/>
              </a:rPr>
              <a:t>mahasiswa :</a:t>
            </a:r>
          </a:p>
          <a:p>
            <a:pPr lvl="1"/>
            <a:r>
              <a:rPr lang="en-ID" sz="1400" b="0" i="0" u="none" strike="noStrike" baseline="0">
                <a:latin typeface="CIDFont+F1"/>
              </a:rPr>
              <a:t>select </a:t>
            </a:r>
            <a:r>
              <a:rPr lang="en-ID" sz="1400" b="0" i="0" u="none" strike="noStrike" baseline="0">
                <a:latin typeface="CIDFont+F2"/>
              </a:rPr>
              <a:t>count (*) </a:t>
            </a:r>
            <a:r>
              <a:rPr lang="en-ID" sz="1400" b="0" i="0" u="none" strike="noStrike" baseline="0">
                <a:latin typeface="CIDFont+F1"/>
              </a:rPr>
              <a:t>from </a:t>
            </a:r>
            <a:r>
              <a:rPr lang="en-ID" sz="1400" b="0" i="0" u="none" strike="noStrike" baseline="0">
                <a:latin typeface="CIDFont+F2"/>
              </a:rPr>
              <a:t>mahasiswa;</a:t>
            </a:r>
          </a:p>
          <a:p>
            <a:pPr algn="l"/>
            <a:endParaRPr lang="en-ID" sz="1400" b="0" i="0" u="none" strike="noStrike" baseline="0">
              <a:latin typeface="CIDFont+F2"/>
            </a:endParaRPr>
          </a:p>
          <a:p>
            <a:pPr algn="l"/>
            <a:r>
              <a:rPr lang="en-ID" sz="1400" b="0" i="0" u="none" strike="noStrike" baseline="0">
                <a:latin typeface="CIDFont+F2"/>
              </a:rPr>
              <a:t>2. Menampilkan banyaknya mahasiswa angkatan 98 :</a:t>
            </a:r>
          </a:p>
          <a:p>
            <a:pPr lvl="1"/>
            <a:r>
              <a:rPr lang="en-ID" sz="1400" b="1" i="0" u="none" strike="noStrike" baseline="0">
                <a:latin typeface="CIDFont+F1"/>
              </a:rPr>
              <a:t>select</a:t>
            </a:r>
            <a:r>
              <a:rPr lang="en-ID" sz="1400" b="0" i="0" u="none" strike="noStrike" baseline="0">
                <a:latin typeface="CIDFont+F1"/>
              </a:rPr>
              <a:t> </a:t>
            </a:r>
            <a:r>
              <a:rPr lang="en-ID" sz="1400" i="1" u="none" strike="noStrike" baseline="0">
                <a:latin typeface="CIDFont+F2"/>
              </a:rPr>
              <a:t>count</a:t>
            </a:r>
            <a:r>
              <a:rPr lang="en-ID" sz="1400" b="0" i="0" u="none" strike="noStrike" baseline="0">
                <a:latin typeface="CIDFont+F2"/>
              </a:rPr>
              <a:t> (*) </a:t>
            </a:r>
            <a:r>
              <a:rPr lang="en-ID" sz="1400" b="0" i="0" u="none" strike="noStrike" baseline="0">
                <a:latin typeface="CIDFont+F1"/>
              </a:rPr>
              <a:t>from </a:t>
            </a:r>
            <a:r>
              <a:rPr lang="en-ID" sz="1400" b="0" i="0" u="none" strike="noStrike" baseline="0">
                <a:latin typeface="CIDFont+F2"/>
              </a:rPr>
              <a:t>mahasiswa </a:t>
            </a:r>
            <a:r>
              <a:rPr lang="en-ID" sz="1400" b="0" i="0" u="none" strike="noStrike" baseline="0">
                <a:latin typeface="CIDFont+F1"/>
              </a:rPr>
              <a:t>where </a:t>
            </a:r>
            <a:r>
              <a:rPr lang="en-ID" sz="1400" b="0" i="0" u="none" strike="noStrike" baseline="0">
                <a:latin typeface="CIDFont+F2"/>
              </a:rPr>
              <a:t>nim </a:t>
            </a:r>
            <a:r>
              <a:rPr lang="en-ID" sz="1400" b="0" i="0" u="none" strike="noStrike" baseline="0">
                <a:latin typeface="CIDFont+F1"/>
              </a:rPr>
              <a:t>like </a:t>
            </a:r>
            <a:r>
              <a:rPr lang="en-ID" sz="1400" b="0" i="0" u="none" strike="noStrike" baseline="0">
                <a:latin typeface="CIDFont+F2"/>
              </a:rPr>
              <a:t>‘98%’</a:t>
            </a:r>
          </a:p>
          <a:p>
            <a:pPr algn="l"/>
            <a:endParaRPr lang="en-ID" sz="1400" b="0" i="0" u="none" strike="noStrike" baseline="0">
              <a:latin typeface="CIDFont+F2"/>
            </a:endParaRPr>
          </a:p>
          <a:p>
            <a:pPr algn="l"/>
            <a:r>
              <a:rPr lang="en-ID" sz="1400" b="0" i="0" u="none" strike="noStrike" baseline="0">
                <a:latin typeface="CIDFont+F2"/>
              </a:rPr>
              <a:t>3. Menampilkan total sks untuk kuliah di semester 2 :</a:t>
            </a:r>
          </a:p>
          <a:p>
            <a:pPr lvl="1"/>
            <a:r>
              <a:rPr lang="en-ID" sz="1400" b="0" i="0" u="none" strike="noStrike" baseline="0">
                <a:latin typeface="CIDFont+F1"/>
              </a:rPr>
              <a:t>select </a:t>
            </a:r>
            <a:r>
              <a:rPr lang="en-ID" sz="1400" b="0" i="0" u="none" strike="noStrike" baseline="0">
                <a:latin typeface="CIDFont+F2"/>
              </a:rPr>
              <a:t>sum(sks) </a:t>
            </a:r>
            <a:r>
              <a:rPr lang="en-ID" sz="1400" b="0" i="0" u="none" strike="noStrike" baseline="0">
                <a:latin typeface="CIDFont+F1"/>
              </a:rPr>
              <a:t>from </a:t>
            </a:r>
            <a:r>
              <a:rPr lang="en-ID" sz="1400" b="0" i="0" u="none" strike="noStrike" baseline="0">
                <a:latin typeface="CIDFont+F2"/>
              </a:rPr>
              <a:t>kuliah </a:t>
            </a:r>
            <a:r>
              <a:rPr lang="en-ID" sz="1400" b="0" i="0" u="none" strike="noStrike" baseline="0">
                <a:latin typeface="CIDFont+F1"/>
              </a:rPr>
              <a:t>where </a:t>
            </a:r>
            <a:r>
              <a:rPr lang="en-ID" sz="1400" b="0" i="0" u="none" strike="noStrike" baseline="0">
                <a:latin typeface="CIDFont+F2"/>
              </a:rPr>
              <a:t>semester = 2;</a:t>
            </a:r>
          </a:p>
          <a:p>
            <a:pPr algn="l"/>
            <a:endParaRPr lang="en-ID" sz="1400" b="0" i="0" u="none" strike="noStrike" baseline="0">
              <a:latin typeface="CIDFont+F2"/>
            </a:endParaRPr>
          </a:p>
          <a:p>
            <a:pPr algn="l"/>
            <a:r>
              <a:rPr lang="fi-FI" sz="1400" b="0" i="0" u="none" strike="noStrike" baseline="0">
                <a:latin typeface="CIDFont+F2"/>
              </a:rPr>
              <a:t>4. Menampilkan rata-rata sks untuk semua mata kuliah :</a:t>
            </a:r>
          </a:p>
          <a:p>
            <a:pPr lvl="1"/>
            <a:r>
              <a:rPr lang="en-ID" sz="1400" b="0" i="0" u="none" strike="noStrike" baseline="0">
                <a:latin typeface="CIDFont+F1"/>
              </a:rPr>
              <a:t>select </a:t>
            </a:r>
            <a:r>
              <a:rPr lang="en-ID" sz="1400" b="0" i="0" u="none" strike="noStrike" baseline="0">
                <a:latin typeface="CIDFont+F2"/>
              </a:rPr>
              <a:t>avg(sks) </a:t>
            </a:r>
            <a:r>
              <a:rPr lang="en-ID" sz="1400" b="0" i="0" u="none" strike="noStrike" baseline="0">
                <a:latin typeface="CIDFont+F1"/>
              </a:rPr>
              <a:t>from </a:t>
            </a:r>
            <a:r>
              <a:rPr lang="en-ID" sz="1400" b="0" i="0" u="none" strike="noStrike" baseline="0">
                <a:latin typeface="CIDFont+F2"/>
              </a:rPr>
              <a:t>kuliah; </a:t>
            </a:r>
          </a:p>
          <a:p>
            <a:pPr algn="l"/>
            <a:endParaRPr lang="en-ID" sz="1400" b="0" i="0" u="none" strike="noStrike" baseline="0">
              <a:latin typeface="CIDFont+F2"/>
            </a:endParaRPr>
          </a:p>
          <a:p>
            <a:pPr algn="l"/>
            <a:r>
              <a:rPr lang="en-ID" sz="1400" b="0" i="0" u="none" strike="noStrike" baseline="0">
                <a:latin typeface="CIDFont+F2"/>
              </a:rPr>
              <a:t>5. Menampilkan indeks nilai terbesar yang diperoleh mahasiswa untuk mata kliah dengan kode kuliah ‘IF-110’ :</a:t>
            </a:r>
          </a:p>
          <a:p>
            <a:pPr lvl="1"/>
            <a:r>
              <a:rPr lang="en-ID" sz="1400" b="0" i="0" u="none" strike="noStrike" baseline="0">
                <a:latin typeface="CIDFont+F1"/>
              </a:rPr>
              <a:t>select </a:t>
            </a:r>
            <a:r>
              <a:rPr lang="en-ID" sz="1400" b="0" i="0" u="none" strike="noStrike" baseline="0">
                <a:latin typeface="CIDFont+F2"/>
              </a:rPr>
              <a:t>max(indeks_nilai) </a:t>
            </a:r>
          </a:p>
          <a:p>
            <a:pPr lvl="1"/>
            <a:r>
              <a:rPr lang="en-ID" sz="1400" b="0" i="0" u="none" strike="noStrike" baseline="0">
                <a:latin typeface="CIDFont+F1"/>
              </a:rPr>
              <a:t>from </a:t>
            </a:r>
            <a:r>
              <a:rPr lang="en-ID" sz="1400" b="0" i="0" u="none" strike="noStrike" baseline="0">
                <a:latin typeface="CIDFont+F2"/>
              </a:rPr>
              <a:t>nilai</a:t>
            </a:r>
          </a:p>
          <a:p>
            <a:pPr lvl="1"/>
            <a:r>
              <a:rPr lang="en-ID" sz="1400" b="0" i="0" u="none" strike="noStrike" baseline="0">
                <a:latin typeface="CIDFont+F1"/>
              </a:rPr>
              <a:t>where </a:t>
            </a:r>
            <a:r>
              <a:rPr lang="en-ID" sz="1400" b="0" i="0" u="none" strike="noStrike" baseline="0">
                <a:latin typeface="CIDFont+F2"/>
              </a:rPr>
              <a:t>kode_kul = ‘IF-110’</a:t>
            </a:r>
          </a:p>
          <a:p>
            <a:pPr algn="l"/>
            <a:r>
              <a:rPr lang="en-ID" sz="1400" b="0" i="0" u="none" strike="noStrike" baseline="0">
                <a:latin typeface="CIDFont+F2"/>
              </a:rPr>
              <a:t>6. Menampilkan tanggal lahir paling tua yang ada di tabel mahasiswa :</a:t>
            </a:r>
          </a:p>
          <a:p>
            <a:pPr lvl="1"/>
            <a:r>
              <a:rPr lang="en-ID" sz="1400" b="1" i="0" u="none" strike="noStrike" baseline="0">
                <a:latin typeface="CIDFont+F1"/>
              </a:rPr>
              <a:t>select</a:t>
            </a:r>
            <a:r>
              <a:rPr lang="en-ID" sz="1400" b="0" i="0" u="none" strike="noStrike" baseline="0">
                <a:latin typeface="CIDFont+F1"/>
              </a:rPr>
              <a:t> </a:t>
            </a:r>
            <a:r>
              <a:rPr lang="en-ID" sz="1400" b="0" i="0" u="none" strike="noStrike" baseline="0">
                <a:latin typeface="CIDFont+F2"/>
              </a:rPr>
              <a:t>min(tgl_lahir) </a:t>
            </a:r>
            <a:r>
              <a:rPr lang="en-ID" sz="1400" b="0" i="0" u="none" strike="noStrike" baseline="0">
                <a:latin typeface="CIDFont+F1"/>
              </a:rPr>
              <a:t>from </a:t>
            </a:r>
            <a:r>
              <a:rPr lang="en-ID" sz="1400" b="0" i="0" u="none" strike="noStrike" baseline="0">
                <a:latin typeface="CIDFont+F2"/>
              </a:rPr>
              <a:t>mahasiswa</a:t>
            </a:r>
            <a:endParaRPr lang="en-ID" sz="1400"/>
          </a:p>
        </p:txBody>
      </p:sp>
      <p:sp>
        <p:nvSpPr>
          <p:cNvPr id="2" name="Rectangle 1">
            <a:extLst>
              <a:ext uri="{FF2B5EF4-FFF2-40B4-BE49-F238E27FC236}">
                <a16:creationId xmlns:a16="http://schemas.microsoft.com/office/drawing/2014/main" id="{A314CE7F-0475-EAED-0D25-198413EB4868}"/>
              </a:ext>
            </a:extLst>
          </p:cNvPr>
          <p:cNvSpPr/>
          <p:nvPr/>
        </p:nvSpPr>
        <p:spPr>
          <a:xfrm>
            <a:off x="4691801" y="176008"/>
            <a:ext cx="2808398" cy="584775"/>
          </a:xfrm>
          <a:prstGeom prst="rect">
            <a:avLst/>
          </a:prstGeom>
          <a:noFill/>
        </p:spPr>
        <p:txBody>
          <a:bodyPr wrap="none" lIns="91440" tIns="45720" rIns="91440" bIns="45720">
            <a:spAutoFit/>
          </a:bodyPr>
          <a:lstStyle/>
          <a:p>
            <a:pPr algn="ctr"/>
            <a:r>
              <a:rPr lang="en-US" sz="3200" b="1" cap="none" spc="0">
                <a:ln w="22225">
                  <a:solidFill>
                    <a:schemeClr val="accent2"/>
                  </a:solidFill>
                  <a:prstDash val="solid"/>
                </a:ln>
                <a:solidFill>
                  <a:schemeClr val="accent2">
                    <a:lumMod val="40000"/>
                    <a:lumOff val="60000"/>
                  </a:schemeClr>
                </a:solidFill>
                <a:effectLst/>
              </a:rPr>
              <a:t>Fungsi Agregasi</a:t>
            </a:r>
          </a:p>
        </p:txBody>
      </p:sp>
    </p:spTree>
    <p:extLst>
      <p:ext uri="{BB962C8B-B14F-4D97-AF65-F5344CB8AC3E}">
        <p14:creationId xmlns:p14="http://schemas.microsoft.com/office/powerpoint/2010/main" val="24954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F1C055-9CF1-BA64-181E-62D84F2538AF}"/>
              </a:ext>
            </a:extLst>
          </p:cNvPr>
          <p:cNvSpPr txBox="1"/>
          <p:nvPr/>
        </p:nvSpPr>
        <p:spPr>
          <a:xfrm>
            <a:off x="854765" y="459655"/>
            <a:ext cx="10336696" cy="5909310"/>
          </a:xfrm>
          <a:prstGeom prst="rect">
            <a:avLst/>
          </a:prstGeom>
          <a:noFill/>
        </p:spPr>
        <p:txBody>
          <a:bodyPr wrap="square">
            <a:spAutoFit/>
          </a:bodyPr>
          <a:lstStyle/>
          <a:p>
            <a:pPr algn="l"/>
            <a:r>
              <a:rPr lang="en-ID" b="0" i="0" u="none" strike="noStrike" baseline="0">
                <a:latin typeface="CIDFont+F2"/>
              </a:rPr>
              <a:t>1. </a:t>
            </a:r>
            <a:r>
              <a:rPr lang="en-ID" b="1" i="0" u="none" strike="noStrike" baseline="0">
                <a:latin typeface="CIDFont+F2"/>
              </a:rPr>
              <a:t>Penambahan Record</a:t>
            </a:r>
          </a:p>
          <a:p>
            <a:pPr lvl="1"/>
            <a:r>
              <a:rPr lang="en-US" b="0" i="0" u="none" strike="noStrike" baseline="0">
                <a:latin typeface="CIDFont+F2"/>
              </a:rPr>
              <a:t>Sintaks SQL untuk penambahan </a:t>
            </a:r>
            <a:r>
              <a:rPr lang="en-US" b="0" i="0" u="none" strike="noStrike" baseline="0">
                <a:latin typeface="CIDFont+F4"/>
              </a:rPr>
              <a:t>record </a:t>
            </a:r>
            <a:r>
              <a:rPr lang="en-US" b="0" i="0" u="none" strike="noStrike" baseline="0">
                <a:latin typeface="CIDFont+F2"/>
              </a:rPr>
              <a:t>baru ke sebuah tabel adalah :</a:t>
            </a:r>
          </a:p>
          <a:p>
            <a:pPr lvl="2"/>
            <a:r>
              <a:rPr lang="en-US" b="1" i="0" u="none" strike="noStrike" baseline="0">
                <a:latin typeface="CIDFont+F1"/>
              </a:rPr>
              <a:t>Insert into </a:t>
            </a:r>
            <a:r>
              <a:rPr lang="en-US" b="0" i="0" u="none" strike="noStrike" baseline="0">
                <a:latin typeface="CIDFont+F2"/>
              </a:rPr>
              <a:t>t [(A1, A2, …, An)]</a:t>
            </a:r>
          </a:p>
          <a:p>
            <a:pPr lvl="2"/>
            <a:r>
              <a:rPr lang="en-ID" b="1" i="0" u="none" strike="noStrike" baseline="0">
                <a:latin typeface="CIDFont+F1"/>
              </a:rPr>
              <a:t>Values</a:t>
            </a:r>
            <a:r>
              <a:rPr lang="en-ID" b="0" i="0" u="none" strike="noStrike" baseline="0">
                <a:latin typeface="CIDFont+F1"/>
              </a:rPr>
              <a:t> </a:t>
            </a:r>
            <a:r>
              <a:rPr lang="en-ID" b="0" i="0" u="none" strike="noStrike" baseline="0">
                <a:latin typeface="CIDFont+F2"/>
              </a:rPr>
              <a:t>(v1, v2, …, vn)</a:t>
            </a:r>
          </a:p>
          <a:p>
            <a:pPr lvl="1"/>
            <a:r>
              <a:rPr lang="en-ID" b="0" i="0" u="none" strike="noStrike" baseline="0">
                <a:latin typeface="CIDFont+F2"/>
              </a:rPr>
              <a:t>Di mana :</a:t>
            </a:r>
          </a:p>
          <a:p>
            <a:pPr marL="1200150" lvl="2" indent="-285750">
              <a:buFont typeface="Arial" panose="020B0604020202020204" pitchFamily="34" charset="0"/>
              <a:buChar char="•"/>
            </a:pPr>
            <a:r>
              <a:rPr lang="en-ID" b="0" i="0" u="none" strike="noStrike" baseline="0">
                <a:latin typeface="CIDFont+F2"/>
              </a:rPr>
              <a:t>t adalah nama tabel yang akan mengalami penambahan </a:t>
            </a:r>
            <a:r>
              <a:rPr lang="en-ID" b="0" i="0" u="none" strike="noStrike" baseline="0">
                <a:latin typeface="CIDFont+F4"/>
              </a:rPr>
              <a:t>record</a:t>
            </a:r>
          </a:p>
          <a:p>
            <a:pPr marL="1200150" lvl="2" indent="-285750">
              <a:buFont typeface="Arial" panose="020B0604020202020204" pitchFamily="34" charset="0"/>
              <a:buChar char="•"/>
            </a:pPr>
            <a:r>
              <a:rPr lang="en-ID" b="0" i="0" u="none" strike="noStrike" baseline="0">
                <a:latin typeface="CIDFont+F2"/>
              </a:rPr>
              <a:t>A1, A2, …, An adalah nama-nama atribut yang akan diisi nilai</a:t>
            </a:r>
          </a:p>
          <a:p>
            <a:pPr marL="1200150" lvl="2" indent="-285750">
              <a:buFont typeface="Arial" panose="020B0604020202020204" pitchFamily="34" charset="0"/>
              <a:buChar char="•"/>
            </a:pPr>
            <a:r>
              <a:rPr lang="en-ID" b="0" i="0" u="none" strike="noStrike" baseline="0">
                <a:latin typeface="CIDFont+F2"/>
              </a:rPr>
              <a:t>v1, v2, …, vn adalah nilai-nilai yang akan mengisi atribut-atribut tersebut</a:t>
            </a:r>
          </a:p>
          <a:p>
            <a:pPr algn="l"/>
            <a:endParaRPr lang="en-ID" b="0" i="0" u="none" strike="noStrike" baseline="0">
              <a:latin typeface="CIDFont+F2"/>
            </a:endParaRPr>
          </a:p>
          <a:p>
            <a:pPr lvl="1"/>
            <a:r>
              <a:rPr lang="en-ID" b="0" i="0" u="none" strike="noStrike" baseline="0">
                <a:latin typeface="CIDFont+F2"/>
              </a:rPr>
              <a:t>Berikut ini adalah contoh perintah SQL untuk melakukan penambahan </a:t>
            </a:r>
            <a:r>
              <a:rPr lang="en-ID" b="0" i="0" u="none" strike="noStrike" baseline="0">
                <a:latin typeface="CIDFont+F4"/>
              </a:rPr>
              <a:t>record </a:t>
            </a:r>
            <a:r>
              <a:rPr lang="en-ID" b="0" i="0" u="none" strike="noStrike" baseline="0">
                <a:latin typeface="CIDFont+F2"/>
              </a:rPr>
              <a:t>baru ke tabel Mahasiswa :</a:t>
            </a:r>
          </a:p>
          <a:p>
            <a:pPr lvl="2"/>
            <a:r>
              <a:rPr lang="en-ID" b="1" i="0" u="none" strike="noStrike" baseline="0">
                <a:latin typeface="CIDFont+F1"/>
              </a:rPr>
              <a:t>Insert into </a:t>
            </a:r>
            <a:r>
              <a:rPr lang="en-ID" b="0" i="0" u="none" strike="noStrike" baseline="0">
                <a:latin typeface="CIDFont+F2"/>
              </a:rPr>
              <a:t>Mahasiswa (</a:t>
            </a:r>
            <a:r>
              <a:rPr lang="en-ID" b="0" i="1" u="none" strike="noStrike" baseline="0">
                <a:latin typeface="CIDFont+F2"/>
              </a:rPr>
              <a:t>nim, nama_mhs, alamat_mhs, tgl_lahir</a:t>
            </a:r>
            <a:r>
              <a:rPr lang="en-ID" b="0" i="0" u="none" strike="noStrike" baseline="0">
                <a:latin typeface="CIDFont+F2"/>
              </a:rPr>
              <a:t>)</a:t>
            </a:r>
          </a:p>
          <a:p>
            <a:pPr lvl="2"/>
            <a:r>
              <a:rPr lang="en-ID" b="1" i="0" u="none" strike="noStrike" baseline="0">
                <a:latin typeface="CIDFont+F1"/>
              </a:rPr>
              <a:t>Values</a:t>
            </a:r>
            <a:r>
              <a:rPr lang="en-ID" b="0" i="0" u="none" strike="noStrike" baseline="0">
                <a:latin typeface="CIDFont+F1"/>
              </a:rPr>
              <a:t> </a:t>
            </a:r>
            <a:r>
              <a:rPr lang="en-ID" b="0" i="0" u="none" strike="noStrike" baseline="0">
                <a:latin typeface="CIDFont+F2"/>
              </a:rPr>
              <a:t>(‘980011’, ‘Siti Zubaedah’, ‘Jl. Guntur Kulon 12, Bogor’, ‘02/03/1973’)</a:t>
            </a:r>
          </a:p>
          <a:p>
            <a:pPr lvl="1"/>
            <a:r>
              <a:rPr lang="en-ID" b="0" i="0" u="none" strike="noStrike" baseline="0">
                <a:latin typeface="CIDFont+F2"/>
              </a:rPr>
              <a:t>Atau :</a:t>
            </a:r>
          </a:p>
          <a:p>
            <a:pPr lvl="1"/>
            <a:r>
              <a:rPr lang="en-ID" b="1" i="0" u="none" strike="noStrike" baseline="0">
                <a:latin typeface="CIDFont+F1"/>
              </a:rPr>
              <a:t>Insert into </a:t>
            </a:r>
            <a:r>
              <a:rPr lang="en-ID" b="0" i="0" u="none" strike="noStrike" baseline="0">
                <a:latin typeface="CIDFont+F2"/>
              </a:rPr>
              <a:t>Mahasiswa</a:t>
            </a:r>
          </a:p>
          <a:p>
            <a:pPr lvl="1"/>
            <a:r>
              <a:rPr lang="en-ID" b="0" i="0" u="none" strike="noStrike" baseline="0">
                <a:latin typeface="CIDFont+F1"/>
              </a:rPr>
              <a:t>Values </a:t>
            </a:r>
            <a:r>
              <a:rPr lang="en-ID" b="0" i="0" u="none" strike="noStrike" baseline="0">
                <a:latin typeface="CIDFont+F2"/>
              </a:rPr>
              <a:t>(‘980011’, ‘Siti Zubaedah’, ‘Jl. Guntur Kulon 12, Bogor’, ‘02/03/1973’)</a:t>
            </a:r>
          </a:p>
          <a:p>
            <a:pPr algn="l"/>
            <a:endParaRPr lang="en-ID" b="0" i="0" u="none" strike="noStrike" baseline="0">
              <a:latin typeface="CIDFont+F2"/>
            </a:endParaRPr>
          </a:p>
          <a:p>
            <a:pPr lvl="1"/>
            <a:r>
              <a:rPr lang="en-ID" b="0" i="0" u="none" strike="noStrike" baseline="0">
                <a:latin typeface="CIDFont+F2"/>
              </a:rPr>
              <a:t>Jika kita melakukan penambahan </a:t>
            </a:r>
            <a:r>
              <a:rPr lang="en-ID" b="0" i="0" u="none" strike="noStrike" baseline="0">
                <a:latin typeface="CIDFont+F4"/>
              </a:rPr>
              <a:t>record </a:t>
            </a:r>
            <a:r>
              <a:rPr lang="en-ID" b="0" i="0" u="none" strike="noStrike" baseline="0">
                <a:latin typeface="CIDFont+F2"/>
              </a:rPr>
              <a:t>baru dengan perintah berikut :</a:t>
            </a:r>
          </a:p>
          <a:p>
            <a:pPr lvl="2"/>
            <a:r>
              <a:rPr lang="en-ID" b="1" i="0" u="none" strike="noStrike" baseline="0">
                <a:latin typeface="CIDFont+F1"/>
              </a:rPr>
              <a:t>Insert into </a:t>
            </a:r>
            <a:r>
              <a:rPr lang="en-ID" b="0" i="0" u="none" strike="noStrike" baseline="0">
                <a:latin typeface="CIDFont+F2"/>
              </a:rPr>
              <a:t>Mahasiswa (</a:t>
            </a:r>
            <a:r>
              <a:rPr lang="en-ID" b="0" i="1" u="none" strike="noStrike" baseline="0">
                <a:latin typeface="CIDFont+F2"/>
              </a:rPr>
              <a:t>nim, nama_mhs, alamat_mhs</a:t>
            </a:r>
            <a:r>
              <a:rPr lang="en-ID" b="0" i="0" u="none" strike="noStrike" baseline="0">
                <a:latin typeface="CIDFont+F2"/>
              </a:rPr>
              <a:t>)</a:t>
            </a:r>
          </a:p>
          <a:p>
            <a:pPr lvl="2"/>
            <a:r>
              <a:rPr lang="en-ID" b="1" i="0" u="none" strike="noStrike" baseline="0">
                <a:latin typeface="CIDFont+F1"/>
              </a:rPr>
              <a:t>Values</a:t>
            </a:r>
            <a:r>
              <a:rPr lang="en-ID" b="0" i="0" u="none" strike="noStrike" baseline="0">
                <a:latin typeface="CIDFont+F1"/>
              </a:rPr>
              <a:t> </a:t>
            </a:r>
            <a:r>
              <a:rPr lang="en-ID" b="0" i="0" u="none" strike="noStrike" baseline="0">
                <a:latin typeface="CIDFont+F2"/>
              </a:rPr>
              <a:t>(‘980011’, ‘Siti Zubaedah’, ‘Jl. Guntur Kulon 12, Bogor’)</a:t>
            </a:r>
          </a:p>
          <a:p>
            <a:pPr algn="l"/>
            <a:endParaRPr lang="en-ID" b="0" i="0" u="none" strike="noStrike" baseline="0">
              <a:latin typeface="CIDFont+F2"/>
            </a:endParaRPr>
          </a:p>
          <a:p>
            <a:pPr lvl="1"/>
            <a:r>
              <a:rPr lang="en-ID" b="0" i="0" u="none" strike="noStrike" baseline="0">
                <a:latin typeface="CIDFont+F2"/>
              </a:rPr>
              <a:t>Maka atribut </a:t>
            </a:r>
            <a:r>
              <a:rPr lang="en-ID" b="0" i="1" u="none" strike="noStrike" baseline="0">
                <a:latin typeface="CIDFont+F4"/>
              </a:rPr>
              <a:t>tgl_lahir </a:t>
            </a:r>
            <a:r>
              <a:rPr lang="en-ID" b="0" i="0" u="none" strike="noStrike" baseline="0">
                <a:latin typeface="CIDFont+F2"/>
              </a:rPr>
              <a:t>yang tidak disebutkan dalam perintah </a:t>
            </a:r>
            <a:r>
              <a:rPr lang="en-ID" b="1" i="0" u="none" strike="noStrike" baseline="0">
                <a:latin typeface="CIDFont+F1"/>
              </a:rPr>
              <a:t>insert</a:t>
            </a:r>
            <a:r>
              <a:rPr lang="en-ID" b="0" i="0" u="none" strike="noStrike" baseline="0">
                <a:latin typeface="CIDFont+F1"/>
              </a:rPr>
              <a:t> </a:t>
            </a:r>
            <a:r>
              <a:rPr lang="en-ID" b="0" i="0" u="none" strike="noStrike" baseline="0">
                <a:latin typeface="CIDFont+F2"/>
              </a:rPr>
              <a:t>tersebut akan diisi dengan nilai </a:t>
            </a:r>
            <a:r>
              <a:rPr lang="en-ID" b="0" i="1" u="none" strike="noStrike" baseline="0">
                <a:latin typeface="CIDFont+F4"/>
              </a:rPr>
              <a:t>null</a:t>
            </a:r>
            <a:r>
              <a:rPr lang="en-ID" b="0" i="0" u="none" strike="noStrike" baseline="0">
                <a:latin typeface="CIDFont+F2"/>
              </a:rPr>
              <a:t>.</a:t>
            </a:r>
            <a:endParaRPr lang="en-ID"/>
          </a:p>
        </p:txBody>
      </p:sp>
      <p:sp>
        <p:nvSpPr>
          <p:cNvPr id="2" name="Rectangle 1">
            <a:extLst>
              <a:ext uri="{FF2B5EF4-FFF2-40B4-BE49-F238E27FC236}">
                <a16:creationId xmlns:a16="http://schemas.microsoft.com/office/drawing/2014/main" id="{DF6A66BF-83EB-A27F-F67C-FFC3EAFBE6DD}"/>
              </a:ext>
            </a:extLst>
          </p:cNvPr>
          <p:cNvSpPr/>
          <p:nvPr/>
        </p:nvSpPr>
        <p:spPr>
          <a:xfrm>
            <a:off x="4089248" y="0"/>
            <a:ext cx="3317767" cy="646331"/>
          </a:xfrm>
          <a:prstGeom prst="rect">
            <a:avLst/>
          </a:prstGeom>
          <a:noFill/>
        </p:spPr>
        <p:txBody>
          <a:bodyPr wrap="none" lIns="91440" tIns="45720" rIns="91440" bIns="45720">
            <a:spAutoFit/>
          </a:bodyPr>
          <a:lstStyle/>
          <a:p>
            <a:pPr algn="ctr"/>
            <a:r>
              <a:rPr lang="en-US" sz="3600" b="1" cap="none" spc="0">
                <a:ln w="22225">
                  <a:solidFill>
                    <a:schemeClr val="accent2"/>
                  </a:solidFill>
                  <a:prstDash val="solid"/>
                </a:ln>
                <a:solidFill>
                  <a:schemeClr val="accent2">
                    <a:lumMod val="40000"/>
                    <a:lumOff val="60000"/>
                  </a:schemeClr>
                </a:solidFill>
                <a:effectLst/>
              </a:rPr>
              <a:t>Manipulasi Data</a:t>
            </a:r>
          </a:p>
        </p:txBody>
      </p:sp>
    </p:spTree>
    <p:extLst>
      <p:ext uri="{BB962C8B-B14F-4D97-AF65-F5344CB8AC3E}">
        <p14:creationId xmlns:p14="http://schemas.microsoft.com/office/powerpoint/2010/main" val="31608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B6E859-9BE8-BEA3-A1C8-F82638BC9061}"/>
              </a:ext>
            </a:extLst>
          </p:cNvPr>
          <p:cNvSpPr txBox="1"/>
          <p:nvPr/>
        </p:nvSpPr>
        <p:spPr>
          <a:xfrm>
            <a:off x="626165" y="854626"/>
            <a:ext cx="10316818" cy="4247317"/>
          </a:xfrm>
          <a:prstGeom prst="rect">
            <a:avLst/>
          </a:prstGeom>
          <a:noFill/>
        </p:spPr>
        <p:txBody>
          <a:bodyPr wrap="square">
            <a:spAutoFit/>
          </a:bodyPr>
          <a:lstStyle/>
          <a:p>
            <a:pPr marL="342900" indent="-342900" algn="l">
              <a:buFont typeface="+mj-lt"/>
              <a:buAutoNum type="arabicPeriod" startAt="2"/>
            </a:pPr>
            <a:r>
              <a:rPr lang="en-ID" b="1" i="0" u="none" strike="noStrike" baseline="0">
                <a:latin typeface="CIDFont+F2"/>
              </a:rPr>
              <a:t>Pengubahan Record</a:t>
            </a:r>
          </a:p>
          <a:p>
            <a:pPr lvl="1"/>
            <a:r>
              <a:rPr lang="en-ID" b="0" i="0" u="none" strike="noStrike" baseline="0">
                <a:latin typeface="CIDFont+F2"/>
              </a:rPr>
              <a:t>Sintaks SQL untuk pengubahan nilai atribut pada suatu </a:t>
            </a:r>
            <a:r>
              <a:rPr lang="en-ID" b="0" i="0" u="none" strike="noStrike" baseline="0">
                <a:latin typeface="CIDFont+F4"/>
              </a:rPr>
              <a:t>record </a:t>
            </a:r>
            <a:r>
              <a:rPr lang="en-ID" b="0" i="0" u="none" strike="noStrike" baseline="0">
                <a:latin typeface="CIDFont+F2"/>
              </a:rPr>
              <a:t>dari sebuah tabel adalah :</a:t>
            </a:r>
          </a:p>
          <a:p>
            <a:pPr lvl="2"/>
            <a:r>
              <a:rPr lang="en-ID" b="1" i="0" u="none" strike="noStrike" baseline="0">
                <a:latin typeface="CIDFont+F1"/>
              </a:rPr>
              <a:t>update </a:t>
            </a:r>
            <a:r>
              <a:rPr lang="en-ID" b="0" i="0" u="none" strike="noStrike" baseline="0">
                <a:latin typeface="CIDFont+F2"/>
              </a:rPr>
              <a:t>t</a:t>
            </a:r>
          </a:p>
          <a:p>
            <a:pPr lvl="2"/>
            <a:r>
              <a:rPr lang="en-ID" b="1" i="0" u="none" strike="noStrike" baseline="0">
                <a:latin typeface="CIDFont+F1"/>
              </a:rPr>
              <a:t>set</a:t>
            </a:r>
            <a:r>
              <a:rPr lang="en-ID" b="0" i="0" u="none" strike="noStrike" baseline="0">
                <a:latin typeface="CIDFont+F1"/>
              </a:rPr>
              <a:t> </a:t>
            </a:r>
            <a:r>
              <a:rPr lang="en-ID" b="0" i="0" u="none" strike="noStrike" baseline="0">
                <a:latin typeface="CIDFont+F4"/>
              </a:rPr>
              <a:t>assignment</a:t>
            </a:r>
          </a:p>
          <a:p>
            <a:pPr lvl="2"/>
            <a:r>
              <a:rPr lang="en-ID" b="0" i="0" u="none" strike="noStrike" baseline="0">
                <a:latin typeface="CIDFont+F2"/>
              </a:rPr>
              <a:t>[ </a:t>
            </a:r>
            <a:r>
              <a:rPr lang="en-ID" b="1" i="0" u="none" strike="noStrike" baseline="0">
                <a:latin typeface="CIDFont+F1"/>
              </a:rPr>
              <a:t>where</a:t>
            </a:r>
            <a:r>
              <a:rPr lang="en-ID" b="0" i="0" u="none" strike="noStrike" baseline="0">
                <a:latin typeface="CIDFont+F1"/>
              </a:rPr>
              <a:t> </a:t>
            </a:r>
            <a:r>
              <a:rPr lang="en-ID" b="0" i="0" u="none" strike="noStrike" baseline="0">
                <a:latin typeface="CIDFont+F2"/>
              </a:rPr>
              <a:t>P]</a:t>
            </a:r>
          </a:p>
          <a:p>
            <a:pPr lvl="1"/>
            <a:r>
              <a:rPr lang="en-ID" b="0" i="0" u="none" strike="noStrike" baseline="0">
                <a:latin typeface="CIDFont+F2"/>
              </a:rPr>
              <a:t>Di mana :</a:t>
            </a:r>
          </a:p>
          <a:p>
            <a:pPr marL="742950" lvl="1" indent="-285750">
              <a:buFont typeface="Arial" panose="020B0604020202020204" pitchFamily="34" charset="0"/>
              <a:buChar char="•"/>
            </a:pPr>
            <a:r>
              <a:rPr lang="nn-NO" b="1" i="0" u="none" strike="noStrike" baseline="0">
                <a:latin typeface="CIDFont+F2"/>
              </a:rPr>
              <a:t>t</a:t>
            </a:r>
            <a:r>
              <a:rPr lang="nn-NO" b="0" i="0" u="none" strike="noStrike" baseline="0">
                <a:latin typeface="CIDFont+F2"/>
              </a:rPr>
              <a:t> adalah nama tabel yang akan mengalami pengubahan </a:t>
            </a:r>
            <a:r>
              <a:rPr lang="nn-NO" b="0" i="0" u="none" strike="noStrike" baseline="0">
                <a:latin typeface="CIDFont+F4"/>
              </a:rPr>
              <a:t>record</a:t>
            </a:r>
          </a:p>
          <a:p>
            <a:pPr marL="742950" lvl="1" indent="-285750">
              <a:buFont typeface="Arial" panose="020B0604020202020204" pitchFamily="34" charset="0"/>
              <a:buChar char="•"/>
            </a:pPr>
            <a:r>
              <a:rPr lang="en-ID" b="0" i="0" u="none" strike="noStrike" baseline="0">
                <a:latin typeface="CIDFont+F4"/>
              </a:rPr>
              <a:t>assignment </a:t>
            </a:r>
            <a:r>
              <a:rPr lang="en-ID" b="0" i="0" u="none" strike="noStrike" baseline="0">
                <a:latin typeface="CIDFont+F2"/>
              </a:rPr>
              <a:t>adalah ekspresi pemberian nilai baru untuk suatu atribut yang akan kita ubah</a:t>
            </a:r>
          </a:p>
          <a:p>
            <a:pPr marL="742950" lvl="1" indent="-285750">
              <a:buFont typeface="Arial" panose="020B0604020202020204" pitchFamily="34" charset="0"/>
              <a:buChar char="•"/>
            </a:pPr>
            <a:r>
              <a:rPr lang="en-ID" b="1" i="0" u="none" strike="noStrike" baseline="0">
                <a:latin typeface="CIDFont+F2"/>
              </a:rPr>
              <a:t>P</a:t>
            </a:r>
            <a:r>
              <a:rPr lang="en-ID" b="0" i="0" u="none" strike="noStrike" baseline="0">
                <a:latin typeface="CIDFont+F2"/>
              </a:rPr>
              <a:t> merupakan predikat atau criteria untuk pemilihan </a:t>
            </a:r>
            <a:r>
              <a:rPr lang="en-ID" b="0" i="0" u="none" strike="noStrike" baseline="0">
                <a:latin typeface="CIDFont+F4"/>
              </a:rPr>
              <a:t>record </a:t>
            </a:r>
            <a:r>
              <a:rPr lang="en-ID" b="0" i="0" u="none" strike="noStrike" baseline="0">
                <a:latin typeface="CIDFont+F2"/>
              </a:rPr>
              <a:t>yang akan dikenai perubahan, jika klausa </a:t>
            </a:r>
            <a:r>
              <a:rPr lang="en-ID" b="1" i="0" u="none" strike="noStrike" baseline="0">
                <a:latin typeface="CIDFont+F1"/>
              </a:rPr>
              <a:t>where</a:t>
            </a:r>
            <a:r>
              <a:rPr lang="en-ID" b="0" i="0" u="none" strike="noStrike" baseline="0">
                <a:latin typeface="CIDFont+F1"/>
              </a:rPr>
              <a:t> </a:t>
            </a:r>
            <a:r>
              <a:rPr lang="en-ID" b="0" i="0" u="none" strike="noStrike" baseline="0">
                <a:latin typeface="CIDFont+F2"/>
              </a:rPr>
              <a:t>ini tidak digunakan, maka perubahan akan dilakukan pada semua </a:t>
            </a:r>
            <a:r>
              <a:rPr lang="en-ID" b="0" i="1" u="none" strike="noStrike" baseline="0">
                <a:latin typeface="CIDFont+F4"/>
              </a:rPr>
              <a:t>record</a:t>
            </a:r>
            <a:r>
              <a:rPr lang="en-ID" b="0" i="0" u="none" strike="noStrike" baseline="0">
                <a:latin typeface="CIDFont+F4"/>
              </a:rPr>
              <a:t> </a:t>
            </a:r>
            <a:r>
              <a:rPr lang="en-ID" b="0" i="0" u="none" strike="noStrike" baseline="0">
                <a:latin typeface="CIDFont+F2"/>
              </a:rPr>
              <a:t>di dalam tabel </a:t>
            </a:r>
            <a:r>
              <a:rPr lang="en-ID" b="1" i="0" u="none" strike="noStrike" baseline="0">
                <a:latin typeface="CIDFont+F2"/>
              </a:rPr>
              <a:t>t</a:t>
            </a:r>
          </a:p>
          <a:p>
            <a:pPr algn="l"/>
            <a:endParaRPr lang="en-ID" b="0" i="0" u="none" strike="noStrike" baseline="0">
              <a:latin typeface="CIDFont+F2"/>
            </a:endParaRPr>
          </a:p>
          <a:p>
            <a:pPr lvl="1"/>
            <a:r>
              <a:rPr lang="en-ID" b="0" i="0" u="none" strike="noStrike" baseline="0">
                <a:latin typeface="CIDFont+F2"/>
              </a:rPr>
              <a:t>Berikut ini adalah perintah SQL untuk mengubah nilai atribut </a:t>
            </a:r>
            <a:r>
              <a:rPr lang="en-ID" b="0" i="0" u="none" strike="noStrike" baseline="0">
                <a:latin typeface="CIDFont+F4"/>
              </a:rPr>
              <a:t>sks </a:t>
            </a:r>
            <a:r>
              <a:rPr lang="en-ID" b="0" i="0" u="none" strike="noStrike" baseline="0">
                <a:latin typeface="CIDFont+F2"/>
              </a:rPr>
              <a:t>untuk mata kuliah tertentu :</a:t>
            </a:r>
          </a:p>
          <a:p>
            <a:pPr lvl="2"/>
            <a:r>
              <a:rPr lang="en-ID" b="1" i="0" u="none" strike="noStrike" baseline="0">
                <a:latin typeface="CIDFont+F1"/>
              </a:rPr>
              <a:t>update</a:t>
            </a:r>
            <a:r>
              <a:rPr lang="en-ID" b="0" i="0" u="none" strike="noStrike" baseline="0">
                <a:latin typeface="CIDFont+F1"/>
              </a:rPr>
              <a:t> </a:t>
            </a:r>
            <a:r>
              <a:rPr lang="en-ID" b="0" i="0" u="none" strike="noStrike" baseline="0">
                <a:latin typeface="CIDFont+F2"/>
              </a:rPr>
              <a:t>kuliah</a:t>
            </a:r>
          </a:p>
          <a:p>
            <a:pPr lvl="2"/>
            <a:r>
              <a:rPr lang="en-ID" b="1" i="0" u="none" strike="noStrike" baseline="0">
                <a:latin typeface="CIDFont+F1"/>
              </a:rPr>
              <a:t>set</a:t>
            </a:r>
            <a:r>
              <a:rPr lang="en-ID" b="0" i="0" u="none" strike="noStrike" baseline="0">
                <a:latin typeface="CIDFont+F1"/>
              </a:rPr>
              <a:t> </a:t>
            </a:r>
            <a:r>
              <a:rPr lang="en-ID" b="0" i="0" u="none" strike="noStrike" baseline="0">
                <a:latin typeface="CIDFont+F2"/>
              </a:rPr>
              <a:t>sks = 4</a:t>
            </a:r>
          </a:p>
          <a:p>
            <a:pPr lvl="2"/>
            <a:r>
              <a:rPr lang="en-ID" b="1" i="0" u="none" strike="noStrike" baseline="0">
                <a:latin typeface="CIDFont+F1"/>
              </a:rPr>
              <a:t>where</a:t>
            </a:r>
            <a:r>
              <a:rPr lang="en-ID" b="0" i="0" u="none" strike="noStrike" baseline="0">
                <a:latin typeface="CIDFont+F1"/>
              </a:rPr>
              <a:t> </a:t>
            </a:r>
            <a:r>
              <a:rPr lang="en-ID" b="0" i="0" u="none" strike="noStrike" baseline="0">
                <a:latin typeface="CIDFont+F2"/>
              </a:rPr>
              <a:t>kode_kul = ‘IF-310’</a:t>
            </a:r>
            <a:endParaRPr lang="en-ID"/>
          </a:p>
        </p:txBody>
      </p:sp>
    </p:spTree>
    <p:extLst>
      <p:ext uri="{BB962C8B-B14F-4D97-AF65-F5344CB8AC3E}">
        <p14:creationId xmlns:p14="http://schemas.microsoft.com/office/powerpoint/2010/main" val="673016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44527B-D556-2A49-A87B-CC55F0CF709F}"/>
              </a:ext>
            </a:extLst>
          </p:cNvPr>
          <p:cNvSpPr txBox="1"/>
          <p:nvPr/>
        </p:nvSpPr>
        <p:spPr>
          <a:xfrm>
            <a:off x="409574" y="332629"/>
            <a:ext cx="10732191" cy="5909310"/>
          </a:xfrm>
          <a:prstGeom prst="rect">
            <a:avLst/>
          </a:prstGeom>
          <a:noFill/>
        </p:spPr>
        <p:txBody>
          <a:bodyPr wrap="square">
            <a:spAutoFit/>
          </a:bodyPr>
          <a:lstStyle/>
          <a:p>
            <a:pPr marL="342900" indent="-342900" algn="l">
              <a:buFont typeface="+mj-lt"/>
              <a:buAutoNum type="arabicPeriod" startAt="3"/>
            </a:pPr>
            <a:r>
              <a:rPr lang="en-ID" b="1" i="0" u="none" strike="noStrike" baseline="0">
                <a:latin typeface="CIDFont+F2"/>
              </a:rPr>
              <a:t>Penghapusan Record</a:t>
            </a:r>
          </a:p>
          <a:p>
            <a:pPr lvl="1"/>
            <a:r>
              <a:rPr lang="en-ID" b="0" i="0" u="none" strike="noStrike" baseline="0">
                <a:latin typeface="CIDFont+F2"/>
              </a:rPr>
              <a:t>Sintaks SQL untuk penghapusan </a:t>
            </a:r>
            <a:r>
              <a:rPr lang="en-ID" b="0" i="0" u="none" strike="noStrike" baseline="0">
                <a:latin typeface="CIDFont+F4"/>
              </a:rPr>
              <a:t>record </a:t>
            </a:r>
            <a:r>
              <a:rPr lang="en-ID" b="0" i="0" u="none" strike="noStrike" baseline="0">
                <a:latin typeface="CIDFont+F2"/>
              </a:rPr>
              <a:t>dari sebuah tabel adalah :</a:t>
            </a:r>
          </a:p>
          <a:p>
            <a:pPr lvl="1"/>
            <a:r>
              <a:rPr lang="en-ID" b="1" i="0" u="none" strike="noStrike" baseline="0">
                <a:latin typeface="CIDFont+F1"/>
              </a:rPr>
              <a:t>delete</a:t>
            </a:r>
            <a:r>
              <a:rPr lang="en-ID" b="0" i="0" u="none" strike="noStrike" baseline="0">
                <a:latin typeface="CIDFont+F1"/>
              </a:rPr>
              <a:t> </a:t>
            </a:r>
            <a:r>
              <a:rPr lang="en-ID" b="1" i="0" u="none" strike="noStrike" baseline="0">
                <a:latin typeface="CIDFont+F1"/>
              </a:rPr>
              <a:t>from</a:t>
            </a:r>
            <a:r>
              <a:rPr lang="en-ID" b="0" i="0" u="none" strike="noStrike" baseline="0">
                <a:latin typeface="CIDFont+F1"/>
              </a:rPr>
              <a:t> </a:t>
            </a:r>
            <a:r>
              <a:rPr lang="en-ID" b="0" i="0" u="none" strike="noStrike" baseline="0">
                <a:latin typeface="CIDFont+F2"/>
              </a:rPr>
              <a:t>t</a:t>
            </a:r>
          </a:p>
          <a:p>
            <a:pPr lvl="1"/>
            <a:r>
              <a:rPr lang="en-ID" b="0" i="0" u="none" strike="noStrike" baseline="0">
                <a:latin typeface="CIDFont+F2"/>
              </a:rPr>
              <a:t>[ </a:t>
            </a:r>
            <a:r>
              <a:rPr lang="en-ID" b="1" i="0" u="none" strike="noStrike" baseline="0">
                <a:latin typeface="CIDFont+F1"/>
              </a:rPr>
              <a:t>where</a:t>
            </a:r>
            <a:r>
              <a:rPr lang="en-ID" b="0" i="0" u="none" strike="noStrike" baseline="0">
                <a:latin typeface="CIDFont+F1"/>
              </a:rPr>
              <a:t> </a:t>
            </a:r>
            <a:r>
              <a:rPr lang="en-ID" b="0" i="0" u="none" strike="noStrike" baseline="0">
                <a:latin typeface="CIDFont+F2"/>
              </a:rPr>
              <a:t>P ]</a:t>
            </a:r>
          </a:p>
          <a:p>
            <a:pPr lvl="1"/>
            <a:r>
              <a:rPr lang="en-ID" b="0" i="0" u="none" strike="noStrike" baseline="0">
                <a:latin typeface="CIDFont+F2"/>
              </a:rPr>
              <a:t>Di mana :</a:t>
            </a:r>
          </a:p>
          <a:p>
            <a:pPr marL="742950" lvl="1" indent="-285750">
              <a:buFont typeface="Arial" panose="020B0604020202020204" pitchFamily="34" charset="0"/>
              <a:buChar char="•"/>
            </a:pPr>
            <a:r>
              <a:rPr lang="en-ID" b="1" i="0" u="none" strike="noStrike" baseline="0">
                <a:latin typeface="CIDFont+F2"/>
              </a:rPr>
              <a:t>t</a:t>
            </a:r>
            <a:r>
              <a:rPr lang="en-ID" b="0" i="0" u="none" strike="noStrike" baseline="0">
                <a:latin typeface="CIDFont+F2"/>
              </a:rPr>
              <a:t> adalah nama tabel yang akan mengalami penghapusan </a:t>
            </a:r>
            <a:r>
              <a:rPr lang="en-ID" b="0" i="1" u="none" strike="noStrike" baseline="0">
                <a:latin typeface="CIDFont+F4"/>
              </a:rPr>
              <a:t>record</a:t>
            </a:r>
          </a:p>
          <a:p>
            <a:pPr marL="742950" lvl="1" indent="-285750" algn="just">
              <a:buFont typeface="Arial" panose="020B0604020202020204" pitchFamily="34" charset="0"/>
              <a:buChar char="•"/>
            </a:pPr>
            <a:r>
              <a:rPr lang="en-ID" b="1" i="0" u="none" strike="noStrike" baseline="0">
                <a:latin typeface="CIDFont+F2"/>
              </a:rPr>
              <a:t>P</a:t>
            </a:r>
            <a:r>
              <a:rPr lang="en-ID" b="0" i="0" u="none" strike="noStrike" baseline="0">
                <a:latin typeface="CIDFont+F2"/>
              </a:rPr>
              <a:t> merupakan predikat atau criteria untuk menentukan </a:t>
            </a:r>
            <a:r>
              <a:rPr lang="en-ID" b="0" i="1" u="none" strike="noStrike" baseline="0">
                <a:latin typeface="CIDFont+F4"/>
              </a:rPr>
              <a:t>record</a:t>
            </a:r>
            <a:r>
              <a:rPr lang="en-ID" b="0" i="0" u="none" strike="noStrike" baseline="0">
                <a:latin typeface="CIDFont+F4"/>
              </a:rPr>
              <a:t> </a:t>
            </a:r>
            <a:r>
              <a:rPr lang="en-ID" b="0" i="0" u="none" strike="noStrike" baseline="0">
                <a:latin typeface="CIDFont+F2"/>
              </a:rPr>
              <a:t>mana saja yang akan dikenai penghapusan, jika klausa </a:t>
            </a:r>
            <a:r>
              <a:rPr lang="en-ID" b="1" i="0" u="none" strike="noStrike" baseline="0">
                <a:latin typeface="CIDFont+F1"/>
              </a:rPr>
              <a:t>where</a:t>
            </a:r>
            <a:r>
              <a:rPr lang="en-ID" b="0" i="0" u="none" strike="noStrike" baseline="0">
                <a:latin typeface="CIDFont+F1"/>
              </a:rPr>
              <a:t> </a:t>
            </a:r>
            <a:r>
              <a:rPr lang="en-ID" b="0" i="0" u="none" strike="noStrike" baseline="0">
                <a:latin typeface="CIDFont+F2"/>
              </a:rPr>
              <a:t>ini tidak digunakan, maka penghapusan </a:t>
            </a:r>
            <a:r>
              <a:rPr lang="it-IT" b="0" i="0" u="none" strike="noStrike" baseline="0">
                <a:latin typeface="CIDFont+F2"/>
              </a:rPr>
              <a:t>akan dilakukan pada semua </a:t>
            </a:r>
            <a:r>
              <a:rPr lang="it-IT" b="0" i="1" u="none" strike="noStrike" baseline="0">
                <a:latin typeface="CIDFont+F4"/>
              </a:rPr>
              <a:t>record</a:t>
            </a:r>
            <a:r>
              <a:rPr lang="it-IT" b="0" i="0" u="none" strike="noStrike" baseline="0">
                <a:latin typeface="CIDFont+F4"/>
              </a:rPr>
              <a:t> </a:t>
            </a:r>
            <a:r>
              <a:rPr lang="it-IT" b="0" i="0" u="none" strike="noStrike" baseline="0">
                <a:latin typeface="CIDFont+F2"/>
              </a:rPr>
              <a:t>di dalam tabel </a:t>
            </a:r>
            <a:r>
              <a:rPr lang="it-IT" b="1" i="0" u="none" strike="noStrike" baseline="0">
                <a:latin typeface="CIDFont+F2"/>
              </a:rPr>
              <a:t>t</a:t>
            </a:r>
          </a:p>
          <a:p>
            <a:pPr lvl="1"/>
            <a:endParaRPr lang="it-IT" b="0" i="0" u="none" strike="noStrike" baseline="0">
              <a:latin typeface="CIDFont+F2"/>
            </a:endParaRPr>
          </a:p>
          <a:p>
            <a:pPr lvl="1"/>
            <a:r>
              <a:rPr lang="en-ID" b="0" i="0" u="none" strike="noStrike" baseline="0">
                <a:latin typeface="CIDFont+F2"/>
              </a:rPr>
              <a:t>Berikut ini adalah perintah SQL untuk menghapus </a:t>
            </a:r>
            <a:r>
              <a:rPr lang="en-ID" b="0" i="0" u="none" strike="noStrike" baseline="0">
                <a:latin typeface="CIDFont+F4"/>
              </a:rPr>
              <a:t>record </a:t>
            </a:r>
            <a:r>
              <a:rPr lang="en-ID" b="0" i="0" u="none" strike="noStrike" baseline="0">
                <a:latin typeface="CIDFont+F2"/>
              </a:rPr>
              <a:t>kuliah tertentu :</a:t>
            </a:r>
          </a:p>
          <a:p>
            <a:pPr lvl="2"/>
            <a:r>
              <a:rPr lang="en-ID" b="1" i="0" u="none" strike="noStrike" baseline="0">
                <a:latin typeface="CIDFont+F1"/>
              </a:rPr>
              <a:t>delete from</a:t>
            </a:r>
            <a:r>
              <a:rPr lang="en-ID" b="0" i="0" u="none" strike="noStrike" baseline="0">
                <a:latin typeface="CIDFont+F1"/>
              </a:rPr>
              <a:t> </a:t>
            </a:r>
            <a:r>
              <a:rPr lang="en-ID" b="0" i="0" u="none" strike="noStrike" baseline="0">
                <a:latin typeface="CIDFont+F2"/>
              </a:rPr>
              <a:t>kuliah</a:t>
            </a:r>
          </a:p>
          <a:p>
            <a:pPr lvl="2"/>
            <a:r>
              <a:rPr lang="en-ID" b="1" i="0" u="none" strike="noStrike" baseline="0">
                <a:latin typeface="CIDFont+F1"/>
              </a:rPr>
              <a:t>where</a:t>
            </a:r>
            <a:r>
              <a:rPr lang="en-ID" b="0" i="0" u="none" strike="noStrike" baseline="0">
                <a:latin typeface="CIDFont+F1"/>
              </a:rPr>
              <a:t> </a:t>
            </a:r>
            <a:r>
              <a:rPr lang="en-ID" b="0" i="0" u="none" strike="noStrike" baseline="0">
                <a:latin typeface="CIDFont+F2"/>
              </a:rPr>
              <a:t>kode_kul = ‘IF-310’</a:t>
            </a:r>
          </a:p>
          <a:p>
            <a:pPr lvl="2"/>
            <a:endParaRPr lang="en-ID" b="0" i="0" u="none" strike="noStrike" baseline="0">
              <a:latin typeface="CIDFont+F2"/>
            </a:endParaRPr>
          </a:p>
          <a:p>
            <a:pPr lvl="1"/>
            <a:r>
              <a:rPr lang="en-ID" b="0" i="0" u="none" strike="noStrike" baseline="0">
                <a:latin typeface="CIDFont+F2"/>
              </a:rPr>
              <a:t>Berikut ini adalah perintah SQL untuk menghapus beberapa </a:t>
            </a:r>
            <a:r>
              <a:rPr lang="en-ID" b="0" i="1" u="none" strike="noStrike" baseline="0">
                <a:latin typeface="CIDFont+F4"/>
              </a:rPr>
              <a:t>record</a:t>
            </a:r>
            <a:r>
              <a:rPr lang="en-ID" b="0" i="0" u="none" strike="noStrike" baseline="0">
                <a:latin typeface="CIDFont+F4"/>
              </a:rPr>
              <a:t> </a:t>
            </a:r>
            <a:r>
              <a:rPr lang="en-ID" b="0" i="0" u="none" strike="noStrike" baseline="0">
                <a:latin typeface="CIDFont+F2"/>
              </a:rPr>
              <a:t>di tabel kuliah :</a:t>
            </a:r>
          </a:p>
          <a:p>
            <a:pPr lvl="2"/>
            <a:r>
              <a:rPr lang="en-ID" b="1" i="0" u="none" strike="noStrike" baseline="0">
                <a:latin typeface="CIDFont+F2"/>
              </a:rPr>
              <a:t>d</a:t>
            </a:r>
            <a:r>
              <a:rPr lang="en-ID" b="1" i="0" u="none" strike="noStrike" baseline="0">
                <a:latin typeface="CIDFont+F1"/>
              </a:rPr>
              <a:t>elete from</a:t>
            </a:r>
            <a:r>
              <a:rPr lang="en-ID" b="0" i="0" u="none" strike="noStrike" baseline="0">
                <a:latin typeface="CIDFont+F1"/>
              </a:rPr>
              <a:t> </a:t>
            </a:r>
            <a:r>
              <a:rPr lang="en-ID" b="0" i="0" u="none" strike="noStrike" baseline="0">
                <a:latin typeface="CIDFont+F2"/>
              </a:rPr>
              <a:t>kuliah</a:t>
            </a:r>
          </a:p>
          <a:p>
            <a:pPr lvl="2"/>
            <a:r>
              <a:rPr lang="nn-NO" b="1" i="0" u="none" strike="noStrike" baseline="0">
                <a:latin typeface="CIDFont+F1"/>
              </a:rPr>
              <a:t>where</a:t>
            </a:r>
            <a:r>
              <a:rPr lang="nn-NO" b="0" i="0" u="none" strike="noStrike" baseline="0">
                <a:latin typeface="CIDFont+F1"/>
              </a:rPr>
              <a:t> </a:t>
            </a:r>
            <a:r>
              <a:rPr lang="nn-NO" b="0" i="0" u="none" strike="noStrike" baseline="0">
                <a:latin typeface="CIDFont+F2"/>
              </a:rPr>
              <a:t>kode_kul </a:t>
            </a:r>
            <a:r>
              <a:rPr lang="nn-NO" b="0" i="0" u="none" strike="noStrike" baseline="0">
                <a:latin typeface="CIDFont+F1"/>
              </a:rPr>
              <a:t>like </a:t>
            </a:r>
            <a:r>
              <a:rPr lang="nn-NO" b="0" i="0" u="none" strike="noStrike" baseline="0">
                <a:latin typeface="CIDFont+F2"/>
              </a:rPr>
              <a:t>‘MA%’</a:t>
            </a:r>
          </a:p>
          <a:p>
            <a:pPr lvl="2"/>
            <a:endParaRPr lang="nn-NO" b="0" i="0" u="none" strike="noStrike" baseline="0">
              <a:latin typeface="CIDFont+F2"/>
            </a:endParaRPr>
          </a:p>
          <a:p>
            <a:pPr lvl="1"/>
            <a:r>
              <a:rPr lang="en-ID" b="0" i="0" u="none" strike="noStrike" baseline="0">
                <a:latin typeface="CIDFont+F2"/>
              </a:rPr>
              <a:t>sedang perintah SQL berikut ini adalah untuk menghapus semua </a:t>
            </a:r>
            <a:r>
              <a:rPr lang="en-ID" b="0" i="1" u="none" strike="noStrike" baseline="0">
                <a:latin typeface="CIDFont+F4"/>
              </a:rPr>
              <a:t>record</a:t>
            </a:r>
            <a:r>
              <a:rPr lang="en-ID" b="0" i="0" u="none" strike="noStrike" baseline="0">
                <a:latin typeface="CIDFont+F4"/>
              </a:rPr>
              <a:t> </a:t>
            </a:r>
            <a:r>
              <a:rPr lang="en-ID" b="0" i="0" u="none" strike="noStrike" baseline="0">
                <a:latin typeface="CIDFont+F2"/>
              </a:rPr>
              <a:t>dari table Kuliah (sehingga tabel Kuliah menjadi kosong) :</a:t>
            </a:r>
          </a:p>
          <a:p>
            <a:pPr lvl="2"/>
            <a:r>
              <a:rPr lang="en-ID" b="1" i="0" u="none" strike="noStrike" baseline="0">
                <a:latin typeface="CIDFont+F2"/>
              </a:rPr>
              <a:t>d</a:t>
            </a:r>
            <a:r>
              <a:rPr lang="en-ID" b="1" i="0" u="none" strike="noStrike" baseline="0">
                <a:latin typeface="CIDFont+F1"/>
              </a:rPr>
              <a:t>elete from</a:t>
            </a:r>
            <a:r>
              <a:rPr lang="en-ID" b="0" i="0" u="none" strike="noStrike" baseline="0">
                <a:latin typeface="CIDFont+F1"/>
              </a:rPr>
              <a:t> </a:t>
            </a:r>
            <a:r>
              <a:rPr lang="en-ID" b="0" i="0" u="none" strike="noStrike" baseline="0">
                <a:latin typeface="CIDFont+F2"/>
              </a:rPr>
              <a:t>kuliah;</a:t>
            </a:r>
          </a:p>
        </p:txBody>
      </p:sp>
    </p:spTree>
    <p:extLst>
      <p:ext uri="{BB962C8B-B14F-4D97-AF65-F5344CB8AC3E}">
        <p14:creationId xmlns:p14="http://schemas.microsoft.com/office/powerpoint/2010/main" val="108956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68F55A-8683-96D6-A8B7-9AEE16E6AF6A}"/>
              </a:ext>
            </a:extLst>
          </p:cNvPr>
          <p:cNvSpPr txBox="1"/>
          <p:nvPr/>
        </p:nvSpPr>
        <p:spPr>
          <a:xfrm>
            <a:off x="576471" y="1369515"/>
            <a:ext cx="10296938" cy="3693319"/>
          </a:xfrm>
          <a:prstGeom prst="rect">
            <a:avLst/>
          </a:prstGeom>
          <a:noFill/>
        </p:spPr>
        <p:txBody>
          <a:bodyPr wrap="square">
            <a:spAutoFit/>
          </a:bodyPr>
          <a:lstStyle/>
          <a:p>
            <a:pPr marL="342900" indent="-342900" algn="l">
              <a:buFont typeface="+mj-lt"/>
              <a:buAutoNum type="arabicPeriod" startAt="4"/>
            </a:pPr>
            <a:r>
              <a:rPr lang="en-ID" sz="1800" b="1" i="0" u="none" strike="noStrike" baseline="0">
                <a:latin typeface="CIDFont+F2"/>
              </a:rPr>
              <a:t>Kontrol Transaksi</a:t>
            </a:r>
          </a:p>
          <a:p>
            <a:pPr marL="347663" lvl="1" algn="just"/>
            <a:r>
              <a:rPr lang="en-ID" b="0" i="0" u="none" strike="noStrike" baseline="0">
                <a:latin typeface="CIDFont+F2"/>
              </a:rPr>
              <a:t>Operasi-operasi manipulasi data merupakan bagian dari suatu transaksi. Transaksi sendiri bisa terdiri atas satu atau beberapa operasi menipulasi data. Perintah-perintah menipulasi data tidak akan benar-benar disimpan (ditulis di dalam </a:t>
            </a:r>
            <a:r>
              <a:rPr lang="en-ID" b="0" i="0" u="none" strike="noStrike" baseline="0">
                <a:latin typeface="CIDFont+F4"/>
              </a:rPr>
              <a:t>disk</a:t>
            </a:r>
            <a:r>
              <a:rPr lang="en-ID" b="0" i="0" u="none" strike="noStrike" baseline="0">
                <a:latin typeface="CIDFont+F2"/>
              </a:rPr>
              <a:t>) jika kita belum memberikan perintah control transaksi. Perintah control transaksi itu adalah :</a:t>
            </a:r>
          </a:p>
          <a:p>
            <a:pPr algn="l"/>
            <a:endParaRPr lang="en-ID" sz="1800" b="0" i="0" u="none" strike="noStrike" baseline="0">
              <a:latin typeface="CIDFont+F2"/>
            </a:endParaRPr>
          </a:p>
          <a:p>
            <a:pPr lvl="1"/>
            <a:r>
              <a:rPr lang="en-ID" b="1" i="0" u="none" strike="noStrike" baseline="0">
                <a:latin typeface="CIDFont+F1"/>
              </a:rPr>
              <a:t>commit </a:t>
            </a:r>
            <a:r>
              <a:rPr lang="en-ID" b="0" i="0" u="none" strike="noStrike" baseline="0">
                <a:latin typeface="CIDFont+F1"/>
              </a:rPr>
              <a:t>[ work ]</a:t>
            </a:r>
          </a:p>
          <a:p>
            <a:pPr algn="l"/>
            <a:endParaRPr lang="en-ID" sz="1800" b="0" i="0" u="none" strike="noStrike" baseline="0">
              <a:latin typeface="CIDFont+F2"/>
            </a:endParaRPr>
          </a:p>
          <a:p>
            <a:pPr lvl="1"/>
            <a:r>
              <a:rPr lang="en-ID" b="1" i="0" u="none" strike="noStrike" baseline="0">
                <a:latin typeface="CIDFont+F1"/>
              </a:rPr>
              <a:t>rollback [ work </a:t>
            </a:r>
            <a:r>
              <a:rPr lang="en-ID" b="0" i="0" u="none" strike="noStrike" baseline="0">
                <a:latin typeface="CIDFont+F1"/>
              </a:rPr>
              <a:t>]</a:t>
            </a:r>
          </a:p>
          <a:p>
            <a:pPr lvl="1" algn="just"/>
            <a:r>
              <a:rPr lang="en-ID" b="0" i="0" u="none" strike="noStrike" baseline="0">
                <a:latin typeface="CIDFont+F2"/>
              </a:rPr>
              <a:t>Jika perintah </a:t>
            </a:r>
            <a:r>
              <a:rPr lang="en-ID" b="0" i="0" u="none" strike="noStrike" baseline="0">
                <a:latin typeface="CIDFont+F1"/>
              </a:rPr>
              <a:t>commit </a:t>
            </a:r>
            <a:r>
              <a:rPr lang="en-ID" b="0" i="0" u="none" strike="noStrike" baseline="0">
                <a:latin typeface="CIDFont+F2"/>
              </a:rPr>
              <a:t>digunakan, maka semua operasi manipulasi basis data akan ke dalam </a:t>
            </a:r>
            <a:r>
              <a:rPr lang="sv-SE" b="0" i="0" u="none" strike="noStrike" baseline="0">
                <a:latin typeface="CIDFont+F4"/>
              </a:rPr>
              <a:t>disk </a:t>
            </a:r>
            <a:r>
              <a:rPr lang="sv-SE" b="0" i="0" u="none" strike="noStrike" baseline="0">
                <a:latin typeface="CIDFont+F2"/>
              </a:rPr>
              <a:t>dan transaksi dinyatakan selesei. Sedang jika perintah </a:t>
            </a:r>
            <a:r>
              <a:rPr lang="sv-SE" b="0" i="0" u="none" strike="noStrike" baseline="0">
                <a:latin typeface="CIDFont+F1"/>
              </a:rPr>
              <a:t>rollback </a:t>
            </a:r>
            <a:r>
              <a:rPr lang="sv-SE" b="0" i="0" u="none" strike="noStrike" baseline="0">
                <a:latin typeface="CIDFont+F2"/>
              </a:rPr>
              <a:t>yang kita gunakan, maka semua operasi manipulasi basis data yang belum di-</a:t>
            </a:r>
            <a:r>
              <a:rPr lang="sv-SE" b="0" i="0" u="none" strike="noStrike" baseline="0">
                <a:latin typeface="CIDFont+F1"/>
              </a:rPr>
              <a:t>commit</a:t>
            </a:r>
            <a:r>
              <a:rPr lang="sv-SE" b="0" i="0" u="none" strike="noStrike" baseline="0">
                <a:latin typeface="CIDFont+F2"/>
              </a:rPr>
              <a:t>, akan dibatalkan (tidak </a:t>
            </a:r>
            <a:r>
              <a:rPr lang="en-ID" b="0" i="0" u="none" strike="noStrike" baseline="0">
                <a:latin typeface="CIDFont+F2"/>
              </a:rPr>
              <a:t>jadi disimpan ke dalam </a:t>
            </a:r>
            <a:r>
              <a:rPr lang="en-ID" b="0" i="0" u="none" strike="noStrike" baseline="0">
                <a:latin typeface="CIDFont+F4"/>
              </a:rPr>
              <a:t>disk</a:t>
            </a:r>
            <a:r>
              <a:rPr lang="en-ID" b="0" i="0" u="none" strike="noStrike" baseline="0">
                <a:latin typeface="CIDFont+F2"/>
              </a:rPr>
              <a:t>). Klausa </a:t>
            </a:r>
            <a:r>
              <a:rPr lang="en-ID" b="0" i="0" u="none" strike="noStrike" baseline="0">
                <a:latin typeface="CIDFont+F1"/>
              </a:rPr>
              <a:t>work </a:t>
            </a:r>
            <a:r>
              <a:rPr lang="en-ID" b="0" i="0" u="none" strike="noStrike" baseline="0">
                <a:latin typeface="CIDFont+F2"/>
              </a:rPr>
              <a:t>sifatnya opsional dan tidak berpengaruh </a:t>
            </a:r>
            <a:r>
              <a:rPr lang="nn-NO" b="0" i="0" u="none" strike="noStrike" baseline="0">
                <a:latin typeface="CIDFont+F2"/>
              </a:rPr>
              <a:t>terhadap pengertian kedua perintah tersebut.</a:t>
            </a:r>
            <a:endParaRPr lang="en-ID"/>
          </a:p>
        </p:txBody>
      </p:sp>
    </p:spTree>
    <p:extLst>
      <p:ext uri="{BB962C8B-B14F-4D97-AF65-F5344CB8AC3E}">
        <p14:creationId xmlns:p14="http://schemas.microsoft.com/office/powerpoint/2010/main" val="2895093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300600-F875-A19A-1C49-CB8A3F1458A3}"/>
              </a:ext>
            </a:extLst>
          </p:cNvPr>
          <p:cNvSpPr txBox="1"/>
          <p:nvPr/>
        </p:nvSpPr>
        <p:spPr>
          <a:xfrm>
            <a:off x="616226" y="942133"/>
            <a:ext cx="10177670" cy="5078313"/>
          </a:xfrm>
          <a:prstGeom prst="rect">
            <a:avLst/>
          </a:prstGeom>
          <a:noFill/>
        </p:spPr>
        <p:txBody>
          <a:bodyPr wrap="square">
            <a:spAutoFit/>
          </a:bodyPr>
          <a:lstStyle/>
          <a:p>
            <a:pPr algn="l"/>
            <a:r>
              <a:rPr lang="en-ID" sz="1800" b="0" i="0" u="none" strike="noStrike" baseline="0">
                <a:latin typeface="CIDFont+F4"/>
              </a:rPr>
              <a:t>Data Definition Language </a:t>
            </a:r>
            <a:r>
              <a:rPr lang="en-ID" sz="1800" b="0" i="0" u="none" strike="noStrike" baseline="0">
                <a:latin typeface="CIDFont+F2"/>
              </a:rPr>
              <a:t>(DDL) berkaitan dengan perintah-perintah untuk pendefinisian objek-objek basis data. Salah satu objek terpenting adalah tabel. Berikut ini adalah Sintaks SQL untuk melakukan pembuatan tabel baru di dalam basis data :</a:t>
            </a:r>
          </a:p>
          <a:p>
            <a:pPr algn="l"/>
            <a:endParaRPr lang="en-ID" sz="1800" b="0" i="0" u="none" strike="noStrike" baseline="0">
              <a:latin typeface="CIDFont+F2"/>
            </a:endParaRPr>
          </a:p>
          <a:p>
            <a:pPr algn="l"/>
            <a:r>
              <a:rPr lang="en-US" sz="1800" b="1" i="0" u="none" strike="noStrike" baseline="0">
                <a:latin typeface="CIDFont+F1"/>
              </a:rPr>
              <a:t>create table </a:t>
            </a:r>
            <a:r>
              <a:rPr lang="en-US" sz="1800" b="0" i="0" u="none" strike="noStrike" baseline="0">
                <a:latin typeface="CIDFont+F2"/>
              </a:rPr>
              <a:t>t (A1 D1, A2 D2, … , An Dn)</a:t>
            </a:r>
          </a:p>
          <a:p>
            <a:pPr lvl="1"/>
            <a:r>
              <a:rPr lang="en-ID" b="0" i="0" u="none" strike="noStrike" baseline="0">
                <a:latin typeface="CIDFont+F2"/>
              </a:rPr>
              <a:t>di mana :</a:t>
            </a:r>
          </a:p>
          <a:p>
            <a:pPr marL="1200150" lvl="2" indent="-285750">
              <a:buFont typeface="Arial" panose="020B0604020202020204" pitchFamily="34" charset="0"/>
              <a:buChar char="•"/>
            </a:pPr>
            <a:r>
              <a:rPr lang="en-ID" b="0" i="0" u="none" strike="noStrike" baseline="0">
                <a:latin typeface="CIDFont+F2"/>
              </a:rPr>
              <a:t>t adalah nama tabel yang akan dibuat</a:t>
            </a:r>
          </a:p>
          <a:p>
            <a:pPr marL="1200150" lvl="2" indent="-285750">
              <a:buFont typeface="Arial" panose="020B0604020202020204" pitchFamily="34" charset="0"/>
              <a:buChar char="•"/>
            </a:pPr>
            <a:r>
              <a:rPr lang="en-ID" b="0" i="0" u="none" strike="noStrike" baseline="0">
                <a:latin typeface="CIDFont+F2"/>
              </a:rPr>
              <a:t>A1, A2, …, An adalah nama-nama atribut yang akan terdapat di dalam tabel t</a:t>
            </a:r>
          </a:p>
          <a:p>
            <a:pPr marL="1200150" lvl="2" indent="-285750">
              <a:buFont typeface="Arial" panose="020B0604020202020204" pitchFamily="34" charset="0"/>
              <a:buChar char="•"/>
            </a:pPr>
            <a:r>
              <a:rPr lang="en-ID" b="0" i="0" u="none" strike="noStrike" baseline="0">
                <a:latin typeface="CIDFont+F2"/>
              </a:rPr>
              <a:t>D1, D2, …, Dn adalah domain nilai masing-masing atribut tersebut yang ditentukan</a:t>
            </a:r>
          </a:p>
          <a:p>
            <a:pPr algn="l"/>
            <a:endParaRPr lang="en-ID" sz="1800" b="0" i="0" u="none" strike="noStrike" baseline="0">
              <a:latin typeface="CIDFont+F2"/>
            </a:endParaRPr>
          </a:p>
          <a:p>
            <a:pPr algn="l"/>
            <a:r>
              <a:rPr lang="en-ID" sz="1800" b="0" i="0" u="none" strike="noStrike" baseline="0">
                <a:latin typeface="CIDFont+F2"/>
              </a:rPr>
              <a:t>berdasarkan tipe datanya</a:t>
            </a:r>
          </a:p>
          <a:p>
            <a:pPr algn="l"/>
            <a:r>
              <a:rPr lang="en-ID" sz="1800" b="0" i="0" u="none" strike="noStrike" baseline="0">
                <a:latin typeface="CIDFont+F2"/>
              </a:rPr>
              <a:t>Berikut ini adalah contoh perintah SQL untuk membuat tabel Mahasiswa :</a:t>
            </a:r>
          </a:p>
          <a:p>
            <a:pPr algn="l"/>
            <a:endParaRPr lang="en-ID" sz="1800" b="0" i="0" u="none" strike="noStrike" baseline="0">
              <a:latin typeface="CIDFont+F2"/>
            </a:endParaRPr>
          </a:p>
          <a:p>
            <a:pPr lvl="2"/>
            <a:r>
              <a:rPr lang="en-ID" b="1" i="0" u="none" strike="noStrike" baseline="0">
                <a:latin typeface="CIDFont+F1"/>
              </a:rPr>
              <a:t>create table </a:t>
            </a:r>
            <a:r>
              <a:rPr lang="en-ID" b="0" i="1" u="none" strike="noStrike" baseline="0">
                <a:latin typeface="CIDFont+F2"/>
              </a:rPr>
              <a:t>mahasiswa</a:t>
            </a:r>
          </a:p>
          <a:p>
            <a:pPr lvl="2"/>
            <a:r>
              <a:rPr lang="en-ID" b="0" i="0" u="none" strike="noStrike" baseline="0">
                <a:latin typeface="CIDFont+F2"/>
              </a:rPr>
              <a:t>(</a:t>
            </a:r>
            <a:r>
              <a:rPr lang="en-ID" b="0" i="1" u="none" strike="noStrike" baseline="0">
                <a:latin typeface="CIDFont+F2"/>
              </a:rPr>
              <a:t>nim char(6),</a:t>
            </a:r>
          </a:p>
          <a:p>
            <a:pPr lvl="2"/>
            <a:r>
              <a:rPr lang="en-ID" b="0" i="1" u="none" strike="noStrike" baseline="0">
                <a:latin typeface="CIDFont+F2"/>
              </a:rPr>
              <a:t>nama_mhs varchar(30),</a:t>
            </a:r>
          </a:p>
          <a:p>
            <a:pPr lvl="2"/>
            <a:r>
              <a:rPr lang="en-ID" b="0" i="1" u="none" strike="noStrike" baseline="0">
                <a:latin typeface="CIDFont+F2"/>
              </a:rPr>
              <a:t>alamat_mhs varchar(60),</a:t>
            </a:r>
          </a:p>
          <a:p>
            <a:pPr lvl="2"/>
            <a:r>
              <a:rPr lang="en-ID" b="0" i="1" u="none" strike="noStrike" baseline="0">
                <a:latin typeface="CIDFont+F2"/>
              </a:rPr>
              <a:t>tgl_lahir date</a:t>
            </a:r>
            <a:r>
              <a:rPr lang="en-ID" b="0" i="0" u="none" strike="noStrike" baseline="0">
                <a:latin typeface="CIDFont+F2"/>
              </a:rPr>
              <a:t>)</a:t>
            </a:r>
            <a:endParaRPr lang="en-ID"/>
          </a:p>
        </p:txBody>
      </p:sp>
      <p:sp>
        <p:nvSpPr>
          <p:cNvPr id="2" name="Rectangle 1"/>
          <p:cNvSpPr/>
          <p:nvPr/>
        </p:nvSpPr>
        <p:spPr>
          <a:xfrm>
            <a:off x="2869470" y="0"/>
            <a:ext cx="4471865" cy="584775"/>
          </a:xfrm>
          <a:prstGeom prst="rect">
            <a:avLst/>
          </a:prstGeom>
          <a:noFill/>
        </p:spPr>
        <p:txBody>
          <a:bodyPr wrap="none" lIns="91440" tIns="45720" rIns="91440" bIns="45720">
            <a:spAutoFit/>
          </a:bodyPr>
          <a:lstStyle/>
          <a:p>
            <a:pPr algn="ctr"/>
            <a:r>
              <a:rPr lang="en-US" sz="3200" b="1" cap="none" spc="0">
                <a:ln w="22225">
                  <a:solidFill>
                    <a:schemeClr val="accent2"/>
                  </a:solidFill>
                  <a:prstDash val="solid"/>
                </a:ln>
                <a:solidFill>
                  <a:schemeClr val="accent2">
                    <a:lumMod val="40000"/>
                    <a:lumOff val="60000"/>
                  </a:schemeClr>
                </a:solidFill>
                <a:effectLst/>
              </a:rPr>
              <a:t>Data Definition Language</a:t>
            </a:r>
          </a:p>
        </p:txBody>
      </p:sp>
      <p:sp>
        <p:nvSpPr>
          <p:cNvPr id="3" name="TextBox 2">
            <a:extLst>
              <a:ext uri="{FF2B5EF4-FFF2-40B4-BE49-F238E27FC236}">
                <a16:creationId xmlns:a16="http://schemas.microsoft.com/office/drawing/2014/main" id="{9347590F-3ED2-FE75-EB36-DF4F60D9F57D}"/>
              </a:ext>
            </a:extLst>
          </p:cNvPr>
          <p:cNvSpPr txBox="1"/>
          <p:nvPr/>
        </p:nvSpPr>
        <p:spPr>
          <a:xfrm>
            <a:off x="4671391" y="4432852"/>
            <a:ext cx="7056783" cy="1754326"/>
          </a:xfrm>
          <a:prstGeom prst="rect">
            <a:avLst/>
          </a:prstGeom>
          <a:solidFill>
            <a:schemeClr val="bg2"/>
          </a:solidFill>
          <a:ln>
            <a:noFill/>
          </a:ln>
          <a:scene3d>
            <a:camera prst="perspectiveLeft"/>
            <a:lightRig rig="threePt" dir="t"/>
          </a:scene3d>
          <a:sp3d>
            <a:bevelT w="165100" prst="coolSlant"/>
          </a:sp3d>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ID" sz="1800" b="0" i="0" u="none" strike="noStrike" baseline="0">
                <a:latin typeface="CIDFont+F2"/>
              </a:rPr>
              <a:t>tabel yang telah dibuat juga dapat dibatalkan keberadaannya (penghapusan tabel) dengan menggunakan perintah SQL dengan sintaks berikut ini :</a:t>
            </a:r>
          </a:p>
          <a:p>
            <a:pPr lvl="1"/>
            <a:r>
              <a:rPr lang="en-ID" b="1" i="0" u="none" strike="noStrike" baseline="0">
                <a:latin typeface="CIDFont+F1"/>
              </a:rPr>
              <a:t>drop</a:t>
            </a:r>
            <a:r>
              <a:rPr lang="en-ID" b="0" i="0" u="none" strike="noStrike" baseline="0">
                <a:latin typeface="CIDFont+F1"/>
              </a:rPr>
              <a:t> </a:t>
            </a:r>
            <a:r>
              <a:rPr lang="en-ID" b="1" i="0" u="none" strike="noStrike" baseline="0">
                <a:latin typeface="CIDFont+F1"/>
              </a:rPr>
              <a:t>table</a:t>
            </a:r>
            <a:r>
              <a:rPr lang="en-ID" b="0" i="0" u="none" strike="noStrike" baseline="0">
                <a:latin typeface="CIDFont+F1"/>
              </a:rPr>
              <a:t> </a:t>
            </a:r>
            <a:r>
              <a:rPr lang="en-ID" b="0" i="0" u="none" strike="noStrike" baseline="0">
                <a:latin typeface="CIDFont+F2"/>
              </a:rPr>
              <a:t>t</a:t>
            </a:r>
          </a:p>
          <a:p>
            <a:pPr algn="l"/>
            <a:r>
              <a:rPr lang="en-ID" sz="1800" b="0" i="0" u="none" strike="noStrike" baseline="0">
                <a:latin typeface="CIDFont+F2"/>
              </a:rPr>
              <a:t>contoh penghapusan terhadap tabel Mahasiswa :</a:t>
            </a:r>
          </a:p>
          <a:p>
            <a:pPr lvl="1"/>
            <a:r>
              <a:rPr lang="en-ID" b="1" i="0" u="none" strike="noStrike" baseline="0">
                <a:latin typeface="CIDFont+F1"/>
              </a:rPr>
              <a:t>drop</a:t>
            </a:r>
            <a:r>
              <a:rPr lang="en-ID" b="0" i="0" u="none" strike="noStrike" baseline="0">
                <a:latin typeface="CIDFont+F1"/>
              </a:rPr>
              <a:t> </a:t>
            </a:r>
            <a:r>
              <a:rPr lang="en-ID" b="1" i="0" u="none" strike="noStrike" baseline="0">
                <a:latin typeface="CIDFont+F1"/>
              </a:rPr>
              <a:t>table</a:t>
            </a:r>
            <a:r>
              <a:rPr lang="en-ID" b="0" i="0" u="none" strike="noStrike" baseline="0">
                <a:latin typeface="CIDFont+F1"/>
              </a:rPr>
              <a:t> </a:t>
            </a:r>
            <a:r>
              <a:rPr lang="en-ID" b="0" i="0" u="none" strike="noStrike" baseline="0">
                <a:latin typeface="CIDFont+F2"/>
              </a:rPr>
              <a:t>mahasiswa</a:t>
            </a:r>
            <a:endParaRPr lang="en-ID"/>
          </a:p>
        </p:txBody>
      </p:sp>
    </p:spTree>
    <p:extLst>
      <p:ext uri="{BB962C8B-B14F-4D97-AF65-F5344CB8AC3E}">
        <p14:creationId xmlns:p14="http://schemas.microsoft.com/office/powerpoint/2010/main" val="266003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678657-1CCD-C24F-F6FB-1CE8979BA641}"/>
              </a:ext>
            </a:extLst>
          </p:cNvPr>
          <p:cNvSpPr txBox="1"/>
          <p:nvPr/>
        </p:nvSpPr>
        <p:spPr>
          <a:xfrm>
            <a:off x="1630017" y="1848676"/>
            <a:ext cx="8279296" cy="2062103"/>
          </a:xfrm>
          <a:prstGeom prst="rect">
            <a:avLst/>
          </a:prstGeom>
          <a:noFill/>
        </p:spPr>
        <p:txBody>
          <a:bodyPr wrap="square">
            <a:spAutoFit/>
          </a:bodyPr>
          <a:lstStyle/>
          <a:p>
            <a:pPr marL="457200" indent="-457200">
              <a:buFont typeface="Arial" panose="020B0604020202020204" pitchFamily="34" charset="0"/>
              <a:buChar char="•"/>
            </a:pPr>
            <a:r>
              <a:rPr lang="en-ID" sz="3200" b="0" i="0" u="none" strike="noStrike" baseline="0">
                <a:latin typeface="CIDFont+F1"/>
              </a:rPr>
              <a:t>Tujuan Instruksional Umum</a:t>
            </a:r>
          </a:p>
          <a:p>
            <a:pPr lvl="1"/>
            <a:r>
              <a:rPr lang="en-ID" sz="3200" b="0" i="0" u="none" strike="noStrike" baseline="0">
                <a:latin typeface="CIDFont+F2"/>
              </a:rPr>
              <a:t>Mahasiswa memahami fungsi SQL</a:t>
            </a:r>
          </a:p>
          <a:p>
            <a:pPr marL="457200" indent="-457200">
              <a:buFont typeface="Arial" panose="020B0604020202020204" pitchFamily="34" charset="0"/>
              <a:buChar char="•"/>
            </a:pPr>
            <a:r>
              <a:rPr lang="en-ID" sz="3200" b="0" i="0" u="none" strike="noStrike" baseline="0">
                <a:latin typeface="CIDFont+F1"/>
              </a:rPr>
              <a:t>Tujuan Instruksional Khusus</a:t>
            </a:r>
          </a:p>
          <a:p>
            <a:pPr lvl="1"/>
            <a:r>
              <a:rPr lang="en-ID" sz="3200" b="0" i="0" u="none" strike="noStrike" baseline="0">
                <a:latin typeface="CIDFont+F2"/>
              </a:rPr>
              <a:t>Mahasiswa dapat melakukan fungsi SQL</a:t>
            </a:r>
            <a:endParaRPr lang="en-ID" sz="3200"/>
          </a:p>
        </p:txBody>
      </p:sp>
      <p:sp>
        <p:nvSpPr>
          <p:cNvPr id="8" name="Rectangle 7">
            <a:extLst>
              <a:ext uri="{FF2B5EF4-FFF2-40B4-BE49-F238E27FC236}">
                <a16:creationId xmlns:a16="http://schemas.microsoft.com/office/drawing/2014/main" id="{4838BA68-448C-4F84-36C1-4822B18925D6}"/>
              </a:ext>
            </a:extLst>
          </p:cNvPr>
          <p:cNvSpPr/>
          <p:nvPr/>
        </p:nvSpPr>
        <p:spPr>
          <a:xfrm>
            <a:off x="2142545" y="671396"/>
            <a:ext cx="5992987" cy="923330"/>
          </a:xfrm>
          <a:prstGeom prst="rect">
            <a:avLst/>
          </a:prstGeom>
          <a:noFill/>
        </p:spPr>
        <p:txBody>
          <a:bodyPr wrap="none" lIns="91440" tIns="45720" rIns="91440" bIns="45720">
            <a:spAutoFit/>
          </a:bodyPr>
          <a:lstStyle/>
          <a:p>
            <a:r>
              <a:rPr lang="en-ID" sz="5400" b="1" i="0" u="none" strike="noStrike" baseline="0">
                <a:ln w="22225">
                  <a:solidFill>
                    <a:schemeClr val="accent2"/>
                  </a:solidFill>
                  <a:prstDash val="solid"/>
                </a:ln>
                <a:solidFill>
                  <a:schemeClr val="accent2">
                    <a:lumMod val="40000"/>
                    <a:lumOff val="60000"/>
                  </a:schemeClr>
                </a:solidFill>
                <a:latin typeface="CIDFont+F1"/>
              </a:rPr>
              <a:t>Tujuan Instruksional</a:t>
            </a:r>
          </a:p>
        </p:txBody>
      </p:sp>
      <p:sp>
        <p:nvSpPr>
          <p:cNvPr id="9" name="Rectangle 8">
            <a:extLst>
              <a:ext uri="{FF2B5EF4-FFF2-40B4-BE49-F238E27FC236}">
                <a16:creationId xmlns:a16="http://schemas.microsoft.com/office/drawing/2014/main" id="{99C28DD8-8657-22E5-BCE5-DE2A4154D284}"/>
              </a:ext>
            </a:extLst>
          </p:cNvPr>
          <p:cNvSpPr/>
          <p:nvPr/>
        </p:nvSpPr>
        <p:spPr>
          <a:xfrm rot="2820714">
            <a:off x="10183619" y="350296"/>
            <a:ext cx="1279517" cy="923330"/>
          </a:xfrm>
          <a:prstGeom prst="rect">
            <a:avLst/>
          </a:prstGeom>
          <a:noFill/>
        </p:spPr>
        <p:txBody>
          <a:bodyPr wrap="none" lIns="91440" tIns="45720" rIns="91440" bIns="45720">
            <a:spAutoFit/>
          </a:bodyPr>
          <a:lstStyle/>
          <a:p>
            <a:r>
              <a:rPr lang="en-ID" sz="5400" b="1" i="0" u="none" strike="noStrike" baseline="0">
                <a:ln w="22225">
                  <a:solidFill>
                    <a:schemeClr val="accent2"/>
                  </a:solidFill>
                  <a:prstDash val="solid"/>
                </a:ln>
                <a:solidFill>
                  <a:srgbClr val="00B0F0"/>
                </a:solidFill>
                <a:latin typeface="CIDFont+F1"/>
              </a:rPr>
              <a:t>SQL</a:t>
            </a:r>
          </a:p>
        </p:txBody>
      </p:sp>
    </p:spTree>
    <p:extLst>
      <p:ext uri="{BB962C8B-B14F-4D97-AF65-F5344CB8AC3E}">
        <p14:creationId xmlns:p14="http://schemas.microsoft.com/office/powerpoint/2010/main" val="2419272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C5D7D-A1AC-040E-7629-173B06BF46F6}"/>
              </a:ext>
            </a:extLst>
          </p:cNvPr>
          <p:cNvSpPr txBox="1"/>
          <p:nvPr/>
        </p:nvSpPr>
        <p:spPr>
          <a:xfrm>
            <a:off x="785191" y="335846"/>
            <a:ext cx="10982739" cy="6247864"/>
          </a:xfrm>
          <a:prstGeom prst="rect">
            <a:avLst/>
          </a:prstGeom>
          <a:noFill/>
        </p:spPr>
        <p:txBody>
          <a:bodyPr wrap="square">
            <a:spAutoFit/>
          </a:bodyPr>
          <a:lstStyle/>
          <a:p>
            <a:pPr algn="l"/>
            <a:r>
              <a:rPr lang="en-ID" sz="2000" b="0" i="0" u="none" strike="noStrike" baseline="0">
                <a:latin typeface="CIDFont+F2"/>
              </a:rPr>
              <a:t>Jika terhadap tabel yang kita buat, ingin kita sertakan pula adanya Indeks Primer </a:t>
            </a:r>
            <a:r>
              <a:rPr lang="sv-SE" sz="2000" b="0" i="0" u="none" strike="noStrike" baseline="0">
                <a:latin typeface="CIDFont+F2"/>
              </a:rPr>
              <a:t>berdasarkan atribut tertentu di dalam tabel, maka klausa </a:t>
            </a:r>
            <a:r>
              <a:rPr lang="sv-SE" sz="2000" b="0" i="0" u="none" strike="noStrike" baseline="0">
                <a:latin typeface="CIDFont+F1"/>
              </a:rPr>
              <a:t>primary key </a:t>
            </a:r>
            <a:r>
              <a:rPr lang="sv-SE" sz="2000" b="0" i="0" u="none" strike="noStrike" baseline="0">
                <a:latin typeface="CIDFont+F2"/>
              </a:rPr>
              <a:t>dapat kita gunakan. </a:t>
            </a:r>
          </a:p>
          <a:p>
            <a:pPr algn="l"/>
            <a:endParaRPr lang="sv-SE" sz="2000" b="0" i="0" u="none" strike="noStrike" baseline="0">
              <a:latin typeface="CIDFont+F2"/>
            </a:endParaRPr>
          </a:p>
          <a:p>
            <a:pPr algn="l"/>
            <a:r>
              <a:rPr lang="en-ID" sz="2000" b="0" i="0" u="none" strike="noStrike" baseline="0">
                <a:latin typeface="CIDFont+F2"/>
              </a:rPr>
              <a:t>Berikut ini adalah contoh ekspresi SQL untuk pembuatan tabel Mahasiswa sekaligus dengan pendefinisian Indeks Primer berdasarkan </a:t>
            </a:r>
            <a:r>
              <a:rPr lang="en-ID" sz="2000" b="0" i="0" u="none" strike="noStrike" baseline="0">
                <a:latin typeface="CIDFont+F4"/>
              </a:rPr>
              <a:t>nim </a:t>
            </a:r>
            <a:r>
              <a:rPr lang="en-ID" sz="2000" b="0" i="0" u="none" strike="noStrike" baseline="0">
                <a:latin typeface="CIDFont+F2"/>
              </a:rPr>
              <a:t>:</a:t>
            </a:r>
          </a:p>
          <a:p>
            <a:pPr lvl="1"/>
            <a:r>
              <a:rPr lang="en-ID" sz="2000" b="1" i="0" u="none" strike="noStrike" baseline="0">
                <a:solidFill>
                  <a:srgbClr val="0000FF"/>
                </a:solidFill>
                <a:latin typeface="CIDFont+F2"/>
                <a:cs typeface="Times New Roman" panose="02020603050405020304" pitchFamily="18" charset="0"/>
              </a:rPr>
              <a:t>create</a:t>
            </a:r>
            <a:r>
              <a:rPr lang="en-ID" sz="2000" b="0" i="0" u="none" strike="noStrike" baseline="0">
                <a:solidFill>
                  <a:srgbClr val="000000"/>
                </a:solidFill>
                <a:latin typeface="CIDFont+F2"/>
                <a:cs typeface="Times New Roman" panose="02020603050405020304" pitchFamily="18" charset="0"/>
              </a:rPr>
              <a:t> </a:t>
            </a:r>
            <a:r>
              <a:rPr lang="en-ID" sz="2000" b="1" i="0" u="none" strike="noStrike" baseline="0">
                <a:solidFill>
                  <a:srgbClr val="0000FF"/>
                </a:solidFill>
                <a:latin typeface="CIDFont+F2"/>
                <a:cs typeface="Times New Roman" panose="02020603050405020304" pitchFamily="18" charset="0"/>
              </a:rPr>
              <a:t>table</a:t>
            </a:r>
            <a:r>
              <a:rPr lang="en-ID" sz="2000" b="0" i="0" u="none" strike="noStrike" baseline="0">
                <a:solidFill>
                  <a:srgbClr val="000000"/>
                </a:solidFill>
                <a:latin typeface="CIDFont+F2"/>
                <a:cs typeface="Times New Roman" panose="02020603050405020304" pitchFamily="18" charset="0"/>
              </a:rPr>
              <a:t> </a:t>
            </a:r>
            <a:r>
              <a:rPr lang="en-ID" sz="2000" b="0" i="0" u="none" strike="noStrike" baseline="0">
                <a:solidFill>
                  <a:srgbClr val="808000"/>
                </a:solidFill>
                <a:latin typeface="CIDFont+F2"/>
                <a:cs typeface="Times New Roman" panose="02020603050405020304" pitchFamily="18" charset="0"/>
              </a:rPr>
              <a:t>mahasiswa</a:t>
            </a:r>
          </a:p>
          <a:p>
            <a:pPr lvl="1"/>
            <a:r>
              <a:rPr lang="en-ID" sz="2000" b="0" i="0" u="none" strike="noStrike" baseline="0">
                <a:solidFill>
                  <a:srgbClr val="0000FF"/>
                </a:solidFill>
                <a:latin typeface="CIDFont+F2"/>
                <a:cs typeface="Times New Roman" panose="02020603050405020304" pitchFamily="18" charset="0"/>
              </a:rPr>
              <a:t>(</a:t>
            </a:r>
            <a:r>
              <a:rPr lang="en-ID" sz="2000" b="0" i="0" u="none" strike="noStrike" baseline="0">
                <a:solidFill>
                  <a:srgbClr val="808000"/>
                </a:solidFill>
                <a:latin typeface="CIDFont+F2"/>
                <a:cs typeface="Times New Roman" panose="02020603050405020304" pitchFamily="18" charset="0"/>
              </a:rPr>
              <a:t>nim</a:t>
            </a:r>
            <a:r>
              <a:rPr lang="en-ID" sz="2000" b="0" i="0" u="none" strike="noStrike" baseline="0">
                <a:solidFill>
                  <a:srgbClr val="000000"/>
                </a:solidFill>
                <a:latin typeface="CIDFont+F2"/>
                <a:cs typeface="Times New Roman" panose="02020603050405020304" pitchFamily="18" charset="0"/>
              </a:rPr>
              <a:t> </a:t>
            </a:r>
            <a:r>
              <a:rPr lang="en-ID" sz="2000" b="1" i="0" u="none" strike="noStrike" baseline="0">
                <a:solidFill>
                  <a:srgbClr val="800000"/>
                </a:solidFill>
                <a:latin typeface="CIDFont+F2"/>
                <a:cs typeface="Times New Roman" panose="02020603050405020304" pitchFamily="18" charset="0"/>
              </a:rPr>
              <a:t>char</a:t>
            </a:r>
            <a:r>
              <a:rPr lang="en-ID" sz="2000" b="0" i="0" u="none" strike="noStrike" baseline="0">
                <a:solidFill>
                  <a:srgbClr val="0000FF"/>
                </a:solidFill>
                <a:latin typeface="CIDFont+F2"/>
                <a:cs typeface="Times New Roman" panose="02020603050405020304" pitchFamily="18" charset="0"/>
              </a:rPr>
              <a:t>(</a:t>
            </a:r>
            <a:r>
              <a:rPr lang="en-ID" sz="2000" b="0" i="0" u="none" strike="noStrike" baseline="0">
                <a:solidFill>
                  <a:srgbClr val="800080"/>
                </a:solidFill>
                <a:latin typeface="CIDFont+F2"/>
                <a:cs typeface="Times New Roman" panose="02020603050405020304" pitchFamily="18" charset="0"/>
              </a:rPr>
              <a:t>6</a:t>
            </a:r>
            <a:r>
              <a:rPr lang="en-ID" sz="2000" b="0" i="0" u="none" strike="noStrike" baseline="0">
                <a:solidFill>
                  <a:srgbClr val="0000FF"/>
                </a:solidFill>
                <a:latin typeface="CIDFont+F2"/>
                <a:cs typeface="Times New Roman" panose="02020603050405020304" pitchFamily="18" charset="0"/>
              </a:rPr>
              <a:t>),</a:t>
            </a:r>
          </a:p>
          <a:p>
            <a:pPr lvl="1"/>
            <a:r>
              <a:rPr lang="en-ID" sz="2000" b="0" i="0" u="none" strike="noStrike" baseline="0">
                <a:solidFill>
                  <a:srgbClr val="808000"/>
                </a:solidFill>
                <a:latin typeface="CIDFont+F2"/>
                <a:cs typeface="Times New Roman" panose="02020603050405020304" pitchFamily="18" charset="0"/>
              </a:rPr>
              <a:t>nama_mhs</a:t>
            </a:r>
            <a:r>
              <a:rPr lang="en-ID" sz="2000" b="0" i="0" u="none" strike="noStrike" baseline="0">
                <a:solidFill>
                  <a:srgbClr val="000000"/>
                </a:solidFill>
                <a:latin typeface="CIDFont+F2"/>
                <a:cs typeface="Times New Roman" panose="02020603050405020304" pitchFamily="18" charset="0"/>
              </a:rPr>
              <a:t> </a:t>
            </a:r>
            <a:r>
              <a:rPr lang="en-ID" sz="2000" b="1" i="0" u="none" strike="noStrike" baseline="0">
                <a:solidFill>
                  <a:srgbClr val="800000"/>
                </a:solidFill>
                <a:latin typeface="CIDFont+F2"/>
                <a:cs typeface="Times New Roman" panose="02020603050405020304" pitchFamily="18" charset="0"/>
              </a:rPr>
              <a:t>varchar</a:t>
            </a:r>
            <a:r>
              <a:rPr lang="en-ID" sz="2000" b="0" i="0" u="none" strike="noStrike" baseline="0">
                <a:solidFill>
                  <a:srgbClr val="0000FF"/>
                </a:solidFill>
                <a:latin typeface="CIDFont+F2"/>
                <a:cs typeface="Times New Roman" panose="02020603050405020304" pitchFamily="18" charset="0"/>
              </a:rPr>
              <a:t>(</a:t>
            </a:r>
            <a:r>
              <a:rPr lang="en-ID" sz="2000" b="0" i="0" u="none" strike="noStrike" baseline="0">
                <a:solidFill>
                  <a:srgbClr val="800080"/>
                </a:solidFill>
                <a:latin typeface="CIDFont+F2"/>
                <a:cs typeface="Times New Roman" panose="02020603050405020304" pitchFamily="18" charset="0"/>
              </a:rPr>
              <a:t>30</a:t>
            </a:r>
            <a:r>
              <a:rPr lang="en-ID" sz="2000" b="0" i="0" u="none" strike="noStrike" baseline="0">
                <a:solidFill>
                  <a:srgbClr val="0000FF"/>
                </a:solidFill>
                <a:latin typeface="CIDFont+F2"/>
                <a:cs typeface="Times New Roman" panose="02020603050405020304" pitchFamily="18" charset="0"/>
              </a:rPr>
              <a:t>),</a:t>
            </a:r>
          </a:p>
          <a:p>
            <a:pPr lvl="1"/>
            <a:r>
              <a:rPr lang="en-ID" sz="2000" b="0" i="0" u="none" strike="noStrike" baseline="0">
                <a:solidFill>
                  <a:srgbClr val="808000"/>
                </a:solidFill>
                <a:latin typeface="CIDFont+F2"/>
                <a:cs typeface="Times New Roman" panose="02020603050405020304" pitchFamily="18" charset="0"/>
              </a:rPr>
              <a:t>alamat_mhs</a:t>
            </a:r>
            <a:r>
              <a:rPr lang="en-ID" sz="2000" b="0" i="0" u="none" strike="noStrike" baseline="0">
                <a:solidFill>
                  <a:srgbClr val="000000"/>
                </a:solidFill>
                <a:latin typeface="CIDFont+F2"/>
                <a:cs typeface="Times New Roman" panose="02020603050405020304" pitchFamily="18" charset="0"/>
              </a:rPr>
              <a:t> </a:t>
            </a:r>
            <a:r>
              <a:rPr lang="en-ID" sz="2000" b="1" i="0" u="none" strike="noStrike" baseline="0">
                <a:solidFill>
                  <a:srgbClr val="800000"/>
                </a:solidFill>
                <a:latin typeface="CIDFont+F2"/>
                <a:cs typeface="Times New Roman" panose="02020603050405020304" pitchFamily="18" charset="0"/>
              </a:rPr>
              <a:t>varchar</a:t>
            </a:r>
            <a:r>
              <a:rPr lang="en-ID" sz="2000" b="0" i="0" u="none" strike="noStrike" baseline="0">
                <a:solidFill>
                  <a:srgbClr val="0000FF"/>
                </a:solidFill>
                <a:latin typeface="CIDFont+F2"/>
                <a:cs typeface="Times New Roman" panose="02020603050405020304" pitchFamily="18" charset="0"/>
              </a:rPr>
              <a:t>(</a:t>
            </a:r>
            <a:r>
              <a:rPr lang="en-ID" sz="2000" b="0" i="0" u="none" strike="noStrike" baseline="0">
                <a:solidFill>
                  <a:srgbClr val="800080"/>
                </a:solidFill>
                <a:latin typeface="CIDFont+F2"/>
                <a:cs typeface="Times New Roman" panose="02020603050405020304" pitchFamily="18" charset="0"/>
              </a:rPr>
              <a:t>60</a:t>
            </a:r>
            <a:r>
              <a:rPr lang="en-ID" sz="2000" b="0" i="0" u="none" strike="noStrike" baseline="0">
                <a:solidFill>
                  <a:srgbClr val="0000FF"/>
                </a:solidFill>
                <a:latin typeface="CIDFont+F2"/>
                <a:cs typeface="Times New Roman" panose="02020603050405020304" pitchFamily="18" charset="0"/>
              </a:rPr>
              <a:t>),</a:t>
            </a:r>
          </a:p>
          <a:p>
            <a:pPr lvl="1"/>
            <a:r>
              <a:rPr lang="en-ID" sz="2000" b="0" i="0" u="none" strike="noStrike" baseline="0">
                <a:solidFill>
                  <a:srgbClr val="808000"/>
                </a:solidFill>
                <a:latin typeface="CIDFont+F2"/>
                <a:cs typeface="Times New Roman" panose="02020603050405020304" pitchFamily="18" charset="0"/>
              </a:rPr>
              <a:t>tgl_lahir</a:t>
            </a:r>
            <a:r>
              <a:rPr lang="en-ID" sz="2000" b="0" i="0" u="none" strike="noStrike" baseline="0">
                <a:solidFill>
                  <a:srgbClr val="000000"/>
                </a:solidFill>
                <a:latin typeface="CIDFont+F2"/>
                <a:cs typeface="Times New Roman" panose="02020603050405020304" pitchFamily="18" charset="0"/>
              </a:rPr>
              <a:t> </a:t>
            </a:r>
            <a:r>
              <a:rPr lang="en-ID" sz="2000" b="1" i="0" u="none" strike="noStrike" baseline="0">
                <a:solidFill>
                  <a:srgbClr val="800000"/>
                </a:solidFill>
                <a:latin typeface="CIDFont+F2"/>
                <a:cs typeface="Times New Roman" panose="02020603050405020304" pitchFamily="18" charset="0"/>
              </a:rPr>
              <a:t>date</a:t>
            </a:r>
            <a:r>
              <a:rPr lang="en-ID" sz="2000" b="0" i="0" u="none" strike="noStrike" baseline="0">
                <a:solidFill>
                  <a:srgbClr val="0000FF"/>
                </a:solidFill>
                <a:latin typeface="CIDFont+F2"/>
                <a:cs typeface="Times New Roman" panose="02020603050405020304" pitchFamily="18" charset="0"/>
              </a:rPr>
              <a:t>,</a:t>
            </a:r>
          </a:p>
          <a:p>
            <a:pPr lvl="1"/>
            <a:r>
              <a:rPr lang="en-ID" sz="2000" b="1" i="0" u="none" strike="noStrike" baseline="0">
                <a:solidFill>
                  <a:srgbClr val="0000FF"/>
                </a:solidFill>
                <a:latin typeface="CIDFont+F2"/>
                <a:cs typeface="Times New Roman" panose="02020603050405020304" pitchFamily="18" charset="0"/>
              </a:rPr>
              <a:t>primary</a:t>
            </a:r>
            <a:r>
              <a:rPr lang="en-ID" sz="2000" b="0" i="0" u="none" strike="noStrike" baseline="0">
                <a:solidFill>
                  <a:srgbClr val="000000"/>
                </a:solidFill>
                <a:latin typeface="CIDFont+F2"/>
                <a:cs typeface="Times New Roman" panose="02020603050405020304" pitchFamily="18" charset="0"/>
              </a:rPr>
              <a:t> </a:t>
            </a:r>
            <a:r>
              <a:rPr lang="en-ID" sz="2000" b="1" i="0" u="none" strike="noStrike" baseline="0">
                <a:solidFill>
                  <a:srgbClr val="0000FF"/>
                </a:solidFill>
                <a:latin typeface="CIDFont+F2"/>
                <a:cs typeface="Times New Roman" panose="02020603050405020304" pitchFamily="18" charset="0"/>
              </a:rPr>
              <a:t>key</a:t>
            </a:r>
            <a:r>
              <a:rPr lang="en-ID" sz="2000" b="0" i="0" u="none" strike="noStrike" baseline="0">
                <a:solidFill>
                  <a:srgbClr val="000000"/>
                </a:solidFill>
                <a:latin typeface="CIDFont+F2"/>
                <a:cs typeface="Times New Roman" panose="02020603050405020304" pitchFamily="18" charset="0"/>
              </a:rPr>
              <a:t> </a:t>
            </a:r>
            <a:r>
              <a:rPr lang="en-ID" sz="2000" b="0" i="0" u="none" strike="noStrike" baseline="0">
                <a:solidFill>
                  <a:srgbClr val="0000FF"/>
                </a:solidFill>
                <a:latin typeface="CIDFont+F2"/>
                <a:cs typeface="Times New Roman" panose="02020603050405020304" pitchFamily="18" charset="0"/>
              </a:rPr>
              <a:t>(</a:t>
            </a:r>
            <a:r>
              <a:rPr lang="en-ID" sz="2000" b="0" i="0" u="none" strike="noStrike" baseline="0">
                <a:solidFill>
                  <a:srgbClr val="808000"/>
                </a:solidFill>
                <a:latin typeface="CIDFont+F2"/>
                <a:cs typeface="Times New Roman" panose="02020603050405020304" pitchFamily="18" charset="0"/>
              </a:rPr>
              <a:t>nim</a:t>
            </a:r>
            <a:r>
              <a:rPr lang="en-ID" sz="2000" b="0" i="0" u="none" strike="noStrike" baseline="0">
                <a:solidFill>
                  <a:srgbClr val="0000FF"/>
                </a:solidFill>
                <a:latin typeface="CIDFont+F2"/>
                <a:cs typeface="Times New Roman" panose="02020603050405020304" pitchFamily="18" charset="0"/>
              </a:rPr>
              <a:t>));</a:t>
            </a:r>
          </a:p>
          <a:p>
            <a:pPr algn="l"/>
            <a:endParaRPr lang="en-ID" sz="2000" b="0" i="0" u="none" strike="noStrike" baseline="0">
              <a:latin typeface="CIDFont+F2"/>
            </a:endParaRPr>
          </a:p>
          <a:p>
            <a:pPr algn="l"/>
            <a:r>
              <a:rPr lang="en-ID" sz="2000" b="0" i="0" u="none" strike="noStrike" baseline="0">
                <a:latin typeface="CIDFont+F2"/>
              </a:rPr>
              <a:t>Jika jumlah atribut yang membentuk Indeks Primer ada lebih dari satu, seperti yang ada </a:t>
            </a:r>
            <a:r>
              <a:rPr lang="it-IT" sz="2000" b="0" i="0" u="none" strike="noStrike" baseline="0">
                <a:latin typeface="CIDFont+F2"/>
              </a:rPr>
              <a:t>di tabel Nilai, contoh ekspresi SQL-nya adalah :</a:t>
            </a:r>
          </a:p>
          <a:p>
            <a:pPr lvl="1"/>
            <a:r>
              <a:rPr lang="en-ID" sz="2000" b="1" i="0" u="none" strike="noStrike" baseline="0">
                <a:solidFill>
                  <a:srgbClr val="0000FF"/>
                </a:solidFill>
                <a:latin typeface="CIDFont+F2"/>
              </a:rPr>
              <a:t>create</a:t>
            </a:r>
            <a:r>
              <a:rPr lang="en-ID" sz="2000" b="0" i="0" u="none" strike="noStrike" baseline="0">
                <a:solidFill>
                  <a:srgbClr val="000000"/>
                </a:solidFill>
                <a:latin typeface="CIDFont+F2"/>
              </a:rPr>
              <a:t> </a:t>
            </a:r>
            <a:r>
              <a:rPr lang="en-ID" sz="2000" b="1" i="0" u="none" strike="noStrike" baseline="0">
                <a:solidFill>
                  <a:srgbClr val="0000FF"/>
                </a:solidFill>
                <a:latin typeface="CIDFont+F2"/>
              </a:rPr>
              <a:t>table</a:t>
            </a:r>
            <a:r>
              <a:rPr lang="en-ID" sz="2000" b="0" i="0" u="none" strike="noStrike" baseline="0">
                <a:solidFill>
                  <a:srgbClr val="000000"/>
                </a:solidFill>
                <a:latin typeface="CIDFont+F2"/>
              </a:rPr>
              <a:t> </a:t>
            </a:r>
            <a:r>
              <a:rPr lang="en-ID" sz="2000" b="0" i="0" u="none" strike="noStrike" baseline="0">
                <a:solidFill>
                  <a:srgbClr val="808000"/>
                </a:solidFill>
                <a:latin typeface="CIDFont+F2"/>
              </a:rPr>
              <a:t>nilai</a:t>
            </a:r>
          </a:p>
          <a:p>
            <a:pPr lvl="1"/>
            <a:r>
              <a:rPr lang="en-ID" sz="2000" b="0" i="0" u="none" strike="noStrike" baseline="0">
                <a:solidFill>
                  <a:srgbClr val="0000FF"/>
                </a:solidFill>
                <a:latin typeface="CIDFont+F2"/>
              </a:rPr>
              <a:t>(</a:t>
            </a:r>
            <a:r>
              <a:rPr lang="en-ID" sz="2000" b="0" i="0" u="none" strike="noStrike" baseline="0">
                <a:solidFill>
                  <a:srgbClr val="808000"/>
                </a:solidFill>
                <a:latin typeface="CIDFont+F2"/>
              </a:rPr>
              <a:t>nim</a:t>
            </a:r>
            <a:r>
              <a:rPr lang="en-ID" sz="2000" b="0" i="0" u="none" strike="noStrike" baseline="0">
                <a:solidFill>
                  <a:srgbClr val="000000"/>
                </a:solidFill>
                <a:latin typeface="CIDFont+F2"/>
              </a:rPr>
              <a:t> </a:t>
            </a:r>
            <a:r>
              <a:rPr lang="en-ID" sz="2000" b="1" i="0" u="none" strike="noStrike" baseline="0">
                <a:solidFill>
                  <a:srgbClr val="800000"/>
                </a:solidFill>
                <a:latin typeface="CIDFont+F2"/>
              </a:rPr>
              <a:t>char</a:t>
            </a:r>
            <a:r>
              <a:rPr lang="en-ID" sz="2000" b="0" i="0" u="none" strike="noStrike" baseline="0">
                <a:solidFill>
                  <a:srgbClr val="0000FF"/>
                </a:solidFill>
                <a:latin typeface="CIDFont+F2"/>
              </a:rPr>
              <a:t>(</a:t>
            </a:r>
            <a:r>
              <a:rPr lang="en-ID" sz="2000" b="0" i="0" u="none" strike="noStrike" baseline="0">
                <a:solidFill>
                  <a:srgbClr val="800080"/>
                </a:solidFill>
                <a:latin typeface="CIDFont+F2"/>
              </a:rPr>
              <a:t>6</a:t>
            </a:r>
            <a:r>
              <a:rPr lang="en-ID" sz="2000" b="0" i="0" u="none" strike="noStrike" baseline="0">
                <a:solidFill>
                  <a:srgbClr val="0000FF"/>
                </a:solidFill>
                <a:latin typeface="CIDFont+F2"/>
              </a:rPr>
              <a:t>),</a:t>
            </a:r>
          </a:p>
          <a:p>
            <a:pPr lvl="1"/>
            <a:r>
              <a:rPr lang="en-ID" sz="2000" b="0" i="0" u="none" strike="noStrike" baseline="0">
                <a:solidFill>
                  <a:srgbClr val="808000"/>
                </a:solidFill>
                <a:latin typeface="CIDFont+F2"/>
              </a:rPr>
              <a:t>Kode_kul</a:t>
            </a:r>
            <a:r>
              <a:rPr lang="en-ID" sz="2000" b="0" i="0" u="none" strike="noStrike" baseline="0">
                <a:solidFill>
                  <a:srgbClr val="000000"/>
                </a:solidFill>
                <a:latin typeface="CIDFont+F2"/>
              </a:rPr>
              <a:t> </a:t>
            </a:r>
            <a:r>
              <a:rPr lang="en-ID" sz="2000" b="1" i="0" u="none" strike="noStrike" baseline="0">
                <a:solidFill>
                  <a:srgbClr val="800000"/>
                </a:solidFill>
                <a:latin typeface="CIDFont+F2"/>
              </a:rPr>
              <a:t>char</a:t>
            </a:r>
            <a:r>
              <a:rPr lang="en-ID" sz="2000" b="0" i="0" u="none" strike="noStrike" baseline="0">
                <a:solidFill>
                  <a:srgbClr val="0000FF"/>
                </a:solidFill>
                <a:latin typeface="CIDFont+F2"/>
              </a:rPr>
              <a:t>(</a:t>
            </a:r>
            <a:r>
              <a:rPr lang="en-ID" sz="2000" b="0" i="0" u="none" strike="noStrike" baseline="0">
                <a:solidFill>
                  <a:srgbClr val="800080"/>
                </a:solidFill>
                <a:latin typeface="CIDFont+F2"/>
              </a:rPr>
              <a:t>6</a:t>
            </a:r>
            <a:r>
              <a:rPr lang="en-ID" sz="2000" b="0" i="0" u="none" strike="noStrike" baseline="0">
                <a:solidFill>
                  <a:srgbClr val="0000FF"/>
                </a:solidFill>
                <a:latin typeface="CIDFont+F2"/>
              </a:rPr>
              <a:t>),</a:t>
            </a:r>
          </a:p>
          <a:p>
            <a:pPr lvl="1"/>
            <a:r>
              <a:rPr lang="en-ID" sz="2000" b="0" i="0" u="none" strike="noStrike" baseline="0">
                <a:solidFill>
                  <a:srgbClr val="808000"/>
                </a:solidFill>
                <a:latin typeface="CIDFont+F2"/>
              </a:rPr>
              <a:t>Indeks_kul</a:t>
            </a:r>
            <a:r>
              <a:rPr lang="en-ID" sz="2000" b="0" i="0" u="none" strike="noStrike" baseline="0">
                <a:solidFill>
                  <a:srgbClr val="000000"/>
                </a:solidFill>
                <a:latin typeface="CIDFont+F2"/>
              </a:rPr>
              <a:t> </a:t>
            </a:r>
            <a:r>
              <a:rPr lang="en-ID" sz="2000" b="1" i="0" u="none" strike="noStrike" baseline="0">
                <a:solidFill>
                  <a:srgbClr val="800000"/>
                </a:solidFill>
                <a:latin typeface="CIDFont+F2"/>
              </a:rPr>
              <a:t>char</a:t>
            </a:r>
            <a:r>
              <a:rPr lang="en-ID" sz="2000" b="0" i="0" u="none" strike="noStrike" baseline="0">
                <a:solidFill>
                  <a:srgbClr val="0000FF"/>
                </a:solidFill>
                <a:latin typeface="CIDFont+F2"/>
              </a:rPr>
              <a:t>(</a:t>
            </a:r>
            <a:r>
              <a:rPr lang="en-ID" sz="2000" b="0" i="0" u="none" strike="noStrike" baseline="0">
                <a:solidFill>
                  <a:srgbClr val="800080"/>
                </a:solidFill>
                <a:latin typeface="CIDFont+F2"/>
              </a:rPr>
              <a:t>1</a:t>
            </a:r>
            <a:r>
              <a:rPr lang="en-ID" sz="2000" b="0" i="0" u="none" strike="noStrike" baseline="0">
                <a:solidFill>
                  <a:srgbClr val="0000FF"/>
                </a:solidFill>
                <a:latin typeface="CIDFont+F2"/>
              </a:rPr>
              <a:t>),</a:t>
            </a:r>
          </a:p>
          <a:p>
            <a:pPr lvl="1"/>
            <a:r>
              <a:rPr lang="en-ID" sz="2000" b="0" i="0" u="none" strike="noStrike" baseline="0">
                <a:solidFill>
                  <a:srgbClr val="808000"/>
                </a:solidFill>
                <a:latin typeface="CIDFont+F2"/>
              </a:rPr>
              <a:t>tgl_lahir</a:t>
            </a:r>
            <a:r>
              <a:rPr lang="en-ID" sz="2000" b="0" i="0" u="none" strike="noStrike" baseline="0">
                <a:solidFill>
                  <a:srgbClr val="000000"/>
                </a:solidFill>
                <a:latin typeface="CIDFont+F2"/>
              </a:rPr>
              <a:t> </a:t>
            </a:r>
            <a:r>
              <a:rPr lang="en-ID" sz="2000" b="1" i="0" u="none" strike="noStrike" baseline="0">
                <a:solidFill>
                  <a:srgbClr val="800000"/>
                </a:solidFill>
                <a:latin typeface="CIDFont+F2"/>
              </a:rPr>
              <a:t>date</a:t>
            </a:r>
            <a:r>
              <a:rPr lang="en-ID" sz="2000" b="0" i="0" u="none" strike="noStrike" baseline="0">
                <a:solidFill>
                  <a:srgbClr val="0000FF"/>
                </a:solidFill>
                <a:latin typeface="CIDFont+F2"/>
              </a:rPr>
              <a:t>,</a:t>
            </a:r>
          </a:p>
          <a:p>
            <a:pPr lvl="1"/>
            <a:r>
              <a:rPr lang="pl-PL" sz="2000" b="1" i="0" u="none" strike="noStrike" baseline="0">
                <a:solidFill>
                  <a:srgbClr val="0000FF"/>
                </a:solidFill>
                <a:latin typeface="CIDFont+F2"/>
              </a:rPr>
              <a:t>primary</a:t>
            </a:r>
            <a:r>
              <a:rPr lang="pl-PL" sz="2000" b="0" i="0" u="none" strike="noStrike" baseline="0">
                <a:solidFill>
                  <a:srgbClr val="000000"/>
                </a:solidFill>
                <a:latin typeface="CIDFont+F2"/>
              </a:rPr>
              <a:t> </a:t>
            </a:r>
            <a:r>
              <a:rPr lang="pl-PL" sz="2000" b="1" i="0" u="none" strike="noStrike" baseline="0">
                <a:solidFill>
                  <a:srgbClr val="0000FF"/>
                </a:solidFill>
                <a:latin typeface="CIDFont+F2"/>
              </a:rPr>
              <a:t>key</a:t>
            </a:r>
            <a:r>
              <a:rPr lang="pl-PL" sz="2000" b="0" i="0" u="none" strike="noStrike" baseline="0">
                <a:solidFill>
                  <a:srgbClr val="000000"/>
                </a:solidFill>
                <a:latin typeface="CIDFont+F2"/>
              </a:rPr>
              <a:t> </a:t>
            </a:r>
            <a:r>
              <a:rPr lang="pl-PL" sz="2000" b="0" i="0" u="none" strike="noStrike" baseline="0">
                <a:solidFill>
                  <a:srgbClr val="0000FF"/>
                </a:solidFill>
                <a:latin typeface="CIDFont+F2"/>
              </a:rPr>
              <a:t>(</a:t>
            </a:r>
            <a:r>
              <a:rPr lang="pl-PL" sz="2000" b="0" i="0" u="none" strike="noStrike" baseline="0">
                <a:solidFill>
                  <a:srgbClr val="808000"/>
                </a:solidFill>
                <a:latin typeface="CIDFont+F2"/>
              </a:rPr>
              <a:t>nim</a:t>
            </a:r>
            <a:r>
              <a:rPr lang="pl-PL" sz="2000" b="0" i="0" u="none" strike="noStrike" baseline="0">
                <a:solidFill>
                  <a:srgbClr val="0000FF"/>
                </a:solidFill>
                <a:latin typeface="CIDFont+F2"/>
              </a:rPr>
              <a:t>,</a:t>
            </a:r>
            <a:r>
              <a:rPr lang="pl-PL" sz="2000" b="0" i="0" u="none" strike="noStrike" baseline="0">
                <a:solidFill>
                  <a:srgbClr val="000000"/>
                </a:solidFill>
                <a:latin typeface="CIDFont+F2"/>
              </a:rPr>
              <a:t> </a:t>
            </a:r>
            <a:r>
              <a:rPr lang="pl-PL" sz="2000" b="0" i="0" u="none" strike="noStrike" baseline="0">
                <a:solidFill>
                  <a:srgbClr val="808000"/>
                </a:solidFill>
                <a:latin typeface="CIDFont+F2"/>
              </a:rPr>
              <a:t>kode_kul</a:t>
            </a:r>
            <a:r>
              <a:rPr lang="pl-PL" sz="2000" b="0" i="0" u="none" strike="noStrike" baseline="0">
                <a:solidFill>
                  <a:srgbClr val="0000FF"/>
                </a:solidFill>
                <a:latin typeface="CIDFont+F2"/>
              </a:rPr>
              <a:t>));</a:t>
            </a:r>
          </a:p>
        </p:txBody>
      </p:sp>
    </p:spTree>
    <p:extLst>
      <p:ext uri="{BB962C8B-B14F-4D97-AF65-F5344CB8AC3E}">
        <p14:creationId xmlns:p14="http://schemas.microsoft.com/office/powerpoint/2010/main" val="266544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C185CB-68F3-C871-53CF-581386BFA129}"/>
              </a:ext>
            </a:extLst>
          </p:cNvPr>
          <p:cNvSpPr txBox="1"/>
          <p:nvPr/>
        </p:nvSpPr>
        <p:spPr>
          <a:xfrm>
            <a:off x="646044" y="262382"/>
            <a:ext cx="10505661" cy="2585323"/>
          </a:xfrm>
          <a:prstGeom prst="rect">
            <a:avLst/>
          </a:prstGeom>
          <a:noFill/>
        </p:spPr>
        <p:txBody>
          <a:bodyPr wrap="square">
            <a:spAutoFit/>
          </a:bodyPr>
          <a:lstStyle/>
          <a:p>
            <a:pPr algn="just"/>
            <a:r>
              <a:rPr lang="en-ID" sz="1800" b="0" i="0" u="none" strike="noStrike" baseline="0">
                <a:latin typeface="CIDFont+F2"/>
              </a:rPr>
              <a:t>Struktur sebuah tabel juga dapat kita ubah, tanpa harus menghapus dan kemudian membangunnya kembali denagn definisi struktur yang baru. Perintah pengubahan struktur selain lebih praktis, juga tidak  mengakibatkan hilangnya data yang sudah ada di dalam tabel (jika memang sudah terisi data). Perubahan struktur ini dapat berupa penambahan atribut atau pengurangan/penghapusan atribut tertentu. Sintaks SQL untuk perubahan struktur tabel yang berbentuk penambahan atribut baru ke tabel t adalah :</a:t>
            </a:r>
          </a:p>
          <a:p>
            <a:pPr algn="just"/>
            <a:endParaRPr lang="en-ID" sz="1800" b="0" i="0" u="none" strike="noStrike" baseline="0">
              <a:latin typeface="CIDFont+F2"/>
            </a:endParaRPr>
          </a:p>
          <a:p>
            <a:pPr lvl="1"/>
            <a:r>
              <a:rPr lang="en-ID" b="1" i="0" u="none" strike="noStrike" baseline="0">
                <a:solidFill>
                  <a:srgbClr val="0000FF"/>
                </a:solidFill>
                <a:latin typeface="CIDFont+F2"/>
              </a:rPr>
              <a:t>alter</a:t>
            </a:r>
            <a:r>
              <a:rPr lang="en-ID" b="0" i="0" u="none" strike="noStrike" baseline="0">
                <a:solidFill>
                  <a:srgbClr val="000000"/>
                </a:solidFill>
                <a:latin typeface="CIDFont+F2"/>
              </a:rPr>
              <a:t> </a:t>
            </a:r>
            <a:r>
              <a:rPr lang="en-ID" b="1" i="0" u="none" strike="noStrike" baseline="0">
                <a:solidFill>
                  <a:srgbClr val="0000FF"/>
                </a:solidFill>
                <a:latin typeface="CIDFont+F2"/>
              </a:rPr>
              <a:t>table</a:t>
            </a:r>
            <a:r>
              <a:rPr lang="en-ID" b="0" i="0" u="none" strike="noStrike" baseline="0">
                <a:solidFill>
                  <a:srgbClr val="000000"/>
                </a:solidFill>
                <a:latin typeface="CIDFont+F2"/>
              </a:rPr>
              <a:t> </a:t>
            </a:r>
            <a:r>
              <a:rPr lang="en-ID" b="0" i="0" u="none" strike="noStrike" baseline="0">
                <a:solidFill>
                  <a:srgbClr val="808000"/>
                </a:solidFill>
                <a:latin typeface="CIDFont+F2"/>
              </a:rPr>
              <a:t>t</a:t>
            </a:r>
            <a:r>
              <a:rPr lang="en-ID" b="0" i="0" u="none" strike="noStrike" baseline="0">
                <a:solidFill>
                  <a:srgbClr val="000000"/>
                </a:solidFill>
                <a:latin typeface="CIDFont+F2"/>
              </a:rPr>
              <a:t> </a:t>
            </a:r>
            <a:r>
              <a:rPr lang="en-ID" b="1" i="0" u="none" strike="noStrike" baseline="0">
                <a:solidFill>
                  <a:srgbClr val="0000FF"/>
                </a:solidFill>
                <a:latin typeface="CIDFont+F2"/>
              </a:rPr>
              <a:t>add</a:t>
            </a:r>
            <a:r>
              <a:rPr lang="en-ID" b="0" i="0" u="none" strike="noStrike" baseline="0">
                <a:solidFill>
                  <a:srgbClr val="000000"/>
                </a:solidFill>
                <a:latin typeface="CIDFont+F2"/>
              </a:rPr>
              <a:t> </a:t>
            </a:r>
            <a:r>
              <a:rPr lang="en-ID" b="0" i="0" u="none" strike="noStrike" baseline="0">
                <a:solidFill>
                  <a:srgbClr val="808000"/>
                </a:solidFill>
                <a:latin typeface="CIDFont+F2"/>
              </a:rPr>
              <a:t>A</a:t>
            </a:r>
            <a:r>
              <a:rPr lang="en-ID" b="0" i="0" u="none" strike="noStrike" baseline="0">
                <a:solidFill>
                  <a:srgbClr val="000000"/>
                </a:solidFill>
                <a:latin typeface="CIDFont+F2"/>
              </a:rPr>
              <a:t> </a:t>
            </a:r>
            <a:r>
              <a:rPr lang="en-ID" b="0" i="0" u="none" strike="noStrike" baseline="0">
                <a:solidFill>
                  <a:srgbClr val="808000"/>
                </a:solidFill>
                <a:latin typeface="CIDFont+F2"/>
              </a:rPr>
              <a:t>D</a:t>
            </a:r>
          </a:p>
          <a:p>
            <a:pPr algn="l"/>
            <a:endParaRPr lang="en-ID" sz="1800" b="0" i="0" u="none" strike="noStrike" baseline="0">
              <a:latin typeface="CIDFont+F2"/>
            </a:endParaRPr>
          </a:p>
          <a:p>
            <a:pPr algn="l"/>
            <a:r>
              <a:rPr lang="en-ID" sz="1800" b="0" i="0" u="none" strike="noStrike" baseline="0">
                <a:latin typeface="CIDFont+F2"/>
              </a:rPr>
              <a:t>di mana t mewakili tabel, A mewakili nama atribut dan D mewakil tipe data untuk atribut A tersebut.</a:t>
            </a:r>
            <a:endParaRPr lang="en-ID"/>
          </a:p>
        </p:txBody>
      </p:sp>
      <p:sp>
        <p:nvSpPr>
          <p:cNvPr id="7" name="TextBox 6">
            <a:extLst>
              <a:ext uri="{FF2B5EF4-FFF2-40B4-BE49-F238E27FC236}">
                <a16:creationId xmlns:a16="http://schemas.microsoft.com/office/drawing/2014/main" id="{8C935121-E29A-6308-54B4-325E12E9D73A}"/>
              </a:ext>
            </a:extLst>
          </p:cNvPr>
          <p:cNvSpPr txBox="1"/>
          <p:nvPr/>
        </p:nvSpPr>
        <p:spPr>
          <a:xfrm>
            <a:off x="775252" y="3290574"/>
            <a:ext cx="10505661" cy="2308324"/>
          </a:xfrm>
          <a:prstGeom prst="rect">
            <a:avLst/>
          </a:prstGeom>
          <a:noFill/>
        </p:spPr>
        <p:txBody>
          <a:bodyPr wrap="square">
            <a:spAutoFit/>
          </a:bodyPr>
          <a:lstStyle/>
          <a:p>
            <a:pPr algn="l"/>
            <a:r>
              <a:rPr lang="en-ID" sz="1800" b="0" i="0" u="none" strike="noStrike" baseline="0">
                <a:latin typeface="CIDFont+F2"/>
              </a:rPr>
              <a:t>Sedang untuk penghapusan atribut dari tabel t, sintaks SQL-nya adalah :</a:t>
            </a:r>
          </a:p>
          <a:p>
            <a:r>
              <a:rPr lang="en-ID" sz="1800" b="1" i="0" u="none" strike="noStrike" baseline="0">
                <a:solidFill>
                  <a:srgbClr val="0000FF"/>
                </a:solidFill>
                <a:latin typeface="Courier New" panose="02070309020205020404" pitchFamily="49" charset="0"/>
              </a:rPr>
              <a:t>alter</a:t>
            </a:r>
            <a:r>
              <a:rPr lang="en-ID" sz="1800" b="0" i="0" u="none" strike="noStrike" baseline="0">
                <a:solidFill>
                  <a:srgbClr val="000000"/>
                </a:solidFill>
                <a:latin typeface="Courier New" panose="02070309020205020404" pitchFamily="49" charset="0"/>
              </a:rPr>
              <a:t> </a:t>
            </a:r>
            <a:r>
              <a:rPr lang="en-ID" sz="1800" b="1" i="0" u="none" strike="noStrike" baseline="0">
                <a:solidFill>
                  <a:srgbClr val="0000FF"/>
                </a:solidFill>
                <a:latin typeface="Courier New" panose="02070309020205020404" pitchFamily="49" charset="0"/>
              </a:rPr>
              <a:t>table</a:t>
            </a:r>
            <a:r>
              <a:rPr lang="en-ID" sz="1800" b="0" i="0" u="none" strike="noStrike" baseline="0">
                <a:solidFill>
                  <a:srgbClr val="000000"/>
                </a:solidFill>
                <a:latin typeface="Courier New" panose="02070309020205020404" pitchFamily="49" charset="0"/>
              </a:rPr>
              <a:t> </a:t>
            </a:r>
            <a:r>
              <a:rPr lang="en-ID" sz="1800" b="0" i="0" u="none" strike="noStrike" baseline="0">
                <a:solidFill>
                  <a:srgbClr val="808000"/>
                </a:solidFill>
                <a:latin typeface="Courier New" panose="02070309020205020404" pitchFamily="49" charset="0"/>
              </a:rPr>
              <a:t>t</a:t>
            </a:r>
            <a:r>
              <a:rPr lang="en-ID" sz="1800" b="0" i="0" u="none" strike="noStrike" baseline="0">
                <a:solidFill>
                  <a:srgbClr val="000000"/>
                </a:solidFill>
                <a:latin typeface="Courier New" panose="02070309020205020404" pitchFamily="49" charset="0"/>
              </a:rPr>
              <a:t> </a:t>
            </a:r>
            <a:r>
              <a:rPr lang="en-ID" sz="1800" b="1" i="0" u="none" strike="noStrike" baseline="0">
                <a:solidFill>
                  <a:srgbClr val="0000FF"/>
                </a:solidFill>
                <a:latin typeface="Courier New" panose="02070309020205020404" pitchFamily="49" charset="0"/>
              </a:rPr>
              <a:t>drop</a:t>
            </a:r>
            <a:r>
              <a:rPr lang="en-ID" sz="1800" b="0" i="0" u="none" strike="noStrike" baseline="0">
                <a:solidFill>
                  <a:srgbClr val="000000"/>
                </a:solidFill>
                <a:latin typeface="Courier New" panose="02070309020205020404" pitchFamily="49" charset="0"/>
              </a:rPr>
              <a:t> </a:t>
            </a:r>
            <a:r>
              <a:rPr lang="en-ID" sz="1800" b="0" i="0" u="none" strike="noStrike" baseline="0">
                <a:solidFill>
                  <a:srgbClr val="808000"/>
                </a:solidFill>
                <a:latin typeface="Courier New" panose="02070309020205020404" pitchFamily="49" charset="0"/>
              </a:rPr>
              <a:t>A</a:t>
            </a:r>
          </a:p>
          <a:p>
            <a:endParaRPr lang="en-ID" sz="1800" b="0" i="0" u="none" strike="noStrike" baseline="0">
              <a:solidFill>
                <a:srgbClr val="808000"/>
              </a:solidFill>
              <a:latin typeface="Courier New" panose="02070309020205020404" pitchFamily="49" charset="0"/>
            </a:endParaRPr>
          </a:p>
          <a:p>
            <a:pPr algn="l"/>
            <a:r>
              <a:rPr lang="en-ID" sz="1800" b="0" i="0" u="none" strike="noStrike" baseline="0">
                <a:latin typeface="CIDFont+F2"/>
              </a:rPr>
              <a:t>Berikut ini adalah contoh ekspresi SQL untuk penambahan atribut baru bernama </a:t>
            </a:r>
            <a:r>
              <a:rPr lang="en-ID" sz="1800" b="0" i="0" u="none" strike="noStrike" baseline="0">
                <a:latin typeface="CIDFont+F4"/>
              </a:rPr>
              <a:t>ip </a:t>
            </a:r>
            <a:r>
              <a:rPr lang="en-ID" sz="1800" b="0" i="0" u="none" strike="noStrike" baseline="0">
                <a:latin typeface="CIDFont+F2"/>
              </a:rPr>
              <a:t>di tabel Mahasiswa :</a:t>
            </a:r>
          </a:p>
          <a:p>
            <a:r>
              <a:rPr lang="en-US" sz="1800" b="1" i="0" u="none" strike="noStrike" baseline="0">
                <a:solidFill>
                  <a:srgbClr val="0000FF"/>
                </a:solidFill>
                <a:latin typeface="Courier New" panose="02070309020205020404" pitchFamily="49" charset="0"/>
              </a:rPr>
              <a:t>alter</a:t>
            </a:r>
            <a:r>
              <a:rPr lang="en-US" sz="1800" b="0" i="0" u="none" strike="noStrike" baseline="0">
                <a:solidFill>
                  <a:srgbClr val="000000"/>
                </a:solidFill>
                <a:latin typeface="Courier New" panose="02070309020205020404" pitchFamily="49" charset="0"/>
              </a:rPr>
              <a:t> </a:t>
            </a:r>
            <a:r>
              <a:rPr lang="en-US" sz="1800" b="1" i="0" u="none" strike="noStrike" baseline="0">
                <a:solidFill>
                  <a:srgbClr val="0000FF"/>
                </a:solidFill>
                <a:latin typeface="Courier New" panose="02070309020205020404" pitchFamily="49" charset="0"/>
              </a:rPr>
              <a:t>table</a:t>
            </a:r>
            <a:r>
              <a:rPr lang="en-US" sz="1800" b="0" i="0" u="none" strike="noStrike" baseline="0">
                <a:solidFill>
                  <a:srgbClr val="000000"/>
                </a:solidFill>
                <a:latin typeface="Courier New" panose="02070309020205020404" pitchFamily="49" charset="0"/>
              </a:rPr>
              <a:t> </a:t>
            </a:r>
            <a:r>
              <a:rPr lang="en-US" sz="1800" b="0" i="0" u="none" strike="noStrike" baseline="0">
                <a:solidFill>
                  <a:srgbClr val="808000"/>
                </a:solidFill>
                <a:latin typeface="Courier New" panose="02070309020205020404" pitchFamily="49" charset="0"/>
              </a:rPr>
              <a:t>mahasiswa</a:t>
            </a:r>
            <a:r>
              <a:rPr lang="en-US" sz="1800" b="0" i="0" u="none" strike="noStrike" baseline="0">
                <a:solidFill>
                  <a:srgbClr val="000000"/>
                </a:solidFill>
                <a:latin typeface="Courier New" panose="02070309020205020404" pitchFamily="49" charset="0"/>
              </a:rPr>
              <a:t> </a:t>
            </a:r>
            <a:r>
              <a:rPr lang="en-US" sz="1800" b="1" i="0" u="none" strike="noStrike" baseline="0">
                <a:solidFill>
                  <a:srgbClr val="0000FF"/>
                </a:solidFill>
                <a:latin typeface="Courier New" panose="02070309020205020404" pitchFamily="49" charset="0"/>
              </a:rPr>
              <a:t>add</a:t>
            </a:r>
            <a:r>
              <a:rPr lang="en-US" sz="1800" b="0" i="0" u="none" strike="noStrike" baseline="0">
                <a:solidFill>
                  <a:srgbClr val="000000"/>
                </a:solidFill>
                <a:latin typeface="Courier New" panose="02070309020205020404" pitchFamily="49" charset="0"/>
              </a:rPr>
              <a:t> </a:t>
            </a:r>
            <a:r>
              <a:rPr lang="en-US" sz="1800" b="0" i="0" u="none" strike="noStrike" baseline="0">
                <a:solidFill>
                  <a:srgbClr val="808000"/>
                </a:solidFill>
                <a:latin typeface="Courier New" panose="02070309020205020404" pitchFamily="49" charset="0"/>
              </a:rPr>
              <a:t>ip</a:t>
            </a:r>
            <a:r>
              <a:rPr lang="en-US" sz="1800" b="0" i="0" u="none" strike="noStrike" baseline="0">
                <a:solidFill>
                  <a:srgbClr val="000000"/>
                </a:solidFill>
                <a:latin typeface="Courier New" panose="02070309020205020404" pitchFamily="49" charset="0"/>
              </a:rPr>
              <a:t> </a:t>
            </a:r>
            <a:r>
              <a:rPr lang="en-US" sz="1800" b="1" i="0" u="none" strike="noStrike" baseline="0">
                <a:solidFill>
                  <a:srgbClr val="800000"/>
                </a:solidFill>
                <a:latin typeface="Courier New" panose="02070309020205020404" pitchFamily="49" charset="0"/>
              </a:rPr>
              <a:t>numeric</a:t>
            </a:r>
            <a:r>
              <a:rPr lang="en-US" sz="1800" b="0" i="0" u="none" strike="noStrike" baseline="0">
                <a:solidFill>
                  <a:srgbClr val="000000"/>
                </a:solidFill>
                <a:latin typeface="Courier New" panose="02070309020205020404" pitchFamily="49" charset="0"/>
              </a:rPr>
              <a:t> </a:t>
            </a:r>
            <a:r>
              <a:rPr lang="en-US" sz="1800" b="0" i="0" u="none" strike="noStrike" baseline="0">
                <a:solidFill>
                  <a:srgbClr val="0000FF"/>
                </a:solidFill>
                <a:latin typeface="Courier New" panose="02070309020205020404" pitchFamily="49" charset="0"/>
              </a:rPr>
              <a:t>(</a:t>
            </a:r>
            <a:r>
              <a:rPr lang="en-US" sz="1800" b="0" i="0" u="none" strike="noStrike" baseline="0">
                <a:solidFill>
                  <a:srgbClr val="800080"/>
                </a:solidFill>
                <a:latin typeface="Courier New" panose="02070309020205020404" pitchFamily="49" charset="0"/>
              </a:rPr>
              <a:t>5</a:t>
            </a:r>
            <a:r>
              <a:rPr lang="en-US" sz="1800" b="0" i="0" u="none" strike="noStrike" baseline="0">
                <a:solidFill>
                  <a:srgbClr val="0000FF"/>
                </a:solidFill>
                <a:latin typeface="Courier New" panose="02070309020205020404" pitchFamily="49" charset="0"/>
              </a:rPr>
              <a:t>,</a:t>
            </a:r>
            <a:r>
              <a:rPr lang="en-US" sz="1800" b="0" i="0" u="none" strike="noStrike" baseline="0">
                <a:solidFill>
                  <a:srgbClr val="000000"/>
                </a:solidFill>
                <a:latin typeface="Courier New" panose="02070309020205020404" pitchFamily="49" charset="0"/>
              </a:rPr>
              <a:t> </a:t>
            </a:r>
            <a:r>
              <a:rPr lang="en-US" sz="1800" b="0" i="0" u="none" strike="noStrike" baseline="0">
                <a:solidFill>
                  <a:srgbClr val="800080"/>
                </a:solidFill>
                <a:latin typeface="Courier New" panose="02070309020205020404" pitchFamily="49" charset="0"/>
              </a:rPr>
              <a:t>2</a:t>
            </a:r>
            <a:r>
              <a:rPr lang="en-US" sz="1800" b="0" i="0" u="none" strike="noStrike" baseline="0">
                <a:solidFill>
                  <a:srgbClr val="0000FF"/>
                </a:solidFill>
                <a:latin typeface="Courier New" panose="02070309020205020404" pitchFamily="49" charset="0"/>
              </a:rPr>
              <a:t>)</a:t>
            </a:r>
          </a:p>
          <a:p>
            <a:pPr algn="l"/>
            <a:endParaRPr lang="en-US" sz="1800" b="0" i="0" u="none" strike="noStrike" baseline="0">
              <a:latin typeface="CIDFont+F2"/>
            </a:endParaRPr>
          </a:p>
          <a:p>
            <a:pPr algn="l"/>
            <a:r>
              <a:rPr lang="en-ID" sz="1800" b="0" i="0" u="none" strike="noStrike" baseline="0">
                <a:latin typeface="CIDFont+F2"/>
              </a:rPr>
              <a:t>Jika atribut </a:t>
            </a:r>
            <a:r>
              <a:rPr lang="en-ID" sz="1800" b="0" i="0" u="none" strike="noStrike" baseline="0">
                <a:latin typeface="CIDFont+F4"/>
              </a:rPr>
              <a:t>ip </a:t>
            </a:r>
            <a:r>
              <a:rPr lang="en-ID" sz="1800" b="0" i="0" u="none" strike="noStrike" baseline="0">
                <a:latin typeface="CIDFont+F2"/>
              </a:rPr>
              <a:t>ingin dihapus dari tabel Mahasiswa, ekspresi SQL-nya :</a:t>
            </a:r>
          </a:p>
          <a:p>
            <a:r>
              <a:rPr lang="en-US" sz="1800" b="1" i="0" u="none" strike="noStrike" baseline="0">
                <a:solidFill>
                  <a:srgbClr val="0000FF"/>
                </a:solidFill>
                <a:latin typeface="Courier New" panose="02070309020205020404" pitchFamily="49" charset="0"/>
              </a:rPr>
              <a:t>alter</a:t>
            </a:r>
            <a:r>
              <a:rPr lang="en-US" sz="1800" b="0" i="0" u="none" strike="noStrike" baseline="0">
                <a:solidFill>
                  <a:srgbClr val="000000"/>
                </a:solidFill>
                <a:latin typeface="Courier New" panose="02070309020205020404" pitchFamily="49" charset="0"/>
              </a:rPr>
              <a:t> </a:t>
            </a:r>
            <a:r>
              <a:rPr lang="en-US" sz="1800" b="1" i="0" u="none" strike="noStrike" baseline="0">
                <a:solidFill>
                  <a:srgbClr val="0000FF"/>
                </a:solidFill>
                <a:latin typeface="Courier New" panose="02070309020205020404" pitchFamily="49" charset="0"/>
              </a:rPr>
              <a:t>table</a:t>
            </a:r>
            <a:r>
              <a:rPr lang="en-US" sz="1800" b="0" i="0" u="none" strike="noStrike" baseline="0">
                <a:solidFill>
                  <a:srgbClr val="000000"/>
                </a:solidFill>
                <a:latin typeface="Courier New" panose="02070309020205020404" pitchFamily="49" charset="0"/>
              </a:rPr>
              <a:t> </a:t>
            </a:r>
            <a:r>
              <a:rPr lang="en-US" sz="1800" b="0" i="0" u="none" strike="noStrike" baseline="0">
                <a:solidFill>
                  <a:srgbClr val="808000"/>
                </a:solidFill>
                <a:latin typeface="Courier New" panose="02070309020205020404" pitchFamily="49" charset="0"/>
              </a:rPr>
              <a:t>mahasiswa</a:t>
            </a:r>
            <a:r>
              <a:rPr lang="en-US" sz="1800" b="0" i="0" u="none" strike="noStrike" baseline="0">
                <a:solidFill>
                  <a:srgbClr val="000000"/>
                </a:solidFill>
                <a:latin typeface="Courier New" panose="02070309020205020404" pitchFamily="49" charset="0"/>
              </a:rPr>
              <a:t> </a:t>
            </a:r>
            <a:r>
              <a:rPr lang="en-US" sz="1800" b="1" i="0" u="none" strike="noStrike" baseline="0">
                <a:solidFill>
                  <a:srgbClr val="0000FF"/>
                </a:solidFill>
                <a:latin typeface="Courier New" panose="02070309020205020404" pitchFamily="49" charset="0"/>
              </a:rPr>
              <a:t>drop</a:t>
            </a:r>
            <a:r>
              <a:rPr lang="en-US" sz="1800" b="0" i="0" u="none" strike="noStrike" baseline="0">
                <a:solidFill>
                  <a:srgbClr val="000000"/>
                </a:solidFill>
                <a:latin typeface="Courier New" panose="02070309020205020404" pitchFamily="49" charset="0"/>
              </a:rPr>
              <a:t> </a:t>
            </a:r>
            <a:r>
              <a:rPr lang="en-US" sz="1800" b="0" i="0" u="none" strike="noStrike" baseline="0">
                <a:solidFill>
                  <a:srgbClr val="808000"/>
                </a:solidFill>
                <a:latin typeface="Courier New" panose="02070309020205020404" pitchFamily="49" charset="0"/>
              </a:rPr>
              <a:t>ip</a:t>
            </a:r>
          </a:p>
        </p:txBody>
      </p:sp>
    </p:spTree>
    <p:extLst>
      <p:ext uri="{BB962C8B-B14F-4D97-AF65-F5344CB8AC3E}">
        <p14:creationId xmlns:p14="http://schemas.microsoft.com/office/powerpoint/2010/main" val="355233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4325AD-BE86-9E35-F0B6-D88FF4F320CE}"/>
              </a:ext>
            </a:extLst>
          </p:cNvPr>
          <p:cNvSpPr txBox="1"/>
          <p:nvPr/>
        </p:nvSpPr>
        <p:spPr>
          <a:xfrm>
            <a:off x="1051063" y="499622"/>
            <a:ext cx="6097656" cy="1354217"/>
          </a:xfrm>
          <a:prstGeom prst="rect">
            <a:avLst/>
          </a:prstGeom>
          <a:noFill/>
        </p:spPr>
        <p:txBody>
          <a:bodyPr wrap="square">
            <a:spAutoFit/>
          </a:bodyPr>
          <a:lstStyle/>
          <a:p>
            <a:pPr algn="l"/>
            <a:r>
              <a:rPr lang="en-ID" sz="2800" b="1" i="0" u="none" strike="noStrike" baseline="0">
                <a:latin typeface="CIDFont+F1"/>
              </a:rPr>
              <a:t>Latihan dan Evaluasi</a:t>
            </a:r>
          </a:p>
          <a:p>
            <a:pPr algn="l"/>
            <a:r>
              <a:rPr lang="en-ID" sz="1800" b="0" i="0" u="none" strike="noStrike" baseline="0">
                <a:latin typeface="CIDFont+F2"/>
              </a:rPr>
              <a:t>Tugas </a:t>
            </a:r>
          </a:p>
          <a:p>
            <a:pPr algn="l"/>
            <a:r>
              <a:rPr lang="en-ID" sz="1800" b="0" i="0" u="none" strike="noStrike" baseline="0">
                <a:latin typeface="CIDFont+F1"/>
              </a:rPr>
              <a:t>Tabel : </a:t>
            </a:r>
            <a:r>
              <a:rPr lang="en-ID" sz="1800" b="1" i="0" u="none" strike="noStrike" baseline="0">
                <a:latin typeface="CIDFont+F1"/>
              </a:rPr>
              <a:t>tblpengarang</a:t>
            </a:r>
          </a:p>
          <a:p>
            <a:pPr algn="l"/>
            <a:endParaRPr lang="en-ID"/>
          </a:p>
        </p:txBody>
      </p:sp>
      <p:graphicFrame>
        <p:nvGraphicFramePr>
          <p:cNvPr id="2" name="Table 2">
            <a:extLst>
              <a:ext uri="{FF2B5EF4-FFF2-40B4-BE49-F238E27FC236}">
                <a16:creationId xmlns:a16="http://schemas.microsoft.com/office/drawing/2014/main" id="{B0B765EC-E91A-A787-FA86-0DBB25A4523E}"/>
              </a:ext>
            </a:extLst>
          </p:cNvPr>
          <p:cNvGraphicFramePr>
            <a:graphicFrameLocks noGrp="1"/>
          </p:cNvGraphicFramePr>
          <p:nvPr>
            <p:extLst>
              <p:ext uri="{D42A27DB-BD31-4B8C-83A1-F6EECF244321}">
                <p14:modId xmlns:p14="http://schemas.microsoft.com/office/powerpoint/2010/main" val="3449981323"/>
              </p:ext>
            </p:extLst>
          </p:nvPr>
        </p:nvGraphicFramePr>
        <p:xfrm>
          <a:off x="2061870" y="2032773"/>
          <a:ext cx="7626660" cy="4079240"/>
        </p:xfrm>
        <a:graphic>
          <a:graphicData uri="http://schemas.openxmlformats.org/drawingml/2006/table">
            <a:tbl>
              <a:tblPr firstRow="1" bandRow="1">
                <a:tableStyleId>{5C22544A-7EE6-4342-B048-85BDC9FD1C3A}</a:tableStyleId>
              </a:tblPr>
              <a:tblGrid>
                <a:gridCol w="1021723">
                  <a:extLst>
                    <a:ext uri="{9D8B030D-6E8A-4147-A177-3AD203B41FA5}">
                      <a16:colId xmlns:a16="http://schemas.microsoft.com/office/drawing/2014/main" val="1054311946"/>
                    </a:ext>
                  </a:extLst>
                </a:gridCol>
                <a:gridCol w="2028941">
                  <a:extLst>
                    <a:ext uri="{9D8B030D-6E8A-4147-A177-3AD203B41FA5}">
                      <a16:colId xmlns:a16="http://schemas.microsoft.com/office/drawing/2014/main" val="1479934811"/>
                    </a:ext>
                  </a:extLst>
                </a:gridCol>
                <a:gridCol w="2161570">
                  <a:extLst>
                    <a:ext uri="{9D8B030D-6E8A-4147-A177-3AD203B41FA5}">
                      <a16:colId xmlns:a16="http://schemas.microsoft.com/office/drawing/2014/main" val="475433252"/>
                    </a:ext>
                  </a:extLst>
                </a:gridCol>
                <a:gridCol w="1366463">
                  <a:extLst>
                    <a:ext uri="{9D8B030D-6E8A-4147-A177-3AD203B41FA5}">
                      <a16:colId xmlns:a16="http://schemas.microsoft.com/office/drawing/2014/main" val="1973846426"/>
                    </a:ext>
                  </a:extLst>
                </a:gridCol>
                <a:gridCol w="1047963">
                  <a:extLst>
                    <a:ext uri="{9D8B030D-6E8A-4147-A177-3AD203B41FA5}">
                      <a16:colId xmlns:a16="http://schemas.microsoft.com/office/drawing/2014/main" val="3886285520"/>
                    </a:ext>
                  </a:extLst>
                </a:gridCol>
              </a:tblGrid>
              <a:tr h="370840">
                <a:tc>
                  <a:txBody>
                    <a:bodyPr/>
                    <a:lstStyle/>
                    <a:p>
                      <a:r>
                        <a:rPr lang="en-US"/>
                        <a:t>kd_peng</a:t>
                      </a:r>
                      <a:endParaRPr lang="en-ID"/>
                    </a:p>
                  </a:txBody>
                  <a:tcPr/>
                </a:tc>
                <a:tc>
                  <a:txBody>
                    <a:bodyPr/>
                    <a:lstStyle/>
                    <a:p>
                      <a:r>
                        <a:rPr lang="en-US"/>
                        <a:t>Nama</a:t>
                      </a:r>
                      <a:endParaRPr lang="en-ID"/>
                    </a:p>
                  </a:txBody>
                  <a:tcPr/>
                </a:tc>
                <a:tc>
                  <a:txBody>
                    <a:bodyPr/>
                    <a:lstStyle/>
                    <a:p>
                      <a:r>
                        <a:rPr lang="en-US"/>
                        <a:t>Alamat</a:t>
                      </a:r>
                      <a:endParaRPr lang="en-ID"/>
                    </a:p>
                  </a:txBody>
                  <a:tcPr/>
                </a:tc>
                <a:tc>
                  <a:txBody>
                    <a:bodyPr/>
                    <a:lstStyle/>
                    <a:p>
                      <a:r>
                        <a:rPr lang="en-US"/>
                        <a:t>Kota</a:t>
                      </a:r>
                      <a:endParaRPr lang="en-ID"/>
                    </a:p>
                  </a:txBody>
                  <a:tcPr/>
                </a:tc>
                <a:tc>
                  <a:txBody>
                    <a:bodyPr/>
                    <a:lstStyle/>
                    <a:p>
                      <a:r>
                        <a:rPr lang="en-US"/>
                        <a:t>Jenkel</a:t>
                      </a:r>
                      <a:endParaRPr lang="en-ID"/>
                    </a:p>
                  </a:txBody>
                  <a:tcPr/>
                </a:tc>
                <a:extLst>
                  <a:ext uri="{0D108BD9-81ED-4DB2-BD59-A6C34878D82A}">
                    <a16:rowId xmlns:a16="http://schemas.microsoft.com/office/drawing/2014/main" val="1472199648"/>
                  </a:ext>
                </a:extLst>
              </a:tr>
              <a:tr h="370840">
                <a:tc>
                  <a:txBody>
                    <a:bodyPr/>
                    <a:lstStyle/>
                    <a:p>
                      <a:pPr algn="ctr"/>
                      <a:r>
                        <a:rPr lang="en-US"/>
                        <a:t>1</a:t>
                      </a:r>
                      <a:endParaRPr lang="en-ID"/>
                    </a:p>
                  </a:txBody>
                  <a:tcPr/>
                </a:tc>
                <a:tc>
                  <a:txBody>
                    <a:bodyPr/>
                    <a:lstStyle/>
                    <a:p>
                      <a:r>
                        <a:rPr lang="en-US"/>
                        <a:t>Asadi</a:t>
                      </a:r>
                      <a:endParaRPr lang="en-ID"/>
                    </a:p>
                  </a:txBody>
                  <a:tcPr/>
                </a:tc>
                <a:tc>
                  <a:txBody>
                    <a:bodyPr/>
                    <a:lstStyle/>
                    <a:p>
                      <a:r>
                        <a:rPr lang="en-US"/>
                        <a:t>Jl. Beo 34</a:t>
                      </a:r>
                      <a:endParaRPr lang="en-ID"/>
                    </a:p>
                  </a:txBody>
                  <a:tcPr/>
                </a:tc>
                <a:tc>
                  <a:txBody>
                    <a:bodyPr/>
                    <a:lstStyle/>
                    <a:p>
                      <a:r>
                        <a:rPr lang="en-US"/>
                        <a:t>Yogya</a:t>
                      </a:r>
                      <a:endParaRPr lang="en-ID"/>
                    </a:p>
                  </a:txBody>
                  <a:tcPr/>
                </a:tc>
                <a:tc>
                  <a:txBody>
                    <a:bodyPr/>
                    <a:lstStyle/>
                    <a:p>
                      <a:r>
                        <a:rPr lang="en-US"/>
                        <a:t>P</a:t>
                      </a:r>
                      <a:endParaRPr lang="en-ID"/>
                    </a:p>
                  </a:txBody>
                  <a:tcPr/>
                </a:tc>
                <a:extLst>
                  <a:ext uri="{0D108BD9-81ED-4DB2-BD59-A6C34878D82A}">
                    <a16:rowId xmlns:a16="http://schemas.microsoft.com/office/drawing/2014/main" val="4234796341"/>
                  </a:ext>
                </a:extLst>
              </a:tr>
              <a:tr h="370840">
                <a:tc>
                  <a:txBody>
                    <a:bodyPr/>
                    <a:lstStyle/>
                    <a:p>
                      <a:pPr algn="ctr"/>
                      <a:r>
                        <a:rPr lang="en-US"/>
                        <a:t>2</a:t>
                      </a:r>
                      <a:endParaRPr lang="en-ID"/>
                    </a:p>
                  </a:txBody>
                  <a:tcPr/>
                </a:tc>
                <a:tc>
                  <a:txBody>
                    <a:bodyPr/>
                    <a:lstStyle/>
                    <a:p>
                      <a:r>
                        <a:rPr lang="en-US"/>
                        <a:t>Rian H.</a:t>
                      </a:r>
                      <a:endParaRPr lang="en-ID"/>
                    </a:p>
                  </a:txBody>
                  <a:tcPr/>
                </a:tc>
                <a:tc>
                  <a:txBody>
                    <a:bodyPr/>
                    <a:lstStyle/>
                    <a:p>
                      <a:r>
                        <a:rPr lang="en-US"/>
                        <a:t>Jl. Solo 123</a:t>
                      </a:r>
                      <a:endParaRPr lang="en-ID"/>
                    </a:p>
                  </a:txBody>
                  <a:tcPr/>
                </a:tc>
                <a:tc>
                  <a:txBody>
                    <a:bodyPr/>
                    <a:lstStyle/>
                    <a:p>
                      <a:r>
                        <a:rPr lang="en-US"/>
                        <a:t>Yogya</a:t>
                      </a:r>
                      <a:endParaRPr lang="en-ID"/>
                    </a:p>
                  </a:txBody>
                  <a:tcPr/>
                </a:tc>
                <a:tc>
                  <a:txBody>
                    <a:bodyPr/>
                    <a:lstStyle/>
                    <a:p>
                      <a:r>
                        <a:rPr lang="en-US"/>
                        <a:t>P</a:t>
                      </a:r>
                      <a:endParaRPr lang="en-ID"/>
                    </a:p>
                  </a:txBody>
                  <a:tcPr/>
                </a:tc>
                <a:extLst>
                  <a:ext uri="{0D108BD9-81ED-4DB2-BD59-A6C34878D82A}">
                    <a16:rowId xmlns:a16="http://schemas.microsoft.com/office/drawing/2014/main" val="571826603"/>
                  </a:ext>
                </a:extLst>
              </a:tr>
              <a:tr h="370840">
                <a:tc>
                  <a:txBody>
                    <a:bodyPr/>
                    <a:lstStyle/>
                    <a:p>
                      <a:pPr algn="ctr"/>
                      <a:r>
                        <a:rPr lang="en-US"/>
                        <a:t>3</a:t>
                      </a:r>
                      <a:endParaRPr lang="en-ID"/>
                    </a:p>
                  </a:txBody>
                  <a:tcPr/>
                </a:tc>
                <a:tc>
                  <a:txBody>
                    <a:bodyPr/>
                    <a:lstStyle/>
                    <a:p>
                      <a:r>
                        <a:rPr lang="en-US"/>
                        <a:t>Suadi Marwan</a:t>
                      </a:r>
                      <a:endParaRPr lang="en-ID"/>
                    </a:p>
                  </a:txBody>
                  <a:tcPr/>
                </a:tc>
                <a:tc>
                  <a:txBody>
                    <a:bodyPr/>
                    <a:lstStyle/>
                    <a:p>
                      <a:r>
                        <a:rPr lang="en-US"/>
                        <a:t>Jl. Semangka II/1</a:t>
                      </a:r>
                      <a:endParaRPr lang="en-ID"/>
                    </a:p>
                  </a:txBody>
                  <a:tcPr/>
                </a:tc>
                <a:tc>
                  <a:txBody>
                    <a:bodyPr/>
                    <a:lstStyle/>
                    <a:p>
                      <a:r>
                        <a:rPr lang="en-US"/>
                        <a:t>Bandung</a:t>
                      </a:r>
                      <a:endParaRPr lang="en-ID"/>
                    </a:p>
                  </a:txBody>
                  <a:tcPr/>
                </a:tc>
                <a:tc>
                  <a:txBody>
                    <a:bodyPr/>
                    <a:lstStyle/>
                    <a:p>
                      <a:r>
                        <a:rPr lang="en-US"/>
                        <a:t>P</a:t>
                      </a:r>
                      <a:endParaRPr lang="en-ID"/>
                    </a:p>
                  </a:txBody>
                  <a:tcPr/>
                </a:tc>
                <a:extLst>
                  <a:ext uri="{0D108BD9-81ED-4DB2-BD59-A6C34878D82A}">
                    <a16:rowId xmlns:a16="http://schemas.microsoft.com/office/drawing/2014/main" val="2983515985"/>
                  </a:ext>
                </a:extLst>
              </a:tr>
              <a:tr h="370840">
                <a:tc>
                  <a:txBody>
                    <a:bodyPr/>
                    <a:lstStyle/>
                    <a:p>
                      <a:pPr algn="ctr"/>
                      <a:r>
                        <a:rPr lang="en-US"/>
                        <a:t>4</a:t>
                      </a:r>
                      <a:endParaRPr lang="en-ID"/>
                    </a:p>
                  </a:txBody>
                  <a:tcPr/>
                </a:tc>
                <a:tc>
                  <a:txBody>
                    <a:bodyPr/>
                    <a:lstStyle/>
                    <a:p>
                      <a:r>
                        <a:rPr lang="en-US"/>
                        <a:t>Siti Halimah</a:t>
                      </a:r>
                      <a:endParaRPr lang="en-ID"/>
                    </a:p>
                  </a:txBody>
                  <a:tcPr/>
                </a:tc>
                <a:tc>
                  <a:txBody>
                    <a:bodyPr/>
                    <a:lstStyle/>
                    <a:p>
                      <a:r>
                        <a:rPr lang="en-US"/>
                        <a:t>Jl. Sukaria 5</a:t>
                      </a:r>
                      <a:endParaRPr lang="en-ID"/>
                    </a:p>
                  </a:txBody>
                  <a:tcPr/>
                </a:tc>
                <a:tc>
                  <a:txBody>
                    <a:bodyPr/>
                    <a:lstStyle/>
                    <a:p>
                      <a:r>
                        <a:rPr lang="en-US"/>
                        <a:t>Solo</a:t>
                      </a:r>
                      <a:endParaRPr lang="en-ID"/>
                    </a:p>
                  </a:txBody>
                  <a:tcPr/>
                </a:tc>
                <a:tc>
                  <a:txBody>
                    <a:bodyPr/>
                    <a:lstStyle/>
                    <a:p>
                      <a:r>
                        <a:rPr lang="en-US"/>
                        <a:t>W</a:t>
                      </a:r>
                      <a:endParaRPr lang="en-ID"/>
                    </a:p>
                  </a:txBody>
                  <a:tcPr/>
                </a:tc>
                <a:extLst>
                  <a:ext uri="{0D108BD9-81ED-4DB2-BD59-A6C34878D82A}">
                    <a16:rowId xmlns:a16="http://schemas.microsoft.com/office/drawing/2014/main" val="1139504742"/>
                  </a:ext>
                </a:extLst>
              </a:tr>
              <a:tr h="370840">
                <a:tc>
                  <a:txBody>
                    <a:bodyPr/>
                    <a:lstStyle/>
                    <a:p>
                      <a:pPr algn="ctr"/>
                      <a:r>
                        <a:rPr lang="en-US"/>
                        <a:t>5</a:t>
                      </a:r>
                      <a:endParaRPr lang="en-ID"/>
                    </a:p>
                  </a:txBody>
                  <a:tcPr/>
                </a:tc>
                <a:tc>
                  <a:txBody>
                    <a:bodyPr/>
                    <a:lstStyle/>
                    <a:p>
                      <a:r>
                        <a:rPr lang="en-US"/>
                        <a:t>Amir Hamzah</a:t>
                      </a:r>
                      <a:endParaRPr lang="en-ID"/>
                    </a:p>
                  </a:txBody>
                  <a:tcPr/>
                </a:tc>
                <a:tc>
                  <a:txBody>
                    <a:bodyPr/>
                    <a:lstStyle/>
                    <a:p>
                      <a:r>
                        <a:rPr lang="en-US"/>
                        <a:t>Jl. Gajah Mada 18A</a:t>
                      </a:r>
                      <a:endParaRPr lang="en-ID"/>
                    </a:p>
                  </a:txBody>
                  <a:tcPr/>
                </a:tc>
                <a:tc>
                  <a:txBody>
                    <a:bodyPr/>
                    <a:lstStyle/>
                    <a:p>
                      <a:r>
                        <a:rPr lang="en-US"/>
                        <a:t>Kudus</a:t>
                      </a:r>
                      <a:endParaRPr lang="en-ID"/>
                    </a:p>
                  </a:txBody>
                  <a:tcPr/>
                </a:tc>
                <a:tc>
                  <a:txBody>
                    <a:bodyPr/>
                    <a:lstStyle/>
                    <a:p>
                      <a:r>
                        <a:rPr lang="en-US"/>
                        <a:t>P</a:t>
                      </a:r>
                      <a:endParaRPr lang="en-ID"/>
                    </a:p>
                  </a:txBody>
                  <a:tcPr/>
                </a:tc>
                <a:extLst>
                  <a:ext uri="{0D108BD9-81ED-4DB2-BD59-A6C34878D82A}">
                    <a16:rowId xmlns:a16="http://schemas.microsoft.com/office/drawing/2014/main" val="1673667687"/>
                  </a:ext>
                </a:extLst>
              </a:tr>
              <a:tr h="370840">
                <a:tc>
                  <a:txBody>
                    <a:bodyPr/>
                    <a:lstStyle/>
                    <a:p>
                      <a:pPr algn="ctr"/>
                      <a:r>
                        <a:rPr lang="en-US"/>
                        <a:t>6</a:t>
                      </a:r>
                      <a:endParaRPr lang="en-ID"/>
                    </a:p>
                  </a:txBody>
                  <a:tcPr/>
                </a:tc>
                <a:tc>
                  <a:txBody>
                    <a:bodyPr/>
                    <a:lstStyle/>
                    <a:p>
                      <a:r>
                        <a:rPr lang="en-US"/>
                        <a:t>Suparman</a:t>
                      </a:r>
                      <a:endParaRPr lang="en-ID"/>
                    </a:p>
                  </a:txBody>
                  <a:tcPr/>
                </a:tc>
                <a:tc>
                  <a:txBody>
                    <a:bodyPr/>
                    <a:lstStyle/>
                    <a:p>
                      <a:r>
                        <a:rPr lang="en-US"/>
                        <a:t>Jl. Setia 1</a:t>
                      </a:r>
                      <a:endParaRPr lang="en-ID"/>
                    </a:p>
                  </a:txBody>
                  <a:tcPr/>
                </a:tc>
                <a:tc>
                  <a:txBody>
                    <a:bodyPr/>
                    <a:lstStyle/>
                    <a:p>
                      <a:r>
                        <a:rPr lang="en-US"/>
                        <a:t>Jakarta</a:t>
                      </a:r>
                      <a:endParaRPr lang="en-ID"/>
                    </a:p>
                  </a:txBody>
                  <a:tcPr/>
                </a:tc>
                <a:tc>
                  <a:txBody>
                    <a:bodyPr/>
                    <a:lstStyle/>
                    <a:p>
                      <a:r>
                        <a:rPr lang="en-US"/>
                        <a:t>P</a:t>
                      </a:r>
                      <a:endParaRPr lang="en-ID"/>
                    </a:p>
                  </a:txBody>
                  <a:tcPr/>
                </a:tc>
                <a:extLst>
                  <a:ext uri="{0D108BD9-81ED-4DB2-BD59-A6C34878D82A}">
                    <a16:rowId xmlns:a16="http://schemas.microsoft.com/office/drawing/2014/main" val="2756597474"/>
                  </a:ext>
                </a:extLst>
              </a:tr>
              <a:tr h="370840">
                <a:tc>
                  <a:txBody>
                    <a:bodyPr/>
                    <a:lstStyle/>
                    <a:p>
                      <a:pPr algn="ctr"/>
                      <a:r>
                        <a:rPr lang="en-US"/>
                        <a:t>7</a:t>
                      </a:r>
                      <a:endParaRPr lang="en-ID"/>
                    </a:p>
                  </a:txBody>
                  <a:tcPr/>
                </a:tc>
                <a:tc>
                  <a:txBody>
                    <a:bodyPr/>
                    <a:lstStyle/>
                    <a:p>
                      <a:r>
                        <a:rPr lang="en-US"/>
                        <a:t>Jaja M</a:t>
                      </a:r>
                      <a:endParaRPr lang="en-ID"/>
                    </a:p>
                  </a:txBody>
                  <a:tcPr/>
                </a:tc>
                <a:tc>
                  <a:txBody>
                    <a:bodyPr/>
                    <a:lstStyle/>
                    <a:p>
                      <a:r>
                        <a:rPr lang="en-US"/>
                        <a:t>Jl. Hangtuah 3</a:t>
                      </a:r>
                      <a:endParaRPr lang="en-ID"/>
                    </a:p>
                  </a:txBody>
                  <a:tcPr/>
                </a:tc>
                <a:tc>
                  <a:txBody>
                    <a:bodyPr/>
                    <a:lstStyle/>
                    <a:p>
                      <a:r>
                        <a:rPr lang="en-US"/>
                        <a:t>Bandung</a:t>
                      </a:r>
                      <a:endParaRPr lang="en-ID"/>
                    </a:p>
                  </a:txBody>
                  <a:tcPr/>
                </a:tc>
                <a:tc>
                  <a:txBody>
                    <a:bodyPr/>
                    <a:lstStyle/>
                    <a:p>
                      <a:r>
                        <a:rPr lang="en-US"/>
                        <a:t>P</a:t>
                      </a:r>
                      <a:endParaRPr lang="en-ID"/>
                    </a:p>
                  </a:txBody>
                  <a:tcPr/>
                </a:tc>
                <a:extLst>
                  <a:ext uri="{0D108BD9-81ED-4DB2-BD59-A6C34878D82A}">
                    <a16:rowId xmlns:a16="http://schemas.microsoft.com/office/drawing/2014/main" val="2287071064"/>
                  </a:ext>
                </a:extLst>
              </a:tr>
              <a:tr h="370840">
                <a:tc>
                  <a:txBody>
                    <a:bodyPr/>
                    <a:lstStyle/>
                    <a:p>
                      <a:pPr algn="ctr"/>
                      <a:r>
                        <a:rPr lang="en-US"/>
                        <a:t>8</a:t>
                      </a:r>
                      <a:endParaRPr lang="en-ID"/>
                    </a:p>
                  </a:txBody>
                  <a:tcPr/>
                </a:tc>
                <a:tc>
                  <a:txBody>
                    <a:bodyPr/>
                    <a:lstStyle/>
                    <a:p>
                      <a:r>
                        <a:rPr lang="en-US"/>
                        <a:t>Saman</a:t>
                      </a:r>
                      <a:endParaRPr lang="en-ID"/>
                    </a:p>
                  </a:txBody>
                  <a:tcPr/>
                </a:tc>
                <a:tc>
                  <a:txBody>
                    <a:bodyPr/>
                    <a:lstStyle/>
                    <a:p>
                      <a:r>
                        <a:rPr lang="en-US"/>
                        <a:t>Jl. Gedong Kuning</a:t>
                      </a:r>
                      <a:endParaRPr lang="en-ID"/>
                    </a:p>
                  </a:txBody>
                  <a:tcPr/>
                </a:tc>
                <a:tc>
                  <a:txBody>
                    <a:bodyPr/>
                    <a:lstStyle/>
                    <a:p>
                      <a:r>
                        <a:rPr lang="en-US"/>
                        <a:t>Yogya</a:t>
                      </a:r>
                      <a:endParaRPr lang="en-ID"/>
                    </a:p>
                  </a:txBody>
                  <a:tcPr/>
                </a:tc>
                <a:tc>
                  <a:txBody>
                    <a:bodyPr/>
                    <a:lstStyle/>
                    <a:p>
                      <a:r>
                        <a:rPr lang="en-US"/>
                        <a:t>P</a:t>
                      </a:r>
                      <a:endParaRPr lang="en-ID"/>
                    </a:p>
                  </a:txBody>
                  <a:tcPr/>
                </a:tc>
                <a:extLst>
                  <a:ext uri="{0D108BD9-81ED-4DB2-BD59-A6C34878D82A}">
                    <a16:rowId xmlns:a16="http://schemas.microsoft.com/office/drawing/2014/main" val="3035785162"/>
                  </a:ext>
                </a:extLst>
              </a:tr>
              <a:tr h="370840">
                <a:tc>
                  <a:txBody>
                    <a:bodyPr/>
                    <a:lstStyle/>
                    <a:p>
                      <a:pPr algn="ctr"/>
                      <a:r>
                        <a:rPr lang="en-US"/>
                        <a:t>9</a:t>
                      </a:r>
                      <a:endParaRPr lang="en-ID"/>
                    </a:p>
                  </a:txBody>
                  <a:tcPr/>
                </a:tc>
                <a:tc>
                  <a:txBody>
                    <a:bodyPr/>
                    <a:lstStyle/>
                    <a:p>
                      <a:r>
                        <a:rPr lang="en-US"/>
                        <a:t>Anwar Junaidi</a:t>
                      </a:r>
                      <a:endParaRPr lang="en-ID"/>
                    </a:p>
                  </a:txBody>
                  <a:tcPr/>
                </a:tc>
                <a:tc>
                  <a:txBody>
                    <a:bodyPr/>
                    <a:lstStyle/>
                    <a:p>
                      <a:r>
                        <a:rPr lang="en-US"/>
                        <a:t>Jl. Tidar 6A</a:t>
                      </a:r>
                      <a:endParaRPr lang="en-ID"/>
                    </a:p>
                  </a:txBody>
                  <a:tcPr/>
                </a:tc>
                <a:tc>
                  <a:txBody>
                    <a:bodyPr/>
                    <a:lstStyle/>
                    <a:p>
                      <a:r>
                        <a:rPr lang="en-US"/>
                        <a:t>Magelang</a:t>
                      </a:r>
                      <a:endParaRPr lang="en-ID"/>
                    </a:p>
                  </a:txBody>
                  <a:tcPr/>
                </a:tc>
                <a:tc>
                  <a:txBody>
                    <a:bodyPr/>
                    <a:lstStyle/>
                    <a:p>
                      <a:r>
                        <a:rPr lang="en-US"/>
                        <a:t>P</a:t>
                      </a:r>
                      <a:endParaRPr lang="en-ID"/>
                    </a:p>
                  </a:txBody>
                  <a:tcPr/>
                </a:tc>
                <a:extLst>
                  <a:ext uri="{0D108BD9-81ED-4DB2-BD59-A6C34878D82A}">
                    <a16:rowId xmlns:a16="http://schemas.microsoft.com/office/drawing/2014/main" val="3378475811"/>
                  </a:ext>
                </a:extLst>
              </a:tr>
              <a:tr h="370840">
                <a:tc>
                  <a:txBody>
                    <a:bodyPr/>
                    <a:lstStyle/>
                    <a:p>
                      <a:pPr algn="ctr"/>
                      <a:r>
                        <a:rPr lang="en-US"/>
                        <a:t>10</a:t>
                      </a:r>
                      <a:endParaRPr lang="en-ID"/>
                    </a:p>
                  </a:txBody>
                  <a:tcPr/>
                </a:tc>
                <a:tc>
                  <a:txBody>
                    <a:bodyPr/>
                    <a:lstStyle/>
                    <a:p>
                      <a:r>
                        <a:rPr lang="en-US"/>
                        <a:t>Fatmawati</a:t>
                      </a:r>
                      <a:endParaRPr lang="en-ID"/>
                    </a:p>
                  </a:txBody>
                  <a:tcPr/>
                </a:tc>
                <a:tc>
                  <a:txBody>
                    <a:bodyPr/>
                    <a:lstStyle/>
                    <a:p>
                      <a:r>
                        <a:rPr lang="en-US"/>
                        <a:t>Jl. Renjana 4</a:t>
                      </a:r>
                      <a:endParaRPr lang="en-ID"/>
                    </a:p>
                  </a:txBody>
                  <a:tcPr/>
                </a:tc>
                <a:tc>
                  <a:txBody>
                    <a:bodyPr/>
                    <a:lstStyle/>
                    <a:p>
                      <a:r>
                        <a:rPr lang="en-US"/>
                        <a:t>Bogor</a:t>
                      </a:r>
                      <a:endParaRPr lang="en-ID"/>
                    </a:p>
                  </a:txBody>
                  <a:tcPr/>
                </a:tc>
                <a:tc>
                  <a:txBody>
                    <a:bodyPr/>
                    <a:lstStyle/>
                    <a:p>
                      <a:r>
                        <a:rPr lang="en-US"/>
                        <a:t>W</a:t>
                      </a:r>
                      <a:endParaRPr lang="en-ID"/>
                    </a:p>
                  </a:txBody>
                  <a:tcPr/>
                </a:tc>
                <a:extLst>
                  <a:ext uri="{0D108BD9-81ED-4DB2-BD59-A6C34878D82A}">
                    <a16:rowId xmlns:a16="http://schemas.microsoft.com/office/drawing/2014/main" val="920320479"/>
                  </a:ext>
                </a:extLst>
              </a:tr>
            </a:tbl>
          </a:graphicData>
        </a:graphic>
      </p:graphicFrame>
    </p:spTree>
    <p:extLst>
      <p:ext uri="{BB962C8B-B14F-4D97-AF65-F5344CB8AC3E}">
        <p14:creationId xmlns:p14="http://schemas.microsoft.com/office/powerpoint/2010/main" val="419358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EFBC9FE7-355E-B665-4583-129B7B7BBEA2}"/>
              </a:ext>
            </a:extLst>
          </p:cNvPr>
          <p:cNvGraphicFramePr>
            <a:graphicFrameLocks noGrp="1"/>
          </p:cNvGraphicFramePr>
          <p:nvPr>
            <p:extLst>
              <p:ext uri="{D42A27DB-BD31-4B8C-83A1-F6EECF244321}">
                <p14:modId xmlns:p14="http://schemas.microsoft.com/office/powerpoint/2010/main" val="4020937509"/>
              </p:ext>
            </p:extLst>
          </p:nvPr>
        </p:nvGraphicFramePr>
        <p:xfrm>
          <a:off x="2276063" y="647367"/>
          <a:ext cx="6629398" cy="5057688"/>
        </p:xfrm>
        <a:graphic>
          <a:graphicData uri="http://schemas.openxmlformats.org/drawingml/2006/table">
            <a:tbl>
              <a:tblPr firstRow="1" bandRow="1">
                <a:tableStyleId>{5C22544A-7EE6-4342-B048-85BDC9FD1C3A}</a:tableStyleId>
              </a:tblPr>
              <a:tblGrid>
                <a:gridCol w="1162876">
                  <a:extLst>
                    <a:ext uri="{9D8B030D-6E8A-4147-A177-3AD203B41FA5}">
                      <a16:colId xmlns:a16="http://schemas.microsoft.com/office/drawing/2014/main" val="1880270692"/>
                    </a:ext>
                  </a:extLst>
                </a:gridCol>
                <a:gridCol w="4043572">
                  <a:extLst>
                    <a:ext uri="{9D8B030D-6E8A-4147-A177-3AD203B41FA5}">
                      <a16:colId xmlns:a16="http://schemas.microsoft.com/office/drawing/2014/main" val="731601721"/>
                    </a:ext>
                  </a:extLst>
                </a:gridCol>
                <a:gridCol w="1422950">
                  <a:extLst>
                    <a:ext uri="{9D8B030D-6E8A-4147-A177-3AD203B41FA5}">
                      <a16:colId xmlns:a16="http://schemas.microsoft.com/office/drawing/2014/main" val="1198591248"/>
                    </a:ext>
                  </a:extLst>
                </a:gridCol>
              </a:tblGrid>
              <a:tr h="421474">
                <a:tc gridSpan="3">
                  <a:txBody>
                    <a:bodyPr/>
                    <a:lstStyle/>
                    <a:p>
                      <a:pPr algn="ctr"/>
                      <a:r>
                        <a:rPr lang="en-US"/>
                        <a:t>Tabel : tblbuku</a:t>
                      </a:r>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046109477"/>
                  </a:ext>
                </a:extLst>
              </a:tr>
              <a:tr h="421474">
                <a:tc>
                  <a:txBody>
                    <a:bodyPr/>
                    <a:lstStyle/>
                    <a:p>
                      <a:pPr algn="ctr"/>
                      <a:r>
                        <a:rPr lang="en-US"/>
                        <a:t>Kd_buku</a:t>
                      </a:r>
                      <a:endParaRPr lang="en-ID"/>
                    </a:p>
                  </a:txBody>
                  <a:tcPr/>
                </a:tc>
                <a:tc>
                  <a:txBody>
                    <a:bodyPr/>
                    <a:lstStyle/>
                    <a:p>
                      <a:pPr algn="ctr"/>
                      <a:r>
                        <a:rPr lang="en-US"/>
                        <a:t>Judul</a:t>
                      </a:r>
                      <a:endParaRPr lang="en-ID"/>
                    </a:p>
                  </a:txBody>
                  <a:tcPr/>
                </a:tc>
                <a:tc>
                  <a:txBody>
                    <a:bodyPr/>
                    <a:lstStyle/>
                    <a:p>
                      <a:pPr algn="ctr"/>
                      <a:r>
                        <a:rPr lang="en-US"/>
                        <a:t>Kd_peng</a:t>
                      </a:r>
                      <a:endParaRPr lang="en-ID"/>
                    </a:p>
                  </a:txBody>
                  <a:tcPr/>
                </a:tc>
                <a:extLst>
                  <a:ext uri="{0D108BD9-81ED-4DB2-BD59-A6C34878D82A}">
                    <a16:rowId xmlns:a16="http://schemas.microsoft.com/office/drawing/2014/main" val="2609937979"/>
                  </a:ext>
                </a:extLst>
              </a:tr>
              <a:tr h="421474">
                <a:tc>
                  <a:txBody>
                    <a:bodyPr/>
                    <a:lstStyle/>
                    <a:p>
                      <a:pPr algn="r"/>
                      <a:r>
                        <a:rPr lang="en-US"/>
                        <a:t>1</a:t>
                      </a:r>
                      <a:endParaRPr lang="en-ID"/>
                    </a:p>
                  </a:txBody>
                  <a:tcPr/>
                </a:tc>
                <a:tc>
                  <a:txBody>
                    <a:bodyPr/>
                    <a:lstStyle/>
                    <a:p>
                      <a:r>
                        <a:rPr lang="en-US"/>
                        <a:t>Pemrograman C++</a:t>
                      </a:r>
                      <a:endParaRPr lang="en-ID"/>
                    </a:p>
                  </a:txBody>
                  <a:tcPr/>
                </a:tc>
                <a:tc>
                  <a:txBody>
                    <a:bodyPr/>
                    <a:lstStyle/>
                    <a:p>
                      <a:pPr algn="ctr"/>
                      <a:r>
                        <a:rPr lang="en-US"/>
                        <a:t>1</a:t>
                      </a:r>
                      <a:endParaRPr lang="en-ID"/>
                    </a:p>
                  </a:txBody>
                  <a:tcPr/>
                </a:tc>
                <a:extLst>
                  <a:ext uri="{0D108BD9-81ED-4DB2-BD59-A6C34878D82A}">
                    <a16:rowId xmlns:a16="http://schemas.microsoft.com/office/drawing/2014/main" val="1462994272"/>
                  </a:ext>
                </a:extLst>
              </a:tr>
              <a:tr h="421474">
                <a:tc>
                  <a:txBody>
                    <a:bodyPr/>
                    <a:lstStyle/>
                    <a:p>
                      <a:pPr algn="r"/>
                      <a:r>
                        <a:rPr lang="en-US"/>
                        <a:t>2</a:t>
                      </a:r>
                      <a:endParaRPr lang="en-ID"/>
                    </a:p>
                  </a:txBody>
                  <a:tcPr/>
                </a:tc>
                <a:tc>
                  <a:txBody>
                    <a:bodyPr/>
                    <a:lstStyle/>
                    <a:p>
                      <a:r>
                        <a:rPr lang="en-US"/>
                        <a:t>Pengantar Basis Data</a:t>
                      </a:r>
                      <a:endParaRPr lang="en-ID"/>
                    </a:p>
                  </a:txBody>
                  <a:tcPr/>
                </a:tc>
                <a:tc>
                  <a:txBody>
                    <a:bodyPr/>
                    <a:lstStyle/>
                    <a:p>
                      <a:pPr algn="ctr"/>
                      <a:r>
                        <a:rPr lang="en-US"/>
                        <a:t>1</a:t>
                      </a:r>
                      <a:endParaRPr lang="en-ID"/>
                    </a:p>
                  </a:txBody>
                  <a:tcPr/>
                </a:tc>
                <a:extLst>
                  <a:ext uri="{0D108BD9-81ED-4DB2-BD59-A6C34878D82A}">
                    <a16:rowId xmlns:a16="http://schemas.microsoft.com/office/drawing/2014/main" val="222530929"/>
                  </a:ext>
                </a:extLst>
              </a:tr>
              <a:tr h="421474">
                <a:tc>
                  <a:txBody>
                    <a:bodyPr/>
                    <a:lstStyle/>
                    <a:p>
                      <a:pPr algn="r"/>
                      <a:r>
                        <a:rPr lang="en-US"/>
                        <a:t>3</a:t>
                      </a:r>
                      <a:endParaRPr lang="en-ID"/>
                    </a:p>
                  </a:txBody>
                  <a:tcPr/>
                </a:tc>
                <a:tc>
                  <a:txBody>
                    <a:bodyPr/>
                    <a:lstStyle/>
                    <a:p>
                      <a:r>
                        <a:rPr lang="en-US"/>
                        <a:t>Panduan Microsoft Office</a:t>
                      </a:r>
                      <a:endParaRPr lang="en-ID"/>
                    </a:p>
                  </a:txBody>
                  <a:tcPr/>
                </a:tc>
                <a:tc>
                  <a:txBody>
                    <a:bodyPr/>
                    <a:lstStyle/>
                    <a:p>
                      <a:pPr algn="ctr"/>
                      <a:r>
                        <a:rPr lang="en-US"/>
                        <a:t>2</a:t>
                      </a:r>
                      <a:endParaRPr lang="en-ID"/>
                    </a:p>
                  </a:txBody>
                  <a:tcPr/>
                </a:tc>
                <a:extLst>
                  <a:ext uri="{0D108BD9-81ED-4DB2-BD59-A6C34878D82A}">
                    <a16:rowId xmlns:a16="http://schemas.microsoft.com/office/drawing/2014/main" val="574232151"/>
                  </a:ext>
                </a:extLst>
              </a:tr>
              <a:tr h="421474">
                <a:tc>
                  <a:txBody>
                    <a:bodyPr/>
                    <a:lstStyle/>
                    <a:p>
                      <a:pPr algn="r"/>
                      <a:r>
                        <a:rPr lang="en-US"/>
                        <a:t>4</a:t>
                      </a:r>
                      <a:endParaRPr lang="en-ID"/>
                    </a:p>
                  </a:txBody>
                  <a:tcPr/>
                </a:tc>
                <a:tc>
                  <a:txBody>
                    <a:bodyPr/>
                    <a:lstStyle/>
                    <a:p>
                      <a:r>
                        <a:rPr lang="en-US"/>
                        <a:t>Pemrograman Visual dBASE</a:t>
                      </a:r>
                      <a:endParaRPr lang="en-ID"/>
                    </a:p>
                  </a:txBody>
                  <a:tcPr/>
                </a:tc>
                <a:tc>
                  <a:txBody>
                    <a:bodyPr/>
                    <a:lstStyle/>
                    <a:p>
                      <a:pPr algn="ctr"/>
                      <a:r>
                        <a:rPr lang="en-US"/>
                        <a:t>1</a:t>
                      </a:r>
                      <a:endParaRPr lang="en-ID"/>
                    </a:p>
                  </a:txBody>
                  <a:tcPr/>
                </a:tc>
                <a:extLst>
                  <a:ext uri="{0D108BD9-81ED-4DB2-BD59-A6C34878D82A}">
                    <a16:rowId xmlns:a16="http://schemas.microsoft.com/office/drawing/2014/main" val="190203959"/>
                  </a:ext>
                </a:extLst>
              </a:tr>
              <a:tr h="421474">
                <a:tc>
                  <a:txBody>
                    <a:bodyPr/>
                    <a:lstStyle/>
                    <a:p>
                      <a:pPr algn="r"/>
                      <a:r>
                        <a:rPr lang="en-US"/>
                        <a:t>5</a:t>
                      </a:r>
                      <a:endParaRPr lang="en-ID"/>
                    </a:p>
                  </a:txBody>
                  <a:tcPr/>
                </a:tc>
                <a:tc>
                  <a:txBody>
                    <a:bodyPr/>
                    <a:lstStyle/>
                    <a:p>
                      <a:r>
                        <a:rPr lang="en-US"/>
                        <a:t>System Pakar</a:t>
                      </a:r>
                      <a:endParaRPr lang="en-ID"/>
                    </a:p>
                  </a:txBody>
                  <a:tcPr/>
                </a:tc>
                <a:tc>
                  <a:txBody>
                    <a:bodyPr/>
                    <a:lstStyle/>
                    <a:p>
                      <a:pPr algn="ctr"/>
                      <a:r>
                        <a:rPr lang="en-US"/>
                        <a:t>4</a:t>
                      </a:r>
                      <a:endParaRPr lang="en-ID"/>
                    </a:p>
                  </a:txBody>
                  <a:tcPr/>
                </a:tc>
                <a:extLst>
                  <a:ext uri="{0D108BD9-81ED-4DB2-BD59-A6C34878D82A}">
                    <a16:rowId xmlns:a16="http://schemas.microsoft.com/office/drawing/2014/main" val="2548445339"/>
                  </a:ext>
                </a:extLst>
              </a:tr>
              <a:tr h="421474">
                <a:tc>
                  <a:txBody>
                    <a:bodyPr/>
                    <a:lstStyle/>
                    <a:p>
                      <a:pPr algn="r"/>
                      <a:r>
                        <a:rPr lang="en-US"/>
                        <a:t>6</a:t>
                      </a:r>
                      <a:endParaRPr lang="en-ID"/>
                    </a:p>
                  </a:txBody>
                  <a:tcPr/>
                </a:tc>
                <a:tc>
                  <a:txBody>
                    <a:bodyPr/>
                    <a:lstStyle/>
                    <a:p>
                      <a:r>
                        <a:rPr lang="en-US"/>
                        <a:t>Pemrograman Web</a:t>
                      </a:r>
                      <a:endParaRPr lang="en-ID"/>
                    </a:p>
                  </a:txBody>
                  <a:tcPr/>
                </a:tc>
                <a:tc>
                  <a:txBody>
                    <a:bodyPr/>
                    <a:lstStyle/>
                    <a:p>
                      <a:pPr algn="ctr"/>
                      <a:r>
                        <a:rPr lang="en-US"/>
                        <a:t>3</a:t>
                      </a:r>
                      <a:endParaRPr lang="en-ID"/>
                    </a:p>
                  </a:txBody>
                  <a:tcPr/>
                </a:tc>
                <a:extLst>
                  <a:ext uri="{0D108BD9-81ED-4DB2-BD59-A6C34878D82A}">
                    <a16:rowId xmlns:a16="http://schemas.microsoft.com/office/drawing/2014/main" val="1068573321"/>
                  </a:ext>
                </a:extLst>
              </a:tr>
              <a:tr h="421474">
                <a:tc>
                  <a:txBody>
                    <a:bodyPr/>
                    <a:lstStyle/>
                    <a:p>
                      <a:pPr algn="r"/>
                      <a:r>
                        <a:rPr lang="en-US"/>
                        <a:t>7</a:t>
                      </a:r>
                      <a:endParaRPr lang="en-ID"/>
                    </a:p>
                  </a:txBody>
                  <a:tcPr/>
                </a:tc>
                <a:tc>
                  <a:txBody>
                    <a:bodyPr/>
                    <a:lstStyle/>
                    <a:p>
                      <a:r>
                        <a:rPr lang="en-US"/>
                        <a:t>Visual C++</a:t>
                      </a:r>
                      <a:endParaRPr lang="en-ID"/>
                    </a:p>
                  </a:txBody>
                  <a:tcPr/>
                </a:tc>
                <a:tc>
                  <a:txBody>
                    <a:bodyPr/>
                    <a:lstStyle/>
                    <a:p>
                      <a:pPr algn="ctr"/>
                      <a:r>
                        <a:rPr lang="en-US"/>
                        <a:t>6</a:t>
                      </a:r>
                      <a:endParaRPr lang="en-ID"/>
                    </a:p>
                  </a:txBody>
                  <a:tcPr/>
                </a:tc>
                <a:extLst>
                  <a:ext uri="{0D108BD9-81ED-4DB2-BD59-A6C34878D82A}">
                    <a16:rowId xmlns:a16="http://schemas.microsoft.com/office/drawing/2014/main" val="2560288073"/>
                  </a:ext>
                </a:extLst>
              </a:tr>
              <a:tr h="421474">
                <a:tc>
                  <a:txBody>
                    <a:bodyPr/>
                    <a:lstStyle/>
                    <a:p>
                      <a:pPr algn="r"/>
                      <a:r>
                        <a:rPr lang="en-US"/>
                        <a:t>8</a:t>
                      </a:r>
                      <a:endParaRPr lang="en-ID"/>
                    </a:p>
                  </a:txBody>
                  <a:tcPr/>
                </a:tc>
                <a:tc>
                  <a:txBody>
                    <a:bodyPr/>
                    <a:lstStyle/>
                    <a:p>
                      <a:r>
                        <a:rPr lang="en-US"/>
                        <a:t>Qbasic</a:t>
                      </a:r>
                      <a:endParaRPr lang="en-ID"/>
                    </a:p>
                  </a:txBody>
                  <a:tcPr/>
                </a:tc>
                <a:tc>
                  <a:txBody>
                    <a:bodyPr/>
                    <a:lstStyle/>
                    <a:p>
                      <a:pPr algn="ctr"/>
                      <a:r>
                        <a:rPr lang="en-US"/>
                        <a:t>5</a:t>
                      </a:r>
                      <a:endParaRPr lang="en-ID"/>
                    </a:p>
                  </a:txBody>
                  <a:tcPr/>
                </a:tc>
                <a:extLst>
                  <a:ext uri="{0D108BD9-81ED-4DB2-BD59-A6C34878D82A}">
                    <a16:rowId xmlns:a16="http://schemas.microsoft.com/office/drawing/2014/main" val="4065671886"/>
                  </a:ext>
                </a:extLst>
              </a:tr>
              <a:tr h="421474">
                <a:tc>
                  <a:txBody>
                    <a:bodyPr/>
                    <a:lstStyle/>
                    <a:p>
                      <a:pPr algn="r"/>
                      <a:r>
                        <a:rPr lang="en-US"/>
                        <a:t>9</a:t>
                      </a:r>
                      <a:endParaRPr lang="en-ID"/>
                    </a:p>
                  </a:txBody>
                  <a:tcPr/>
                </a:tc>
                <a:tc>
                  <a:txBody>
                    <a:bodyPr/>
                    <a:lstStyle/>
                    <a:p>
                      <a:r>
                        <a:rPr lang="en-US"/>
                        <a:t>Pemrograman Pascal</a:t>
                      </a:r>
                      <a:endParaRPr lang="en-ID"/>
                    </a:p>
                  </a:txBody>
                  <a:tcPr/>
                </a:tc>
                <a:tc>
                  <a:txBody>
                    <a:bodyPr/>
                    <a:lstStyle/>
                    <a:p>
                      <a:pPr algn="ctr"/>
                      <a:r>
                        <a:rPr lang="en-US"/>
                        <a:t>8</a:t>
                      </a:r>
                      <a:endParaRPr lang="en-ID"/>
                    </a:p>
                  </a:txBody>
                  <a:tcPr/>
                </a:tc>
                <a:extLst>
                  <a:ext uri="{0D108BD9-81ED-4DB2-BD59-A6C34878D82A}">
                    <a16:rowId xmlns:a16="http://schemas.microsoft.com/office/drawing/2014/main" val="3907799583"/>
                  </a:ext>
                </a:extLst>
              </a:tr>
              <a:tr h="421474">
                <a:tc>
                  <a:txBody>
                    <a:bodyPr/>
                    <a:lstStyle/>
                    <a:p>
                      <a:pPr algn="r"/>
                      <a:r>
                        <a:rPr lang="en-US"/>
                        <a:t>10</a:t>
                      </a:r>
                      <a:endParaRPr lang="en-ID"/>
                    </a:p>
                  </a:txBody>
                  <a:tcPr/>
                </a:tc>
                <a:tc>
                  <a:txBody>
                    <a:bodyPr/>
                    <a:lstStyle/>
                    <a:p>
                      <a:r>
                        <a:rPr lang="en-US"/>
                        <a:t>Pemrograman Delphi</a:t>
                      </a:r>
                      <a:endParaRPr lang="en-ID"/>
                    </a:p>
                  </a:txBody>
                  <a:tcPr/>
                </a:tc>
                <a:tc>
                  <a:txBody>
                    <a:bodyPr/>
                    <a:lstStyle/>
                    <a:p>
                      <a:pPr algn="ctr"/>
                      <a:r>
                        <a:rPr lang="en-US"/>
                        <a:t>8</a:t>
                      </a:r>
                      <a:endParaRPr lang="en-ID"/>
                    </a:p>
                  </a:txBody>
                  <a:tcPr/>
                </a:tc>
                <a:extLst>
                  <a:ext uri="{0D108BD9-81ED-4DB2-BD59-A6C34878D82A}">
                    <a16:rowId xmlns:a16="http://schemas.microsoft.com/office/drawing/2014/main" val="3639106543"/>
                  </a:ext>
                </a:extLst>
              </a:tr>
            </a:tbl>
          </a:graphicData>
        </a:graphic>
      </p:graphicFrame>
    </p:spTree>
    <p:extLst>
      <p:ext uri="{BB962C8B-B14F-4D97-AF65-F5344CB8AC3E}">
        <p14:creationId xmlns:p14="http://schemas.microsoft.com/office/powerpoint/2010/main" val="2229110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6CF629-24D4-1736-338B-F1C5A6BA54DD}"/>
              </a:ext>
            </a:extLst>
          </p:cNvPr>
          <p:cNvSpPr txBox="1"/>
          <p:nvPr/>
        </p:nvSpPr>
        <p:spPr>
          <a:xfrm>
            <a:off x="420755" y="295301"/>
            <a:ext cx="11039061" cy="6463308"/>
          </a:xfrm>
          <a:prstGeom prst="rect">
            <a:avLst/>
          </a:prstGeom>
          <a:noFill/>
        </p:spPr>
        <p:txBody>
          <a:bodyPr wrap="square">
            <a:spAutoFit/>
          </a:bodyPr>
          <a:lstStyle/>
          <a:p>
            <a:pPr marL="342900" indent="-342900" algn="l">
              <a:buFont typeface="+mj-lt"/>
              <a:buAutoNum type="arabicPeriod"/>
            </a:pPr>
            <a:r>
              <a:rPr lang="en-ID" b="0" i="0" u="none" strike="noStrike" baseline="0">
                <a:latin typeface="CIDFont+F2"/>
              </a:rPr>
              <a:t>Berdasarkan tabel </a:t>
            </a:r>
            <a:r>
              <a:rPr lang="en-ID" b="1" i="1" u="none" strike="noStrike" baseline="0">
                <a:latin typeface="CIDFont+F2"/>
              </a:rPr>
              <a:t>tblpengarang</a:t>
            </a:r>
            <a:r>
              <a:rPr lang="en-ID" b="0" i="0" u="none" strike="noStrike" baseline="0">
                <a:latin typeface="CIDFont+F2"/>
              </a:rPr>
              <a:t>, tuliskan pernyataan SQL untuk menampilkan :</a:t>
            </a:r>
          </a:p>
          <a:p>
            <a:pPr marL="800100" lvl="1" indent="-342900">
              <a:buFont typeface="+mj-lt"/>
              <a:buAutoNum type="alphaLcParenR"/>
            </a:pPr>
            <a:r>
              <a:rPr lang="en-ID" b="0" i="0" u="none" strike="noStrike" baseline="0">
                <a:latin typeface="CIDFont+F2"/>
              </a:rPr>
              <a:t>Nama pengarang yang kode pengarangnya adalah 5.</a:t>
            </a:r>
          </a:p>
          <a:p>
            <a:pPr marL="800100" lvl="1" indent="-342900">
              <a:buFont typeface="+mj-lt"/>
              <a:buAutoNum type="alphaLcParenR"/>
            </a:pPr>
            <a:r>
              <a:rPr lang="nn-NO" b="0" i="0" u="none" strike="noStrike" baseline="0">
                <a:latin typeface="CIDFont+F2"/>
              </a:rPr>
              <a:t>Semua nama pengarang yang tinggal di Yogya.</a:t>
            </a:r>
          </a:p>
          <a:p>
            <a:pPr marL="800100" lvl="1" indent="-342900">
              <a:buFont typeface="+mj-lt"/>
              <a:buAutoNum type="alphaLcParenR"/>
            </a:pPr>
            <a:r>
              <a:rPr lang="nn-NO" b="0" i="0" u="none" strike="noStrike" baseline="0">
                <a:latin typeface="CIDFont+F2"/>
              </a:rPr>
              <a:t>Semua nama pengarang yang tidak tinggal di Yogya.</a:t>
            </a:r>
          </a:p>
          <a:p>
            <a:pPr marL="800100" lvl="1" indent="-342900">
              <a:buFont typeface="+mj-lt"/>
              <a:buAutoNum type="alphaLcParenR"/>
            </a:pPr>
            <a:r>
              <a:rPr lang="sv-SE" b="0" i="0" u="none" strike="noStrike" baseline="0">
                <a:latin typeface="CIDFont+F2"/>
              </a:rPr>
              <a:t>Semua nama pengarang berkelamin wanita.</a:t>
            </a:r>
          </a:p>
          <a:p>
            <a:pPr marL="800100" lvl="1" indent="-342900">
              <a:buFont typeface="+mj-lt"/>
              <a:buAutoNum type="alphaLcParenR"/>
            </a:pPr>
            <a:r>
              <a:rPr lang="en-ID" b="0" i="0" u="none" strike="noStrike" baseline="0">
                <a:latin typeface="CIDFont+F2"/>
              </a:rPr>
              <a:t>Nama, alamat, dan kota pengarang yang berkelamin pria.</a:t>
            </a:r>
          </a:p>
          <a:p>
            <a:pPr marL="342900" indent="-342900" algn="l">
              <a:buFont typeface="+mj-lt"/>
              <a:buAutoNum type="arabicPeriod" startAt="2"/>
            </a:pPr>
            <a:endParaRPr lang="en-ID">
              <a:latin typeface="CIDFont+F2"/>
            </a:endParaRPr>
          </a:p>
          <a:p>
            <a:pPr marL="342900" indent="-342900" algn="l">
              <a:buFont typeface="+mj-lt"/>
              <a:buAutoNum type="arabicPeriod" startAt="2"/>
            </a:pPr>
            <a:r>
              <a:rPr lang="en-ID">
                <a:latin typeface="CIDFont+F2"/>
              </a:rPr>
              <a:t>Berdasarkan tabel tblbuku, tuliskan pernyataan SQL untuk menampilkan:</a:t>
            </a:r>
          </a:p>
          <a:p>
            <a:pPr marL="800100" lvl="1" indent="-342900">
              <a:buFont typeface="+mj-lt"/>
              <a:buAutoNum type="alphaLcParenR"/>
            </a:pPr>
            <a:r>
              <a:rPr lang="sv-SE" b="0" i="0" u="none" strike="noStrike" baseline="0">
                <a:latin typeface="CIDFont+F2"/>
              </a:rPr>
              <a:t>Semua judul buku yang ditulis oleh pengarang berkode 1.</a:t>
            </a:r>
          </a:p>
          <a:p>
            <a:pPr marL="800100" lvl="1" indent="-342900">
              <a:buFont typeface="+mj-lt"/>
              <a:buAutoNum type="alphaLcParenR"/>
            </a:pPr>
            <a:r>
              <a:rPr lang="nn-NO" b="0" i="0" u="none" strike="noStrike" baseline="0">
                <a:latin typeface="CIDFont+F2"/>
              </a:rPr>
              <a:t>Semua data (semua kolom dan semua baris).</a:t>
            </a:r>
          </a:p>
          <a:p>
            <a:pPr marL="342900" indent="-342900" algn="l">
              <a:buFont typeface="+mj-lt"/>
              <a:buAutoNum type="arabicPeriod" startAt="3"/>
            </a:pPr>
            <a:endParaRPr lang="en-ID" b="0" i="0" u="none" strike="noStrike" baseline="0">
              <a:latin typeface="CIDFont+F2"/>
            </a:endParaRPr>
          </a:p>
          <a:p>
            <a:pPr marL="342900" indent="-342900" algn="l">
              <a:buFont typeface="+mj-lt"/>
              <a:buAutoNum type="arabicPeriod" startAt="3"/>
            </a:pPr>
            <a:r>
              <a:rPr lang="en-ID" b="0" i="0" u="none" strike="noStrike" baseline="0">
                <a:latin typeface="CIDFont+F2"/>
              </a:rPr>
              <a:t>Tuliskan pernyataan untuk menciptakan tabel bernama </a:t>
            </a:r>
            <a:r>
              <a:rPr lang="en-ID" b="1" i="1" u="none" strike="noStrike" baseline="0">
                <a:latin typeface="CIDFont+F2"/>
              </a:rPr>
              <a:t>tblpegawai</a:t>
            </a:r>
            <a:r>
              <a:rPr lang="en-ID" b="0" i="0" u="none" strike="noStrike" baseline="0">
                <a:latin typeface="CIDFont+F2"/>
              </a:rPr>
              <a:t>, dengan komposisi sebagai berikut :</a:t>
            </a:r>
          </a:p>
          <a:p>
            <a:pPr lvl="2"/>
            <a:r>
              <a:rPr lang="en-ID" b="1" i="0" u="none" strike="noStrike" baseline="0">
                <a:latin typeface="CIDFont+F2"/>
              </a:rPr>
              <a:t>NIM</a:t>
            </a:r>
            <a:r>
              <a:rPr lang="en-ID" b="0" i="0" u="none" strike="noStrike" baseline="0">
                <a:latin typeface="CIDFont+F2"/>
              </a:rPr>
              <a:t> bertipe </a:t>
            </a:r>
            <a:r>
              <a:rPr lang="en-ID" b="0" i="1" u="none" strike="noStrike" baseline="0">
                <a:latin typeface="CIDFont+F2"/>
              </a:rPr>
              <a:t>karakter</a:t>
            </a:r>
            <a:r>
              <a:rPr lang="en-ID" b="0" i="0" u="none" strike="noStrike" baseline="0">
                <a:latin typeface="CIDFont+F2"/>
              </a:rPr>
              <a:t>, panjang 6</a:t>
            </a:r>
          </a:p>
          <a:p>
            <a:pPr lvl="2"/>
            <a:r>
              <a:rPr lang="en-ID" b="1" i="0" u="none" strike="noStrike" baseline="0">
                <a:latin typeface="CIDFont+F2"/>
              </a:rPr>
              <a:t>Nama</a:t>
            </a:r>
            <a:r>
              <a:rPr lang="en-ID" b="0" i="0" u="none" strike="noStrike" baseline="0">
                <a:latin typeface="CIDFont+F2"/>
              </a:rPr>
              <a:t> bertipe </a:t>
            </a:r>
            <a:r>
              <a:rPr lang="en-ID" b="0" i="1" u="none" strike="noStrike" baseline="0">
                <a:latin typeface="CIDFont+F2"/>
              </a:rPr>
              <a:t>karakter</a:t>
            </a:r>
            <a:r>
              <a:rPr lang="en-ID" b="0" i="0" u="none" strike="noStrike" baseline="0">
                <a:latin typeface="CIDFont+F2"/>
              </a:rPr>
              <a:t>, panjang 25</a:t>
            </a:r>
          </a:p>
          <a:p>
            <a:pPr lvl="2"/>
            <a:r>
              <a:rPr lang="en-ID" b="1" i="0" u="none" strike="noStrike" baseline="0">
                <a:latin typeface="CIDFont+F2"/>
              </a:rPr>
              <a:t>Gaji</a:t>
            </a:r>
            <a:r>
              <a:rPr lang="en-ID" b="0" i="0" u="none" strike="noStrike" baseline="0">
                <a:latin typeface="CIDFont+F2"/>
              </a:rPr>
              <a:t> bertipe </a:t>
            </a:r>
            <a:r>
              <a:rPr lang="en-ID" b="0" i="1" u="none" strike="noStrike" baseline="0">
                <a:latin typeface="CIDFont+F2"/>
              </a:rPr>
              <a:t>numeric</a:t>
            </a:r>
            <a:r>
              <a:rPr lang="en-ID" b="0" i="0" u="none" strike="noStrike" baseline="0">
                <a:latin typeface="CIDFont+F2"/>
              </a:rPr>
              <a:t> 8 digit</a:t>
            </a:r>
          </a:p>
          <a:p>
            <a:pPr marL="342900" indent="-342900" algn="l">
              <a:buFont typeface="+mj-lt"/>
              <a:buAutoNum type="arabicPeriod" startAt="4"/>
            </a:pPr>
            <a:r>
              <a:rPr lang="en-ID" b="0" i="0" u="none" strike="noStrike" baseline="0">
                <a:latin typeface="CIDFont+F2"/>
              </a:rPr>
              <a:t>Tuliskan pernyataan untuk membuat indeks dengan nama </a:t>
            </a:r>
            <a:r>
              <a:rPr lang="en-ID" b="1" i="1" u="none" strike="noStrike" baseline="0">
                <a:latin typeface="CIDFont+F2"/>
              </a:rPr>
              <a:t>idx_nip </a:t>
            </a:r>
            <a:r>
              <a:rPr lang="en-ID" b="0" i="0" u="none" strike="noStrike" baseline="0">
                <a:latin typeface="CIDFont+F2"/>
              </a:rPr>
              <a:t>yang dikenakan terhadap kolom NIP pada tabel </a:t>
            </a:r>
            <a:r>
              <a:rPr lang="en-ID" b="1" i="1" u="none" strike="noStrike" baseline="0">
                <a:latin typeface="CIDFont+F2"/>
              </a:rPr>
              <a:t>tblpegawai</a:t>
            </a:r>
            <a:r>
              <a:rPr lang="en-ID" b="0" i="0" u="none" strike="noStrike" baseline="0">
                <a:latin typeface="CIDFont+F2"/>
              </a:rPr>
              <a:t>.</a:t>
            </a:r>
          </a:p>
          <a:p>
            <a:pPr marL="342900" indent="-342900" algn="l">
              <a:buFont typeface="+mj-lt"/>
              <a:buAutoNum type="arabicPeriod" startAt="4"/>
            </a:pPr>
            <a:r>
              <a:rPr lang="en-ID" b="0" i="0" u="none" strike="noStrike" baseline="0">
                <a:latin typeface="CIDFont+F2"/>
              </a:rPr>
              <a:t>Bagaimana cara menghapus indeks </a:t>
            </a:r>
            <a:r>
              <a:rPr lang="en-ID" b="1" i="1" u="none" strike="noStrike" baseline="0">
                <a:latin typeface="CIDFont+F2"/>
              </a:rPr>
              <a:t>idx_nip </a:t>
            </a:r>
            <a:r>
              <a:rPr lang="en-ID" b="0" i="0" u="none" strike="noStrike" baseline="0">
                <a:latin typeface="CIDFont+F2"/>
              </a:rPr>
              <a:t>yang baru saja Anda ciptakan?</a:t>
            </a:r>
          </a:p>
          <a:p>
            <a:pPr marL="342900" indent="-342900" algn="l">
              <a:buFont typeface="+mj-lt"/>
              <a:buAutoNum type="arabicPeriod" startAt="4"/>
            </a:pPr>
            <a:r>
              <a:rPr lang="en-ID" b="0" i="0" u="none" strike="noStrike" baseline="0">
                <a:latin typeface="CIDFont+F2"/>
              </a:rPr>
              <a:t>Bagaimana perintahnya agar panjang Nama (pada tabel tblpegawai) tidak lagi berupa 25 karakter, melainkan menjadi 35 karakter?</a:t>
            </a:r>
          </a:p>
          <a:p>
            <a:pPr marL="342900" indent="-342900" algn="l">
              <a:buFont typeface="+mj-lt"/>
              <a:buAutoNum type="arabicPeriod" startAt="4"/>
            </a:pPr>
            <a:r>
              <a:rPr lang="en-ID" b="0" i="0" u="none" strike="noStrike" baseline="0">
                <a:latin typeface="CIDFont+F2"/>
              </a:rPr>
              <a:t>Bagaimana caranya agar semua kota Yogya yang ada pada tabel tblpengarang diubah menjadi Yogyakarta?</a:t>
            </a:r>
          </a:p>
          <a:p>
            <a:pPr marL="342900" indent="-342900" algn="l">
              <a:buFont typeface="+mj-lt"/>
              <a:buAutoNum type="arabicPeriod" startAt="4"/>
            </a:pPr>
            <a:r>
              <a:rPr lang="en-ID" b="0" i="0" u="none" strike="noStrike" baseline="0">
                <a:latin typeface="CIDFont+F2"/>
              </a:rPr>
              <a:t>Apa perintah untuk menghapus data pegawai pada tabel tblpegawai yang NIP-nya adalah 123456?</a:t>
            </a:r>
          </a:p>
          <a:p>
            <a:pPr marL="342900" indent="-342900" algn="l">
              <a:buFont typeface="+mj-lt"/>
              <a:buAutoNum type="arabicPeriod" startAt="4"/>
            </a:pPr>
            <a:r>
              <a:rPr lang="en-ID" b="0" i="0" u="none" strike="noStrike" baseline="0">
                <a:latin typeface="CIDFont+F2"/>
              </a:rPr>
              <a:t>Diinginkan untuk menghapus tabel tblpegawai. Apa perintahnya?</a:t>
            </a:r>
            <a:endParaRPr lang="en-ID"/>
          </a:p>
        </p:txBody>
      </p:sp>
    </p:spTree>
    <p:extLst>
      <p:ext uri="{BB962C8B-B14F-4D97-AF65-F5344CB8AC3E}">
        <p14:creationId xmlns:p14="http://schemas.microsoft.com/office/powerpoint/2010/main" val="3453501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958BD6-50DA-1645-86FF-CE7939927D24}"/>
              </a:ext>
            </a:extLst>
          </p:cNvPr>
          <p:cNvSpPr txBox="1"/>
          <p:nvPr/>
        </p:nvSpPr>
        <p:spPr>
          <a:xfrm>
            <a:off x="1630018" y="1905506"/>
            <a:ext cx="9422295" cy="3046988"/>
          </a:xfrm>
          <a:prstGeom prst="rect">
            <a:avLst/>
          </a:prstGeom>
          <a:noFill/>
        </p:spPr>
        <p:txBody>
          <a:bodyPr wrap="square">
            <a:spAutoFit/>
          </a:bodyPr>
          <a:lstStyle/>
          <a:p>
            <a:pPr algn="l"/>
            <a:r>
              <a:rPr lang="en-ID" sz="3200" b="0" i="0" u="none" strike="noStrike" baseline="0">
                <a:latin typeface="CIDFont+F1"/>
              </a:rPr>
              <a:t>Tujuan Instruksional</a:t>
            </a:r>
          </a:p>
          <a:p>
            <a:pPr marL="285750" indent="-285750" algn="l">
              <a:buFont typeface="Arial" panose="020B0604020202020204" pitchFamily="34" charset="0"/>
              <a:buChar char="•"/>
            </a:pPr>
            <a:endParaRPr lang="en-ID" sz="3200" b="0" i="0" u="none" strike="noStrike" baseline="0">
              <a:latin typeface="CIDFont+F1"/>
            </a:endParaRPr>
          </a:p>
          <a:p>
            <a:pPr marL="457200" indent="-457200" algn="l">
              <a:buFont typeface="Arial" panose="020B0604020202020204" pitchFamily="34" charset="0"/>
              <a:buChar char="•"/>
            </a:pPr>
            <a:r>
              <a:rPr lang="en-ID" sz="3200" b="0" i="0" u="none" strike="noStrike" baseline="0">
                <a:latin typeface="CIDFont+F1"/>
              </a:rPr>
              <a:t>Tujuan Instruksional Umum</a:t>
            </a:r>
          </a:p>
          <a:p>
            <a:pPr lvl="1"/>
            <a:r>
              <a:rPr lang="en-ID" sz="3200" b="0" i="0" u="none" strike="noStrike" baseline="0">
                <a:latin typeface="CIDFont+F2"/>
              </a:rPr>
              <a:t>Mahasiswa memahami fungsi sub query</a:t>
            </a:r>
          </a:p>
          <a:p>
            <a:pPr marL="457200" indent="-457200" algn="l">
              <a:buFont typeface="Arial" panose="020B0604020202020204" pitchFamily="34" charset="0"/>
              <a:buChar char="•"/>
            </a:pPr>
            <a:r>
              <a:rPr lang="en-ID" sz="3200" b="0" i="0" u="none" strike="noStrike" baseline="0">
                <a:latin typeface="CIDFont+F1"/>
              </a:rPr>
              <a:t>Tujuan Instruksional Khusus</a:t>
            </a:r>
          </a:p>
          <a:p>
            <a:pPr lvl="1"/>
            <a:r>
              <a:rPr lang="en-ID" sz="3200" b="0" i="0" u="none" strike="noStrike" baseline="0">
                <a:latin typeface="CIDFont+F2"/>
              </a:rPr>
              <a:t>Mahasiswa dapat menerapkan fungsi sub query</a:t>
            </a:r>
            <a:endParaRPr lang="en-ID" sz="3200"/>
          </a:p>
        </p:txBody>
      </p:sp>
      <p:sp>
        <p:nvSpPr>
          <p:cNvPr id="2" name="Rectangle 1">
            <a:extLst>
              <a:ext uri="{FF2B5EF4-FFF2-40B4-BE49-F238E27FC236}">
                <a16:creationId xmlns:a16="http://schemas.microsoft.com/office/drawing/2014/main" id="{CFC8F1AA-D11F-6274-797F-6539BC3B48EC}"/>
              </a:ext>
            </a:extLst>
          </p:cNvPr>
          <p:cNvSpPr/>
          <p:nvPr/>
        </p:nvSpPr>
        <p:spPr>
          <a:xfrm>
            <a:off x="4341353" y="462674"/>
            <a:ext cx="3509294" cy="923330"/>
          </a:xfrm>
          <a:prstGeom prst="rect">
            <a:avLst/>
          </a:prstGeom>
          <a:noFill/>
        </p:spPr>
        <p:txBody>
          <a:bodyPr wrap="non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SUB QUERY</a:t>
            </a:r>
          </a:p>
        </p:txBody>
      </p:sp>
    </p:spTree>
    <p:extLst>
      <p:ext uri="{BB962C8B-B14F-4D97-AF65-F5344CB8AC3E}">
        <p14:creationId xmlns:p14="http://schemas.microsoft.com/office/powerpoint/2010/main" val="2250708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F3D82C-DB08-3B5A-723B-16ED61660F5A}"/>
              </a:ext>
            </a:extLst>
          </p:cNvPr>
          <p:cNvSpPr txBox="1"/>
          <p:nvPr/>
        </p:nvSpPr>
        <p:spPr>
          <a:xfrm>
            <a:off x="738809" y="282694"/>
            <a:ext cx="10714382" cy="6278642"/>
          </a:xfrm>
          <a:prstGeom prst="rect">
            <a:avLst/>
          </a:prstGeom>
          <a:noFill/>
        </p:spPr>
        <p:txBody>
          <a:bodyPr wrap="square">
            <a:spAutoFit/>
          </a:bodyPr>
          <a:lstStyle/>
          <a:p>
            <a:pPr algn="l"/>
            <a:r>
              <a:rPr lang="en-ID" sz="2400" b="1" i="0" u="none" strike="noStrike" baseline="0">
                <a:solidFill>
                  <a:srgbClr val="002060"/>
                </a:solidFill>
                <a:latin typeface="CIDFont+F1"/>
              </a:rPr>
              <a:t>Sintak SubQuery</a:t>
            </a:r>
          </a:p>
          <a:p>
            <a:pPr algn="l"/>
            <a:endParaRPr lang="en-ID" sz="1600" b="0" i="0" u="none" strike="noStrike" baseline="0">
              <a:latin typeface="CIDFont+F2"/>
            </a:endParaRPr>
          </a:p>
          <a:p>
            <a:pPr algn="just"/>
            <a:r>
              <a:rPr lang="en-ID" sz="1600" b="0" i="0" u="none" strike="noStrike" baseline="0">
                <a:latin typeface="CIDFont+F2"/>
              </a:rPr>
              <a:t>Suatu </a:t>
            </a:r>
            <a:r>
              <a:rPr lang="en-ID" sz="1600" b="0" i="0" u="none" strike="noStrike" baseline="0">
                <a:latin typeface="CIDFont+F4"/>
              </a:rPr>
              <a:t>subquery </a:t>
            </a:r>
            <a:r>
              <a:rPr lang="en-ID" sz="1600" b="0" i="0" u="none" strike="noStrike" baseline="0">
                <a:latin typeface="CIDFont+F2"/>
              </a:rPr>
              <a:t>adalah suatu pernyataan </a:t>
            </a:r>
            <a:r>
              <a:rPr lang="en-ID" sz="1600" b="1" i="0" u="none" strike="noStrike" baseline="0">
                <a:latin typeface="CIDFont+F2"/>
              </a:rPr>
              <a:t>SELECT </a:t>
            </a:r>
            <a:r>
              <a:rPr lang="en-ID" sz="1600" b="0" i="0" u="none" strike="noStrike" baseline="0">
                <a:latin typeface="CIDFont+F2"/>
              </a:rPr>
              <a:t>yang dilekatkan di dalam suatu klausa pada pernyataan SELECT lain. </a:t>
            </a:r>
            <a:r>
              <a:rPr lang="en-ID" sz="1600" b="0" i="0" u="none" strike="noStrike" baseline="0">
                <a:latin typeface="CIDFont+F4"/>
              </a:rPr>
              <a:t>Subquery </a:t>
            </a:r>
            <a:r>
              <a:rPr lang="en-ID" sz="1600" b="0" i="0" u="none" strike="noStrike" baseline="0">
                <a:latin typeface="CIDFont+F2"/>
              </a:rPr>
              <a:t>bisa sangat bermanfaat ketika diperlukan untuk memilih baris baris dari suatu table dengan suatu kondisi yang tergantung pada data di dalam tabel itu sendiri.</a:t>
            </a:r>
          </a:p>
          <a:p>
            <a:pPr algn="just"/>
            <a:endParaRPr lang="en-ID" sz="1600" b="0" i="0" u="none" strike="noStrike" baseline="0">
              <a:latin typeface="CIDFont+F2"/>
            </a:endParaRPr>
          </a:p>
          <a:p>
            <a:pPr algn="l"/>
            <a:r>
              <a:rPr lang="en-ID" sz="1600" b="0" i="0" u="none" strike="noStrike" baseline="0">
                <a:latin typeface="CIDFont+F2"/>
              </a:rPr>
              <a:t>Kita dapat menempatkan </a:t>
            </a:r>
            <a:r>
              <a:rPr lang="en-ID" sz="1600" b="0" i="0" u="none" strike="noStrike" baseline="0">
                <a:latin typeface="CIDFont+F4"/>
              </a:rPr>
              <a:t>subquery </a:t>
            </a:r>
            <a:r>
              <a:rPr lang="en-ID" sz="1600" b="0" i="0" u="none" strike="noStrike" baseline="0">
                <a:latin typeface="CIDFont+F2"/>
              </a:rPr>
              <a:t>di dalam sejumlah klausa klausa SQL, termasuk berikut :</a:t>
            </a:r>
          </a:p>
          <a:p>
            <a:pPr algn="l"/>
            <a:r>
              <a:rPr lang="en-ID" sz="1600" b="0" i="0" u="none" strike="noStrike" baseline="0">
                <a:latin typeface="CIDFont+F2"/>
              </a:rPr>
              <a:t>1. Klausa </a:t>
            </a:r>
            <a:r>
              <a:rPr lang="en-ID" sz="1600" b="1" i="0" u="none" strike="noStrike" baseline="0">
                <a:latin typeface="CIDFont+F2"/>
              </a:rPr>
              <a:t>WHERE</a:t>
            </a:r>
          </a:p>
          <a:p>
            <a:pPr algn="l"/>
            <a:r>
              <a:rPr lang="en-ID" sz="1600" b="0" i="0" u="none" strike="noStrike" baseline="0">
                <a:latin typeface="CIDFont+F2"/>
              </a:rPr>
              <a:t>2. Klausa </a:t>
            </a:r>
            <a:r>
              <a:rPr lang="en-ID" sz="1600" b="1" i="0" u="none" strike="noStrike" baseline="0">
                <a:latin typeface="CIDFont+F2"/>
              </a:rPr>
              <a:t>HAVING</a:t>
            </a:r>
          </a:p>
          <a:p>
            <a:pPr algn="l"/>
            <a:r>
              <a:rPr lang="en-ID" sz="1600" b="0" i="0" u="none" strike="noStrike" baseline="0">
                <a:latin typeface="CIDFont+F2"/>
              </a:rPr>
              <a:t>3. Klausa </a:t>
            </a:r>
            <a:r>
              <a:rPr lang="en-ID" sz="1600" b="1" i="0" u="none" strike="noStrike" baseline="0">
                <a:latin typeface="CIDFont+F2"/>
              </a:rPr>
              <a:t>FROM</a:t>
            </a:r>
          </a:p>
          <a:p>
            <a:pPr algn="l"/>
            <a:endParaRPr lang="en-ID" sz="1600" b="0" i="0" u="none" strike="noStrike" baseline="0">
              <a:latin typeface="CIDFont+F2"/>
            </a:endParaRPr>
          </a:p>
          <a:p>
            <a:pPr algn="l"/>
            <a:r>
              <a:rPr lang="en-ID" sz="1600" b="0" i="0" u="none" strike="noStrike" baseline="0">
                <a:latin typeface="CIDFont+F2"/>
              </a:rPr>
              <a:t>Di dalam Syntax : </a:t>
            </a:r>
            <a:r>
              <a:rPr lang="en-ID" sz="1600" b="0" i="1" u="none" strike="noStrike" baseline="0">
                <a:latin typeface="CIDFont+F4"/>
              </a:rPr>
              <a:t>Operator</a:t>
            </a:r>
            <a:r>
              <a:rPr lang="en-ID" sz="1600" b="0" i="0" u="none" strike="noStrike" baseline="0">
                <a:latin typeface="CIDFont+F4"/>
              </a:rPr>
              <a:t> </a:t>
            </a:r>
            <a:r>
              <a:rPr lang="en-ID" sz="1600" b="0" i="0" u="none" strike="noStrike" baseline="0">
                <a:latin typeface="CIDFont+F2"/>
              </a:rPr>
              <a:t>termasuk suatu kondisi pembanding seperti </a:t>
            </a:r>
            <a:r>
              <a:rPr lang="en-ID" sz="1600" b="1" i="0" u="none" strike="noStrike" baseline="0">
                <a:latin typeface="CIDFont+F2"/>
              </a:rPr>
              <a:t>&gt;, =, atau IN</a:t>
            </a:r>
          </a:p>
          <a:p>
            <a:pPr algn="l"/>
            <a:endParaRPr lang="en-ID" sz="1600" b="0" i="0" u="none" strike="noStrike" baseline="0">
              <a:latin typeface="CIDFont+F2"/>
            </a:endParaRPr>
          </a:p>
          <a:p>
            <a:pPr algn="l"/>
            <a:r>
              <a:rPr lang="en-ID" sz="1600" b="0" i="0" u="none" strike="noStrike" baseline="0">
                <a:latin typeface="CIDFont+F2"/>
              </a:rPr>
              <a:t>Kondisi kondisi pembanding dibagi dalam dua kelas : </a:t>
            </a:r>
            <a:r>
              <a:rPr lang="en-ID" sz="1600" b="1" i="1" u="none" strike="noStrike" baseline="0">
                <a:latin typeface="CIDFont+F4"/>
              </a:rPr>
              <a:t>singlerow Operator</a:t>
            </a:r>
            <a:r>
              <a:rPr lang="en-ID" sz="1600" b="0" i="0" u="none" strike="noStrike" baseline="0">
                <a:latin typeface="CIDFont+F4"/>
              </a:rPr>
              <a:t> </a:t>
            </a:r>
            <a:r>
              <a:rPr lang="en-ID" sz="1600" b="1" i="0" u="none" strike="noStrike" baseline="0">
                <a:latin typeface="CIDFont+F2"/>
              </a:rPr>
              <a:t>(&gt;,=,&gt;=,&lt;,&lt;&gt;,&lt;=) </a:t>
            </a:r>
          </a:p>
          <a:p>
            <a:pPr algn="l"/>
            <a:r>
              <a:rPr lang="en-US" sz="1600" b="0" i="0" u="none" strike="noStrike" baseline="0">
                <a:latin typeface="CIDFont+F2"/>
              </a:rPr>
              <a:t>dan </a:t>
            </a:r>
            <a:r>
              <a:rPr lang="en-US" sz="1600" b="1" i="1" u="none" strike="noStrike" baseline="0">
                <a:latin typeface="CIDFont+F2"/>
              </a:rPr>
              <a:t>m</a:t>
            </a:r>
            <a:r>
              <a:rPr lang="en-US" sz="1600" b="1" i="1" u="none" strike="noStrike" baseline="0">
                <a:latin typeface="CIDFont+F4"/>
              </a:rPr>
              <a:t>ultiplerow operator</a:t>
            </a:r>
            <a:r>
              <a:rPr lang="en-US" sz="1600" b="0" i="0" u="none" strike="noStrike" baseline="0">
                <a:latin typeface="CIDFont+F4"/>
              </a:rPr>
              <a:t> </a:t>
            </a:r>
            <a:r>
              <a:rPr lang="en-US" sz="1600" b="1" i="0" u="none" strike="noStrike" baseline="0">
                <a:latin typeface="CIDFont+F2"/>
              </a:rPr>
              <a:t>(IN, ANY, ALL).</a:t>
            </a:r>
          </a:p>
          <a:p>
            <a:pPr algn="l"/>
            <a:endParaRPr lang="en-US" sz="1600" b="0" i="0" u="none" strike="noStrike" baseline="0">
              <a:latin typeface="CIDFont+F2"/>
            </a:endParaRPr>
          </a:p>
          <a:p>
            <a:pPr algn="l"/>
            <a:r>
              <a:rPr lang="en-ID" sz="1600" b="0" i="1" u="none" strike="noStrike" baseline="0">
                <a:latin typeface="CIDFont+F4"/>
              </a:rPr>
              <a:t>Subquery</a:t>
            </a:r>
            <a:r>
              <a:rPr lang="en-ID" sz="1600" b="0" i="0" u="none" strike="noStrike" baseline="0">
                <a:latin typeface="CIDFont+F4"/>
              </a:rPr>
              <a:t> </a:t>
            </a:r>
            <a:r>
              <a:rPr lang="en-ID" sz="1600" b="0" i="0" u="none" strike="noStrike" baseline="0">
                <a:latin typeface="CIDFont+F2"/>
              </a:rPr>
              <a:t>lebih dikenal sebagai suatu SELECT bersarang </a:t>
            </a:r>
            <a:r>
              <a:rPr lang="en-ID" sz="1600" b="0" i="1" u="none" strike="noStrike" baseline="0">
                <a:latin typeface="CIDFont+F2"/>
              </a:rPr>
              <a:t>(</a:t>
            </a:r>
            <a:r>
              <a:rPr lang="en-ID" sz="1600" b="0" i="1" u="none" strike="noStrike" baseline="0">
                <a:latin typeface="CIDFont+F4"/>
              </a:rPr>
              <a:t>nested</a:t>
            </a:r>
            <a:r>
              <a:rPr lang="en-ID" sz="1600" b="0" i="1" u="none" strike="noStrike" baseline="0">
                <a:latin typeface="CIDFont+F2"/>
              </a:rPr>
              <a:t>)</a:t>
            </a:r>
            <a:r>
              <a:rPr lang="en-ID" sz="1600" b="0" i="0" u="none" strike="noStrike" baseline="0">
                <a:latin typeface="CIDFont+F2"/>
              </a:rPr>
              <a:t>, </a:t>
            </a:r>
            <a:r>
              <a:rPr lang="en-ID" sz="1600" b="0" i="1" u="none" strike="noStrike" baseline="0">
                <a:latin typeface="CIDFont+F4"/>
              </a:rPr>
              <a:t>sub</a:t>
            </a:r>
            <a:r>
              <a:rPr lang="en-ID" sz="1600" b="0" i="0" u="none" strike="noStrike" baseline="0">
                <a:latin typeface="CIDFont+F2"/>
              </a:rPr>
              <a:t>SELECT, atau pernyataan </a:t>
            </a:r>
            <a:r>
              <a:rPr lang="en-ID" sz="1600" b="0" i="1" u="none" strike="noStrike" baseline="0">
                <a:latin typeface="CIDFont+F4"/>
              </a:rPr>
              <a:t>inner</a:t>
            </a:r>
            <a:r>
              <a:rPr lang="en-ID" sz="1600" b="0" i="0" u="none" strike="noStrike" baseline="0">
                <a:latin typeface="CIDFont+F4"/>
              </a:rPr>
              <a:t> </a:t>
            </a:r>
            <a:r>
              <a:rPr lang="en-ID" sz="1600" b="0" i="0" u="none" strike="noStrike" baseline="0">
                <a:latin typeface="CIDFont+F2"/>
              </a:rPr>
              <a:t>SELECT. Secara umum </a:t>
            </a:r>
            <a:r>
              <a:rPr lang="en-ID" sz="1600" b="0" i="1" u="none" strike="noStrike" baseline="0">
                <a:latin typeface="CIDFont+F2"/>
              </a:rPr>
              <a:t>s</a:t>
            </a:r>
            <a:r>
              <a:rPr lang="en-ID" sz="1600" b="0" i="1" u="none" strike="noStrike" baseline="0">
                <a:latin typeface="CIDFont+F4"/>
              </a:rPr>
              <a:t>ubquery</a:t>
            </a:r>
            <a:r>
              <a:rPr lang="en-ID" sz="1600" b="0" i="0" u="none" strike="noStrike" baseline="0">
                <a:latin typeface="CIDFont+F4"/>
              </a:rPr>
              <a:t> </a:t>
            </a:r>
            <a:r>
              <a:rPr lang="en-ID" sz="1600" b="0" i="0" u="none" strike="noStrike" baseline="0">
                <a:latin typeface="CIDFont+F2"/>
              </a:rPr>
              <a:t>dieksekusi pertama kali, dan hasilnya digunakan untuk melengkapi kondisi query pada query utama (atau </a:t>
            </a:r>
            <a:r>
              <a:rPr lang="en-ID" sz="1600" b="0" i="1" u="none" strike="noStrike" baseline="0">
                <a:latin typeface="CIDFont+F4"/>
              </a:rPr>
              <a:t>outer</a:t>
            </a:r>
            <a:r>
              <a:rPr lang="en-ID" sz="1600" b="0" i="0" u="none" strike="noStrike" baseline="0">
                <a:latin typeface="CIDFont+F2"/>
              </a:rPr>
              <a:t>).</a:t>
            </a:r>
          </a:p>
          <a:p>
            <a:pPr lvl="1"/>
            <a:r>
              <a:rPr lang="en-ID" b="1" i="0" u="none" strike="noStrike" baseline="0">
                <a:solidFill>
                  <a:srgbClr val="0000FF"/>
                </a:solidFill>
                <a:latin typeface="CIDFont+F2"/>
              </a:rPr>
              <a:t>SELECT</a:t>
            </a:r>
            <a:r>
              <a:rPr lang="en-ID" b="0" i="0" u="none" strike="noStrike" baseline="0">
                <a:solidFill>
                  <a:srgbClr val="000000"/>
                </a:solidFill>
                <a:latin typeface="CIDFont+F2"/>
              </a:rPr>
              <a:t> </a:t>
            </a:r>
            <a:r>
              <a:rPr lang="en-ID" b="0" i="0" u="none" strike="noStrike" baseline="0">
                <a:solidFill>
                  <a:srgbClr val="808000"/>
                </a:solidFill>
                <a:latin typeface="CIDFont+F2"/>
              </a:rPr>
              <a:t>select_list</a:t>
            </a:r>
          </a:p>
          <a:p>
            <a:pPr lvl="1"/>
            <a:r>
              <a:rPr lang="en-ID" b="1" i="0" u="none" strike="noStrike" baseline="0">
                <a:solidFill>
                  <a:srgbClr val="0000FF"/>
                </a:solidFill>
                <a:latin typeface="CIDFont+F2"/>
              </a:rPr>
              <a:t>FROM</a:t>
            </a:r>
            <a:r>
              <a:rPr lang="en-ID" b="0" i="0" u="none" strike="noStrike" baseline="0">
                <a:solidFill>
                  <a:srgbClr val="000000"/>
                </a:solidFill>
                <a:latin typeface="CIDFont+F2"/>
              </a:rPr>
              <a:t> </a:t>
            </a:r>
            <a:r>
              <a:rPr lang="en-ID" b="1" i="0" u="none" strike="noStrike" baseline="0">
                <a:solidFill>
                  <a:srgbClr val="0000FF"/>
                </a:solidFill>
                <a:latin typeface="CIDFont+F2"/>
              </a:rPr>
              <a:t>table</a:t>
            </a:r>
          </a:p>
          <a:p>
            <a:pPr lvl="2"/>
            <a:r>
              <a:rPr lang="en-ID" b="1" i="0" u="none" strike="noStrike" baseline="0">
                <a:solidFill>
                  <a:srgbClr val="0000FF"/>
                </a:solidFill>
                <a:latin typeface="CIDFont+F2"/>
              </a:rPr>
              <a:t>WHERE</a:t>
            </a:r>
            <a:r>
              <a:rPr lang="en-ID" b="0" i="0" u="none" strike="noStrike" baseline="0">
                <a:solidFill>
                  <a:srgbClr val="000000"/>
                </a:solidFill>
                <a:latin typeface="CIDFont+F2"/>
              </a:rPr>
              <a:t> </a:t>
            </a:r>
            <a:r>
              <a:rPr lang="en-ID" b="0" i="0" u="none" strike="noStrike" baseline="0">
                <a:solidFill>
                  <a:srgbClr val="808000"/>
                </a:solidFill>
                <a:latin typeface="CIDFont+F2"/>
              </a:rPr>
              <a:t>expr_operator</a:t>
            </a:r>
          </a:p>
          <a:p>
            <a:pPr lvl="2"/>
            <a:r>
              <a:rPr lang="en-ID" b="0" i="0" u="none" strike="noStrike" baseline="0">
                <a:solidFill>
                  <a:srgbClr val="0000FF"/>
                </a:solidFill>
                <a:latin typeface="CIDFont+F2"/>
              </a:rPr>
              <a:t>(</a:t>
            </a:r>
            <a:r>
              <a:rPr lang="en-ID" b="1" i="0" u="none" strike="noStrike" baseline="0">
                <a:solidFill>
                  <a:srgbClr val="0000FF"/>
                </a:solidFill>
                <a:latin typeface="CIDFont+F2"/>
              </a:rPr>
              <a:t>SELECT</a:t>
            </a:r>
            <a:r>
              <a:rPr lang="en-ID" b="0" i="0" u="none" strike="noStrike" baseline="0">
                <a:solidFill>
                  <a:srgbClr val="000000"/>
                </a:solidFill>
                <a:latin typeface="CIDFont+F2"/>
              </a:rPr>
              <a:t> </a:t>
            </a:r>
            <a:r>
              <a:rPr lang="en-ID" b="0" i="0" u="none" strike="noStrike" baseline="0">
                <a:solidFill>
                  <a:srgbClr val="808000"/>
                </a:solidFill>
                <a:latin typeface="CIDFont+F2"/>
              </a:rPr>
              <a:t>select_list</a:t>
            </a:r>
          </a:p>
          <a:p>
            <a:pPr lvl="2"/>
            <a:r>
              <a:rPr lang="en-ID" b="1" i="0" u="none" strike="noStrike" baseline="0">
                <a:solidFill>
                  <a:srgbClr val="0000FF"/>
                </a:solidFill>
                <a:latin typeface="CIDFont+F2"/>
              </a:rPr>
              <a:t>FROM</a:t>
            </a:r>
            <a:r>
              <a:rPr lang="en-ID" b="0" i="0" u="none" strike="noStrike" baseline="0">
                <a:solidFill>
                  <a:srgbClr val="000000"/>
                </a:solidFill>
                <a:latin typeface="CIDFont+F2"/>
              </a:rPr>
              <a:t> </a:t>
            </a:r>
            <a:r>
              <a:rPr lang="en-ID" b="1" i="0" u="none" strike="noStrike" baseline="0">
                <a:solidFill>
                  <a:srgbClr val="0000FF"/>
                </a:solidFill>
                <a:latin typeface="CIDFont+F2"/>
              </a:rPr>
              <a:t>table</a:t>
            </a:r>
            <a:r>
              <a:rPr lang="en-ID" b="0" i="0" u="none" strike="noStrike" baseline="0">
                <a:solidFill>
                  <a:srgbClr val="0000FF"/>
                </a:solidFill>
                <a:latin typeface="CIDFont+F2"/>
              </a:rPr>
              <a:t>);</a:t>
            </a:r>
          </a:p>
          <a:p>
            <a:pPr algn="l"/>
            <a:r>
              <a:rPr lang="en-ID" sz="1600" b="0" i="1" u="none" strike="noStrike" baseline="0">
                <a:latin typeface="CIDFont+F4"/>
              </a:rPr>
              <a:t>Subquery</a:t>
            </a:r>
            <a:r>
              <a:rPr lang="en-ID" sz="1600" b="0" i="0" u="none" strike="noStrike" baseline="0">
                <a:latin typeface="CIDFont+F4"/>
              </a:rPr>
              <a:t> </a:t>
            </a:r>
            <a:r>
              <a:rPr lang="en-ID" sz="1600" b="0" i="0" u="none" strike="noStrike" baseline="0">
                <a:latin typeface="CIDFont+F2"/>
              </a:rPr>
              <a:t>(</a:t>
            </a:r>
            <a:r>
              <a:rPr lang="en-ID" sz="1600" b="0" i="1" u="none" strike="noStrike" baseline="0">
                <a:latin typeface="CIDFont+F4"/>
              </a:rPr>
              <a:t>inner query</a:t>
            </a:r>
            <a:r>
              <a:rPr lang="en-ID" sz="1600" b="0" i="0" u="none" strike="noStrike" baseline="0">
                <a:latin typeface="CIDFont+F2"/>
              </a:rPr>
              <a:t>) dieksekusi sekali sebelum query utama (</a:t>
            </a:r>
            <a:r>
              <a:rPr lang="en-ID" sz="1600" b="0" i="1" u="none" strike="noStrike" baseline="0">
                <a:latin typeface="CIDFont+F4"/>
              </a:rPr>
              <a:t>outer query</a:t>
            </a:r>
            <a:r>
              <a:rPr lang="en-ID" sz="1600" b="0" i="0" u="none" strike="noStrike" baseline="0">
                <a:latin typeface="CIDFont+F2"/>
              </a:rPr>
              <a:t>). Hasil dari </a:t>
            </a:r>
            <a:r>
              <a:rPr lang="en-ID" sz="1600" b="0" i="1" u="none" strike="noStrike" baseline="0">
                <a:latin typeface="CIDFont+F4"/>
              </a:rPr>
              <a:t>subquery</a:t>
            </a:r>
            <a:r>
              <a:rPr lang="en-ID" sz="1600" b="0" i="0" u="none" strike="noStrike" baseline="0">
                <a:latin typeface="CIDFont+F4"/>
              </a:rPr>
              <a:t> </a:t>
            </a:r>
            <a:r>
              <a:rPr lang="en-ID" sz="1600" b="0" i="0" u="none" strike="noStrike" baseline="0" dirty="0" err="1">
                <a:latin typeface="CIDFont+F2"/>
              </a:rPr>
              <a:t>digunakan</a:t>
            </a:r>
            <a:r>
              <a:rPr lang="en-ID" sz="1600" b="0" i="0" u="none" strike="noStrike" baseline="0" dirty="0">
                <a:latin typeface="CIDFont+F2"/>
              </a:rPr>
              <a:t> oleh query </a:t>
            </a:r>
            <a:r>
              <a:rPr lang="en-ID" sz="1600" b="0" i="0" u="none" strike="noStrike" baseline="0">
                <a:latin typeface="CIDFont+F2"/>
              </a:rPr>
              <a:t>utama.</a:t>
            </a:r>
            <a:endParaRPr lang="en-ID" sz="1600" dirty="0"/>
          </a:p>
        </p:txBody>
      </p:sp>
    </p:spTree>
    <p:extLst>
      <p:ext uri="{BB962C8B-B14F-4D97-AF65-F5344CB8AC3E}">
        <p14:creationId xmlns:p14="http://schemas.microsoft.com/office/powerpoint/2010/main" val="9214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137CD2-4DB6-8FA2-0933-2B1FAF0F1E0A}"/>
              </a:ext>
            </a:extLst>
          </p:cNvPr>
          <p:cNvSpPr txBox="1"/>
          <p:nvPr/>
        </p:nvSpPr>
        <p:spPr>
          <a:xfrm>
            <a:off x="775252" y="612844"/>
            <a:ext cx="10605052" cy="5632311"/>
          </a:xfrm>
          <a:prstGeom prst="rect">
            <a:avLst/>
          </a:prstGeom>
          <a:noFill/>
        </p:spPr>
        <p:txBody>
          <a:bodyPr wrap="square">
            <a:spAutoFit/>
          </a:bodyPr>
          <a:lstStyle/>
          <a:p>
            <a:pPr algn="l"/>
            <a:r>
              <a:rPr lang="en-ID" sz="2400" b="0" i="0" u="none" strike="noStrike" baseline="0">
                <a:latin typeface="CIDFont+F2"/>
              </a:rPr>
              <a:t>Contoh Kasus :</a:t>
            </a:r>
          </a:p>
          <a:p>
            <a:pPr algn="l"/>
            <a:r>
              <a:rPr lang="en-ID" sz="2400" b="0" i="0" u="none" strike="noStrike" baseline="0">
                <a:latin typeface="CIDFont+F2"/>
              </a:rPr>
              <a:t>Siapakah yang memiliki penghasilan lebih dari Abel?</a:t>
            </a:r>
          </a:p>
          <a:p>
            <a:pPr algn="l"/>
            <a:r>
              <a:rPr lang="en-ID" sz="2400" b="0" i="0" u="none" strike="noStrike" baseline="0">
                <a:latin typeface="CIDFont+F2"/>
              </a:rPr>
              <a:t>Jawabannya :</a:t>
            </a:r>
          </a:p>
          <a:p>
            <a:pPr algn="l"/>
            <a:r>
              <a:rPr lang="en-ID" sz="2400" b="0" i="0" u="none" strike="noStrike" baseline="0">
                <a:latin typeface="CIDFont+F2"/>
              </a:rPr>
              <a:t>Query Utama</a:t>
            </a:r>
          </a:p>
          <a:p>
            <a:pPr algn="l"/>
            <a:r>
              <a:rPr lang="en-ID" sz="2400" b="0" i="0" u="none" strike="noStrike" baseline="0">
                <a:latin typeface="CIDFont+F2"/>
              </a:rPr>
              <a:t>Pegawai mana yang memiliki penghasilan lebih dari Abel?</a:t>
            </a:r>
          </a:p>
          <a:p>
            <a:pPr algn="l"/>
            <a:r>
              <a:rPr lang="en-ID" sz="2400" b="0" i="1" u="none" strike="noStrike" baseline="0">
                <a:latin typeface="CIDFont+F4"/>
              </a:rPr>
              <a:t>Sub Query</a:t>
            </a:r>
          </a:p>
          <a:p>
            <a:pPr algn="l"/>
            <a:r>
              <a:rPr lang="en-ID" sz="2400" b="0" i="0" u="none" strike="noStrike" baseline="0">
                <a:latin typeface="CIDFont+F2"/>
              </a:rPr>
              <a:t>Berapakah penghasilan Abel?</a:t>
            </a:r>
          </a:p>
          <a:p>
            <a:pPr algn="l"/>
            <a:r>
              <a:rPr lang="en-ID" sz="2400" b="0" i="0" u="none" strike="noStrike" baseline="0">
                <a:latin typeface="CIDFont+F2"/>
              </a:rPr>
              <a:t>Tipe Tipe dari </a:t>
            </a:r>
            <a:r>
              <a:rPr lang="en-ID" sz="2400" b="0" i="1" u="none" strike="noStrike" baseline="0">
                <a:latin typeface="CIDFont+F4"/>
              </a:rPr>
              <a:t>Subquery</a:t>
            </a:r>
          </a:p>
          <a:p>
            <a:pPr algn="l"/>
            <a:endParaRPr lang="en-ID" sz="2400" b="0" i="1" u="none" strike="noStrike" baseline="0">
              <a:latin typeface="CIDFont+F4"/>
            </a:endParaRPr>
          </a:p>
          <a:p>
            <a:pPr algn="l"/>
            <a:r>
              <a:rPr lang="en-ID" sz="2400" b="0" i="0" u="none" strike="noStrike" baseline="0">
                <a:latin typeface="CIDFont+F7"/>
              </a:rPr>
              <a:t>1. </a:t>
            </a:r>
            <a:r>
              <a:rPr lang="en-ID" sz="2400" b="0" i="1" u="none" strike="noStrike" baseline="0">
                <a:latin typeface="CIDFont+F4"/>
              </a:rPr>
              <a:t>Singlerow subquery</a:t>
            </a:r>
          </a:p>
          <a:p>
            <a:pPr marL="288925" lvl="1"/>
            <a:r>
              <a:rPr lang="en-ID" sz="2400" b="0" i="0" u="none" strike="noStrike" baseline="0">
                <a:latin typeface="CIDFont+F2"/>
              </a:rPr>
              <a:t>Query yang mengembalikan hanya satu baris dari pernyataan </a:t>
            </a:r>
            <a:r>
              <a:rPr lang="en-ID" sz="2400" b="0" i="1" u="none" strike="noStrike" baseline="0">
                <a:latin typeface="CIDFont+F4"/>
              </a:rPr>
              <a:t>inner</a:t>
            </a:r>
            <a:r>
              <a:rPr lang="en-ID" sz="2400" b="0" i="0" u="none" strike="noStrike" baseline="0">
                <a:latin typeface="CIDFont+F4"/>
              </a:rPr>
              <a:t> </a:t>
            </a:r>
            <a:r>
              <a:rPr lang="en-ID" sz="2400" b="0" i="0" u="none" strike="noStrike" baseline="0">
                <a:latin typeface="CIDFont+F2"/>
              </a:rPr>
              <a:t>SELECT (SELECT terdalam).</a:t>
            </a:r>
          </a:p>
          <a:p>
            <a:pPr marL="288925" lvl="1"/>
            <a:endParaRPr lang="en-ID" sz="2400" b="0" i="0" u="none" strike="noStrike" baseline="0">
              <a:latin typeface="CIDFont+F2"/>
            </a:endParaRPr>
          </a:p>
          <a:p>
            <a:pPr algn="l"/>
            <a:r>
              <a:rPr lang="en-ID" sz="2400" b="0" i="0" u="none" strike="noStrike" baseline="0">
                <a:latin typeface="CIDFont+F7"/>
              </a:rPr>
              <a:t>2. </a:t>
            </a:r>
            <a:r>
              <a:rPr lang="en-ID" sz="2400" b="0" i="1" u="none" strike="noStrike" baseline="0">
                <a:latin typeface="CIDFont+F4"/>
              </a:rPr>
              <a:t>Multiplerow </a:t>
            </a:r>
            <a:r>
              <a:rPr lang="en-ID" sz="2400" b="0" i="1" u="none" strike="noStrike" baseline="0">
                <a:latin typeface="CIDFont+F2"/>
              </a:rPr>
              <a:t>s</a:t>
            </a:r>
            <a:r>
              <a:rPr lang="en-ID" sz="2400" b="0" i="1" u="none" strike="noStrike" baseline="0">
                <a:latin typeface="CIDFont+F4"/>
              </a:rPr>
              <a:t>ubquery</a:t>
            </a:r>
          </a:p>
          <a:p>
            <a:pPr marL="288925" lvl="1"/>
            <a:r>
              <a:rPr lang="sv-SE" sz="2400" b="0" i="0" u="none" strike="noStrike" baseline="0">
                <a:latin typeface="CIDFont+F2"/>
              </a:rPr>
              <a:t>Query yang mengembalikan lebih dari satu baris dari pernyataan </a:t>
            </a:r>
            <a:r>
              <a:rPr lang="sv-SE" sz="2400" b="0" i="1" u="none" strike="noStrike" baseline="0">
                <a:latin typeface="CIDFont+F4"/>
              </a:rPr>
              <a:t>inner</a:t>
            </a:r>
            <a:r>
              <a:rPr lang="sv-SE" sz="2400" b="0" i="0" u="none" strike="noStrike" baseline="0">
                <a:latin typeface="CIDFont+F4"/>
              </a:rPr>
              <a:t> </a:t>
            </a:r>
            <a:r>
              <a:rPr lang="sv-SE" sz="2400" b="0" i="0" u="none" strike="noStrike" baseline="0">
                <a:latin typeface="CIDFont+F2"/>
              </a:rPr>
              <a:t>SELECT.</a:t>
            </a:r>
            <a:endParaRPr lang="en-ID" sz="2400"/>
          </a:p>
        </p:txBody>
      </p:sp>
    </p:spTree>
    <p:extLst>
      <p:ext uri="{BB962C8B-B14F-4D97-AF65-F5344CB8AC3E}">
        <p14:creationId xmlns:p14="http://schemas.microsoft.com/office/powerpoint/2010/main" val="4019707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6CBC49-650D-3E38-0D5F-1293A922F5D5}"/>
              </a:ext>
            </a:extLst>
          </p:cNvPr>
          <p:cNvSpPr txBox="1"/>
          <p:nvPr/>
        </p:nvSpPr>
        <p:spPr>
          <a:xfrm>
            <a:off x="755373" y="597455"/>
            <a:ext cx="10475843" cy="5663089"/>
          </a:xfrm>
          <a:prstGeom prst="rect">
            <a:avLst/>
          </a:prstGeom>
          <a:noFill/>
        </p:spPr>
        <p:txBody>
          <a:bodyPr wrap="square">
            <a:spAutoFit/>
          </a:bodyPr>
          <a:lstStyle/>
          <a:p>
            <a:pPr algn="just"/>
            <a:r>
              <a:rPr lang="en-ID" sz="2000" b="1" i="0" u="none" strike="noStrike" baseline="0">
                <a:latin typeface="CIDFont+F1"/>
              </a:rPr>
              <a:t>Menggunakan suatu </a:t>
            </a:r>
            <a:r>
              <a:rPr lang="en-ID" sz="2000" b="1" i="0" u="none" strike="noStrike" baseline="0">
                <a:latin typeface="CIDFont+F7"/>
              </a:rPr>
              <a:t>Subquery </a:t>
            </a:r>
            <a:r>
              <a:rPr lang="en-ID" sz="2000" b="1" i="0" u="none" strike="noStrike" baseline="0">
                <a:latin typeface="CIDFont+F1"/>
              </a:rPr>
              <a:t>untuk Memecahkan suatu Persoalan</a:t>
            </a:r>
          </a:p>
          <a:p>
            <a:pPr algn="just"/>
            <a:endParaRPr lang="en-ID" sz="1800" b="0" i="0" u="none" strike="noStrike" baseline="0">
              <a:latin typeface="CIDFont+F2"/>
            </a:endParaRPr>
          </a:p>
          <a:p>
            <a:pPr algn="just"/>
            <a:r>
              <a:rPr lang="en-ID" sz="1800" b="0" i="0" u="none" strike="noStrike" baseline="0">
                <a:latin typeface="CIDFont+F2"/>
              </a:rPr>
              <a:t>Misalkan ingin menulis suatu query untuk mencari tahu penghasilan siapa yang lebih besar daripada penghasilan Abel.</a:t>
            </a:r>
          </a:p>
          <a:p>
            <a:pPr algn="just"/>
            <a:r>
              <a:rPr lang="en-ID" sz="1800" b="0" i="0" u="none" strike="noStrike" baseline="0">
                <a:latin typeface="CIDFont+F2"/>
              </a:rPr>
              <a:t>Untuk memecahkan masalah ini, diperlukan </a:t>
            </a:r>
            <a:r>
              <a:rPr lang="en-ID" sz="1800" b="0" i="0" u="none" strike="noStrike" baseline="0">
                <a:latin typeface="CIDFont+F4"/>
              </a:rPr>
              <a:t>dua </a:t>
            </a:r>
            <a:r>
              <a:rPr lang="en-ID" sz="1800" b="0" i="0" u="none" strike="noStrike" baseline="0">
                <a:latin typeface="CIDFont+F2"/>
              </a:rPr>
              <a:t>query: satu query untuk mencari berapa banyak penghasilan Abel, dan query kedua untuk mencari penghasilan siapa yang lebih besar dari jumlah itu.</a:t>
            </a:r>
          </a:p>
          <a:p>
            <a:pPr algn="just"/>
            <a:endParaRPr lang="en-ID" sz="1800" b="0" i="0" u="none" strike="noStrike" baseline="0">
              <a:latin typeface="CIDFont+F2"/>
            </a:endParaRPr>
          </a:p>
          <a:p>
            <a:pPr algn="just"/>
            <a:r>
              <a:rPr lang="en-ID" sz="1800" b="0" i="0" u="none" strike="noStrike" baseline="0">
                <a:latin typeface="CIDFont+F2"/>
              </a:rPr>
              <a:t>Kita dapat memecahkan persoalan ini dengan menggabungkan </a:t>
            </a:r>
            <a:r>
              <a:rPr lang="en-ID" sz="1800" b="0" i="1" u="none" strike="noStrike" baseline="0">
                <a:latin typeface="CIDFont+F2"/>
              </a:rPr>
              <a:t>dua</a:t>
            </a:r>
            <a:r>
              <a:rPr lang="en-ID" sz="1800" b="0" i="0" u="none" strike="noStrike" baseline="0">
                <a:latin typeface="CIDFont+F2"/>
              </a:rPr>
              <a:t> query, menempatkan satu </a:t>
            </a:r>
            <a:r>
              <a:rPr lang="it-IT" sz="1800" b="0" i="0" u="none" strike="noStrike" baseline="0">
                <a:latin typeface="CIDFont+F2"/>
              </a:rPr>
              <a:t>query </a:t>
            </a:r>
            <a:r>
              <a:rPr lang="it-IT" sz="1800" b="0" i="1" u="none" strike="noStrike" baseline="0">
                <a:latin typeface="CIDFont+F4"/>
              </a:rPr>
              <a:t>di dalam </a:t>
            </a:r>
            <a:r>
              <a:rPr lang="it-IT" sz="1800" b="0" i="0" u="none" strike="noStrike" baseline="0">
                <a:latin typeface="CIDFont+F2"/>
              </a:rPr>
              <a:t>query lain.</a:t>
            </a:r>
          </a:p>
          <a:p>
            <a:pPr algn="just"/>
            <a:endParaRPr lang="it-IT" sz="1800" b="0" i="0" u="none" strike="noStrike" baseline="0">
              <a:latin typeface="CIDFont+F2"/>
            </a:endParaRPr>
          </a:p>
          <a:p>
            <a:pPr algn="just"/>
            <a:r>
              <a:rPr lang="fr-FR" sz="1800" b="0" i="1" u="none" strike="noStrike" baseline="0">
                <a:latin typeface="CIDFont+F4"/>
              </a:rPr>
              <a:t>Inner query </a:t>
            </a:r>
            <a:r>
              <a:rPr lang="fr-FR" sz="1800" b="0" i="1" u="none" strike="noStrike" baseline="0">
                <a:latin typeface="CIDFont+F2"/>
              </a:rPr>
              <a:t>(</a:t>
            </a:r>
            <a:r>
              <a:rPr lang="fr-FR" sz="1800" b="0" u="none" strike="noStrike" baseline="0">
                <a:latin typeface="CIDFont+F2"/>
              </a:rPr>
              <a:t>atau</a:t>
            </a:r>
            <a:r>
              <a:rPr lang="fr-FR" sz="1800" b="0" i="1" u="none" strike="noStrike" baseline="0">
                <a:latin typeface="CIDFont+F2"/>
              </a:rPr>
              <a:t> </a:t>
            </a:r>
            <a:r>
              <a:rPr lang="fr-FR" sz="1800" b="0" i="1" u="none" strike="noStrike" baseline="0">
                <a:latin typeface="CIDFont+F4"/>
              </a:rPr>
              <a:t>subquery</a:t>
            </a:r>
            <a:r>
              <a:rPr lang="fr-FR" sz="1800" b="0" i="1" u="none" strike="noStrike" baseline="0">
                <a:latin typeface="CIDFont+F2"/>
              </a:rPr>
              <a:t>)</a:t>
            </a:r>
            <a:r>
              <a:rPr lang="fr-FR" sz="1800" b="0" i="0" u="none" strike="noStrike" baseline="0">
                <a:latin typeface="CIDFont+F2"/>
              </a:rPr>
              <a:t> mengembalikan suatu nilai yang digunakan </a:t>
            </a:r>
            <a:r>
              <a:rPr lang="fr-FR" sz="1800" b="0" i="1" u="none" strike="noStrike" baseline="0">
                <a:latin typeface="CIDFont+F4"/>
              </a:rPr>
              <a:t>outer query</a:t>
            </a:r>
            <a:r>
              <a:rPr lang="fr-FR" sz="1800" b="0" i="0" u="none" strike="noStrike" baseline="0">
                <a:latin typeface="CIDFont+F4"/>
              </a:rPr>
              <a:t> </a:t>
            </a:r>
            <a:r>
              <a:rPr lang="fr-FR" sz="1800" b="0" i="0" u="none" strike="noStrike" baseline="0">
                <a:latin typeface="CIDFont+F2"/>
              </a:rPr>
              <a:t>(atau query  </a:t>
            </a:r>
            <a:r>
              <a:rPr lang="en-ID" sz="1800" b="0" i="0" u="none" strike="noStrike" baseline="0">
                <a:latin typeface="CIDFont+F2"/>
              </a:rPr>
              <a:t>utama). Penggunaan suatu </a:t>
            </a:r>
            <a:r>
              <a:rPr lang="en-ID" sz="1800" i="1" u="none" strike="noStrike" baseline="0">
                <a:latin typeface="CIDFont+F4"/>
              </a:rPr>
              <a:t>subquery</a:t>
            </a:r>
            <a:r>
              <a:rPr lang="en-ID" sz="1800" b="0" i="0" u="none" strike="noStrike" baseline="0">
                <a:latin typeface="CIDFont+F4"/>
              </a:rPr>
              <a:t> </a:t>
            </a:r>
            <a:r>
              <a:rPr lang="en-ID" sz="1800" b="0" i="0" u="none" strike="noStrike" baseline="0">
                <a:latin typeface="CIDFont+F2"/>
              </a:rPr>
              <a:t>sama dengan penggunaan dua query berturut turut dan menggunakan hasil dari query pertama sebagai nilai pencari dalam query yang kedua.</a:t>
            </a:r>
          </a:p>
          <a:p>
            <a:pPr lvl="1"/>
            <a:r>
              <a:rPr lang="en-ID" b="1" i="0" u="none" strike="noStrike" baseline="0">
                <a:solidFill>
                  <a:srgbClr val="0000FF"/>
                </a:solidFill>
                <a:latin typeface="CIDFont+F2"/>
              </a:rPr>
              <a:t>SELECT</a:t>
            </a:r>
            <a:r>
              <a:rPr lang="en-ID" b="0" i="0" u="none" strike="noStrike" baseline="0">
                <a:solidFill>
                  <a:srgbClr val="000000"/>
                </a:solidFill>
                <a:latin typeface="CIDFont+F2"/>
              </a:rPr>
              <a:t> </a:t>
            </a:r>
            <a:r>
              <a:rPr lang="en-ID" b="1" i="0" u="none" strike="noStrike" baseline="0">
                <a:solidFill>
                  <a:srgbClr val="0000FF"/>
                </a:solidFill>
                <a:latin typeface="CIDFont+F2"/>
              </a:rPr>
              <a:t>last</a:t>
            </a:r>
            <a:r>
              <a:rPr lang="en-ID" b="0" i="0" u="none" strike="noStrike" baseline="0">
                <a:solidFill>
                  <a:srgbClr val="0000FF"/>
                </a:solidFill>
                <a:latin typeface="CIDFont+F2"/>
              </a:rPr>
              <a:t>-</a:t>
            </a:r>
            <a:r>
              <a:rPr lang="en-ID" b="1" i="0" u="none" strike="noStrike" baseline="0">
                <a:solidFill>
                  <a:srgbClr val="0000FF"/>
                </a:solidFill>
                <a:latin typeface="CIDFont+F2"/>
              </a:rPr>
              <a:t>name</a:t>
            </a:r>
          </a:p>
          <a:p>
            <a:pPr lvl="1"/>
            <a:r>
              <a:rPr lang="en-ID" b="1" i="0" u="none" strike="noStrike" baseline="0">
                <a:solidFill>
                  <a:srgbClr val="0000FF"/>
                </a:solidFill>
                <a:latin typeface="CIDFont+F2"/>
              </a:rPr>
              <a:t>FROM</a:t>
            </a:r>
            <a:r>
              <a:rPr lang="en-ID" b="0" i="0" u="none" strike="noStrike" baseline="0">
                <a:solidFill>
                  <a:srgbClr val="000000"/>
                </a:solidFill>
                <a:latin typeface="CIDFont+F2"/>
              </a:rPr>
              <a:t> </a:t>
            </a:r>
            <a:r>
              <a:rPr lang="en-ID" b="0" i="0" u="none" strike="noStrike" baseline="0">
                <a:solidFill>
                  <a:srgbClr val="808000"/>
                </a:solidFill>
                <a:latin typeface="CIDFont+F2"/>
              </a:rPr>
              <a:t>employees</a:t>
            </a:r>
          </a:p>
          <a:p>
            <a:pPr lvl="1"/>
            <a:r>
              <a:rPr lang="en-ID" b="1" i="0" u="none" strike="noStrike" baseline="0">
                <a:solidFill>
                  <a:srgbClr val="0000FF"/>
                </a:solidFill>
                <a:latin typeface="CIDFont+F2"/>
              </a:rPr>
              <a:t>WHERE</a:t>
            </a:r>
            <a:r>
              <a:rPr lang="en-ID" b="0" i="0" u="none" strike="noStrike" baseline="0">
                <a:solidFill>
                  <a:srgbClr val="000000"/>
                </a:solidFill>
                <a:latin typeface="CIDFont+F2"/>
              </a:rPr>
              <a:t> </a:t>
            </a:r>
            <a:r>
              <a:rPr lang="en-ID" b="0" i="0" u="none" strike="noStrike" baseline="0">
                <a:solidFill>
                  <a:srgbClr val="808000"/>
                </a:solidFill>
                <a:latin typeface="CIDFont+F2"/>
              </a:rPr>
              <a:t>salary</a:t>
            </a:r>
            <a:r>
              <a:rPr lang="en-ID" b="0" i="0" u="none" strike="noStrike" baseline="0">
                <a:solidFill>
                  <a:srgbClr val="000000"/>
                </a:solidFill>
                <a:latin typeface="CIDFont+F2"/>
              </a:rPr>
              <a:t> </a:t>
            </a:r>
            <a:r>
              <a:rPr lang="en-ID" b="0" i="0" u="none" strike="noStrike" baseline="0">
                <a:solidFill>
                  <a:srgbClr val="0000FF"/>
                </a:solidFill>
                <a:latin typeface="CIDFont+F2"/>
              </a:rPr>
              <a:t>&gt;</a:t>
            </a:r>
          </a:p>
          <a:p>
            <a:pPr lvl="2"/>
            <a:r>
              <a:rPr lang="en-ID" b="0" i="0" u="none" strike="noStrike" baseline="0">
                <a:solidFill>
                  <a:srgbClr val="0000FF"/>
                </a:solidFill>
                <a:latin typeface="CIDFont+F2"/>
              </a:rPr>
              <a:t>(</a:t>
            </a:r>
            <a:r>
              <a:rPr lang="en-ID" b="1" i="0" u="none" strike="noStrike" baseline="0">
                <a:solidFill>
                  <a:srgbClr val="0000FF"/>
                </a:solidFill>
                <a:latin typeface="CIDFont+F2"/>
              </a:rPr>
              <a:t>SELECT</a:t>
            </a:r>
            <a:r>
              <a:rPr lang="en-ID" b="0" i="0" u="none" strike="noStrike" baseline="0">
                <a:solidFill>
                  <a:srgbClr val="000000"/>
                </a:solidFill>
                <a:latin typeface="CIDFont+F2"/>
              </a:rPr>
              <a:t> </a:t>
            </a:r>
            <a:r>
              <a:rPr lang="en-ID" b="0" i="0" u="none" strike="noStrike" baseline="0">
                <a:solidFill>
                  <a:srgbClr val="808000"/>
                </a:solidFill>
                <a:latin typeface="CIDFont+F2"/>
              </a:rPr>
              <a:t>salary</a:t>
            </a:r>
          </a:p>
          <a:p>
            <a:pPr lvl="2"/>
            <a:r>
              <a:rPr lang="en-ID" b="1" i="0" u="none" strike="noStrike" baseline="0">
                <a:solidFill>
                  <a:srgbClr val="0000FF"/>
                </a:solidFill>
                <a:latin typeface="CIDFont+F2"/>
              </a:rPr>
              <a:t>FROM</a:t>
            </a:r>
            <a:r>
              <a:rPr lang="en-ID" b="0" i="0" u="none" strike="noStrike" baseline="0">
                <a:solidFill>
                  <a:srgbClr val="000000"/>
                </a:solidFill>
                <a:latin typeface="CIDFont+F2"/>
              </a:rPr>
              <a:t> </a:t>
            </a:r>
            <a:r>
              <a:rPr lang="en-ID" b="0" i="0" u="none" strike="noStrike" baseline="0">
                <a:solidFill>
                  <a:srgbClr val="808000"/>
                </a:solidFill>
                <a:latin typeface="CIDFont+F2"/>
              </a:rPr>
              <a:t>employees</a:t>
            </a:r>
          </a:p>
          <a:p>
            <a:pPr lvl="2"/>
            <a:r>
              <a:rPr lang="en-ID" b="1" i="0" u="none" strike="noStrike" baseline="0">
                <a:solidFill>
                  <a:srgbClr val="0000FF"/>
                </a:solidFill>
                <a:latin typeface="CIDFont+F2"/>
              </a:rPr>
              <a:t>WHERE</a:t>
            </a:r>
            <a:r>
              <a:rPr lang="en-ID" b="0" i="0" u="none" strike="noStrike" baseline="0">
                <a:solidFill>
                  <a:srgbClr val="000000"/>
                </a:solidFill>
                <a:latin typeface="CIDFont+F2"/>
              </a:rPr>
              <a:t> </a:t>
            </a:r>
            <a:r>
              <a:rPr lang="en-ID" b="0" i="0" u="none" strike="noStrike" baseline="0">
                <a:solidFill>
                  <a:srgbClr val="808000"/>
                </a:solidFill>
                <a:latin typeface="CIDFont+F2"/>
              </a:rPr>
              <a:t>last_name</a:t>
            </a:r>
            <a:r>
              <a:rPr lang="en-ID" b="0" i="0" u="none" strike="noStrike" baseline="0">
                <a:solidFill>
                  <a:srgbClr val="000000"/>
                </a:solidFill>
                <a:latin typeface="CIDFont+F2"/>
              </a:rPr>
              <a:t> </a:t>
            </a:r>
            <a:r>
              <a:rPr lang="en-ID" b="0" i="0" u="none" strike="noStrike" baseline="0">
                <a:solidFill>
                  <a:srgbClr val="0000FF"/>
                </a:solidFill>
                <a:latin typeface="CIDFont+F2"/>
              </a:rPr>
              <a:t>=</a:t>
            </a:r>
            <a:r>
              <a:rPr lang="en-ID" b="0" i="0" u="none" strike="noStrike" baseline="0">
                <a:solidFill>
                  <a:srgbClr val="000000"/>
                </a:solidFill>
                <a:latin typeface="CIDFont+F2"/>
              </a:rPr>
              <a:t> </a:t>
            </a:r>
            <a:r>
              <a:rPr lang="en-ID" b="0" i="0" u="none" strike="noStrike" baseline="0">
                <a:solidFill>
                  <a:srgbClr val="808000"/>
                </a:solidFill>
                <a:latin typeface="CIDFont+F2"/>
              </a:rPr>
              <a:t>‘Abel’</a:t>
            </a:r>
            <a:r>
              <a:rPr lang="en-ID" b="0" i="0" u="none" strike="noStrike" baseline="0">
                <a:solidFill>
                  <a:srgbClr val="0000FF"/>
                </a:solidFill>
                <a:latin typeface="CIDFont+F2"/>
              </a:rPr>
              <a:t>);</a:t>
            </a:r>
          </a:p>
          <a:p>
            <a:pPr algn="just"/>
            <a:endParaRPr lang="en-ID"/>
          </a:p>
        </p:txBody>
      </p:sp>
    </p:spTree>
    <p:extLst>
      <p:ext uri="{BB962C8B-B14F-4D97-AF65-F5344CB8AC3E}">
        <p14:creationId xmlns:p14="http://schemas.microsoft.com/office/powerpoint/2010/main" val="2019158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29F50D-EF28-96DB-3493-B34393510801}"/>
              </a:ext>
            </a:extLst>
          </p:cNvPr>
          <p:cNvSpPr txBox="1"/>
          <p:nvPr/>
        </p:nvSpPr>
        <p:spPr>
          <a:xfrm>
            <a:off x="327991" y="282047"/>
            <a:ext cx="11171582" cy="6771084"/>
          </a:xfrm>
          <a:prstGeom prst="rect">
            <a:avLst/>
          </a:prstGeom>
          <a:noFill/>
        </p:spPr>
        <p:txBody>
          <a:bodyPr wrap="square">
            <a:spAutoFit/>
          </a:bodyPr>
          <a:lstStyle/>
          <a:p>
            <a:pPr algn="l"/>
            <a:r>
              <a:rPr lang="en-ID" b="1" i="0" u="none" strike="noStrike" baseline="0">
                <a:latin typeface="CIDFont+F1"/>
              </a:rPr>
              <a:t>Pedoman Pedoman untuk Menggunakan Subquery</a:t>
            </a:r>
          </a:p>
          <a:p>
            <a:pPr marL="342900" indent="-342900" algn="l">
              <a:buFont typeface="+mj-lt"/>
              <a:buAutoNum type="arabicPeriod"/>
            </a:pPr>
            <a:r>
              <a:rPr lang="sv-SE" sz="1400" b="0" i="0" u="none" strike="noStrike" baseline="0">
                <a:latin typeface="CIDFont+F4"/>
              </a:rPr>
              <a:t> </a:t>
            </a:r>
            <a:r>
              <a:rPr lang="sv-SE" sz="1400" b="0" i="1" u="none" strike="noStrike" baseline="0">
                <a:latin typeface="CIDFont+F4"/>
              </a:rPr>
              <a:t>Subquery</a:t>
            </a:r>
            <a:r>
              <a:rPr lang="sv-SE" sz="1400" b="0" i="0" u="none" strike="noStrike" baseline="0">
                <a:latin typeface="CIDFont+F4"/>
              </a:rPr>
              <a:t> </a:t>
            </a:r>
            <a:r>
              <a:rPr lang="sv-SE" sz="1400" b="0" i="0" u="none" strike="noStrike" baseline="0">
                <a:latin typeface="CIDFont+F2"/>
              </a:rPr>
              <a:t>diapit tanda kurung.</a:t>
            </a:r>
          </a:p>
          <a:p>
            <a:pPr marL="342900" indent="-342900" algn="l">
              <a:buFont typeface="+mj-lt"/>
              <a:buAutoNum type="arabicPeriod"/>
            </a:pPr>
            <a:r>
              <a:rPr lang="it-IT" sz="1400" b="0" i="0" u="none" strike="noStrike" baseline="0">
                <a:latin typeface="CIDFont+F2"/>
              </a:rPr>
              <a:t>Tempatkan </a:t>
            </a:r>
            <a:r>
              <a:rPr lang="it-IT" sz="1400" b="0" i="1" u="none" strike="noStrike" baseline="0">
                <a:latin typeface="CIDFont+F4"/>
              </a:rPr>
              <a:t>subquery</a:t>
            </a:r>
            <a:r>
              <a:rPr lang="it-IT" sz="1400" b="0" i="0" u="none" strike="noStrike" baseline="0">
                <a:latin typeface="CIDFont+F4"/>
              </a:rPr>
              <a:t> </a:t>
            </a:r>
            <a:r>
              <a:rPr lang="it-IT" sz="1400" b="0" i="0" u="none" strike="noStrike" baseline="0">
                <a:latin typeface="CIDFont+F2"/>
              </a:rPr>
              <a:t>di sebelah kanan dari kondisi pembanding.</a:t>
            </a:r>
            <a:endParaRPr lang="en-ID" sz="1400" b="0" i="0" u="none" strike="noStrike" baseline="0">
              <a:latin typeface="CIDFont+F2"/>
            </a:endParaRPr>
          </a:p>
          <a:p>
            <a:pPr marL="342900" indent="-342900" algn="l">
              <a:buFont typeface="+mj-lt"/>
              <a:buAutoNum type="arabicPeriod"/>
            </a:pPr>
            <a:r>
              <a:rPr lang="en-ID" sz="1400" b="0" i="0" u="none" strike="noStrike" baseline="0">
                <a:latin typeface="CIDFont+F2"/>
              </a:rPr>
              <a:t>Klausa ORDER BY dalam </a:t>
            </a:r>
            <a:r>
              <a:rPr lang="en-ID" sz="1400" b="0" i="1" u="none" strike="noStrike" baseline="0">
                <a:latin typeface="CIDFont+F4"/>
              </a:rPr>
              <a:t>subquery</a:t>
            </a:r>
            <a:r>
              <a:rPr lang="en-ID" sz="1400" b="0" i="0" u="none" strike="noStrike" baseline="0">
                <a:latin typeface="CIDFont+F4"/>
              </a:rPr>
              <a:t> </a:t>
            </a:r>
            <a:r>
              <a:rPr lang="en-ID" sz="1400" b="0" i="0" u="none" strike="noStrike" baseline="0">
                <a:latin typeface="CIDFont+F2"/>
              </a:rPr>
              <a:t>tidak diperlukan kecuali dilakukan pemeringkatan (</a:t>
            </a:r>
            <a:r>
              <a:rPr lang="en-ID" sz="1400" b="0" i="1" u="none" strike="noStrike" baseline="0">
                <a:latin typeface="CIDFont+F4"/>
              </a:rPr>
              <a:t>TopNanalysis</a:t>
            </a:r>
            <a:r>
              <a:rPr lang="en-ID" sz="1400" b="0" i="1" u="none" strike="noStrike" baseline="0">
                <a:latin typeface="CIDFont+F2"/>
              </a:rPr>
              <a:t>)</a:t>
            </a:r>
            <a:r>
              <a:rPr lang="en-ID" sz="1400" b="0" i="0" u="none" strike="noStrike" baseline="0">
                <a:latin typeface="CIDFont+F2"/>
              </a:rPr>
              <a:t>.</a:t>
            </a:r>
          </a:p>
          <a:p>
            <a:pPr marL="342900" indent="-342900" algn="l">
              <a:buFont typeface="+mj-lt"/>
              <a:buAutoNum type="arabicPeriod"/>
            </a:pPr>
            <a:r>
              <a:rPr lang="en-ID" sz="1400" b="0" i="0" u="none" strike="noStrike" baseline="0">
                <a:latin typeface="CIDFont+F2"/>
              </a:rPr>
              <a:t>Gunakan </a:t>
            </a:r>
            <a:r>
              <a:rPr lang="en-ID" sz="1400" b="1" i="1" u="none" strike="noStrike" baseline="0">
                <a:latin typeface="CIDFont+F4"/>
              </a:rPr>
              <a:t>singlerow operator</a:t>
            </a:r>
            <a:r>
              <a:rPr lang="en-ID" sz="1400" b="0" i="0" u="none" strike="noStrike" baseline="0">
                <a:latin typeface="CIDFont+F4"/>
              </a:rPr>
              <a:t> </a:t>
            </a:r>
            <a:r>
              <a:rPr lang="en-ID" sz="1400" b="0" i="0" u="none" strike="noStrike" baseline="0">
                <a:latin typeface="CIDFont+F2"/>
              </a:rPr>
              <a:t>pada </a:t>
            </a:r>
            <a:r>
              <a:rPr lang="en-ID" sz="1400" b="1" i="1" u="none" strike="noStrike" baseline="0">
                <a:latin typeface="CIDFont+F4"/>
              </a:rPr>
              <a:t>singlerow subquery</a:t>
            </a:r>
            <a:r>
              <a:rPr lang="en-ID" sz="1400" b="0" i="0" u="none" strike="noStrike" baseline="0">
                <a:latin typeface="CIDFont+F2"/>
              </a:rPr>
              <a:t>, dan gunakan </a:t>
            </a:r>
            <a:r>
              <a:rPr lang="en-ID" sz="1400" b="1" i="1" u="none" strike="noStrike" baseline="0">
                <a:latin typeface="CIDFont+F4"/>
              </a:rPr>
              <a:t>multiplerow operator</a:t>
            </a:r>
            <a:r>
              <a:rPr lang="en-ID" sz="1400" b="0" i="0" u="none" strike="noStrike" baseline="0">
                <a:latin typeface="CIDFont+F4"/>
              </a:rPr>
              <a:t> </a:t>
            </a:r>
            <a:r>
              <a:rPr lang="en-ID" sz="1400" b="0" i="0" u="none" strike="noStrike" baseline="0">
                <a:latin typeface="CIDFont+F2"/>
              </a:rPr>
              <a:t>pada </a:t>
            </a:r>
            <a:r>
              <a:rPr lang="en-ID" sz="1400" b="1" i="1" u="none" strike="noStrike" baseline="0">
                <a:latin typeface="CIDFont+F4"/>
              </a:rPr>
              <a:t>multiplerow subquery</a:t>
            </a:r>
            <a:r>
              <a:rPr lang="en-ID" sz="1400" b="1" i="1" u="none" strike="noStrike" baseline="0">
                <a:latin typeface="CIDFont+F2"/>
              </a:rPr>
              <a:t>.</a:t>
            </a:r>
          </a:p>
          <a:p>
            <a:pPr marL="342900" indent="-342900" algn="l">
              <a:buFont typeface="+mj-lt"/>
              <a:buAutoNum type="arabicPeriod"/>
            </a:pPr>
            <a:endParaRPr lang="en-ID" sz="1400" b="0" i="0" u="none" strike="noStrike" baseline="0">
              <a:latin typeface="CIDFont+F7"/>
            </a:endParaRPr>
          </a:p>
          <a:p>
            <a:pPr algn="l"/>
            <a:r>
              <a:rPr lang="en-ID" b="1" i="1" u="none" strike="noStrike" baseline="0">
                <a:latin typeface="CIDFont+F7"/>
              </a:rPr>
              <a:t>Single Row Subqueries</a:t>
            </a:r>
          </a:p>
          <a:p>
            <a:pPr lvl="1"/>
            <a:r>
              <a:rPr lang="en-ID" sz="1400" b="0" i="0" u="none" strike="noStrike" baseline="0">
                <a:latin typeface="CIDFont+F2"/>
              </a:rPr>
              <a:t>Suatu </a:t>
            </a:r>
            <a:r>
              <a:rPr lang="en-ID" sz="1400" b="0" i="1" u="none" strike="noStrike" baseline="0">
                <a:latin typeface="CIDFont+F4"/>
              </a:rPr>
              <a:t>singlerow subquery</a:t>
            </a:r>
            <a:r>
              <a:rPr lang="en-ID" sz="1400" b="0" i="0" u="none" strike="noStrike" baseline="0">
                <a:latin typeface="CIDFont+F4"/>
              </a:rPr>
              <a:t> </a:t>
            </a:r>
            <a:r>
              <a:rPr lang="en-ID" sz="1400" b="0" i="0" u="none" strike="noStrike" baseline="0">
                <a:latin typeface="CIDFont+F2"/>
              </a:rPr>
              <a:t>adalah mengembalikan satu baris dari pernyataan </a:t>
            </a:r>
            <a:r>
              <a:rPr lang="en-ID" sz="1400" b="0" i="0" u="none" strike="noStrike" baseline="0">
                <a:latin typeface="CIDFont+F4"/>
              </a:rPr>
              <a:t>inner </a:t>
            </a:r>
            <a:r>
              <a:rPr lang="en-ID" sz="1400" b="0" i="0" u="none" strike="noStrike" baseline="0">
                <a:latin typeface="CIDFont+F2"/>
              </a:rPr>
              <a:t>SELECT.</a:t>
            </a:r>
          </a:p>
          <a:p>
            <a:pPr lvl="1"/>
            <a:r>
              <a:rPr lang="en-ID" sz="1400" b="0" i="0" u="none" strike="noStrike" baseline="0">
                <a:latin typeface="CIDFont+F2"/>
              </a:rPr>
              <a:t>Tipe dari </a:t>
            </a:r>
            <a:r>
              <a:rPr lang="en-ID" sz="1400" b="0" i="1" u="none" strike="noStrike" baseline="0">
                <a:latin typeface="CIDFont+F4"/>
              </a:rPr>
              <a:t>subquery</a:t>
            </a:r>
            <a:r>
              <a:rPr lang="en-ID" sz="1400" b="0" i="0" u="none" strike="noStrike" baseline="0">
                <a:latin typeface="CIDFont+F4"/>
              </a:rPr>
              <a:t> </a:t>
            </a:r>
            <a:r>
              <a:rPr lang="en-ID" sz="1400" b="0" i="0" u="none" strike="noStrike" baseline="0">
                <a:latin typeface="CIDFont+F2"/>
              </a:rPr>
              <a:t>ini menggunakan suatu </a:t>
            </a:r>
            <a:r>
              <a:rPr lang="en-ID" sz="1400" b="0" i="1" u="none" strike="noStrike" baseline="0">
                <a:latin typeface="CIDFont+F4"/>
              </a:rPr>
              <a:t>singlerow operator</a:t>
            </a:r>
            <a:r>
              <a:rPr lang="en-ID" sz="1400" b="0" i="0" u="none" strike="noStrike" baseline="0">
                <a:latin typeface="CIDFont+F2"/>
              </a:rPr>
              <a:t>.</a:t>
            </a:r>
          </a:p>
          <a:p>
            <a:pPr lvl="1"/>
            <a:r>
              <a:rPr lang="en-ID" sz="1400" b="0" i="0" u="none" strike="noStrike" baseline="0">
                <a:latin typeface="CIDFont+F2"/>
              </a:rPr>
              <a:t>Beberapa operator pembanding single row :</a:t>
            </a:r>
          </a:p>
          <a:p>
            <a:pPr algn="l"/>
            <a:endParaRPr lang="en-ID" sz="1400" b="0" i="0" u="none" strike="noStrike" baseline="0">
              <a:latin typeface="CIDFont+F2"/>
            </a:endParaRPr>
          </a:p>
          <a:p>
            <a:pPr algn="l"/>
            <a:endParaRPr lang="en-ID" sz="1400" b="0" i="0" u="none" strike="noStrike" baseline="0">
              <a:latin typeface="CIDFont+F1"/>
            </a:endParaRPr>
          </a:p>
          <a:p>
            <a:pPr algn="l"/>
            <a:endParaRPr lang="en-ID" sz="1400">
              <a:latin typeface="CIDFont+F1"/>
            </a:endParaRPr>
          </a:p>
          <a:p>
            <a:pPr algn="l"/>
            <a:endParaRPr lang="en-ID" sz="1400">
              <a:latin typeface="CIDFont+F1"/>
            </a:endParaRPr>
          </a:p>
          <a:p>
            <a:pPr algn="l"/>
            <a:endParaRPr lang="en-ID" sz="1400">
              <a:latin typeface="CIDFont+F1"/>
            </a:endParaRPr>
          </a:p>
          <a:p>
            <a:pPr algn="l"/>
            <a:endParaRPr lang="en-ID" sz="1400">
              <a:latin typeface="CIDFont+F1"/>
            </a:endParaRPr>
          </a:p>
          <a:p>
            <a:pPr algn="l"/>
            <a:endParaRPr lang="en-ID" sz="1400">
              <a:latin typeface="CIDFont+F1"/>
            </a:endParaRPr>
          </a:p>
          <a:p>
            <a:pPr algn="l"/>
            <a:endParaRPr lang="en-ID" sz="1400" b="0" i="0" u="none" strike="noStrike" baseline="0">
              <a:latin typeface="CIDFont+F1"/>
            </a:endParaRPr>
          </a:p>
          <a:p>
            <a:pPr algn="l"/>
            <a:endParaRPr lang="en-ID" sz="1400">
              <a:latin typeface="CIDFont+F1"/>
            </a:endParaRPr>
          </a:p>
          <a:p>
            <a:pPr algn="l"/>
            <a:endParaRPr lang="en-ID" sz="1400">
              <a:latin typeface="CIDFont+F1"/>
            </a:endParaRPr>
          </a:p>
          <a:p>
            <a:pPr algn="l"/>
            <a:r>
              <a:rPr lang="en-ID" sz="1400" b="0" i="0" u="none" strike="noStrike" baseline="0">
                <a:latin typeface="CIDFont+F2"/>
              </a:rPr>
              <a:t>Tampilkan pegawai pegawai yang job Idnya sama dengan pegawai 141 :</a:t>
            </a:r>
          </a:p>
          <a:p>
            <a:pPr algn="l"/>
            <a:endParaRPr lang="en-ID" sz="1400" b="0" i="0" u="none" strike="noStrike" baseline="0">
              <a:latin typeface="CIDFont+F2"/>
            </a:endParaRPr>
          </a:p>
          <a:p>
            <a:pPr lvl="2"/>
            <a:r>
              <a:rPr lang="en-US" b="1" i="0" u="none" strike="noStrike" baseline="0">
                <a:solidFill>
                  <a:srgbClr val="0000FF"/>
                </a:solidFill>
                <a:latin typeface="CIDFont+F2"/>
              </a:rPr>
              <a:t>SELECT</a:t>
            </a:r>
            <a:r>
              <a:rPr lang="en-US" b="0" i="0" u="none" strike="noStrike" baseline="0">
                <a:solidFill>
                  <a:srgbClr val="000000"/>
                </a:solidFill>
                <a:latin typeface="CIDFont+F2"/>
              </a:rPr>
              <a:t> </a:t>
            </a:r>
            <a:r>
              <a:rPr lang="en-US" b="0" i="0" u="none" strike="noStrike" baseline="0">
                <a:solidFill>
                  <a:srgbClr val="808000"/>
                </a:solidFill>
                <a:latin typeface="CIDFont+F2"/>
              </a:rPr>
              <a:t>last_name</a:t>
            </a:r>
            <a:r>
              <a:rPr lang="en-US" b="0" i="0" u="none" strike="noStrike" baseline="0">
                <a:solidFill>
                  <a:srgbClr val="0000FF"/>
                </a:solidFill>
                <a:latin typeface="CIDFont+F2"/>
              </a:rPr>
              <a:t>,</a:t>
            </a:r>
            <a:r>
              <a:rPr lang="en-US" b="0" i="0" u="none" strike="noStrike" baseline="0">
                <a:solidFill>
                  <a:srgbClr val="000000"/>
                </a:solidFill>
                <a:latin typeface="CIDFont+F2"/>
              </a:rPr>
              <a:t> </a:t>
            </a:r>
            <a:r>
              <a:rPr lang="en-US" b="0" i="0" u="none" strike="noStrike" baseline="0">
                <a:solidFill>
                  <a:srgbClr val="808000"/>
                </a:solidFill>
                <a:latin typeface="CIDFont+F2"/>
              </a:rPr>
              <a:t>job_id</a:t>
            </a:r>
          </a:p>
          <a:p>
            <a:pPr lvl="2"/>
            <a:r>
              <a:rPr lang="en-ID" b="1" i="0" u="none" strike="noStrike" baseline="0">
                <a:solidFill>
                  <a:srgbClr val="0000FF"/>
                </a:solidFill>
                <a:latin typeface="CIDFont+F2"/>
              </a:rPr>
              <a:t>FROM</a:t>
            </a:r>
            <a:r>
              <a:rPr lang="en-ID" b="0" i="0" u="none" strike="noStrike" baseline="0">
                <a:solidFill>
                  <a:srgbClr val="000000"/>
                </a:solidFill>
                <a:latin typeface="CIDFont+F2"/>
              </a:rPr>
              <a:t> </a:t>
            </a:r>
            <a:r>
              <a:rPr lang="en-ID" b="0" i="0" u="none" strike="noStrike" baseline="0">
                <a:solidFill>
                  <a:srgbClr val="808000"/>
                </a:solidFill>
                <a:latin typeface="CIDFont+F2"/>
              </a:rPr>
              <a:t>employees</a:t>
            </a:r>
          </a:p>
          <a:p>
            <a:pPr lvl="3"/>
            <a:r>
              <a:rPr lang="en-US" b="1" i="0" u="none" strike="noStrike" baseline="0">
                <a:solidFill>
                  <a:srgbClr val="0000FF"/>
                </a:solidFill>
                <a:latin typeface="CIDFont+F2"/>
              </a:rPr>
              <a:t>WHERE</a:t>
            </a:r>
            <a:r>
              <a:rPr lang="en-US" b="0" i="0" u="none" strike="noStrike" baseline="0">
                <a:solidFill>
                  <a:srgbClr val="000000"/>
                </a:solidFill>
                <a:latin typeface="CIDFont+F2"/>
              </a:rPr>
              <a:t> </a:t>
            </a:r>
            <a:r>
              <a:rPr lang="en-US" b="0" i="0" u="none" strike="noStrike" baseline="0">
                <a:solidFill>
                  <a:srgbClr val="808000"/>
                </a:solidFill>
                <a:latin typeface="CIDFont+F2"/>
              </a:rPr>
              <a:t>job_id</a:t>
            </a:r>
            <a:r>
              <a:rPr lang="en-US" b="0" i="0" u="none" strike="noStrike" baseline="0">
                <a:solidFill>
                  <a:srgbClr val="000000"/>
                </a:solidFill>
                <a:latin typeface="CIDFont+F2"/>
              </a:rPr>
              <a:t> </a:t>
            </a:r>
            <a:r>
              <a:rPr lang="en-US" b="0" i="0" u="none" strike="noStrike" baseline="0">
                <a:solidFill>
                  <a:srgbClr val="0000FF"/>
                </a:solidFill>
                <a:latin typeface="CIDFont+F2"/>
              </a:rPr>
              <a:t>=</a:t>
            </a:r>
            <a:r>
              <a:rPr lang="en-US" b="0" i="0" u="none" strike="noStrike" baseline="0">
                <a:solidFill>
                  <a:srgbClr val="000000"/>
                </a:solidFill>
                <a:latin typeface="CIDFont+F2"/>
              </a:rPr>
              <a:t> </a:t>
            </a:r>
            <a:r>
              <a:rPr lang="en-US" b="0" i="0" u="none" strike="noStrike" baseline="0">
                <a:solidFill>
                  <a:srgbClr val="0000FF"/>
                </a:solidFill>
                <a:latin typeface="CIDFont+F2"/>
              </a:rPr>
              <a:t>(</a:t>
            </a:r>
            <a:r>
              <a:rPr lang="en-US" b="1" i="0" u="none" strike="noStrike" baseline="0">
                <a:solidFill>
                  <a:srgbClr val="0000FF"/>
                </a:solidFill>
                <a:latin typeface="CIDFont+F2"/>
              </a:rPr>
              <a:t>SELECT</a:t>
            </a:r>
            <a:r>
              <a:rPr lang="en-US" b="0" i="0" u="none" strike="noStrike" baseline="0">
                <a:solidFill>
                  <a:srgbClr val="000000"/>
                </a:solidFill>
                <a:latin typeface="CIDFont+F2"/>
              </a:rPr>
              <a:t> </a:t>
            </a:r>
            <a:r>
              <a:rPr lang="en-US" b="0" i="0" u="none" strike="noStrike" baseline="0">
                <a:solidFill>
                  <a:srgbClr val="808000"/>
                </a:solidFill>
                <a:latin typeface="CIDFont+F2"/>
              </a:rPr>
              <a:t>job_id</a:t>
            </a:r>
          </a:p>
          <a:p>
            <a:pPr lvl="3"/>
            <a:r>
              <a:rPr lang="en-ID" b="1" i="0" u="none" strike="noStrike" baseline="0">
                <a:solidFill>
                  <a:srgbClr val="0000FF"/>
                </a:solidFill>
                <a:latin typeface="CIDFont+F2"/>
              </a:rPr>
              <a:t>FROM</a:t>
            </a:r>
            <a:r>
              <a:rPr lang="en-ID" b="0" i="0" u="none" strike="noStrike" baseline="0">
                <a:solidFill>
                  <a:srgbClr val="000000"/>
                </a:solidFill>
                <a:latin typeface="CIDFont+F2"/>
              </a:rPr>
              <a:t> </a:t>
            </a:r>
            <a:r>
              <a:rPr lang="en-ID" b="0" i="0" u="none" strike="noStrike" baseline="0">
                <a:solidFill>
                  <a:srgbClr val="808000"/>
                </a:solidFill>
                <a:latin typeface="CIDFont+F2"/>
              </a:rPr>
              <a:t>employees</a:t>
            </a:r>
          </a:p>
          <a:p>
            <a:pPr lvl="3"/>
            <a:r>
              <a:rPr lang="en-ID" b="1" i="0" u="none" strike="noStrike" baseline="0">
                <a:solidFill>
                  <a:srgbClr val="0000FF"/>
                </a:solidFill>
                <a:latin typeface="CIDFont+F2"/>
              </a:rPr>
              <a:t>WHERE</a:t>
            </a:r>
            <a:r>
              <a:rPr lang="en-ID" b="0" i="0" u="none" strike="noStrike" baseline="0">
                <a:solidFill>
                  <a:srgbClr val="000000"/>
                </a:solidFill>
                <a:latin typeface="CIDFont+F2"/>
              </a:rPr>
              <a:t> </a:t>
            </a:r>
            <a:r>
              <a:rPr lang="en-ID" b="0" i="0" u="none" strike="noStrike" baseline="0">
                <a:solidFill>
                  <a:srgbClr val="808000"/>
                </a:solidFill>
                <a:latin typeface="CIDFont+F2"/>
              </a:rPr>
              <a:t>employee_id</a:t>
            </a:r>
            <a:r>
              <a:rPr lang="en-ID" b="0" i="0" u="none" strike="noStrike" baseline="0">
                <a:solidFill>
                  <a:srgbClr val="000000"/>
                </a:solidFill>
                <a:latin typeface="CIDFont+F2"/>
              </a:rPr>
              <a:t> </a:t>
            </a:r>
            <a:r>
              <a:rPr lang="en-ID" b="0" i="0" u="none" strike="noStrike" baseline="0">
                <a:solidFill>
                  <a:srgbClr val="0000FF"/>
                </a:solidFill>
                <a:latin typeface="CIDFont+F2"/>
              </a:rPr>
              <a:t>=</a:t>
            </a:r>
            <a:r>
              <a:rPr lang="en-ID" b="0" i="0" u="none" strike="noStrike" baseline="0">
                <a:solidFill>
                  <a:srgbClr val="000000"/>
                </a:solidFill>
                <a:latin typeface="CIDFont+F2"/>
              </a:rPr>
              <a:t> </a:t>
            </a:r>
            <a:r>
              <a:rPr lang="en-ID" b="0" i="0" u="none" strike="noStrike" baseline="0">
                <a:solidFill>
                  <a:srgbClr val="800080"/>
                </a:solidFill>
                <a:latin typeface="CIDFont+F2"/>
              </a:rPr>
              <a:t>141</a:t>
            </a:r>
            <a:r>
              <a:rPr lang="en-ID" b="0" i="0" u="none" strike="noStrike" baseline="0">
                <a:solidFill>
                  <a:srgbClr val="000000"/>
                </a:solidFill>
                <a:latin typeface="CIDFont+F2"/>
              </a:rPr>
              <a:t> </a:t>
            </a:r>
            <a:r>
              <a:rPr lang="en-ID" b="0" i="0" u="none" strike="noStrike" baseline="0">
                <a:solidFill>
                  <a:srgbClr val="0000FF"/>
                </a:solidFill>
                <a:latin typeface="CIDFont+F2"/>
              </a:rPr>
              <a:t>);</a:t>
            </a:r>
          </a:p>
          <a:p>
            <a:endParaRPr lang="en-ID" sz="1800" b="0" i="0" u="none" strike="noStrike" baseline="0">
              <a:solidFill>
                <a:srgbClr val="0000FF"/>
              </a:solidFill>
              <a:latin typeface="Courier New" panose="02070309020205020404" pitchFamily="49" charset="0"/>
            </a:endParaRPr>
          </a:p>
          <a:p>
            <a:pPr algn="l"/>
            <a:endParaRPr lang="en-ID" sz="1400" b="0" i="0" u="none" strike="noStrike" baseline="0">
              <a:latin typeface="CIDFont+F2"/>
            </a:endParaRPr>
          </a:p>
        </p:txBody>
      </p:sp>
      <p:graphicFrame>
        <p:nvGraphicFramePr>
          <p:cNvPr id="2" name="Table 2">
            <a:extLst>
              <a:ext uri="{FF2B5EF4-FFF2-40B4-BE49-F238E27FC236}">
                <a16:creationId xmlns:a16="http://schemas.microsoft.com/office/drawing/2014/main" id="{D8860027-B84C-D937-2F5A-7E1DD34BB296}"/>
              </a:ext>
            </a:extLst>
          </p:cNvPr>
          <p:cNvGraphicFramePr>
            <a:graphicFrameLocks noGrp="1"/>
          </p:cNvGraphicFramePr>
          <p:nvPr>
            <p:extLst>
              <p:ext uri="{D42A27DB-BD31-4B8C-83A1-F6EECF244321}">
                <p14:modId xmlns:p14="http://schemas.microsoft.com/office/powerpoint/2010/main" val="2822865947"/>
              </p:ext>
            </p:extLst>
          </p:nvPr>
        </p:nvGraphicFramePr>
        <p:xfrm>
          <a:off x="4462670" y="2362200"/>
          <a:ext cx="944218" cy="2133600"/>
        </p:xfrm>
        <a:graphic>
          <a:graphicData uri="http://schemas.openxmlformats.org/drawingml/2006/table">
            <a:tbl>
              <a:tblPr firstRow="1" bandRow="1">
                <a:tableStyleId>{5C22544A-7EE6-4342-B048-85BDC9FD1C3A}</a:tableStyleId>
              </a:tblPr>
              <a:tblGrid>
                <a:gridCol w="944218">
                  <a:extLst>
                    <a:ext uri="{9D8B030D-6E8A-4147-A177-3AD203B41FA5}">
                      <a16:colId xmlns:a16="http://schemas.microsoft.com/office/drawing/2014/main" val="3023766506"/>
                    </a:ext>
                  </a:extLst>
                </a:gridCol>
              </a:tblGrid>
              <a:tr h="284805">
                <a:tc>
                  <a:txBody>
                    <a:bodyPr/>
                    <a:lstStyle/>
                    <a:p>
                      <a:pPr algn="ctr"/>
                      <a:r>
                        <a:rPr lang="en-US" sz="1400"/>
                        <a:t>Operator</a:t>
                      </a:r>
                      <a:endParaRPr lang="en-ID" sz="1400"/>
                    </a:p>
                  </a:txBody>
                  <a:tcPr/>
                </a:tc>
                <a:extLst>
                  <a:ext uri="{0D108BD9-81ED-4DB2-BD59-A6C34878D82A}">
                    <a16:rowId xmlns:a16="http://schemas.microsoft.com/office/drawing/2014/main" val="3834926879"/>
                  </a:ext>
                </a:extLst>
              </a:tr>
              <a:tr h="284805">
                <a:tc>
                  <a:txBody>
                    <a:bodyPr/>
                    <a:lstStyle/>
                    <a:p>
                      <a:pPr algn="ctr"/>
                      <a:r>
                        <a:rPr lang="en-US" sz="1400"/>
                        <a:t>=</a:t>
                      </a:r>
                      <a:endParaRPr lang="en-ID" sz="1400"/>
                    </a:p>
                  </a:txBody>
                  <a:tcPr/>
                </a:tc>
                <a:extLst>
                  <a:ext uri="{0D108BD9-81ED-4DB2-BD59-A6C34878D82A}">
                    <a16:rowId xmlns:a16="http://schemas.microsoft.com/office/drawing/2014/main" val="2269086702"/>
                  </a:ext>
                </a:extLst>
              </a:tr>
              <a:tr h="284805">
                <a:tc>
                  <a:txBody>
                    <a:bodyPr/>
                    <a:lstStyle/>
                    <a:p>
                      <a:pPr algn="ctr"/>
                      <a:r>
                        <a:rPr lang="en-US" sz="1400"/>
                        <a:t>&gt;</a:t>
                      </a:r>
                      <a:endParaRPr lang="en-ID" sz="1400"/>
                    </a:p>
                  </a:txBody>
                  <a:tcPr/>
                </a:tc>
                <a:extLst>
                  <a:ext uri="{0D108BD9-81ED-4DB2-BD59-A6C34878D82A}">
                    <a16:rowId xmlns:a16="http://schemas.microsoft.com/office/drawing/2014/main" val="417793153"/>
                  </a:ext>
                </a:extLst>
              </a:tr>
              <a:tr h="284805">
                <a:tc>
                  <a:txBody>
                    <a:bodyPr/>
                    <a:lstStyle/>
                    <a:p>
                      <a:pPr algn="ctr"/>
                      <a:r>
                        <a:rPr lang="en-US" sz="1400"/>
                        <a:t>&gt;=</a:t>
                      </a:r>
                      <a:endParaRPr lang="en-ID" sz="1400"/>
                    </a:p>
                  </a:txBody>
                  <a:tcPr/>
                </a:tc>
                <a:extLst>
                  <a:ext uri="{0D108BD9-81ED-4DB2-BD59-A6C34878D82A}">
                    <a16:rowId xmlns:a16="http://schemas.microsoft.com/office/drawing/2014/main" val="2771473762"/>
                  </a:ext>
                </a:extLst>
              </a:tr>
              <a:tr h="284805">
                <a:tc>
                  <a:txBody>
                    <a:bodyPr/>
                    <a:lstStyle/>
                    <a:p>
                      <a:pPr algn="ctr"/>
                      <a:r>
                        <a:rPr lang="en-US" sz="1400"/>
                        <a:t>&lt;</a:t>
                      </a:r>
                      <a:endParaRPr lang="en-ID" sz="1400"/>
                    </a:p>
                  </a:txBody>
                  <a:tcPr/>
                </a:tc>
                <a:extLst>
                  <a:ext uri="{0D108BD9-81ED-4DB2-BD59-A6C34878D82A}">
                    <a16:rowId xmlns:a16="http://schemas.microsoft.com/office/drawing/2014/main" val="2287698319"/>
                  </a:ext>
                </a:extLst>
              </a:tr>
              <a:tr h="284805">
                <a:tc>
                  <a:txBody>
                    <a:bodyPr/>
                    <a:lstStyle/>
                    <a:p>
                      <a:pPr algn="ctr"/>
                      <a:r>
                        <a:rPr lang="en-US" sz="1400"/>
                        <a:t>&lt;=</a:t>
                      </a:r>
                      <a:endParaRPr lang="en-ID" sz="1400"/>
                    </a:p>
                  </a:txBody>
                  <a:tcPr/>
                </a:tc>
                <a:extLst>
                  <a:ext uri="{0D108BD9-81ED-4DB2-BD59-A6C34878D82A}">
                    <a16:rowId xmlns:a16="http://schemas.microsoft.com/office/drawing/2014/main" val="3328229025"/>
                  </a:ext>
                </a:extLst>
              </a:tr>
              <a:tr h="284805">
                <a:tc>
                  <a:txBody>
                    <a:bodyPr/>
                    <a:lstStyle/>
                    <a:p>
                      <a:pPr algn="ctr"/>
                      <a:r>
                        <a:rPr lang="en-US" sz="1400"/>
                        <a:t>&lt;&gt;</a:t>
                      </a:r>
                      <a:endParaRPr lang="en-ID" sz="1400"/>
                    </a:p>
                  </a:txBody>
                  <a:tcPr/>
                </a:tc>
                <a:extLst>
                  <a:ext uri="{0D108BD9-81ED-4DB2-BD59-A6C34878D82A}">
                    <a16:rowId xmlns:a16="http://schemas.microsoft.com/office/drawing/2014/main" val="713526213"/>
                  </a:ext>
                </a:extLst>
              </a:tr>
            </a:tbl>
          </a:graphicData>
        </a:graphic>
      </p:graphicFrame>
    </p:spTree>
    <p:extLst>
      <p:ext uri="{BB962C8B-B14F-4D97-AF65-F5344CB8AC3E}">
        <p14:creationId xmlns:p14="http://schemas.microsoft.com/office/powerpoint/2010/main" val="265907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B974E9-ABB9-4096-FBD2-DA270A71A0B2}"/>
              </a:ext>
            </a:extLst>
          </p:cNvPr>
          <p:cNvSpPr txBox="1"/>
          <p:nvPr/>
        </p:nvSpPr>
        <p:spPr>
          <a:xfrm>
            <a:off x="1000540" y="2068375"/>
            <a:ext cx="10701130" cy="3693319"/>
          </a:xfrm>
          <a:prstGeom prst="rect">
            <a:avLst/>
          </a:prstGeom>
          <a:noFill/>
        </p:spPr>
        <p:txBody>
          <a:bodyPr wrap="square">
            <a:spAutoFit/>
          </a:bodyPr>
          <a:lstStyle/>
          <a:p>
            <a:pPr marL="0" indent="0" algn="just">
              <a:buNone/>
            </a:pPr>
            <a:r>
              <a:rPr lang="en-ID" sz="1800" b="0" i="0" u="none" strike="noStrike" baseline="0">
                <a:latin typeface="CIDFont+F2"/>
              </a:rPr>
              <a:t>DBMS umumnya menyediakan program khusus (utilitas/</a:t>
            </a:r>
            <a:r>
              <a:rPr lang="en-ID" sz="1800" b="0" i="0" u="none" strike="noStrike" baseline="0">
                <a:latin typeface="CIDFont+F4"/>
              </a:rPr>
              <a:t>Utility</a:t>
            </a:r>
            <a:r>
              <a:rPr lang="en-ID" sz="1800" b="0" i="0" u="none" strike="noStrike" baseline="0">
                <a:latin typeface="CIDFont+F2"/>
              </a:rPr>
              <a:t>) yang dapat digunakan </a:t>
            </a:r>
            <a:r>
              <a:rPr lang="nn-NO" sz="1800" b="0" i="0" u="none" strike="noStrike" baseline="0">
                <a:latin typeface="CIDFont+F2"/>
              </a:rPr>
              <a:t>secara interaktif untuk melakukan berbagai operasi terhadap basis data, seperti pembuatan </a:t>
            </a:r>
            <a:r>
              <a:rPr lang="en-ID" sz="1800" b="0" i="0" u="none" strike="noStrike" baseline="0">
                <a:latin typeface="CIDFont+F2"/>
              </a:rPr>
              <a:t>table, penghapusan table, penambahan data, pengubahan data, pencarian data, penghapusan data dan lain-lain. Namun di samping adanya program khusus itu, DBMS juga umumnya menyediakan sekumpulan perintah (dalam bentuk </a:t>
            </a:r>
            <a:r>
              <a:rPr lang="en-ID" sz="1800" b="0" i="0" u="none" strike="noStrike" baseline="0">
                <a:latin typeface="CIDFont+F4"/>
              </a:rPr>
              <a:t>commandline</a:t>
            </a:r>
            <a:r>
              <a:rPr lang="en-ID" sz="1800" b="0" i="0" u="none" strike="noStrike" baseline="0">
                <a:latin typeface="CIDFont+F2"/>
              </a:rPr>
              <a:t>, yakni perintah yang dituliskan pemakai) untuk maksud yang sama. Perintah-perintah ini dapat diberikan (dan dikerjakan oleh DBMS) melalui utilitas lain yang juga disediakan DBMS atau melalui program/aplikasi yang dibuat sendiri oleh pemakai. Kumpulan perintah ini dapat disebut sebagai Bahasa Basis Data (</a:t>
            </a:r>
            <a:r>
              <a:rPr lang="en-ID" sz="1800" b="0" i="0" u="none" strike="noStrike" baseline="0">
                <a:latin typeface="CIDFont+F4"/>
              </a:rPr>
              <a:t>Database Language</a:t>
            </a:r>
            <a:r>
              <a:rPr lang="en-ID" sz="1800" b="0" i="0" u="none" strike="noStrike" baseline="0">
                <a:latin typeface="CIDFont+F2"/>
              </a:rPr>
              <a:t>).</a:t>
            </a:r>
          </a:p>
          <a:p>
            <a:pPr marL="0" indent="0" algn="just">
              <a:buNone/>
            </a:pPr>
            <a:endParaRPr lang="en-ID" sz="1800" b="0" i="0" u="none" strike="noStrike" baseline="0">
              <a:latin typeface="CIDFont+F2"/>
            </a:endParaRPr>
          </a:p>
          <a:p>
            <a:pPr marL="0" indent="0" algn="just">
              <a:buNone/>
            </a:pPr>
            <a:r>
              <a:rPr lang="en-ID" sz="1800" b="0" i="0" u="none" strike="noStrike" baseline="0">
                <a:latin typeface="CIDFont+F2"/>
              </a:rPr>
              <a:t>Ada banyak sekali bahasa basis data yang pernah dibuat untuk masing-masing DBMS. Namun akhirnya yang menjadi standar adalah SQL. SQL merupakan kependekan dari </a:t>
            </a:r>
            <a:r>
              <a:rPr lang="en-ID" sz="1800" b="0" i="0" u="none" strike="noStrike" baseline="0">
                <a:latin typeface="CIDFont+F4"/>
              </a:rPr>
              <a:t>Structured Query Languange </a:t>
            </a:r>
            <a:r>
              <a:rPr lang="en-ID" sz="1800" b="0" i="0" u="none" strike="noStrike" baseline="0">
                <a:latin typeface="CIDFont+F2"/>
              </a:rPr>
              <a:t>(Bahasa Query yang Terstruktur). Istilah </a:t>
            </a:r>
            <a:r>
              <a:rPr lang="en-ID" sz="1800" b="0" i="0" u="none" strike="noStrike" baseline="0">
                <a:latin typeface="CIDFont+F4"/>
              </a:rPr>
              <a:t>Query Languange </a:t>
            </a:r>
            <a:r>
              <a:rPr lang="en-ID" sz="1800" b="0" i="0" u="none" strike="noStrike" baseline="0">
                <a:latin typeface="CIDFont+F2"/>
              </a:rPr>
              <a:t>memang tidak tepat sama dengan istilah Bahasa Basis Data (</a:t>
            </a:r>
            <a:r>
              <a:rPr lang="en-ID" sz="1800" b="0" i="0" u="none" strike="noStrike" baseline="0">
                <a:latin typeface="CIDFont+F4"/>
              </a:rPr>
              <a:t>Database Languange</a:t>
            </a:r>
            <a:r>
              <a:rPr lang="en-ID" sz="1800" b="0" i="0" u="none" strike="noStrike" baseline="0">
                <a:latin typeface="CIDFont+F2"/>
              </a:rPr>
              <a:t>). Bahasa Basis Data terdiri atas </a:t>
            </a:r>
            <a:r>
              <a:rPr lang="en-ID" sz="1800" b="0" i="0" u="none" strike="noStrike" baseline="0">
                <a:latin typeface="CIDFont+F4"/>
              </a:rPr>
              <a:t>Data Definition Language </a:t>
            </a:r>
            <a:r>
              <a:rPr lang="en-ID" sz="1800" b="0" i="0" u="none" strike="noStrike" baseline="0">
                <a:latin typeface="CIDFont+F2"/>
              </a:rPr>
              <a:t>(DDL) dan </a:t>
            </a:r>
            <a:r>
              <a:rPr lang="en-ID" sz="1800" b="0" i="0" u="none" strike="noStrike" baseline="0">
                <a:latin typeface="CIDFont+F4"/>
              </a:rPr>
              <a:t>Data Manipulation Language </a:t>
            </a:r>
            <a:r>
              <a:rPr lang="en-ID" sz="1800" b="0" i="0" u="none" strike="noStrike" baseline="0">
                <a:latin typeface="CIDFont+F2"/>
              </a:rPr>
              <a:t>(DML).</a:t>
            </a:r>
            <a:endParaRPr lang="en-ID"/>
          </a:p>
        </p:txBody>
      </p:sp>
      <p:sp>
        <p:nvSpPr>
          <p:cNvPr id="5" name="Rectangle 4">
            <a:extLst>
              <a:ext uri="{FF2B5EF4-FFF2-40B4-BE49-F238E27FC236}">
                <a16:creationId xmlns:a16="http://schemas.microsoft.com/office/drawing/2014/main" id="{79612CC5-1BA3-52CF-EA1E-6E45DF6BC75E}"/>
              </a:ext>
            </a:extLst>
          </p:cNvPr>
          <p:cNvSpPr/>
          <p:nvPr/>
        </p:nvSpPr>
        <p:spPr>
          <a:xfrm>
            <a:off x="3478882" y="634641"/>
            <a:ext cx="4359591" cy="923330"/>
          </a:xfrm>
          <a:prstGeom prst="rect">
            <a:avLst/>
          </a:prstGeom>
          <a:noFill/>
        </p:spPr>
        <p:txBody>
          <a:bodyPr wrap="none" lIns="91440" tIns="45720" rIns="91440" bIns="45720">
            <a:spAutoFit/>
          </a:bodyPr>
          <a:lstStyle/>
          <a:p>
            <a:pPr algn="ctr"/>
            <a:r>
              <a:rPr lang="en-US" sz="5400" b="1">
                <a:ln w="22225">
                  <a:solidFill>
                    <a:schemeClr val="accent2"/>
                  </a:solidFill>
                  <a:prstDash val="solid"/>
                </a:ln>
                <a:solidFill>
                  <a:schemeClr val="accent2">
                    <a:lumMod val="40000"/>
                    <a:lumOff val="60000"/>
                  </a:schemeClr>
                </a:solidFill>
              </a:rPr>
              <a:t>Pengantar SQL</a:t>
            </a:r>
          </a:p>
        </p:txBody>
      </p:sp>
    </p:spTree>
    <p:extLst>
      <p:ext uri="{BB962C8B-B14F-4D97-AF65-F5344CB8AC3E}">
        <p14:creationId xmlns:p14="http://schemas.microsoft.com/office/powerpoint/2010/main" val="1769747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F69632-FCE7-CF92-D857-3D0B72591359}"/>
              </a:ext>
            </a:extLst>
          </p:cNvPr>
          <p:cNvSpPr txBox="1"/>
          <p:nvPr/>
        </p:nvSpPr>
        <p:spPr>
          <a:xfrm>
            <a:off x="854766" y="1198605"/>
            <a:ext cx="10187608" cy="4555093"/>
          </a:xfrm>
          <a:prstGeom prst="rect">
            <a:avLst/>
          </a:prstGeom>
          <a:noFill/>
        </p:spPr>
        <p:txBody>
          <a:bodyPr wrap="square">
            <a:spAutoFit/>
          </a:bodyPr>
          <a:lstStyle/>
          <a:p>
            <a:pPr algn="l"/>
            <a:r>
              <a:rPr lang="en-ID" sz="2000" b="1" i="0" u="none" strike="noStrike" baseline="0">
                <a:latin typeface="CIDFont+F7"/>
              </a:rPr>
              <a:t>Multiple Row Subqueries</a:t>
            </a:r>
          </a:p>
          <a:p>
            <a:pPr algn="l"/>
            <a:endParaRPr lang="en-ID" sz="1800" b="0" i="0" u="none" strike="noStrike" baseline="0">
              <a:latin typeface="CIDFont+F2"/>
            </a:endParaRPr>
          </a:p>
          <a:p>
            <a:pPr algn="just"/>
            <a:r>
              <a:rPr lang="en-ID" sz="1800" b="0" i="0" u="none" strike="noStrike" baseline="0">
                <a:latin typeface="CIDFont+F2"/>
              </a:rPr>
              <a:t>Subquery subquery yang mengembalikan lebih dari satu baris disebut </a:t>
            </a:r>
            <a:r>
              <a:rPr lang="en-ID" sz="1800" b="0" i="1" u="none" strike="noStrike" baseline="0">
                <a:latin typeface="CIDFont+F4"/>
              </a:rPr>
              <a:t>multiplerow subqueries</a:t>
            </a:r>
            <a:r>
              <a:rPr lang="en-ID" sz="1800" b="0" i="0" u="none" strike="noStrike" baseline="0">
                <a:latin typeface="CIDFont+F2"/>
              </a:rPr>
              <a:t>. Kita menggunakan suatu </a:t>
            </a:r>
            <a:r>
              <a:rPr lang="en-ID" sz="1800" b="0" i="0" u="none" strike="noStrike" baseline="0">
                <a:latin typeface="CIDFont+F4"/>
              </a:rPr>
              <a:t>multiplerow operator</a:t>
            </a:r>
            <a:r>
              <a:rPr lang="en-ID" sz="1800" b="0" i="0" u="none" strike="noStrike" baseline="0">
                <a:latin typeface="CIDFont+F2"/>
              </a:rPr>
              <a:t>, disamping suatu </a:t>
            </a:r>
            <a:r>
              <a:rPr lang="en-ID" sz="1800" b="0" i="0" u="none" strike="noStrike" baseline="0">
                <a:latin typeface="CIDFont+F4"/>
              </a:rPr>
              <a:t>singlerowoperator</a:t>
            </a:r>
            <a:r>
              <a:rPr lang="en-ID" sz="1800" b="0" i="0" u="none" strike="noStrike" baseline="0">
                <a:latin typeface="CIDFont+F2"/>
              </a:rPr>
              <a:t>, pada suatu </a:t>
            </a:r>
            <a:r>
              <a:rPr lang="en-ID" sz="1800" b="0" i="1" u="none" strike="noStrike" baseline="0">
                <a:latin typeface="CIDFont+F4"/>
              </a:rPr>
              <a:t>miltiplerowsubquery</a:t>
            </a:r>
            <a:r>
              <a:rPr lang="en-ID" sz="1800" b="0" i="0" u="none" strike="noStrike" baseline="0">
                <a:latin typeface="CIDFont+F2"/>
              </a:rPr>
              <a:t>. </a:t>
            </a:r>
            <a:r>
              <a:rPr lang="en-ID" sz="1800" b="0" i="0" u="none" strike="noStrike" baseline="0">
                <a:latin typeface="CIDFont+F4"/>
              </a:rPr>
              <a:t>Multiplerowoperator </a:t>
            </a:r>
            <a:r>
              <a:rPr lang="en-ID" sz="1800" b="0" i="0" u="none" strike="noStrike" baseline="0">
                <a:latin typeface="CIDFont+F2"/>
              </a:rPr>
              <a:t>memperkirakan satu atau lebih nilai-nilai :</a:t>
            </a:r>
          </a:p>
          <a:p>
            <a:pPr algn="l"/>
            <a:endParaRPr lang="en-ID" sz="1800" b="0" i="0" u="none" strike="noStrike" baseline="0">
              <a:latin typeface="CIDFont+F1"/>
            </a:endParaRPr>
          </a:p>
          <a:p>
            <a:pPr algn="l"/>
            <a:r>
              <a:rPr lang="en-ID" sz="1800" b="0" i="0" u="none" strike="noStrike" baseline="0">
                <a:latin typeface="CIDFont+F1"/>
              </a:rPr>
              <a:t>Contoh</a:t>
            </a:r>
          </a:p>
          <a:p>
            <a:pPr algn="l"/>
            <a:r>
              <a:rPr lang="en-ID" sz="1800" b="0" i="0" u="none" strike="noStrike" baseline="0">
                <a:latin typeface="CIDFont+F2"/>
              </a:rPr>
              <a:t>Cari pegawaipegawai yang mendapat penghasilan yang sama dengan penghasilan minimum untuk setiap departemen. </a:t>
            </a:r>
            <a:r>
              <a:rPr lang="en-ID" sz="1800" b="0" i="0" u="none" strike="noStrike" baseline="0">
                <a:latin typeface="CIDFont+F4"/>
              </a:rPr>
              <a:t>Inner query </a:t>
            </a:r>
            <a:r>
              <a:rPr lang="en-ID" sz="1800" b="0" i="0" u="none" strike="noStrike" baseline="0">
                <a:latin typeface="CIDFont+F2"/>
              </a:rPr>
              <a:t>dieksekusi pertama kali, menghasilkan suatu hasil query. </a:t>
            </a:r>
          </a:p>
          <a:p>
            <a:pPr algn="l"/>
            <a:endParaRPr lang="en-ID" sz="1800" b="0" i="0" u="none" strike="noStrike" baseline="0">
              <a:latin typeface="CIDFont+F2"/>
            </a:endParaRPr>
          </a:p>
          <a:p>
            <a:pPr algn="l"/>
            <a:r>
              <a:rPr lang="en-ID" sz="1800" b="0" i="0" u="none" strike="noStrike" baseline="0">
                <a:latin typeface="CIDFont+F2"/>
              </a:rPr>
              <a:t>Blok query utama kemudian memproses dan menggunakan nilai nilai yang dikembalikan oleh </a:t>
            </a:r>
            <a:r>
              <a:rPr lang="en-ID" sz="1800" b="0" i="1" u="none" strike="noStrike" baseline="0">
                <a:latin typeface="CIDFont+F4"/>
              </a:rPr>
              <a:t>inner query </a:t>
            </a:r>
            <a:r>
              <a:rPr lang="en-ID" sz="1800" b="0" i="0" u="none" strike="noStrike" baseline="0">
                <a:latin typeface="CIDFont+F2"/>
              </a:rPr>
              <a:t>untuk melengkapi kondisi pencariannya.</a:t>
            </a:r>
          </a:p>
          <a:p>
            <a:pPr algn="l"/>
            <a:endParaRPr lang="en-ID" sz="1800" b="0" i="0" u="none" strike="noStrike" baseline="0">
              <a:latin typeface="CIDFont+F2"/>
            </a:endParaRPr>
          </a:p>
          <a:p>
            <a:pPr lvl="1"/>
            <a:r>
              <a:rPr lang="en-US" b="1" i="0" u="none" strike="noStrike" baseline="0">
                <a:solidFill>
                  <a:srgbClr val="0000FF"/>
                </a:solidFill>
                <a:latin typeface="CIDFont+F4"/>
              </a:rPr>
              <a:t>SELECT</a:t>
            </a:r>
            <a:r>
              <a:rPr lang="en-US" b="0" i="0" u="none" strike="noStrike" baseline="0">
                <a:solidFill>
                  <a:srgbClr val="000000"/>
                </a:solidFill>
                <a:latin typeface="CIDFont+F4"/>
              </a:rPr>
              <a:t> </a:t>
            </a:r>
            <a:r>
              <a:rPr lang="en-US" b="0" i="0" u="none" strike="noStrike" baseline="0">
                <a:solidFill>
                  <a:srgbClr val="808000"/>
                </a:solidFill>
                <a:latin typeface="CIDFont+F4"/>
              </a:rPr>
              <a:t>last_name</a:t>
            </a:r>
            <a:r>
              <a:rPr lang="en-US" b="0" i="0" u="none" strike="noStrike" baseline="0">
                <a:solidFill>
                  <a:srgbClr val="0000FF"/>
                </a:solidFill>
                <a:latin typeface="CIDFont+F4"/>
              </a:rPr>
              <a:t>,</a:t>
            </a:r>
            <a:r>
              <a:rPr lang="en-US" b="0" i="0" u="none" strike="noStrike" baseline="0">
                <a:solidFill>
                  <a:srgbClr val="000000"/>
                </a:solidFill>
                <a:latin typeface="CIDFont+F4"/>
              </a:rPr>
              <a:t> </a:t>
            </a:r>
            <a:r>
              <a:rPr lang="en-US" b="0" i="0" u="none" strike="noStrike" baseline="0">
                <a:solidFill>
                  <a:srgbClr val="808000"/>
                </a:solidFill>
                <a:latin typeface="CIDFont+F4"/>
              </a:rPr>
              <a:t>salary</a:t>
            </a:r>
            <a:r>
              <a:rPr lang="en-US" b="0" i="0" u="none" strike="noStrike" baseline="0">
                <a:solidFill>
                  <a:srgbClr val="0000FF"/>
                </a:solidFill>
                <a:latin typeface="CIDFont+F4"/>
              </a:rPr>
              <a:t>,</a:t>
            </a:r>
            <a:r>
              <a:rPr lang="en-US" b="0" i="0" u="none" strike="noStrike" baseline="0">
                <a:solidFill>
                  <a:srgbClr val="000000"/>
                </a:solidFill>
                <a:latin typeface="CIDFont+F4"/>
              </a:rPr>
              <a:t> </a:t>
            </a:r>
            <a:r>
              <a:rPr lang="en-US" b="0" i="0" u="none" strike="noStrike" baseline="0">
                <a:solidFill>
                  <a:srgbClr val="808000"/>
                </a:solidFill>
                <a:latin typeface="CIDFont+F4"/>
              </a:rPr>
              <a:t>department_id</a:t>
            </a:r>
          </a:p>
          <a:p>
            <a:pPr lvl="1"/>
            <a:r>
              <a:rPr lang="en-ID" b="1" i="0" u="none" strike="noStrike" baseline="0">
                <a:solidFill>
                  <a:srgbClr val="0000FF"/>
                </a:solidFill>
                <a:latin typeface="CIDFont+F4"/>
              </a:rPr>
              <a:t>FROM</a:t>
            </a:r>
            <a:r>
              <a:rPr lang="en-ID" b="0" i="0" u="none" strike="noStrike" baseline="0">
                <a:solidFill>
                  <a:srgbClr val="000000"/>
                </a:solidFill>
                <a:latin typeface="CIDFont+F4"/>
              </a:rPr>
              <a:t> </a:t>
            </a:r>
            <a:r>
              <a:rPr lang="en-ID" b="0" i="0" u="none" strike="noStrike" baseline="0">
                <a:solidFill>
                  <a:srgbClr val="808000"/>
                </a:solidFill>
                <a:latin typeface="CIDFont+F4"/>
              </a:rPr>
              <a:t>employess</a:t>
            </a:r>
          </a:p>
          <a:p>
            <a:pPr lvl="1"/>
            <a:r>
              <a:rPr lang="en-US" b="1" i="0" u="none" strike="noStrike" baseline="0">
                <a:solidFill>
                  <a:srgbClr val="0000FF"/>
                </a:solidFill>
                <a:latin typeface="CIDFont+F4"/>
              </a:rPr>
              <a:t>WHERE</a:t>
            </a:r>
            <a:r>
              <a:rPr lang="en-US" b="0" i="0" u="none" strike="noStrike" baseline="0">
                <a:solidFill>
                  <a:srgbClr val="000000"/>
                </a:solidFill>
                <a:latin typeface="CIDFont+F4"/>
              </a:rPr>
              <a:t> </a:t>
            </a:r>
            <a:r>
              <a:rPr lang="en-US" b="0" i="0" u="none" strike="noStrike" baseline="0">
                <a:solidFill>
                  <a:srgbClr val="808000"/>
                </a:solidFill>
                <a:latin typeface="CIDFont+F4"/>
              </a:rPr>
              <a:t>salary</a:t>
            </a:r>
            <a:r>
              <a:rPr lang="en-US" b="0" i="0" u="none" strike="noStrike" baseline="0">
                <a:solidFill>
                  <a:srgbClr val="000000"/>
                </a:solidFill>
                <a:latin typeface="CIDFont+F4"/>
              </a:rPr>
              <a:t> </a:t>
            </a:r>
            <a:r>
              <a:rPr lang="en-US" b="1" i="0" u="none" strike="noStrike" baseline="0">
                <a:solidFill>
                  <a:srgbClr val="0000FF"/>
                </a:solidFill>
                <a:latin typeface="CIDFont+F4"/>
              </a:rPr>
              <a:t>IN</a:t>
            </a:r>
            <a:r>
              <a:rPr lang="en-US" b="0" i="0" u="none" strike="noStrike" baseline="0">
                <a:solidFill>
                  <a:srgbClr val="000000"/>
                </a:solidFill>
                <a:latin typeface="CIDFont+F4"/>
              </a:rPr>
              <a:t> </a:t>
            </a:r>
            <a:r>
              <a:rPr lang="en-US" b="0" i="0" u="none" strike="noStrike" baseline="0">
                <a:solidFill>
                  <a:srgbClr val="0000FF"/>
                </a:solidFill>
                <a:latin typeface="CIDFont+F4"/>
              </a:rPr>
              <a:t>(</a:t>
            </a:r>
            <a:r>
              <a:rPr lang="en-US" b="0" i="0" u="none" strike="noStrike" baseline="0">
                <a:solidFill>
                  <a:srgbClr val="800080"/>
                </a:solidFill>
                <a:latin typeface="CIDFont+F4"/>
              </a:rPr>
              <a:t>2500</a:t>
            </a:r>
            <a:r>
              <a:rPr lang="en-US" b="0" i="0" u="none" strike="noStrike" baseline="0">
                <a:solidFill>
                  <a:srgbClr val="0000FF"/>
                </a:solidFill>
                <a:latin typeface="CIDFont+F4"/>
              </a:rPr>
              <a:t>,</a:t>
            </a:r>
            <a:r>
              <a:rPr lang="en-US" b="0" i="0" u="none" strike="noStrike" baseline="0">
                <a:solidFill>
                  <a:srgbClr val="000000"/>
                </a:solidFill>
                <a:latin typeface="CIDFont+F4"/>
              </a:rPr>
              <a:t> </a:t>
            </a:r>
            <a:r>
              <a:rPr lang="en-US" b="0" i="0" u="none" strike="noStrike" baseline="0">
                <a:solidFill>
                  <a:srgbClr val="800080"/>
                </a:solidFill>
                <a:latin typeface="CIDFont+F4"/>
              </a:rPr>
              <a:t>4200</a:t>
            </a:r>
            <a:r>
              <a:rPr lang="en-US" b="0" i="0" u="none" strike="noStrike" baseline="0">
                <a:solidFill>
                  <a:srgbClr val="0000FF"/>
                </a:solidFill>
                <a:latin typeface="CIDFont+F4"/>
              </a:rPr>
              <a:t>,</a:t>
            </a:r>
            <a:r>
              <a:rPr lang="en-US" b="0" i="0" u="none" strike="noStrike" baseline="0">
                <a:solidFill>
                  <a:srgbClr val="000000"/>
                </a:solidFill>
                <a:latin typeface="CIDFont+F4"/>
              </a:rPr>
              <a:t> </a:t>
            </a:r>
            <a:r>
              <a:rPr lang="en-US" b="0" i="0" u="none" strike="noStrike" baseline="0">
                <a:solidFill>
                  <a:srgbClr val="800080"/>
                </a:solidFill>
                <a:latin typeface="CIDFont+F4"/>
              </a:rPr>
              <a:t>6000</a:t>
            </a:r>
            <a:r>
              <a:rPr lang="en-US" b="0" i="0" u="none" strike="noStrike" baseline="0">
                <a:solidFill>
                  <a:srgbClr val="0000FF"/>
                </a:solidFill>
                <a:latin typeface="CIDFont+F4"/>
              </a:rPr>
              <a:t>,</a:t>
            </a:r>
            <a:r>
              <a:rPr lang="en-US" b="0" i="0" u="none" strike="noStrike" baseline="0">
                <a:solidFill>
                  <a:srgbClr val="000000"/>
                </a:solidFill>
                <a:latin typeface="CIDFont+F4"/>
              </a:rPr>
              <a:t> </a:t>
            </a:r>
            <a:r>
              <a:rPr lang="en-US" b="0" i="0" u="none" strike="noStrike" baseline="0">
                <a:solidFill>
                  <a:srgbClr val="800080"/>
                </a:solidFill>
                <a:latin typeface="CIDFont+F4"/>
              </a:rPr>
              <a:t>7000</a:t>
            </a:r>
            <a:r>
              <a:rPr lang="en-US" b="0" i="0" u="none" strike="noStrike" baseline="0">
                <a:solidFill>
                  <a:srgbClr val="0000FF"/>
                </a:solidFill>
                <a:latin typeface="CIDFont+F4"/>
              </a:rPr>
              <a:t>,</a:t>
            </a:r>
            <a:r>
              <a:rPr lang="en-US" b="0" i="0" u="none" strike="noStrike" baseline="0">
                <a:solidFill>
                  <a:srgbClr val="000000"/>
                </a:solidFill>
                <a:latin typeface="CIDFont+F4"/>
              </a:rPr>
              <a:t> </a:t>
            </a:r>
            <a:r>
              <a:rPr lang="en-US" b="0" i="0" u="none" strike="noStrike" baseline="0">
                <a:solidFill>
                  <a:srgbClr val="800080"/>
                </a:solidFill>
                <a:latin typeface="CIDFont+F4"/>
              </a:rPr>
              <a:t>800</a:t>
            </a:r>
            <a:r>
              <a:rPr lang="en-US" b="0" i="0" u="none" strike="noStrike" baseline="0">
                <a:solidFill>
                  <a:srgbClr val="0000FF"/>
                </a:solidFill>
                <a:latin typeface="CIDFont+F4"/>
              </a:rPr>
              <a:t>,</a:t>
            </a:r>
            <a:r>
              <a:rPr lang="en-US" b="0" i="0" u="none" strike="noStrike" baseline="0">
                <a:solidFill>
                  <a:srgbClr val="000000"/>
                </a:solidFill>
                <a:latin typeface="CIDFont+F4"/>
              </a:rPr>
              <a:t> </a:t>
            </a:r>
            <a:r>
              <a:rPr lang="en-US" b="0" i="0" u="none" strike="noStrike" baseline="0">
                <a:solidFill>
                  <a:srgbClr val="800080"/>
                </a:solidFill>
                <a:latin typeface="CIDFont+F4"/>
              </a:rPr>
              <a:t>8600</a:t>
            </a:r>
            <a:r>
              <a:rPr lang="en-US" b="0" i="0" u="none" strike="noStrike" baseline="0">
                <a:solidFill>
                  <a:srgbClr val="0000FF"/>
                </a:solidFill>
                <a:latin typeface="CIDFont+F4"/>
              </a:rPr>
              <a:t>,</a:t>
            </a:r>
            <a:r>
              <a:rPr lang="en-US" b="0" i="0" u="none" strike="noStrike" baseline="0">
                <a:solidFill>
                  <a:srgbClr val="000000"/>
                </a:solidFill>
                <a:latin typeface="CIDFont+F4"/>
              </a:rPr>
              <a:t> </a:t>
            </a:r>
            <a:r>
              <a:rPr lang="en-US" b="0" i="0" u="none" strike="noStrike" baseline="0">
                <a:solidFill>
                  <a:srgbClr val="800080"/>
                </a:solidFill>
                <a:latin typeface="CIDFont+F4"/>
              </a:rPr>
              <a:t>17000</a:t>
            </a:r>
            <a:r>
              <a:rPr lang="en-US" b="0" i="0" u="none" strike="noStrike" baseline="0">
                <a:solidFill>
                  <a:srgbClr val="0000FF"/>
                </a:solidFill>
                <a:latin typeface="CIDFont+F4"/>
              </a:rPr>
              <a:t>);</a:t>
            </a:r>
          </a:p>
        </p:txBody>
      </p:sp>
    </p:spTree>
    <p:extLst>
      <p:ext uri="{BB962C8B-B14F-4D97-AF65-F5344CB8AC3E}">
        <p14:creationId xmlns:p14="http://schemas.microsoft.com/office/powerpoint/2010/main" val="3588061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DBD2A6-C77F-6749-D957-2E7262E363B6}"/>
              </a:ext>
            </a:extLst>
          </p:cNvPr>
          <p:cNvSpPr txBox="1"/>
          <p:nvPr/>
        </p:nvSpPr>
        <p:spPr>
          <a:xfrm>
            <a:off x="566531" y="481691"/>
            <a:ext cx="10724322" cy="5386090"/>
          </a:xfrm>
          <a:prstGeom prst="rect">
            <a:avLst/>
          </a:prstGeom>
          <a:noFill/>
        </p:spPr>
        <p:txBody>
          <a:bodyPr wrap="square">
            <a:spAutoFit/>
          </a:bodyPr>
          <a:lstStyle/>
          <a:p>
            <a:pPr algn="l"/>
            <a:r>
              <a:rPr lang="en-ID" sz="2400" b="1" i="0" u="none" strike="noStrike" baseline="0">
                <a:latin typeface="CIDFont+F1"/>
              </a:rPr>
              <a:t>Operator ANY</a:t>
            </a:r>
          </a:p>
          <a:p>
            <a:pPr algn="l"/>
            <a:endParaRPr lang="nn-NO" sz="2000" b="0" i="0" u="none" strike="noStrike" baseline="0">
              <a:latin typeface="CIDFont+F2"/>
            </a:endParaRPr>
          </a:p>
          <a:p>
            <a:pPr algn="just"/>
            <a:r>
              <a:rPr lang="nn-NO" sz="2000" b="0" i="0" u="none" strike="noStrike" baseline="0">
                <a:latin typeface="CIDFont+F2"/>
              </a:rPr>
              <a:t>(dan sinonimnya, operator SOME) membandingkan suatu nilai pada </a:t>
            </a:r>
            <a:r>
              <a:rPr lang="nn-NO" sz="2000" b="0" i="0" u="none" strike="noStrike" baseline="0">
                <a:latin typeface="CIDFont+F4"/>
              </a:rPr>
              <a:t>setiap </a:t>
            </a:r>
            <a:r>
              <a:rPr lang="nn-NO" sz="2000" b="0" i="0" u="none" strike="noStrike" baseline="0">
                <a:latin typeface="CIDFont+F2"/>
              </a:rPr>
              <a:t>nilai yang </a:t>
            </a:r>
            <a:r>
              <a:rPr lang="en-ID" sz="2000" b="0" i="0" u="none" strike="noStrike" baseline="0">
                <a:latin typeface="CIDFont+F2"/>
              </a:rPr>
              <a:t>dikembalikan oleh suatu </a:t>
            </a:r>
            <a:r>
              <a:rPr lang="en-ID" sz="2000" b="0" i="0" u="none" strike="noStrike" baseline="0">
                <a:latin typeface="CIDFont+F4"/>
              </a:rPr>
              <a:t>subquery</a:t>
            </a:r>
            <a:r>
              <a:rPr lang="en-ID" sz="2000" b="0" i="0" u="none" strike="noStrike" baseline="0">
                <a:latin typeface="CIDFont+F2"/>
              </a:rPr>
              <a:t>. Contoh di bawah menampilkan para pegawai yang bukan IT programmers dan penghasilan siapa yang kurang dari beberapa IT programmer. Penghasilan maksimum yang didapat seorang programmer adalah $ 9,000.</a:t>
            </a:r>
          </a:p>
          <a:p>
            <a:pPr algn="just"/>
            <a:endParaRPr lang="en-ID" sz="2000" b="0" i="0" u="none" strike="noStrike" baseline="0">
              <a:latin typeface="CIDFont+F2"/>
            </a:endParaRPr>
          </a:p>
          <a:p>
            <a:pPr algn="l"/>
            <a:r>
              <a:rPr lang="en-ID" sz="2000" b="1" i="0" u="none" strike="noStrike" baseline="0">
                <a:latin typeface="CIDFont+F2"/>
              </a:rPr>
              <a:t>&lt;ANY </a:t>
            </a:r>
            <a:r>
              <a:rPr lang="en-ID" sz="2000" b="0" i="1" u="none" strike="noStrike" baseline="0">
                <a:latin typeface="CIDFont+F2"/>
              </a:rPr>
              <a:t>maksudnya kurang dari maksimum</a:t>
            </a:r>
            <a:r>
              <a:rPr lang="en-ID" sz="2000" b="0" i="0" u="none" strike="noStrike" baseline="0">
                <a:latin typeface="CIDFont+F2"/>
              </a:rPr>
              <a:t>. </a:t>
            </a:r>
          </a:p>
          <a:p>
            <a:pPr algn="l"/>
            <a:r>
              <a:rPr lang="en-ID" sz="2000" b="1" i="0" u="none" strike="noStrike" baseline="0">
                <a:latin typeface="CIDFont+F2"/>
              </a:rPr>
              <a:t>&gt;ANY </a:t>
            </a:r>
            <a:r>
              <a:rPr lang="en-ID" sz="2000" b="0" i="1" u="none" strike="noStrike" baseline="0">
                <a:latin typeface="CIDFont+F2"/>
              </a:rPr>
              <a:t>maksudnya lebih dari minimum</a:t>
            </a:r>
            <a:r>
              <a:rPr lang="en-ID" sz="2000" b="0" i="0" u="none" strike="noStrike" baseline="0">
                <a:latin typeface="CIDFont+F2"/>
              </a:rPr>
              <a:t>. </a:t>
            </a:r>
          </a:p>
          <a:p>
            <a:pPr algn="l"/>
            <a:r>
              <a:rPr lang="en-ID" sz="2000" b="1" i="0" u="none" strike="noStrike" baseline="0">
                <a:latin typeface="CIDFont+F2"/>
              </a:rPr>
              <a:t>=ANY</a:t>
            </a:r>
            <a:r>
              <a:rPr lang="en-ID" sz="2000" b="0" i="0" u="none" strike="noStrike" baseline="0">
                <a:latin typeface="CIDFont+F2"/>
              </a:rPr>
              <a:t> adalah </a:t>
            </a:r>
            <a:r>
              <a:rPr lang="en-ID" sz="2000" b="0" i="1" u="none" strike="noStrike" baseline="0">
                <a:latin typeface="CIDFont+F2"/>
              </a:rPr>
              <a:t>sama dengan IN.</a:t>
            </a:r>
          </a:p>
          <a:p>
            <a:pPr algn="l"/>
            <a:endParaRPr lang="en-ID" sz="2000" b="0" i="0" u="none" strike="noStrike" baseline="0">
              <a:latin typeface="CIDFont+F2"/>
            </a:endParaRPr>
          </a:p>
          <a:p>
            <a:pPr lvl="2"/>
            <a:r>
              <a:rPr lang="en-US" sz="2000" b="1" i="0" u="none" strike="noStrike" baseline="0">
                <a:solidFill>
                  <a:srgbClr val="0000FF"/>
                </a:solidFill>
                <a:latin typeface="CIDFont+F2"/>
              </a:rPr>
              <a:t>SELECT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employee_id</a:t>
            </a:r>
            <a:r>
              <a:rPr lang="en-US" sz="2000" b="0" i="0" u="none" strike="noStrike" baseline="0">
                <a:solidFill>
                  <a:srgbClr val="0000FF"/>
                </a:solidFill>
                <a:latin typeface="CIDFont+F2"/>
              </a:rPr>
              <a: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last_name</a:t>
            </a:r>
            <a:r>
              <a:rPr lang="en-US" sz="2000" b="0" i="0" u="none" strike="noStrike" baseline="0">
                <a:solidFill>
                  <a:srgbClr val="0000FF"/>
                </a:solidFill>
                <a:latin typeface="CIDFont+F2"/>
              </a:rPr>
              <a: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job_id</a:t>
            </a:r>
            <a:r>
              <a:rPr lang="en-US" sz="2000" b="0" i="0" u="none" strike="noStrike" baseline="0">
                <a:solidFill>
                  <a:srgbClr val="0000FF"/>
                </a:solidFill>
                <a:latin typeface="CIDFont+F2"/>
              </a:rPr>
              <a: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salary</a:t>
            </a:r>
          </a:p>
          <a:p>
            <a:pPr lvl="2"/>
            <a:r>
              <a:rPr lang="en-ID" sz="2000" b="1" i="0" u="none" strike="noStrike" baseline="0">
                <a:solidFill>
                  <a:srgbClr val="0000FF"/>
                </a:solidFill>
                <a:latin typeface="CIDFont+F2"/>
              </a:rPr>
              <a:t>FROM</a:t>
            </a:r>
            <a:r>
              <a:rPr lang="en-ID" sz="2000" b="0" i="0" u="none" strike="noStrike" baseline="0">
                <a:solidFill>
                  <a:srgbClr val="000000"/>
                </a:solidFill>
                <a:latin typeface="CIDFont+F2"/>
              </a:rPr>
              <a:t> </a:t>
            </a:r>
            <a:r>
              <a:rPr lang="en-ID" sz="2000" b="0" i="0" u="none" strike="noStrike" baseline="0">
                <a:solidFill>
                  <a:srgbClr val="808000"/>
                </a:solidFill>
                <a:latin typeface="CIDFont+F2"/>
              </a:rPr>
              <a:t>employee</a:t>
            </a:r>
          </a:p>
          <a:p>
            <a:pPr lvl="2"/>
            <a:r>
              <a:rPr lang="en-US" sz="2000" b="1" i="0" u="none" strike="noStrike" baseline="0">
                <a:solidFill>
                  <a:srgbClr val="0000FF"/>
                </a:solidFill>
                <a:latin typeface="CIDFont+F2"/>
              </a:rPr>
              <a:t>WHERE</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salary</a:t>
            </a:r>
            <a:r>
              <a:rPr lang="en-US" sz="2000" b="0" i="0" u="none" strike="noStrike" baseline="0">
                <a:solidFill>
                  <a:srgbClr val="000000"/>
                </a:solidFill>
                <a:latin typeface="CIDFont+F2"/>
              </a:rPr>
              <a:t> </a:t>
            </a:r>
            <a:r>
              <a:rPr lang="en-US" sz="2000" b="0" i="0" u="none" strike="noStrike" baseline="0">
                <a:solidFill>
                  <a:srgbClr val="0000FF"/>
                </a:solidFill>
                <a:latin typeface="CIDFont+F2"/>
              </a:rPr>
              <a:t>&lt;</a:t>
            </a:r>
            <a:r>
              <a:rPr lang="en-US" sz="2000" b="0" i="0" u="none" strike="noStrike" baseline="0">
                <a:solidFill>
                  <a:srgbClr val="000000"/>
                </a:solidFill>
                <a:latin typeface="CIDFont+F2"/>
              </a:rPr>
              <a:t> </a:t>
            </a:r>
            <a:r>
              <a:rPr lang="en-US" sz="2000" b="1" i="0" u="none" strike="noStrike" baseline="0">
                <a:solidFill>
                  <a:srgbClr val="0000FF"/>
                </a:solidFill>
                <a:latin typeface="CIDFont+F2"/>
              </a:rPr>
              <a:t>ANY</a:t>
            </a:r>
            <a:r>
              <a:rPr lang="en-US" sz="2000" b="0" i="0" u="none" strike="noStrike" baseline="0">
                <a:solidFill>
                  <a:srgbClr val="000000"/>
                </a:solidFill>
                <a:latin typeface="CIDFont+F2"/>
              </a:rPr>
              <a:t> </a:t>
            </a:r>
            <a:r>
              <a:rPr lang="en-US" sz="2000" b="0" i="0" u="none" strike="noStrike" baseline="0">
                <a:solidFill>
                  <a:srgbClr val="0000FF"/>
                </a:solidFill>
                <a:latin typeface="CIDFont+F2"/>
              </a:rPr>
              <a:t>(</a:t>
            </a:r>
            <a:r>
              <a:rPr lang="en-US" sz="2000" b="1" i="0" u="none" strike="noStrike" baseline="0">
                <a:solidFill>
                  <a:srgbClr val="0000FF"/>
                </a:solidFill>
                <a:latin typeface="CIDFont+F2"/>
              </a:rPr>
              <a:t>SELECT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salary</a:t>
            </a:r>
          </a:p>
          <a:p>
            <a:pPr lvl="2"/>
            <a:r>
              <a:rPr lang="en-ID" sz="2000" b="1" i="0" u="none" strike="noStrike" baseline="0">
                <a:solidFill>
                  <a:srgbClr val="0000FF"/>
                </a:solidFill>
                <a:latin typeface="CIDFont+F2"/>
              </a:rPr>
              <a:t>FROM</a:t>
            </a:r>
            <a:r>
              <a:rPr lang="en-ID" sz="2000" b="0" i="0" u="none" strike="noStrike" baseline="0">
                <a:solidFill>
                  <a:srgbClr val="000000"/>
                </a:solidFill>
                <a:latin typeface="CIDFont+F2"/>
              </a:rPr>
              <a:t> </a:t>
            </a:r>
            <a:r>
              <a:rPr lang="en-ID" sz="2000" b="0" i="0" u="none" strike="noStrike" baseline="0">
                <a:solidFill>
                  <a:srgbClr val="808000"/>
                </a:solidFill>
                <a:latin typeface="CIDFont+F2"/>
              </a:rPr>
              <a:t>employee</a:t>
            </a:r>
          </a:p>
          <a:p>
            <a:pPr lvl="2"/>
            <a:r>
              <a:rPr lang="en-US" sz="2000" b="1" i="0" u="none" strike="noStrike" baseline="0">
                <a:solidFill>
                  <a:srgbClr val="0000FF"/>
                </a:solidFill>
                <a:latin typeface="CIDFont+F2"/>
              </a:rPr>
              <a:t>WHERE</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job_id</a:t>
            </a:r>
            <a:r>
              <a:rPr lang="en-US" sz="2000" b="0" i="0" u="none" strike="noStrike" baseline="0">
                <a:solidFill>
                  <a:srgbClr val="000000"/>
                </a:solidFill>
                <a:latin typeface="CIDFont+F2"/>
              </a:rPr>
              <a:t> </a:t>
            </a:r>
            <a:r>
              <a:rPr lang="en-US" sz="2000" b="0" i="0" u="none" strike="noStrike" baseline="0">
                <a:solidFill>
                  <a:srgbClr val="0000FF"/>
                </a:solidFill>
                <a:latin typeface="CIDFont+F2"/>
              </a:rPr>
              <a: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‘IT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PROG’</a:t>
            </a:r>
            <a:r>
              <a:rPr lang="en-US" sz="2000" b="0" i="0" u="none" strike="noStrike" baseline="0">
                <a:solidFill>
                  <a:srgbClr val="0000FF"/>
                </a:solidFill>
                <a:latin typeface="CIDFont+F2"/>
              </a:rPr>
              <a:t>)</a:t>
            </a:r>
            <a:r>
              <a:rPr lang="en-US" sz="2000" b="0" i="0" u="none" strike="noStrike" baseline="0">
                <a:solidFill>
                  <a:srgbClr val="000000"/>
                </a:solidFill>
                <a:latin typeface="CIDFont+F2"/>
              </a:rPr>
              <a:t> </a:t>
            </a:r>
            <a:r>
              <a:rPr lang="en-US" sz="2000" b="1" i="0" u="none" strike="noStrike" baseline="0">
                <a:solidFill>
                  <a:srgbClr val="0000FF"/>
                </a:solidFill>
                <a:latin typeface="CIDFont+F2"/>
              </a:rPr>
              <a:t>AND</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job_id</a:t>
            </a:r>
            <a:r>
              <a:rPr lang="en-US" sz="2000" b="0" i="0" u="none" strike="noStrike" baseline="0">
                <a:solidFill>
                  <a:srgbClr val="000000"/>
                </a:solidFill>
                <a:latin typeface="CIDFont+F2"/>
              </a:rPr>
              <a:t> </a:t>
            </a:r>
            <a:r>
              <a:rPr lang="en-US" sz="2000" b="0" i="0" u="none" strike="noStrike" baseline="0">
                <a:solidFill>
                  <a:srgbClr val="0000FF"/>
                </a:solidFill>
                <a:latin typeface="CIDFont+F2"/>
              </a:rPr>
              <a:t>&lt;&gt;</a:t>
            </a:r>
          </a:p>
          <a:p>
            <a:pPr lvl="2"/>
            <a:r>
              <a:rPr lang="en-ID" sz="2000" b="0" i="0" u="none" strike="noStrike" baseline="0">
                <a:solidFill>
                  <a:srgbClr val="808000"/>
                </a:solidFill>
                <a:latin typeface="CIDFont+F2"/>
              </a:rPr>
              <a:t>‘IT_PROG’</a:t>
            </a:r>
          </a:p>
        </p:txBody>
      </p:sp>
    </p:spTree>
    <p:extLst>
      <p:ext uri="{BB962C8B-B14F-4D97-AF65-F5344CB8AC3E}">
        <p14:creationId xmlns:p14="http://schemas.microsoft.com/office/powerpoint/2010/main" val="2308583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5F46D-D6C5-C3DF-23DF-BC698CD98090}"/>
              </a:ext>
            </a:extLst>
          </p:cNvPr>
          <p:cNvSpPr txBox="1"/>
          <p:nvPr/>
        </p:nvSpPr>
        <p:spPr>
          <a:xfrm>
            <a:off x="1003852" y="689788"/>
            <a:ext cx="9968948" cy="5478423"/>
          </a:xfrm>
          <a:prstGeom prst="rect">
            <a:avLst/>
          </a:prstGeom>
          <a:noFill/>
        </p:spPr>
        <p:txBody>
          <a:bodyPr wrap="square">
            <a:spAutoFit/>
          </a:bodyPr>
          <a:lstStyle/>
          <a:p>
            <a:pPr algn="l"/>
            <a:r>
              <a:rPr lang="en-ID" sz="3200" b="1" i="0" u="none" strike="noStrike" baseline="0">
                <a:latin typeface="CIDFont+F1"/>
              </a:rPr>
              <a:t>Operator ALL</a:t>
            </a:r>
          </a:p>
          <a:p>
            <a:pPr algn="l"/>
            <a:endParaRPr lang="en-ID" sz="2000" b="0" i="0" u="none" strike="noStrike" baseline="0">
              <a:latin typeface="CIDFont+F2"/>
            </a:endParaRPr>
          </a:p>
          <a:p>
            <a:pPr algn="l"/>
            <a:r>
              <a:rPr lang="en-ID" sz="2000" b="0" i="0" u="none" strike="noStrike" baseline="0">
                <a:latin typeface="CIDFont+F2"/>
              </a:rPr>
              <a:t>Membandingkan suatu nilai </a:t>
            </a:r>
            <a:r>
              <a:rPr lang="en-ID" sz="2000" b="0" i="0" u="none" strike="noStrike" baseline="0">
                <a:latin typeface="CIDFont+F4"/>
              </a:rPr>
              <a:t>untuk setiap </a:t>
            </a:r>
            <a:r>
              <a:rPr lang="en-ID" sz="2000" b="0" i="0" u="none" strike="noStrike" baseline="0">
                <a:latin typeface="CIDFont+F2"/>
              </a:rPr>
              <a:t>nilai yang dikembalikan oleh suatu </a:t>
            </a:r>
            <a:r>
              <a:rPr lang="en-ID" sz="2000" b="0" i="0" u="none" strike="noStrike" baseline="0">
                <a:latin typeface="CIDFont+F4"/>
              </a:rPr>
              <a:t>subquery</a:t>
            </a:r>
            <a:r>
              <a:rPr lang="en-ID" sz="2000" b="0" i="0" u="none" strike="noStrike" baseline="0">
                <a:latin typeface="CIDFont+F2"/>
              </a:rPr>
              <a:t>. Contoh menampilkan para pegawai yang penghasilannya kurang dari penghasilan dari semua pegawai dengan suatu job ID IT_PROG dan siapa yang bukan IT_PROG.</a:t>
            </a:r>
          </a:p>
          <a:p>
            <a:pPr algn="l"/>
            <a:endParaRPr lang="en-ID" sz="2000" b="0" i="0" u="none" strike="noStrike" baseline="0">
              <a:latin typeface="CIDFont+F2"/>
            </a:endParaRPr>
          </a:p>
          <a:p>
            <a:pPr algn="l"/>
            <a:r>
              <a:rPr lang="en-ID" sz="2000" b="1" i="0" u="none" strike="noStrike" baseline="0">
                <a:latin typeface="CIDFont+F2"/>
              </a:rPr>
              <a:t>&gt;ALL</a:t>
            </a:r>
            <a:r>
              <a:rPr lang="en-ID" sz="2000" b="0" i="0" u="none" strike="noStrike" baseline="0">
                <a:latin typeface="CIDFont+F2"/>
              </a:rPr>
              <a:t> </a:t>
            </a:r>
            <a:r>
              <a:rPr lang="en-ID" sz="2000" b="0" i="1" u="none" strike="noStrike" baseline="0">
                <a:latin typeface="CIDFont+F2"/>
              </a:rPr>
              <a:t>makudnya lebih dari maksimum</a:t>
            </a:r>
            <a:r>
              <a:rPr lang="en-ID" sz="2000" b="0" i="0" u="none" strike="noStrike" baseline="0">
                <a:latin typeface="CIDFont+F2"/>
              </a:rPr>
              <a:t>, dan </a:t>
            </a:r>
            <a:r>
              <a:rPr lang="en-ID" sz="2000" b="1" i="0" u="none" strike="noStrike" baseline="0">
                <a:latin typeface="CIDFont+F2"/>
              </a:rPr>
              <a:t>&lt;ALL</a:t>
            </a:r>
            <a:r>
              <a:rPr lang="en-ID" sz="2000" b="0" i="0" u="none" strike="noStrike" baseline="0">
                <a:latin typeface="CIDFont+F2"/>
              </a:rPr>
              <a:t> </a:t>
            </a:r>
            <a:r>
              <a:rPr lang="en-ID" sz="2000" b="0" i="1" u="none" strike="noStrike" baseline="0">
                <a:latin typeface="CIDFont+F2"/>
              </a:rPr>
              <a:t>maksudnya kurang dari minimum.</a:t>
            </a:r>
          </a:p>
          <a:p>
            <a:pPr algn="l"/>
            <a:endParaRPr lang="en-ID" sz="2000" b="0" i="1" u="none" strike="noStrike" baseline="0">
              <a:latin typeface="CIDFont+F2"/>
            </a:endParaRPr>
          </a:p>
          <a:p>
            <a:pPr algn="l"/>
            <a:r>
              <a:rPr lang="en-ID" sz="2000" b="1" i="0" u="none" strike="noStrike" baseline="0">
                <a:latin typeface="CIDFont+F2"/>
              </a:rPr>
              <a:t>Operator NOT </a:t>
            </a:r>
            <a:r>
              <a:rPr lang="en-ID" sz="2000" b="0" i="0" u="none" strike="noStrike" baseline="0">
                <a:latin typeface="CIDFont+F2"/>
              </a:rPr>
              <a:t>dapat </a:t>
            </a:r>
            <a:r>
              <a:rPr lang="en-ID" sz="2000" b="1" i="1" u="none" strike="noStrike" baseline="0">
                <a:latin typeface="CIDFont+F2"/>
              </a:rPr>
              <a:t>digunakan dengan</a:t>
            </a:r>
            <a:r>
              <a:rPr lang="en-ID" sz="2000" b="0" i="0" u="none" strike="noStrike" baseline="0">
                <a:latin typeface="CIDFont+F2"/>
              </a:rPr>
              <a:t> operator operator </a:t>
            </a:r>
            <a:r>
              <a:rPr lang="en-ID" sz="2000" b="1" i="0" u="none" strike="noStrike" baseline="0">
                <a:latin typeface="CIDFont+F2"/>
              </a:rPr>
              <a:t>IN, ANY, dan ALL.</a:t>
            </a:r>
          </a:p>
          <a:p>
            <a:pPr algn="l"/>
            <a:endParaRPr lang="en-ID" sz="2000" b="1" i="0" u="none" strike="noStrike" baseline="0">
              <a:latin typeface="CIDFont+F2"/>
            </a:endParaRPr>
          </a:p>
          <a:p>
            <a:pPr lvl="1"/>
            <a:r>
              <a:rPr lang="en-US" sz="2000" b="1" i="0" u="none" strike="noStrike" baseline="0">
                <a:solidFill>
                  <a:srgbClr val="0000FF"/>
                </a:solidFill>
                <a:latin typeface="CIDFont+F2"/>
              </a:rPr>
              <a:t>SELECT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employee_id</a:t>
            </a:r>
            <a:r>
              <a:rPr lang="en-US" sz="2000" b="0" i="0" u="none" strike="noStrike" baseline="0">
                <a:solidFill>
                  <a:srgbClr val="0000FF"/>
                </a:solidFill>
                <a:latin typeface="CIDFont+F2"/>
              </a:rPr>
              <a: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last_name</a:t>
            </a:r>
            <a:r>
              <a:rPr lang="en-US" sz="2000" b="0" i="0" u="none" strike="noStrike" baseline="0">
                <a:solidFill>
                  <a:srgbClr val="0000FF"/>
                </a:solidFill>
                <a:latin typeface="CIDFont+F2"/>
              </a:rPr>
              <a: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job_id</a:t>
            </a:r>
            <a:r>
              <a:rPr lang="en-US" sz="2000" b="0" i="0" u="none" strike="noStrike" baseline="0">
                <a:solidFill>
                  <a:srgbClr val="0000FF"/>
                </a:solidFill>
                <a:latin typeface="CIDFont+F2"/>
              </a:rPr>
              <a: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salary</a:t>
            </a:r>
          </a:p>
          <a:p>
            <a:pPr lvl="1"/>
            <a:r>
              <a:rPr lang="en-ID" sz="2000" b="1" i="0" u="none" strike="noStrike" baseline="0">
                <a:solidFill>
                  <a:srgbClr val="0000FF"/>
                </a:solidFill>
                <a:latin typeface="CIDFont+F2"/>
              </a:rPr>
              <a:t>FROM</a:t>
            </a:r>
            <a:r>
              <a:rPr lang="en-ID" sz="2000" b="0" i="0" u="none" strike="noStrike" baseline="0">
                <a:solidFill>
                  <a:srgbClr val="000000"/>
                </a:solidFill>
                <a:latin typeface="CIDFont+F2"/>
              </a:rPr>
              <a:t> </a:t>
            </a:r>
            <a:r>
              <a:rPr lang="en-ID" sz="2000" b="0" i="0" u="none" strike="noStrike" baseline="0">
                <a:solidFill>
                  <a:srgbClr val="808000"/>
                </a:solidFill>
                <a:latin typeface="CIDFont+F2"/>
              </a:rPr>
              <a:t>employee</a:t>
            </a:r>
          </a:p>
          <a:p>
            <a:pPr lvl="1"/>
            <a:r>
              <a:rPr lang="en-US" sz="2000" b="1" i="0" u="none" strike="noStrike" baseline="0">
                <a:solidFill>
                  <a:srgbClr val="0000FF"/>
                </a:solidFill>
                <a:latin typeface="CIDFont+F2"/>
              </a:rPr>
              <a:t>WHERE</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salary</a:t>
            </a:r>
            <a:r>
              <a:rPr lang="en-US" sz="2000" b="0" i="0" u="none" strike="noStrike" baseline="0">
                <a:solidFill>
                  <a:srgbClr val="000000"/>
                </a:solidFill>
                <a:latin typeface="CIDFont+F2"/>
              </a:rPr>
              <a:t> </a:t>
            </a:r>
            <a:r>
              <a:rPr lang="en-US" sz="2000" b="0" i="0" u="none" strike="noStrike" baseline="0">
                <a:solidFill>
                  <a:srgbClr val="0000FF"/>
                </a:solidFill>
                <a:latin typeface="CIDFont+F2"/>
              </a:rPr>
              <a:t>&lt;</a:t>
            </a:r>
            <a:r>
              <a:rPr lang="en-US" sz="2000" b="0" i="0" u="none" strike="noStrike" baseline="0">
                <a:solidFill>
                  <a:srgbClr val="000000"/>
                </a:solidFill>
                <a:latin typeface="CIDFont+F2"/>
              </a:rPr>
              <a:t> </a:t>
            </a:r>
            <a:r>
              <a:rPr lang="en-US" sz="2000" b="1" i="0" u="none" strike="noStrike" baseline="0">
                <a:solidFill>
                  <a:srgbClr val="0000FF"/>
                </a:solidFill>
                <a:latin typeface="CIDFont+F2"/>
              </a:rPr>
              <a:t>ALL</a:t>
            </a:r>
            <a:r>
              <a:rPr lang="en-US" sz="2000" b="0" i="0" u="none" strike="noStrike" baseline="0">
                <a:solidFill>
                  <a:srgbClr val="000000"/>
                </a:solidFill>
                <a:latin typeface="CIDFont+F2"/>
              </a:rPr>
              <a:t> </a:t>
            </a:r>
            <a:r>
              <a:rPr lang="en-US" sz="2000" b="0" i="0" u="none" strike="noStrike" baseline="0">
                <a:solidFill>
                  <a:srgbClr val="0000FF"/>
                </a:solidFill>
                <a:latin typeface="CIDFont+F2"/>
              </a:rPr>
              <a:t>(</a:t>
            </a:r>
            <a:r>
              <a:rPr lang="en-US" sz="2000" b="1" i="0" u="none" strike="noStrike" baseline="0">
                <a:solidFill>
                  <a:srgbClr val="0000FF"/>
                </a:solidFill>
                <a:latin typeface="CIDFont+F2"/>
              </a:rPr>
              <a:t>SELECT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salary</a:t>
            </a:r>
          </a:p>
          <a:p>
            <a:pPr lvl="1"/>
            <a:r>
              <a:rPr lang="en-ID" sz="2000" b="1" i="0" u="none" strike="noStrike" baseline="0">
                <a:solidFill>
                  <a:srgbClr val="0000FF"/>
                </a:solidFill>
                <a:latin typeface="CIDFont+F2"/>
              </a:rPr>
              <a:t>FROM</a:t>
            </a:r>
            <a:r>
              <a:rPr lang="en-ID" sz="2000" b="0" i="0" u="none" strike="noStrike" baseline="0">
                <a:solidFill>
                  <a:srgbClr val="000000"/>
                </a:solidFill>
                <a:latin typeface="CIDFont+F2"/>
              </a:rPr>
              <a:t> </a:t>
            </a:r>
            <a:r>
              <a:rPr lang="en-ID" sz="2000" b="0" i="0" u="none" strike="noStrike" baseline="0">
                <a:solidFill>
                  <a:srgbClr val="808000"/>
                </a:solidFill>
                <a:latin typeface="CIDFont+F2"/>
              </a:rPr>
              <a:t>employee</a:t>
            </a:r>
          </a:p>
          <a:p>
            <a:pPr lvl="1"/>
            <a:r>
              <a:rPr lang="en-US" sz="2000" b="1" i="0" u="none" strike="noStrike" baseline="0">
                <a:solidFill>
                  <a:srgbClr val="0000FF"/>
                </a:solidFill>
                <a:latin typeface="CIDFont+F2"/>
              </a:rPr>
              <a:t>WHERE</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job_id</a:t>
            </a:r>
            <a:r>
              <a:rPr lang="en-US" sz="2000" b="0" i="0" u="none" strike="noStrike" baseline="0">
                <a:solidFill>
                  <a:srgbClr val="000000"/>
                </a:solidFill>
                <a:latin typeface="CIDFont+F2"/>
              </a:rPr>
              <a:t> </a:t>
            </a:r>
            <a:r>
              <a:rPr lang="en-US" sz="2000" b="0" i="0" u="none" strike="noStrike" baseline="0">
                <a:solidFill>
                  <a:srgbClr val="0000FF"/>
                </a:solidFill>
                <a:latin typeface="CIDFont+F2"/>
              </a:rPr>
              <a: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‘IT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PROG’</a:t>
            </a:r>
            <a:r>
              <a:rPr lang="en-US" sz="2000" b="0" i="0" u="none" strike="noStrike" baseline="0">
                <a:solidFill>
                  <a:srgbClr val="0000FF"/>
                </a:solidFill>
                <a:latin typeface="CIDFont+F2"/>
              </a:rPr>
              <a:t>)</a:t>
            </a:r>
          </a:p>
          <a:p>
            <a:pPr lvl="1"/>
            <a:r>
              <a:rPr lang="en-US" sz="2000" b="1" i="0" u="none" strike="noStrike" baseline="0">
                <a:solidFill>
                  <a:srgbClr val="0000FF"/>
                </a:solidFill>
                <a:latin typeface="CIDFont+F2"/>
              </a:rPr>
              <a:t>AND</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job_id</a:t>
            </a:r>
            <a:r>
              <a:rPr lang="en-US" sz="2000" b="0" i="0" u="none" strike="noStrike" baseline="0">
                <a:solidFill>
                  <a:srgbClr val="000000"/>
                </a:solidFill>
                <a:latin typeface="CIDFont+F2"/>
              </a:rPr>
              <a:t> </a:t>
            </a:r>
            <a:r>
              <a:rPr lang="en-US" sz="2000" b="0" i="0" u="none" strike="noStrike" baseline="0">
                <a:solidFill>
                  <a:srgbClr val="0000FF"/>
                </a:solidFill>
                <a:latin typeface="CIDFont+F2"/>
              </a:rPr>
              <a:t>&lt;&gt;</a:t>
            </a:r>
            <a:r>
              <a:rPr lang="en-US" sz="2000" b="0" i="0" u="none" strike="noStrike" baseline="0">
                <a:solidFill>
                  <a:srgbClr val="000000"/>
                </a:solidFill>
                <a:latin typeface="CIDFont+F2"/>
              </a:rPr>
              <a:t> </a:t>
            </a:r>
            <a:r>
              <a:rPr lang="en-US" sz="2000" b="0" i="0" u="none" strike="noStrike" baseline="0">
                <a:solidFill>
                  <a:srgbClr val="808000"/>
                </a:solidFill>
                <a:latin typeface="CIDFont+F2"/>
              </a:rPr>
              <a:t>‘IT_PROG’</a:t>
            </a:r>
          </a:p>
          <a:p>
            <a:endParaRPr lang="en-ID" sz="2000" b="0" i="0" u="none" strike="noStrike" baseline="0">
              <a:solidFill>
                <a:srgbClr val="808000"/>
              </a:solidFill>
              <a:latin typeface="Courier New" panose="02070309020205020404" pitchFamily="49" charset="0"/>
            </a:endParaRPr>
          </a:p>
        </p:txBody>
      </p:sp>
    </p:spTree>
    <p:extLst>
      <p:ext uri="{BB962C8B-B14F-4D97-AF65-F5344CB8AC3E}">
        <p14:creationId xmlns:p14="http://schemas.microsoft.com/office/powerpoint/2010/main" val="1420264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7A6BC7-DEAC-814A-210F-4BDC524CA2C8}"/>
              </a:ext>
            </a:extLst>
          </p:cNvPr>
          <p:cNvSpPr/>
          <p:nvPr/>
        </p:nvSpPr>
        <p:spPr>
          <a:xfrm>
            <a:off x="2339930" y="542187"/>
            <a:ext cx="6995313" cy="923330"/>
          </a:xfrm>
          <a:prstGeom prst="rect">
            <a:avLst/>
          </a:prstGeom>
          <a:noFill/>
        </p:spPr>
        <p:txBody>
          <a:bodyPr wrap="non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INTEGRITAS BASIS DATA</a:t>
            </a:r>
          </a:p>
        </p:txBody>
      </p:sp>
      <p:sp>
        <p:nvSpPr>
          <p:cNvPr id="5" name="TextBox 4">
            <a:extLst>
              <a:ext uri="{FF2B5EF4-FFF2-40B4-BE49-F238E27FC236}">
                <a16:creationId xmlns:a16="http://schemas.microsoft.com/office/drawing/2014/main" id="{0EB1DCD7-D1C2-A7CD-9524-DB1113F35F3A}"/>
              </a:ext>
            </a:extLst>
          </p:cNvPr>
          <p:cNvSpPr txBox="1"/>
          <p:nvPr/>
        </p:nvSpPr>
        <p:spPr>
          <a:xfrm>
            <a:off x="1658178" y="2243075"/>
            <a:ext cx="8875643" cy="2554545"/>
          </a:xfrm>
          <a:prstGeom prst="rect">
            <a:avLst/>
          </a:prstGeom>
          <a:noFill/>
        </p:spPr>
        <p:txBody>
          <a:bodyPr wrap="square">
            <a:spAutoFit/>
          </a:bodyPr>
          <a:lstStyle/>
          <a:p>
            <a:r>
              <a:rPr lang="en-ID" sz="3200" b="0" i="0" u="none" strike="noStrike" baseline="0">
                <a:latin typeface="CIDFont+F1"/>
              </a:rPr>
              <a:t>Tujuan Instruksional </a:t>
            </a:r>
          </a:p>
          <a:p>
            <a:pPr marL="457200" indent="-457200">
              <a:buFont typeface="Arial" panose="020B0604020202020204" pitchFamily="34" charset="0"/>
              <a:buChar char="•"/>
            </a:pPr>
            <a:r>
              <a:rPr lang="en-ID" sz="3200" b="0" i="0" u="none" strike="noStrike" baseline="0">
                <a:latin typeface="CIDFont+F1"/>
              </a:rPr>
              <a:t>Tujuan Instruksional Umum</a:t>
            </a:r>
          </a:p>
          <a:p>
            <a:pPr lvl="1"/>
            <a:r>
              <a:rPr lang="en-ID" sz="3200" b="0" i="0" u="none" strike="noStrike" baseline="0">
                <a:latin typeface="CIDFont+F2"/>
              </a:rPr>
              <a:t>Mahasiswa memahami konsep integritas</a:t>
            </a:r>
          </a:p>
          <a:p>
            <a:pPr marL="457200" indent="-457200">
              <a:buFont typeface="Arial" panose="020B0604020202020204" pitchFamily="34" charset="0"/>
              <a:buChar char="•"/>
            </a:pPr>
            <a:r>
              <a:rPr lang="en-ID" sz="3200" b="0" i="0" u="none" strike="noStrike" baseline="0">
                <a:latin typeface="CIDFont+F1"/>
              </a:rPr>
              <a:t>Tujuan Instruksional Khusus</a:t>
            </a:r>
          </a:p>
          <a:p>
            <a:pPr lvl="1"/>
            <a:r>
              <a:rPr lang="sv-SE" sz="3200" b="0" i="0" u="none" strike="noStrike" baseline="0">
                <a:latin typeface="CIDFont+F2"/>
              </a:rPr>
              <a:t>Mahasiswa dapat menerapkan konsep integritas</a:t>
            </a:r>
            <a:endParaRPr lang="en-ID" sz="3200"/>
          </a:p>
        </p:txBody>
      </p:sp>
    </p:spTree>
    <p:extLst>
      <p:ext uri="{BB962C8B-B14F-4D97-AF65-F5344CB8AC3E}">
        <p14:creationId xmlns:p14="http://schemas.microsoft.com/office/powerpoint/2010/main" val="2761568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B25C7F-AAC0-2187-27C5-CEC8E21773AE}"/>
              </a:ext>
            </a:extLst>
          </p:cNvPr>
          <p:cNvSpPr txBox="1"/>
          <p:nvPr/>
        </p:nvSpPr>
        <p:spPr>
          <a:xfrm>
            <a:off x="675861" y="751344"/>
            <a:ext cx="10237304" cy="5324535"/>
          </a:xfrm>
          <a:prstGeom prst="rect">
            <a:avLst/>
          </a:prstGeom>
          <a:noFill/>
        </p:spPr>
        <p:txBody>
          <a:bodyPr wrap="square">
            <a:spAutoFit/>
          </a:bodyPr>
          <a:lstStyle/>
          <a:p>
            <a:pPr algn="l"/>
            <a:r>
              <a:rPr lang="en-ID" sz="2800" b="1" i="0" u="none" strike="noStrike" baseline="0">
                <a:latin typeface="CIDFont+F1"/>
              </a:rPr>
              <a:t>Tentang Integritas</a:t>
            </a:r>
          </a:p>
          <a:p>
            <a:pPr marL="285750" indent="-285750" algn="just">
              <a:buFont typeface="Wingdings" panose="05000000000000000000" pitchFamily="2" charset="2"/>
              <a:buChar char="§"/>
            </a:pPr>
            <a:r>
              <a:rPr lang="en-ID" sz="2400" b="0" i="0" u="none" strike="noStrike" baseline="0">
                <a:latin typeface="CIDFont+F2"/>
              </a:rPr>
              <a:t>Sebagai sarana untuk meyakinkan bahwa nilai-nilai data dalam sistem basis data selalu benar, konsisten, selalu tersedia.</a:t>
            </a:r>
          </a:p>
          <a:p>
            <a:pPr marL="285750" indent="-285750" algn="just">
              <a:buFont typeface="Wingdings" panose="05000000000000000000" pitchFamily="2" charset="2"/>
              <a:buChar char="§"/>
            </a:pPr>
            <a:r>
              <a:rPr lang="en-ID" sz="2400" b="0" i="0" u="none" strike="noStrike" baseline="0">
                <a:latin typeface="CIDFont+F2"/>
              </a:rPr>
              <a:t>Integrity constraints (batasan integritas) menjaga dari kejadian yg merusak database, dengan menjamin perubahan database tidak menghasilkan kehilangan konsistensi data.</a:t>
            </a:r>
          </a:p>
          <a:p>
            <a:pPr marL="285750" indent="-285750" algn="l">
              <a:buFont typeface="Wingdings" panose="05000000000000000000" pitchFamily="2" charset="2"/>
              <a:buChar char="§"/>
            </a:pPr>
            <a:r>
              <a:rPr lang="en-ID" sz="2400" b="0" i="0" u="none" strike="noStrike" baseline="0">
                <a:latin typeface="CIDFont+F2"/>
              </a:rPr>
              <a:t>Domain constraints adalah bentuk paling umum dari integrity constraint.</a:t>
            </a:r>
          </a:p>
          <a:p>
            <a:pPr marL="285750" indent="-285750" algn="l">
              <a:buFont typeface="Wingdings" panose="05000000000000000000" pitchFamily="2" charset="2"/>
              <a:buChar char="§"/>
            </a:pPr>
            <a:r>
              <a:rPr lang="en-ID" sz="2400" b="0" i="0" u="none" strike="noStrike" baseline="0">
                <a:latin typeface="CIDFont+F2"/>
              </a:rPr>
              <a:t>Dapat dilakukan dengan cara :</a:t>
            </a:r>
          </a:p>
          <a:p>
            <a:pPr marL="742950" lvl="1" indent="-285750">
              <a:buFont typeface="Courier New" panose="02070309020205020404" pitchFamily="49" charset="0"/>
              <a:buChar char="o"/>
            </a:pPr>
            <a:r>
              <a:rPr lang="en-ID" sz="2400" b="0" i="0" u="none" strike="noStrike" baseline="0">
                <a:latin typeface="CIDFont+F2"/>
              </a:rPr>
              <a:t>Pastikan bahwa nilai-nilai data adalah benar sejak dimasukkan pertama kali</a:t>
            </a:r>
          </a:p>
          <a:p>
            <a:pPr marL="742950" lvl="1" indent="-285750">
              <a:buFont typeface="Courier New" panose="02070309020205020404" pitchFamily="49" charset="0"/>
              <a:buChar char="o"/>
            </a:pPr>
            <a:r>
              <a:rPr lang="en-ID" sz="2400" b="0" i="0" u="none" strike="noStrike" baseline="0">
                <a:latin typeface="CIDFont+F2"/>
              </a:rPr>
              <a:t>Membuat program untuk mengecek keabsahan data pada saat dimasukkan ke computer</a:t>
            </a:r>
          </a:p>
          <a:p>
            <a:pPr marL="1200150" lvl="2" indent="-285750">
              <a:buFont typeface="Arial" panose="020B0604020202020204" pitchFamily="34" charset="0"/>
              <a:buChar char="•"/>
            </a:pPr>
            <a:r>
              <a:rPr lang="en-ID" sz="2400" b="0" i="0" u="none" strike="noStrike" baseline="0">
                <a:latin typeface="CIDFont+F2"/>
              </a:rPr>
              <a:t>Penolakan / pembatalan aksi (cancelation)</a:t>
            </a:r>
          </a:p>
          <a:p>
            <a:pPr marL="1200150" lvl="2" indent="-285750">
              <a:buFont typeface="Arial" panose="020B0604020202020204" pitchFamily="34" charset="0"/>
              <a:buChar char="•"/>
            </a:pPr>
            <a:r>
              <a:rPr lang="en-ID" sz="2400" b="0" i="0" u="none" strike="noStrike" baseline="0">
                <a:latin typeface="CIDFont+F2"/>
              </a:rPr>
              <a:t>Pengisian nilai kosong pada field tertentu (nullify)</a:t>
            </a:r>
          </a:p>
          <a:p>
            <a:pPr marL="1200150" lvl="2" indent="-285750">
              <a:buFont typeface="Arial" panose="020B0604020202020204" pitchFamily="34" charset="0"/>
              <a:buChar char="•"/>
            </a:pPr>
            <a:r>
              <a:rPr lang="en-ID" sz="2400" b="0" i="0" u="none" strike="noStrike" baseline="0">
                <a:latin typeface="CIDFont+F2"/>
              </a:rPr>
              <a:t>Penjalaran perubahan (cascade)</a:t>
            </a:r>
            <a:endParaRPr lang="en-ID" sz="2400"/>
          </a:p>
        </p:txBody>
      </p:sp>
    </p:spTree>
    <p:extLst>
      <p:ext uri="{BB962C8B-B14F-4D97-AF65-F5344CB8AC3E}">
        <p14:creationId xmlns:p14="http://schemas.microsoft.com/office/powerpoint/2010/main" val="2351518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EA9BC-89C7-5D26-34F6-CE8A33ABA574}"/>
              </a:ext>
            </a:extLst>
          </p:cNvPr>
          <p:cNvSpPr txBox="1"/>
          <p:nvPr/>
        </p:nvSpPr>
        <p:spPr>
          <a:xfrm>
            <a:off x="755373" y="1073426"/>
            <a:ext cx="10774017" cy="2800767"/>
          </a:xfrm>
          <a:prstGeom prst="rect">
            <a:avLst/>
          </a:prstGeom>
          <a:noFill/>
        </p:spPr>
        <p:txBody>
          <a:bodyPr wrap="square">
            <a:spAutoFit/>
          </a:bodyPr>
          <a:lstStyle/>
          <a:p>
            <a:pPr algn="l"/>
            <a:r>
              <a:rPr lang="en-ID" sz="3200" b="1" i="0" u="none" strike="noStrike" baseline="0">
                <a:latin typeface="CIDFont+F1"/>
              </a:rPr>
              <a:t>Integritas keunikan data</a:t>
            </a:r>
          </a:p>
          <a:p>
            <a:pPr algn="l"/>
            <a:endParaRPr lang="en-ID" sz="2400" b="0" i="0" u="none" strike="noStrike" baseline="0">
              <a:latin typeface="CIDFont+F2"/>
            </a:endParaRPr>
          </a:p>
          <a:p>
            <a:pPr algn="l"/>
            <a:r>
              <a:rPr lang="en-ID" sz="2400" b="0" i="0" u="none" strike="noStrike" baseline="0">
                <a:latin typeface="CIDFont+F2"/>
              </a:rPr>
              <a:t>Dilakukan melalui :</a:t>
            </a:r>
          </a:p>
          <a:p>
            <a:pPr marL="457200" indent="-457200" algn="l">
              <a:buFont typeface="+mj-lt"/>
              <a:buAutoNum type="alphaLcPeriod"/>
            </a:pPr>
            <a:r>
              <a:rPr lang="en-ID" sz="2400" b="0" i="0" u="none" strike="noStrike" baseline="0">
                <a:latin typeface="CIDFont+F2"/>
              </a:rPr>
              <a:t>Pendefinisian struktur tabel dengan membuat indeks primer yang bersifat unik</a:t>
            </a:r>
          </a:p>
          <a:p>
            <a:pPr marL="457200" indent="-457200" algn="l">
              <a:buFont typeface="+mj-lt"/>
              <a:buAutoNum type="alphaLcPeriod"/>
            </a:pPr>
            <a:r>
              <a:rPr lang="en-ID" sz="2400" b="0" i="0" u="none" strike="noStrike" baseline="0">
                <a:latin typeface="CIDFont+F2"/>
              </a:rPr>
              <a:t>Pengkodean di dalam aplikasi pada saat pemasukan / penambahan data-&gt; lebih </a:t>
            </a:r>
            <a:r>
              <a:rPr lang="en-ID" sz="2400" b="0" i="1" u="none" strike="noStrike" baseline="0">
                <a:latin typeface="CIDFont+F4"/>
              </a:rPr>
              <a:t>user-friendly</a:t>
            </a:r>
          </a:p>
          <a:p>
            <a:pPr marL="457200" indent="-457200" algn="l">
              <a:buFont typeface="+mj-lt"/>
              <a:buAutoNum type="alphaLcPeriod"/>
            </a:pPr>
            <a:r>
              <a:rPr lang="en-ID" sz="2400" b="0" i="0" u="none" strike="noStrike" baseline="0">
                <a:latin typeface="CIDFont+F2"/>
              </a:rPr>
              <a:t>Kedua cara diterapkan bersama-sama</a:t>
            </a:r>
            <a:endParaRPr lang="en-ID" sz="2400"/>
          </a:p>
        </p:txBody>
      </p:sp>
    </p:spTree>
    <p:extLst>
      <p:ext uri="{BB962C8B-B14F-4D97-AF65-F5344CB8AC3E}">
        <p14:creationId xmlns:p14="http://schemas.microsoft.com/office/powerpoint/2010/main" val="581521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1D0F1D-6079-C330-3A93-70E6FA3699EB}"/>
              </a:ext>
            </a:extLst>
          </p:cNvPr>
          <p:cNvSpPr txBox="1"/>
          <p:nvPr/>
        </p:nvSpPr>
        <p:spPr>
          <a:xfrm>
            <a:off x="556591" y="197346"/>
            <a:ext cx="10505661" cy="6463308"/>
          </a:xfrm>
          <a:prstGeom prst="rect">
            <a:avLst/>
          </a:prstGeom>
          <a:noFill/>
        </p:spPr>
        <p:txBody>
          <a:bodyPr wrap="square">
            <a:spAutoFit/>
          </a:bodyPr>
          <a:lstStyle/>
          <a:p>
            <a:pPr algn="l"/>
            <a:r>
              <a:rPr lang="en-ID" sz="2000" b="1" i="0" u="none" strike="noStrike" baseline="0">
                <a:latin typeface="CIDFont+F1"/>
              </a:rPr>
              <a:t>Integritas domain data</a:t>
            </a:r>
          </a:p>
          <a:p>
            <a:pPr algn="l"/>
            <a:r>
              <a:rPr lang="en-ID" b="0" i="0" u="none" strike="noStrike" baseline="0">
                <a:latin typeface="CIDFont+F2"/>
              </a:rPr>
              <a:t>Dilakukan melalui :</a:t>
            </a:r>
          </a:p>
          <a:p>
            <a:pPr marL="342900" indent="-342900" algn="l">
              <a:buFont typeface="+mj-lt"/>
              <a:buAutoNum type="alphaLcPeriod"/>
            </a:pPr>
            <a:r>
              <a:rPr lang="en-ID" b="0" i="0" u="none" strike="noStrike" baseline="0">
                <a:latin typeface="CIDFont+F2"/>
              </a:rPr>
              <a:t>Penetapan tipe data pada setiap field di dalam tabel</a:t>
            </a:r>
          </a:p>
          <a:p>
            <a:pPr marL="342900" indent="-342900" algn="just">
              <a:buFont typeface="+mj-lt"/>
              <a:buAutoNum type="alphaLcPeriod"/>
            </a:pPr>
            <a:r>
              <a:rPr lang="en-ID" b="0" i="0" u="none" strike="noStrike" baseline="0">
                <a:latin typeface="CIDFont+F2"/>
              </a:rPr>
              <a:t>Pengisian </a:t>
            </a:r>
            <a:r>
              <a:rPr lang="en-ID" b="0" i="0" u="none" strike="noStrike" baseline="0">
                <a:latin typeface="CIDFont+F4"/>
              </a:rPr>
              <a:t>validation rule </a:t>
            </a:r>
            <a:r>
              <a:rPr lang="en-ID" b="0" i="0" u="none" strike="noStrike" baseline="0">
                <a:latin typeface="CIDFont+F2"/>
              </a:rPr>
              <a:t>dari DBMS </a:t>
            </a:r>
            <a:r>
              <a:rPr lang="en-ID" i="0" u="none" strike="noStrike" baseline="0">
                <a:latin typeface="CIDFont+F1"/>
              </a:rPr>
              <a:t>Integritas Referensial/Referential Integrity (realasi antar table)</a:t>
            </a:r>
          </a:p>
          <a:p>
            <a:pPr marL="342900" indent="-342900" algn="just">
              <a:buFont typeface="+mj-lt"/>
              <a:buAutoNum type="alphaLcPeriod"/>
            </a:pPr>
            <a:r>
              <a:rPr lang="it-IT" b="0" i="0" u="none" strike="noStrike" baseline="0">
                <a:latin typeface="CIDFont+F2"/>
              </a:rPr>
              <a:t>Memastikan sebuah nilai yg muncul pada suatu tabel dari atribut yg diberikan juga </a:t>
            </a:r>
            <a:r>
              <a:rPr lang="en-ID" b="0" i="0" u="none" strike="noStrike" baseline="0">
                <a:latin typeface="CIDFont+F2"/>
              </a:rPr>
              <a:t>muncul pada atibut tabel lain..</a:t>
            </a:r>
          </a:p>
          <a:p>
            <a:pPr marL="342900" indent="-342900" algn="just">
              <a:buFont typeface="+mj-lt"/>
              <a:buAutoNum type="alphaLcPeriod"/>
            </a:pPr>
            <a:r>
              <a:rPr lang="en-ID" b="0" i="0" u="none" strike="noStrike" baseline="0">
                <a:latin typeface="CIDFont+F2"/>
              </a:rPr>
              <a:t>Harus selalu dijaga karena kesalahan referensial dapat menimbulkan kesalahan baru dalam basis data </a:t>
            </a:r>
          </a:p>
          <a:p>
            <a:pPr marL="342900" indent="-342900" algn="l">
              <a:buFont typeface="+mj-lt"/>
              <a:buAutoNum type="alphaLcPeriod"/>
            </a:pPr>
            <a:r>
              <a:rPr lang="en-ID" b="0" i="0" u="none" strike="noStrike" baseline="0">
                <a:latin typeface="CIDFont+F2"/>
              </a:rPr>
              <a:t>Dilakukan pengecekan pada proses penambahan, pengubahan, dan penghapusan data.</a:t>
            </a:r>
          </a:p>
          <a:p>
            <a:pPr marL="800100" lvl="1" indent="-342900">
              <a:buFont typeface="Wingdings" panose="05000000000000000000" pitchFamily="2" charset="2"/>
              <a:buChar char="§"/>
            </a:pPr>
            <a:r>
              <a:rPr lang="en-ID" b="0" i="0" u="none" strike="noStrike" baseline="0">
                <a:latin typeface="CIDFont+F2"/>
              </a:rPr>
              <a:t>Contoh: jika “Perryridge” adalah nama cabang pada satu baris di tabel </a:t>
            </a:r>
            <a:r>
              <a:rPr lang="en-ID" b="0" i="0" u="none" strike="noStrike" baseline="0">
                <a:latin typeface="CIDFont+F4"/>
              </a:rPr>
              <a:t>account</a:t>
            </a:r>
            <a:r>
              <a:rPr lang="en-ID" b="0" i="0" u="none" strike="noStrike" baseline="0">
                <a:latin typeface="CIDFont+F2"/>
              </a:rPr>
              <a:t>, maka </a:t>
            </a:r>
            <a:r>
              <a:rPr lang="it-IT" b="0" i="0" u="none" strike="noStrike" baseline="0">
                <a:latin typeface="CIDFont+F2"/>
              </a:rPr>
              <a:t>ada sebuah baris di tabel </a:t>
            </a:r>
            <a:r>
              <a:rPr lang="it-IT" b="0" i="1" u="none" strike="noStrike" baseline="0">
                <a:latin typeface="CIDFont+F4"/>
              </a:rPr>
              <a:t>branch</a:t>
            </a:r>
            <a:r>
              <a:rPr lang="it-IT" b="0" i="0" u="none" strike="noStrike" baseline="0">
                <a:latin typeface="CIDFont+F4"/>
              </a:rPr>
              <a:t> </a:t>
            </a:r>
            <a:r>
              <a:rPr lang="it-IT" b="0" i="0" u="none" strike="noStrike" baseline="0">
                <a:latin typeface="CIDFont+F2"/>
              </a:rPr>
              <a:t>yg berisi “Perryridge”.</a:t>
            </a:r>
          </a:p>
          <a:p>
            <a:pPr marL="800100" lvl="1" indent="-342900">
              <a:buFont typeface="Wingdings" panose="05000000000000000000" pitchFamily="2" charset="2"/>
              <a:buChar char="§"/>
            </a:pPr>
            <a:r>
              <a:rPr lang="pt-BR" b="0" i="0" u="none" strike="noStrike" baseline="0">
                <a:latin typeface="CIDFont+F2"/>
              </a:rPr>
              <a:t>Contoh Referential Integrity pada SQL</a:t>
            </a:r>
          </a:p>
          <a:p>
            <a:pPr lvl="1"/>
            <a:endParaRPr lang="pt-BR" b="0" i="0" u="none" strike="noStrike" baseline="0">
              <a:latin typeface="CIDFont+F2"/>
            </a:endParaRPr>
          </a:p>
          <a:p>
            <a:pPr lvl="2"/>
            <a:r>
              <a:rPr lang="en-ID" b="1" i="0" u="none" strike="noStrike" baseline="0">
                <a:solidFill>
                  <a:srgbClr val="0000FF"/>
                </a:solidFill>
                <a:latin typeface="CIDFont+F2"/>
              </a:rPr>
              <a:t>create</a:t>
            </a:r>
            <a:r>
              <a:rPr lang="en-ID" b="0" i="0" u="none" strike="noStrike" baseline="0">
                <a:solidFill>
                  <a:srgbClr val="000000"/>
                </a:solidFill>
                <a:latin typeface="CIDFont+F2"/>
              </a:rPr>
              <a:t> </a:t>
            </a:r>
            <a:r>
              <a:rPr lang="en-ID" b="1" i="0" u="none" strike="noStrike" baseline="0">
                <a:solidFill>
                  <a:srgbClr val="0000FF"/>
                </a:solidFill>
                <a:latin typeface="CIDFont+F2"/>
              </a:rPr>
              <a:t>table</a:t>
            </a:r>
            <a:r>
              <a:rPr lang="en-ID" b="0" i="0" u="none" strike="noStrike" baseline="0">
                <a:solidFill>
                  <a:srgbClr val="000000"/>
                </a:solidFill>
                <a:latin typeface="CIDFont+F2"/>
              </a:rPr>
              <a:t> </a:t>
            </a:r>
            <a:r>
              <a:rPr lang="en-ID" b="0" i="1" u="none" strike="noStrike" baseline="0">
                <a:solidFill>
                  <a:srgbClr val="808000"/>
                </a:solidFill>
                <a:latin typeface="CIDFont+F2"/>
              </a:rPr>
              <a:t>customer</a:t>
            </a:r>
          </a:p>
          <a:p>
            <a:pPr lvl="2"/>
            <a:r>
              <a:rPr lang="en-ID" b="0" i="0" u="none" strike="noStrike" baseline="0">
                <a:solidFill>
                  <a:srgbClr val="0000FF"/>
                </a:solidFill>
                <a:latin typeface="CIDFont+F2"/>
              </a:rPr>
              <a:t>(</a:t>
            </a:r>
            <a:r>
              <a:rPr lang="en-ID" b="0" i="1" u="none" strike="noStrike" baseline="0">
                <a:solidFill>
                  <a:srgbClr val="808000"/>
                </a:solidFill>
                <a:latin typeface="CIDFont+F2"/>
              </a:rPr>
              <a:t>customer</a:t>
            </a:r>
            <a:r>
              <a:rPr lang="en-ID" b="0" i="1" u="none" strike="noStrike" baseline="0">
                <a:solidFill>
                  <a:srgbClr val="0000FF"/>
                </a:solidFill>
                <a:latin typeface="CIDFont+F2"/>
              </a:rPr>
              <a:t>-</a:t>
            </a:r>
            <a:r>
              <a:rPr lang="en-ID" b="1" i="1" u="none" strike="noStrike" baseline="0">
                <a:solidFill>
                  <a:srgbClr val="0000FF"/>
                </a:solidFill>
                <a:latin typeface="CIDFont+F2"/>
              </a:rPr>
              <a:t>name</a:t>
            </a:r>
            <a:r>
              <a:rPr lang="en-ID" b="0" i="0" u="none" strike="noStrike" baseline="0">
                <a:solidFill>
                  <a:srgbClr val="000000"/>
                </a:solidFill>
                <a:latin typeface="CIDFont+F2"/>
              </a:rPr>
              <a:t> </a:t>
            </a:r>
            <a:r>
              <a:rPr lang="en-ID" b="1" i="0" u="none" strike="noStrike" baseline="0">
                <a:solidFill>
                  <a:srgbClr val="800000"/>
                </a:solidFill>
                <a:latin typeface="CIDFont+F2"/>
              </a:rPr>
              <a:t>char</a:t>
            </a:r>
            <a:r>
              <a:rPr lang="en-ID" b="0" i="0" u="none" strike="noStrike" baseline="0">
                <a:solidFill>
                  <a:srgbClr val="0000FF"/>
                </a:solidFill>
                <a:latin typeface="CIDFont+F2"/>
              </a:rPr>
              <a:t>(</a:t>
            </a:r>
            <a:r>
              <a:rPr lang="en-ID" b="0" i="0" u="none" strike="noStrike" baseline="0">
                <a:solidFill>
                  <a:srgbClr val="800080"/>
                </a:solidFill>
                <a:latin typeface="CIDFont+F2"/>
              </a:rPr>
              <a:t>20</a:t>
            </a:r>
            <a:r>
              <a:rPr lang="en-ID" b="0" i="0" u="none" strike="noStrike" baseline="0">
                <a:solidFill>
                  <a:srgbClr val="0000FF"/>
                </a:solidFill>
                <a:latin typeface="CIDFont+F2"/>
              </a:rPr>
              <a:t>),</a:t>
            </a:r>
          </a:p>
          <a:p>
            <a:pPr lvl="2"/>
            <a:r>
              <a:rPr lang="en-ID" b="0" i="1" u="none" strike="noStrike" baseline="0">
                <a:solidFill>
                  <a:srgbClr val="808000"/>
                </a:solidFill>
                <a:latin typeface="CIDFont+F2"/>
              </a:rPr>
              <a:t>customer</a:t>
            </a:r>
            <a:r>
              <a:rPr lang="en-ID" b="0" i="1" u="none" strike="noStrike" baseline="0">
                <a:solidFill>
                  <a:srgbClr val="0000FF"/>
                </a:solidFill>
                <a:latin typeface="CIDFont+F2"/>
              </a:rPr>
              <a:t>-</a:t>
            </a:r>
            <a:r>
              <a:rPr lang="en-ID" b="0" i="1" u="none" strike="noStrike" baseline="0">
                <a:solidFill>
                  <a:srgbClr val="808000"/>
                </a:solidFill>
                <a:latin typeface="CIDFont+F2"/>
              </a:rPr>
              <a:t>street</a:t>
            </a:r>
            <a:r>
              <a:rPr lang="en-ID" b="0" i="0" u="none" strike="noStrike" baseline="0">
                <a:solidFill>
                  <a:srgbClr val="000000"/>
                </a:solidFill>
                <a:latin typeface="CIDFont+F2"/>
              </a:rPr>
              <a:t> </a:t>
            </a:r>
            <a:r>
              <a:rPr lang="en-ID" b="1" i="0" u="none" strike="noStrike" baseline="0">
                <a:solidFill>
                  <a:srgbClr val="800000"/>
                </a:solidFill>
                <a:latin typeface="CIDFont+F2"/>
              </a:rPr>
              <a:t>char</a:t>
            </a:r>
            <a:r>
              <a:rPr lang="en-ID" b="0" i="0" u="none" strike="noStrike" baseline="0">
                <a:solidFill>
                  <a:srgbClr val="0000FF"/>
                </a:solidFill>
                <a:latin typeface="CIDFont+F2"/>
              </a:rPr>
              <a:t>(</a:t>
            </a:r>
            <a:r>
              <a:rPr lang="en-ID" b="0" i="0" u="none" strike="noStrike" baseline="0">
                <a:solidFill>
                  <a:srgbClr val="800080"/>
                </a:solidFill>
                <a:latin typeface="CIDFont+F2"/>
              </a:rPr>
              <a:t>30</a:t>
            </a:r>
            <a:r>
              <a:rPr lang="en-ID" b="0" i="0" u="none" strike="noStrike" baseline="0">
                <a:solidFill>
                  <a:srgbClr val="0000FF"/>
                </a:solidFill>
                <a:latin typeface="CIDFont+F2"/>
              </a:rPr>
              <a:t>),</a:t>
            </a:r>
          </a:p>
          <a:p>
            <a:pPr lvl="2"/>
            <a:r>
              <a:rPr lang="en-ID" b="0" i="1" u="none" strike="noStrike" baseline="0">
                <a:solidFill>
                  <a:srgbClr val="808000"/>
                </a:solidFill>
                <a:latin typeface="CIDFont+F2"/>
              </a:rPr>
              <a:t>customer</a:t>
            </a:r>
            <a:r>
              <a:rPr lang="en-ID" b="0" i="1" u="none" strike="noStrike" baseline="0">
                <a:solidFill>
                  <a:srgbClr val="0000FF"/>
                </a:solidFill>
                <a:latin typeface="CIDFont+F2"/>
              </a:rPr>
              <a:t>-</a:t>
            </a:r>
            <a:r>
              <a:rPr lang="en-ID" b="0" i="1" u="none" strike="noStrike" baseline="0">
                <a:solidFill>
                  <a:srgbClr val="808000"/>
                </a:solidFill>
                <a:latin typeface="CIDFont+F2"/>
              </a:rPr>
              <a:t>city</a:t>
            </a:r>
            <a:r>
              <a:rPr lang="en-ID" b="0" i="1" u="none" strike="noStrike" baseline="0">
                <a:solidFill>
                  <a:srgbClr val="000000"/>
                </a:solidFill>
                <a:latin typeface="CIDFont+F2"/>
              </a:rPr>
              <a:t> </a:t>
            </a:r>
            <a:r>
              <a:rPr lang="en-ID" b="1" i="0" u="none" strike="noStrike" baseline="0">
                <a:solidFill>
                  <a:srgbClr val="800000"/>
                </a:solidFill>
                <a:latin typeface="CIDFont+F2"/>
              </a:rPr>
              <a:t>char</a:t>
            </a:r>
            <a:r>
              <a:rPr lang="en-ID" b="0" i="0" u="none" strike="noStrike" baseline="0">
                <a:solidFill>
                  <a:srgbClr val="0000FF"/>
                </a:solidFill>
                <a:latin typeface="CIDFont+F2"/>
              </a:rPr>
              <a:t>(</a:t>
            </a:r>
            <a:r>
              <a:rPr lang="en-ID" b="0" i="0" u="none" strike="noStrike" baseline="0">
                <a:solidFill>
                  <a:srgbClr val="800080"/>
                </a:solidFill>
                <a:latin typeface="CIDFont+F2"/>
              </a:rPr>
              <a:t>30</a:t>
            </a:r>
            <a:r>
              <a:rPr lang="en-ID" b="0" i="0" u="none" strike="noStrike" baseline="0">
                <a:solidFill>
                  <a:srgbClr val="0000FF"/>
                </a:solidFill>
                <a:latin typeface="CIDFont+F2"/>
              </a:rPr>
              <a:t>),</a:t>
            </a:r>
          </a:p>
          <a:p>
            <a:pPr lvl="2"/>
            <a:r>
              <a:rPr lang="en-ID" b="1" i="0" u="none" strike="noStrike" baseline="0">
                <a:solidFill>
                  <a:srgbClr val="0000FF"/>
                </a:solidFill>
                <a:latin typeface="CIDFont+F2"/>
              </a:rPr>
              <a:t>primary</a:t>
            </a:r>
            <a:r>
              <a:rPr lang="en-ID" b="0" i="0" u="none" strike="noStrike" baseline="0">
                <a:solidFill>
                  <a:srgbClr val="000000"/>
                </a:solidFill>
                <a:latin typeface="CIDFont+F2"/>
              </a:rPr>
              <a:t> </a:t>
            </a:r>
            <a:r>
              <a:rPr lang="en-ID" b="1" i="0" u="none" strike="noStrike" baseline="0">
                <a:solidFill>
                  <a:srgbClr val="0000FF"/>
                </a:solidFill>
                <a:latin typeface="CIDFont+F2"/>
              </a:rPr>
              <a:t>key</a:t>
            </a:r>
            <a:r>
              <a:rPr lang="en-ID" b="0" i="0" u="none" strike="noStrike" baseline="0">
                <a:solidFill>
                  <a:srgbClr val="000000"/>
                </a:solidFill>
                <a:latin typeface="CIDFont+F2"/>
              </a:rPr>
              <a:t> </a:t>
            </a:r>
            <a:r>
              <a:rPr lang="en-ID" b="0" i="0" u="none" strike="noStrike" baseline="0">
                <a:solidFill>
                  <a:srgbClr val="0000FF"/>
                </a:solidFill>
                <a:latin typeface="CIDFont+F2"/>
              </a:rPr>
              <a:t>(</a:t>
            </a:r>
            <a:r>
              <a:rPr lang="en-ID" b="0" i="1" u="none" strike="noStrike" baseline="0">
                <a:solidFill>
                  <a:srgbClr val="808000"/>
                </a:solidFill>
                <a:latin typeface="CIDFont+F2"/>
              </a:rPr>
              <a:t>customer</a:t>
            </a:r>
            <a:r>
              <a:rPr lang="en-ID" b="0" i="1" u="none" strike="noStrike" baseline="0">
                <a:solidFill>
                  <a:srgbClr val="0000FF"/>
                </a:solidFill>
                <a:latin typeface="CIDFont+F2"/>
              </a:rPr>
              <a:t>-</a:t>
            </a:r>
            <a:r>
              <a:rPr lang="en-ID" b="1" i="1" u="none" strike="noStrike" baseline="0">
                <a:solidFill>
                  <a:srgbClr val="0000FF"/>
                </a:solidFill>
                <a:latin typeface="CIDFont+F2"/>
              </a:rPr>
              <a:t>name</a:t>
            </a:r>
            <a:r>
              <a:rPr lang="en-ID" b="0" i="0" u="none" strike="noStrike" baseline="0">
                <a:solidFill>
                  <a:srgbClr val="0000FF"/>
                </a:solidFill>
                <a:latin typeface="CIDFont+F2"/>
              </a:rPr>
              <a:t>));</a:t>
            </a:r>
          </a:p>
          <a:p>
            <a:pPr lvl="2"/>
            <a:endParaRPr lang="en-ID" b="0" i="0" u="none" strike="noStrike" baseline="0">
              <a:solidFill>
                <a:srgbClr val="0000FF"/>
              </a:solidFill>
              <a:latin typeface="CIDFont+F2"/>
            </a:endParaRPr>
          </a:p>
          <a:p>
            <a:pPr lvl="2"/>
            <a:r>
              <a:rPr lang="en-ID" b="1" i="0" u="none" strike="noStrike" baseline="0">
                <a:solidFill>
                  <a:srgbClr val="0000FF"/>
                </a:solidFill>
                <a:latin typeface="CIDFont+F2"/>
              </a:rPr>
              <a:t>create</a:t>
            </a:r>
            <a:r>
              <a:rPr lang="en-ID" b="0" i="0" u="none" strike="noStrike" baseline="0">
                <a:solidFill>
                  <a:srgbClr val="000000"/>
                </a:solidFill>
                <a:latin typeface="CIDFont+F2"/>
              </a:rPr>
              <a:t> </a:t>
            </a:r>
            <a:r>
              <a:rPr lang="en-ID" b="1" i="0" u="none" strike="noStrike" baseline="0">
                <a:solidFill>
                  <a:srgbClr val="0000FF"/>
                </a:solidFill>
                <a:latin typeface="CIDFont+F2"/>
              </a:rPr>
              <a:t>table</a:t>
            </a:r>
            <a:r>
              <a:rPr lang="en-ID" b="0" i="0" u="none" strike="noStrike" baseline="0">
                <a:solidFill>
                  <a:srgbClr val="000000"/>
                </a:solidFill>
                <a:latin typeface="CIDFont+F2"/>
              </a:rPr>
              <a:t> </a:t>
            </a:r>
            <a:r>
              <a:rPr lang="en-ID" b="0" i="1" u="none" strike="noStrike" baseline="0">
                <a:solidFill>
                  <a:srgbClr val="808000"/>
                </a:solidFill>
                <a:latin typeface="CIDFont+F2"/>
              </a:rPr>
              <a:t>branch</a:t>
            </a:r>
          </a:p>
          <a:p>
            <a:pPr lvl="2"/>
            <a:r>
              <a:rPr lang="en-ID" b="0" i="0" u="none" strike="noStrike" baseline="0">
                <a:solidFill>
                  <a:srgbClr val="0000FF"/>
                </a:solidFill>
                <a:latin typeface="CIDFont+F2"/>
              </a:rPr>
              <a:t>(</a:t>
            </a:r>
            <a:r>
              <a:rPr lang="en-ID" b="0" i="1" u="none" strike="noStrike" baseline="0">
                <a:solidFill>
                  <a:srgbClr val="808000"/>
                </a:solidFill>
                <a:latin typeface="CIDFont+F2"/>
              </a:rPr>
              <a:t>branch</a:t>
            </a:r>
            <a:r>
              <a:rPr lang="en-ID" b="0" i="1" u="none" strike="noStrike" baseline="0">
                <a:solidFill>
                  <a:srgbClr val="0000FF"/>
                </a:solidFill>
                <a:latin typeface="CIDFont+F2"/>
              </a:rPr>
              <a:t>-</a:t>
            </a:r>
            <a:r>
              <a:rPr lang="en-ID" b="1" i="1" u="none" strike="noStrike" baseline="0">
                <a:solidFill>
                  <a:srgbClr val="0000FF"/>
                </a:solidFill>
                <a:latin typeface="CIDFont+F2"/>
              </a:rPr>
              <a:t>name</a:t>
            </a:r>
            <a:r>
              <a:rPr lang="en-ID" b="0" i="0" u="none" strike="noStrike" baseline="0">
                <a:solidFill>
                  <a:srgbClr val="000000"/>
                </a:solidFill>
                <a:latin typeface="CIDFont+F2"/>
              </a:rPr>
              <a:t> </a:t>
            </a:r>
            <a:r>
              <a:rPr lang="en-ID" b="1" i="0" u="none" strike="noStrike" baseline="0">
                <a:solidFill>
                  <a:srgbClr val="800000"/>
                </a:solidFill>
                <a:latin typeface="CIDFont+F2"/>
              </a:rPr>
              <a:t>char</a:t>
            </a:r>
            <a:r>
              <a:rPr lang="en-ID" b="0" i="0" u="none" strike="noStrike" baseline="0">
                <a:solidFill>
                  <a:srgbClr val="0000FF"/>
                </a:solidFill>
                <a:latin typeface="CIDFont+F2"/>
              </a:rPr>
              <a:t>(</a:t>
            </a:r>
            <a:r>
              <a:rPr lang="en-ID" b="0" i="0" u="none" strike="noStrike" baseline="0">
                <a:solidFill>
                  <a:srgbClr val="800080"/>
                </a:solidFill>
                <a:latin typeface="CIDFont+F2"/>
              </a:rPr>
              <a:t>15</a:t>
            </a:r>
            <a:r>
              <a:rPr lang="en-ID" b="0" i="0" u="none" strike="noStrike" baseline="0">
                <a:solidFill>
                  <a:srgbClr val="0000FF"/>
                </a:solidFill>
                <a:latin typeface="CIDFont+F2"/>
              </a:rPr>
              <a:t>),</a:t>
            </a:r>
          </a:p>
          <a:p>
            <a:pPr lvl="2"/>
            <a:r>
              <a:rPr lang="en-ID" b="0" i="1" u="none" strike="noStrike" baseline="0">
                <a:solidFill>
                  <a:srgbClr val="808000"/>
                </a:solidFill>
                <a:latin typeface="CIDFont+F2"/>
              </a:rPr>
              <a:t>branch</a:t>
            </a:r>
            <a:r>
              <a:rPr lang="en-ID" b="0" i="1" u="none" strike="noStrike" baseline="0">
                <a:solidFill>
                  <a:srgbClr val="0000FF"/>
                </a:solidFill>
                <a:latin typeface="CIDFont+F2"/>
              </a:rPr>
              <a:t>-</a:t>
            </a:r>
            <a:r>
              <a:rPr lang="en-ID" b="0" i="1" u="none" strike="noStrike" baseline="0">
                <a:solidFill>
                  <a:srgbClr val="808000"/>
                </a:solidFill>
                <a:latin typeface="CIDFont+F2"/>
              </a:rPr>
              <a:t>city</a:t>
            </a:r>
            <a:r>
              <a:rPr lang="en-ID" b="0" i="0" u="none" strike="noStrike" baseline="0">
                <a:solidFill>
                  <a:srgbClr val="000000"/>
                </a:solidFill>
                <a:latin typeface="CIDFont+F2"/>
              </a:rPr>
              <a:t> </a:t>
            </a:r>
            <a:r>
              <a:rPr lang="en-ID" b="1" i="0" u="none" strike="noStrike" baseline="0">
                <a:solidFill>
                  <a:srgbClr val="800000"/>
                </a:solidFill>
                <a:latin typeface="CIDFont+F2"/>
              </a:rPr>
              <a:t>char</a:t>
            </a:r>
            <a:r>
              <a:rPr lang="en-ID" b="0" i="0" u="none" strike="noStrike" baseline="0">
                <a:solidFill>
                  <a:srgbClr val="0000FF"/>
                </a:solidFill>
                <a:latin typeface="CIDFont+F2"/>
              </a:rPr>
              <a:t>(</a:t>
            </a:r>
            <a:r>
              <a:rPr lang="en-ID" b="0" i="0" u="none" strike="noStrike" baseline="0">
                <a:solidFill>
                  <a:srgbClr val="800080"/>
                </a:solidFill>
                <a:latin typeface="CIDFont+F2"/>
              </a:rPr>
              <a:t>30</a:t>
            </a:r>
            <a:r>
              <a:rPr lang="en-ID" b="0" i="0" u="none" strike="noStrike" baseline="0">
                <a:solidFill>
                  <a:srgbClr val="0000FF"/>
                </a:solidFill>
                <a:latin typeface="CIDFont+F2"/>
              </a:rPr>
              <a:t>),</a:t>
            </a:r>
          </a:p>
          <a:p>
            <a:pPr lvl="2"/>
            <a:r>
              <a:rPr lang="en-ID" b="0" i="1" u="none" strike="noStrike" baseline="0">
                <a:solidFill>
                  <a:srgbClr val="808000"/>
                </a:solidFill>
                <a:latin typeface="CIDFont+F2"/>
              </a:rPr>
              <a:t>assets</a:t>
            </a:r>
            <a:r>
              <a:rPr lang="en-ID" b="0" i="0" u="none" strike="noStrike" baseline="0">
                <a:solidFill>
                  <a:srgbClr val="000000"/>
                </a:solidFill>
                <a:latin typeface="CIDFont+F2"/>
              </a:rPr>
              <a:t> </a:t>
            </a:r>
            <a:r>
              <a:rPr lang="en-ID" b="1" i="0" u="none" strike="noStrike" baseline="0">
                <a:solidFill>
                  <a:srgbClr val="800000"/>
                </a:solidFill>
                <a:latin typeface="CIDFont+F2"/>
              </a:rPr>
              <a:t>integer</a:t>
            </a:r>
            <a:r>
              <a:rPr lang="en-ID" b="0" i="0" u="none" strike="noStrike" baseline="0">
                <a:solidFill>
                  <a:srgbClr val="0000FF"/>
                </a:solidFill>
                <a:latin typeface="CIDFont+F2"/>
              </a:rPr>
              <a:t>,</a:t>
            </a:r>
          </a:p>
          <a:p>
            <a:pPr lvl="2"/>
            <a:r>
              <a:rPr lang="en-ID" b="1" i="0" u="none" strike="noStrike" baseline="0">
                <a:solidFill>
                  <a:srgbClr val="0000FF"/>
                </a:solidFill>
                <a:latin typeface="CIDFont+F2"/>
              </a:rPr>
              <a:t>primary</a:t>
            </a:r>
            <a:r>
              <a:rPr lang="en-ID" b="0" i="0" u="none" strike="noStrike" baseline="0">
                <a:solidFill>
                  <a:srgbClr val="000000"/>
                </a:solidFill>
                <a:latin typeface="CIDFont+F2"/>
              </a:rPr>
              <a:t> </a:t>
            </a:r>
            <a:r>
              <a:rPr lang="en-ID" b="1" i="0" u="none" strike="noStrike" baseline="0">
                <a:solidFill>
                  <a:srgbClr val="0000FF"/>
                </a:solidFill>
                <a:latin typeface="CIDFont+F2"/>
              </a:rPr>
              <a:t>key</a:t>
            </a:r>
            <a:r>
              <a:rPr lang="en-ID" b="0" i="0" u="none" strike="noStrike" baseline="0">
                <a:solidFill>
                  <a:srgbClr val="000000"/>
                </a:solidFill>
                <a:latin typeface="CIDFont+F2"/>
              </a:rPr>
              <a:t> </a:t>
            </a:r>
            <a:r>
              <a:rPr lang="en-ID" b="0" i="0" u="none" strike="noStrike" baseline="0">
                <a:solidFill>
                  <a:srgbClr val="0000FF"/>
                </a:solidFill>
                <a:latin typeface="CIDFont+F2"/>
              </a:rPr>
              <a:t>(</a:t>
            </a:r>
            <a:r>
              <a:rPr lang="en-ID" b="0" i="1" u="none" strike="noStrike" baseline="0">
                <a:solidFill>
                  <a:srgbClr val="808000"/>
                </a:solidFill>
                <a:latin typeface="CIDFont+F2"/>
              </a:rPr>
              <a:t>branch</a:t>
            </a:r>
            <a:r>
              <a:rPr lang="en-ID" b="0" i="1" u="none" strike="noStrike" baseline="0">
                <a:solidFill>
                  <a:srgbClr val="0000FF"/>
                </a:solidFill>
                <a:latin typeface="CIDFont+F2"/>
              </a:rPr>
              <a:t>-</a:t>
            </a:r>
            <a:r>
              <a:rPr lang="en-ID" b="1" i="1" u="none" strike="noStrike" baseline="0">
                <a:solidFill>
                  <a:srgbClr val="0000FF"/>
                </a:solidFill>
                <a:latin typeface="CIDFont+F2"/>
              </a:rPr>
              <a:t>name</a:t>
            </a:r>
            <a:r>
              <a:rPr lang="en-ID" b="0" i="0" u="none" strike="noStrike" baseline="0">
                <a:solidFill>
                  <a:srgbClr val="0000FF"/>
                </a:solidFill>
                <a:latin typeface="CIDFont+F2"/>
              </a:rPr>
              <a:t>));</a:t>
            </a:r>
          </a:p>
        </p:txBody>
      </p:sp>
    </p:spTree>
    <p:extLst>
      <p:ext uri="{BB962C8B-B14F-4D97-AF65-F5344CB8AC3E}">
        <p14:creationId xmlns:p14="http://schemas.microsoft.com/office/powerpoint/2010/main" val="587213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E1AD1D-A52A-0726-7B32-E4E691D016CC}"/>
              </a:ext>
            </a:extLst>
          </p:cNvPr>
          <p:cNvSpPr txBox="1"/>
          <p:nvPr/>
        </p:nvSpPr>
        <p:spPr>
          <a:xfrm>
            <a:off x="834887" y="368470"/>
            <a:ext cx="11108635" cy="3970318"/>
          </a:xfrm>
          <a:prstGeom prst="rect">
            <a:avLst/>
          </a:prstGeom>
          <a:noFill/>
        </p:spPr>
        <p:txBody>
          <a:bodyPr wrap="square">
            <a:spAutoFit/>
          </a:bodyPr>
          <a:lstStyle/>
          <a:p>
            <a:pPr algn="l"/>
            <a:r>
              <a:rPr lang="pt-BR" b="1" i="0" u="none" strike="noStrike" baseline="0">
                <a:latin typeface="CIDFont+F2"/>
              </a:rPr>
              <a:t>Contoh Referential Integrity pada SQL</a:t>
            </a:r>
          </a:p>
          <a:p>
            <a:pPr lvl="1"/>
            <a:r>
              <a:rPr lang="en-ID" b="1" i="0" u="none" strike="noStrike" baseline="0">
                <a:solidFill>
                  <a:srgbClr val="0000FF"/>
                </a:solidFill>
                <a:latin typeface="CIDFont+F1"/>
              </a:rPr>
              <a:t>create</a:t>
            </a:r>
            <a:r>
              <a:rPr lang="en-ID" b="0" i="0" u="none" strike="noStrike" baseline="0">
                <a:solidFill>
                  <a:srgbClr val="000000"/>
                </a:solidFill>
                <a:latin typeface="CIDFont+F1"/>
              </a:rPr>
              <a:t> </a:t>
            </a:r>
            <a:r>
              <a:rPr lang="en-ID" b="1" i="0" u="none" strike="noStrike" baseline="0">
                <a:solidFill>
                  <a:srgbClr val="0000FF"/>
                </a:solidFill>
                <a:latin typeface="CIDFont+F1"/>
              </a:rPr>
              <a:t>table</a:t>
            </a:r>
            <a:r>
              <a:rPr lang="en-ID" b="0" i="0" u="none" strike="noStrike" baseline="0">
                <a:solidFill>
                  <a:srgbClr val="000000"/>
                </a:solidFill>
                <a:latin typeface="CIDFont+F1"/>
              </a:rPr>
              <a:t> </a:t>
            </a:r>
            <a:r>
              <a:rPr lang="en-ID" b="1" i="0" u="none" strike="noStrike" baseline="0">
                <a:solidFill>
                  <a:srgbClr val="0000FF"/>
                </a:solidFill>
                <a:latin typeface="CIDFont+F1"/>
              </a:rPr>
              <a:t>account</a:t>
            </a:r>
          </a:p>
          <a:p>
            <a:pPr lvl="1"/>
            <a:r>
              <a:rPr lang="en-ID" b="0" i="0" u="none" strike="noStrike" baseline="0">
                <a:solidFill>
                  <a:srgbClr val="0000FF"/>
                </a:solidFill>
                <a:latin typeface="CIDFont+F1"/>
              </a:rPr>
              <a:t>(</a:t>
            </a:r>
            <a:r>
              <a:rPr lang="en-ID" b="1" i="0" u="none" strike="noStrike" baseline="0">
                <a:solidFill>
                  <a:srgbClr val="0000FF"/>
                </a:solidFill>
                <a:latin typeface="CIDFont+F1"/>
              </a:rPr>
              <a:t>account</a:t>
            </a:r>
            <a:r>
              <a:rPr lang="en-ID" b="0" i="0" u="none" strike="noStrike" baseline="0">
                <a:solidFill>
                  <a:srgbClr val="0000FF"/>
                </a:solidFill>
                <a:latin typeface="CIDFont+F1"/>
              </a:rPr>
              <a:t>-</a:t>
            </a:r>
            <a:r>
              <a:rPr lang="en-ID" b="1" i="0" u="none" strike="noStrike" baseline="0">
                <a:solidFill>
                  <a:srgbClr val="0000FF"/>
                </a:solidFill>
                <a:latin typeface="CIDFont+F1"/>
              </a:rPr>
              <a:t>number</a:t>
            </a:r>
            <a:r>
              <a:rPr lang="en-ID" b="0" i="0" u="none" strike="noStrike" baseline="0">
                <a:solidFill>
                  <a:srgbClr val="000000"/>
                </a:solidFill>
                <a:latin typeface="CIDFont+F1"/>
              </a:rPr>
              <a:t> </a:t>
            </a:r>
            <a:r>
              <a:rPr lang="en-ID" b="1" i="0" u="none" strike="noStrike" baseline="0">
                <a:solidFill>
                  <a:srgbClr val="800000"/>
                </a:solidFill>
                <a:latin typeface="CIDFont+F1"/>
              </a:rPr>
              <a:t>char</a:t>
            </a:r>
            <a:r>
              <a:rPr lang="en-ID" b="0" i="0" u="none" strike="noStrike" baseline="0">
                <a:solidFill>
                  <a:srgbClr val="0000FF"/>
                </a:solidFill>
                <a:latin typeface="CIDFont+F1"/>
              </a:rPr>
              <a:t>(</a:t>
            </a:r>
            <a:r>
              <a:rPr lang="en-ID" b="0" i="0" u="none" strike="noStrike" baseline="0">
                <a:solidFill>
                  <a:srgbClr val="800080"/>
                </a:solidFill>
                <a:latin typeface="CIDFont+F1"/>
              </a:rPr>
              <a:t>10</a:t>
            </a:r>
            <a:r>
              <a:rPr lang="en-ID" b="0" i="0" u="none" strike="noStrike" baseline="0">
                <a:solidFill>
                  <a:srgbClr val="0000FF"/>
                </a:solidFill>
                <a:latin typeface="CIDFont+F1"/>
              </a:rPr>
              <a:t>),</a:t>
            </a:r>
          </a:p>
          <a:p>
            <a:pPr lvl="1"/>
            <a:r>
              <a:rPr lang="en-ID" b="0" i="0" u="none" strike="noStrike" baseline="0">
                <a:solidFill>
                  <a:srgbClr val="808000"/>
                </a:solidFill>
                <a:latin typeface="CIDFont+F1"/>
              </a:rPr>
              <a:t>branch</a:t>
            </a:r>
            <a:r>
              <a:rPr lang="en-ID" b="0" i="0" u="none" strike="noStrike" baseline="0">
                <a:solidFill>
                  <a:srgbClr val="0000FF"/>
                </a:solidFill>
                <a:latin typeface="CIDFont+F1"/>
              </a:rPr>
              <a:t>-</a:t>
            </a:r>
            <a:r>
              <a:rPr lang="en-ID" b="1" i="0" u="none" strike="noStrike" baseline="0">
                <a:solidFill>
                  <a:srgbClr val="0000FF"/>
                </a:solidFill>
                <a:latin typeface="CIDFont+F1"/>
              </a:rPr>
              <a:t>name</a:t>
            </a:r>
            <a:r>
              <a:rPr lang="en-ID" b="0" i="0" u="none" strike="noStrike" baseline="0">
                <a:solidFill>
                  <a:srgbClr val="000000"/>
                </a:solidFill>
                <a:latin typeface="CIDFont+F1"/>
              </a:rPr>
              <a:t> </a:t>
            </a:r>
            <a:r>
              <a:rPr lang="en-ID" b="1" i="0" u="none" strike="noStrike" baseline="0">
                <a:solidFill>
                  <a:srgbClr val="800000"/>
                </a:solidFill>
                <a:latin typeface="CIDFont+F1"/>
              </a:rPr>
              <a:t>char</a:t>
            </a:r>
            <a:r>
              <a:rPr lang="en-ID" b="0" i="0" u="none" strike="noStrike" baseline="0">
                <a:solidFill>
                  <a:srgbClr val="0000FF"/>
                </a:solidFill>
                <a:latin typeface="CIDFont+F1"/>
              </a:rPr>
              <a:t>(</a:t>
            </a:r>
            <a:r>
              <a:rPr lang="en-ID" b="0" i="0" u="none" strike="noStrike" baseline="0">
                <a:solidFill>
                  <a:srgbClr val="800080"/>
                </a:solidFill>
                <a:latin typeface="CIDFont+F1"/>
              </a:rPr>
              <a:t>15</a:t>
            </a:r>
            <a:r>
              <a:rPr lang="en-ID" b="0" i="0" u="none" strike="noStrike" baseline="0">
                <a:solidFill>
                  <a:srgbClr val="0000FF"/>
                </a:solidFill>
                <a:latin typeface="CIDFont+F1"/>
              </a:rPr>
              <a:t>),</a:t>
            </a:r>
          </a:p>
          <a:p>
            <a:pPr lvl="1"/>
            <a:r>
              <a:rPr lang="en-ID" b="0" i="0" u="none" strike="noStrike" baseline="0">
                <a:solidFill>
                  <a:srgbClr val="808000"/>
                </a:solidFill>
                <a:latin typeface="CIDFont+F1"/>
              </a:rPr>
              <a:t>balance</a:t>
            </a:r>
            <a:r>
              <a:rPr lang="en-ID" b="0" i="0" u="none" strike="noStrike" baseline="0">
                <a:solidFill>
                  <a:srgbClr val="000000"/>
                </a:solidFill>
                <a:latin typeface="CIDFont+F1"/>
              </a:rPr>
              <a:t> </a:t>
            </a:r>
            <a:r>
              <a:rPr lang="en-ID" b="1" i="0" u="none" strike="noStrike" baseline="0">
                <a:solidFill>
                  <a:srgbClr val="800000"/>
                </a:solidFill>
                <a:latin typeface="CIDFont+F1"/>
              </a:rPr>
              <a:t>integer</a:t>
            </a:r>
            <a:r>
              <a:rPr lang="en-ID" b="0" i="0" u="none" strike="noStrike" baseline="0">
                <a:solidFill>
                  <a:srgbClr val="0000FF"/>
                </a:solidFill>
                <a:latin typeface="CIDFont+F1"/>
              </a:rPr>
              <a:t>,</a:t>
            </a:r>
          </a:p>
          <a:p>
            <a:pPr lvl="1"/>
            <a:r>
              <a:rPr lang="en-ID" b="1" i="0" u="none" strike="noStrike" baseline="0">
                <a:solidFill>
                  <a:srgbClr val="0000FF"/>
                </a:solidFill>
                <a:latin typeface="CIDFont+F1"/>
              </a:rPr>
              <a:t>primary</a:t>
            </a:r>
            <a:r>
              <a:rPr lang="en-ID" b="0" i="0" u="none" strike="noStrike" baseline="0">
                <a:solidFill>
                  <a:srgbClr val="000000"/>
                </a:solidFill>
                <a:latin typeface="CIDFont+F1"/>
              </a:rPr>
              <a:t> </a:t>
            </a:r>
            <a:r>
              <a:rPr lang="en-ID" b="1" i="0" u="none" strike="noStrike" baseline="0">
                <a:solidFill>
                  <a:srgbClr val="0000FF"/>
                </a:solidFill>
                <a:latin typeface="CIDFont+F1"/>
              </a:rPr>
              <a:t>key</a:t>
            </a:r>
            <a:r>
              <a:rPr lang="en-ID" b="0" i="0" u="none" strike="noStrike" baseline="0">
                <a:solidFill>
                  <a:srgbClr val="000000"/>
                </a:solidFill>
                <a:latin typeface="CIDFont+F1"/>
              </a:rPr>
              <a:t> </a:t>
            </a:r>
            <a:r>
              <a:rPr lang="en-ID" b="0" i="0" u="none" strike="noStrike" baseline="0">
                <a:solidFill>
                  <a:srgbClr val="0000FF"/>
                </a:solidFill>
                <a:latin typeface="CIDFont+F1"/>
              </a:rPr>
              <a:t>(</a:t>
            </a:r>
            <a:r>
              <a:rPr lang="en-ID" b="1" i="0" u="none" strike="noStrike" baseline="0">
                <a:solidFill>
                  <a:srgbClr val="0000FF"/>
                </a:solidFill>
                <a:latin typeface="CIDFont+F1"/>
              </a:rPr>
              <a:t>account</a:t>
            </a:r>
            <a:r>
              <a:rPr lang="en-ID" b="0" i="0" u="none" strike="noStrike" baseline="0">
                <a:solidFill>
                  <a:srgbClr val="0000FF"/>
                </a:solidFill>
                <a:latin typeface="CIDFont+F1"/>
              </a:rPr>
              <a:t>-</a:t>
            </a:r>
            <a:r>
              <a:rPr lang="en-ID" b="1" i="0" u="none" strike="noStrike" baseline="0">
                <a:solidFill>
                  <a:srgbClr val="0000FF"/>
                </a:solidFill>
                <a:latin typeface="CIDFont+F1"/>
              </a:rPr>
              <a:t>number</a:t>
            </a:r>
            <a:r>
              <a:rPr lang="en-ID" b="0" i="0" u="none" strike="noStrike" baseline="0">
                <a:solidFill>
                  <a:srgbClr val="0000FF"/>
                </a:solidFill>
                <a:latin typeface="CIDFont+F1"/>
              </a:rPr>
              <a:t>),</a:t>
            </a:r>
          </a:p>
          <a:p>
            <a:pPr lvl="1"/>
            <a:r>
              <a:rPr lang="en-US" b="1" i="0" u="none" strike="noStrike" baseline="0">
                <a:solidFill>
                  <a:srgbClr val="0000FF"/>
                </a:solidFill>
                <a:latin typeface="CIDFont+F1"/>
              </a:rPr>
              <a:t>foreign</a:t>
            </a:r>
            <a:r>
              <a:rPr lang="en-US" b="0" i="0" u="none" strike="noStrike" baseline="0">
                <a:solidFill>
                  <a:srgbClr val="000000"/>
                </a:solidFill>
                <a:latin typeface="CIDFont+F1"/>
              </a:rPr>
              <a:t> </a:t>
            </a:r>
            <a:r>
              <a:rPr lang="en-US" b="1" i="0" u="none" strike="noStrike" baseline="0">
                <a:solidFill>
                  <a:srgbClr val="0000FF"/>
                </a:solidFill>
                <a:latin typeface="CIDFont+F1"/>
              </a:rPr>
              <a:t>key</a:t>
            </a:r>
            <a:r>
              <a:rPr lang="en-US" b="0" i="0" u="none" strike="noStrike" baseline="0">
                <a:solidFill>
                  <a:srgbClr val="000000"/>
                </a:solidFill>
                <a:latin typeface="CIDFont+F1"/>
              </a:rPr>
              <a:t> </a:t>
            </a:r>
            <a:r>
              <a:rPr lang="en-US" b="0" i="0" u="none" strike="noStrike" baseline="0">
                <a:solidFill>
                  <a:srgbClr val="0000FF"/>
                </a:solidFill>
                <a:latin typeface="CIDFont+F1"/>
              </a:rPr>
              <a:t>(</a:t>
            </a:r>
            <a:r>
              <a:rPr lang="en-US" b="0" i="0" u="none" strike="noStrike" baseline="0">
                <a:solidFill>
                  <a:srgbClr val="808000"/>
                </a:solidFill>
                <a:latin typeface="CIDFont+F1"/>
              </a:rPr>
              <a:t>branch</a:t>
            </a:r>
            <a:r>
              <a:rPr lang="en-US" b="0" i="0" u="none" strike="noStrike" baseline="0">
                <a:solidFill>
                  <a:srgbClr val="0000FF"/>
                </a:solidFill>
                <a:latin typeface="CIDFont+F1"/>
              </a:rPr>
              <a:t>-</a:t>
            </a:r>
            <a:r>
              <a:rPr lang="en-US" b="1" i="0" u="none" strike="noStrike" baseline="0">
                <a:solidFill>
                  <a:srgbClr val="0000FF"/>
                </a:solidFill>
                <a:latin typeface="CIDFont+F1"/>
              </a:rPr>
              <a:t>name</a:t>
            </a:r>
            <a:r>
              <a:rPr lang="en-US" b="0" i="0" u="none" strike="noStrike" baseline="0">
                <a:solidFill>
                  <a:srgbClr val="0000FF"/>
                </a:solidFill>
                <a:latin typeface="CIDFont+F1"/>
              </a:rPr>
              <a:t>)</a:t>
            </a:r>
            <a:r>
              <a:rPr lang="en-US" b="0" i="0" u="none" strike="noStrike" baseline="0">
                <a:solidFill>
                  <a:srgbClr val="000000"/>
                </a:solidFill>
                <a:latin typeface="CIDFont+F1"/>
              </a:rPr>
              <a:t> </a:t>
            </a:r>
            <a:r>
              <a:rPr lang="en-US" b="1" i="0" u="none" strike="noStrike" baseline="0">
                <a:solidFill>
                  <a:srgbClr val="0000FF"/>
                </a:solidFill>
                <a:latin typeface="CIDFont+F1"/>
              </a:rPr>
              <a:t>references</a:t>
            </a:r>
            <a:r>
              <a:rPr lang="en-US" b="0" i="0" u="none" strike="noStrike" baseline="0">
                <a:solidFill>
                  <a:srgbClr val="000000"/>
                </a:solidFill>
                <a:latin typeface="CIDFont+F1"/>
              </a:rPr>
              <a:t> </a:t>
            </a:r>
            <a:r>
              <a:rPr lang="en-US" b="0" i="0" u="none" strike="noStrike" baseline="0">
                <a:solidFill>
                  <a:srgbClr val="808000"/>
                </a:solidFill>
                <a:latin typeface="CIDFont+F1"/>
              </a:rPr>
              <a:t>branch</a:t>
            </a:r>
            <a:r>
              <a:rPr lang="en-US" b="0" i="0" u="none" strike="noStrike" baseline="0">
                <a:solidFill>
                  <a:srgbClr val="0000FF"/>
                </a:solidFill>
                <a:latin typeface="CIDFont+F1"/>
              </a:rPr>
              <a:t>);</a:t>
            </a:r>
          </a:p>
          <a:p>
            <a:pPr lvl="1"/>
            <a:endParaRPr lang="en-ID" b="0" i="0" u="none" strike="noStrike" baseline="0">
              <a:solidFill>
                <a:srgbClr val="0000FF"/>
              </a:solidFill>
              <a:latin typeface="CIDFont+F1"/>
            </a:endParaRPr>
          </a:p>
          <a:p>
            <a:pPr lvl="1"/>
            <a:r>
              <a:rPr lang="en-ID" b="1" i="0" u="none" strike="noStrike" baseline="0">
                <a:solidFill>
                  <a:srgbClr val="0000FF"/>
                </a:solidFill>
                <a:latin typeface="CIDFont+F1"/>
              </a:rPr>
              <a:t>create</a:t>
            </a:r>
            <a:r>
              <a:rPr lang="en-ID" b="0" i="0" u="none" strike="noStrike" baseline="0">
                <a:solidFill>
                  <a:srgbClr val="000000"/>
                </a:solidFill>
                <a:latin typeface="CIDFont+F1"/>
              </a:rPr>
              <a:t> </a:t>
            </a:r>
            <a:r>
              <a:rPr lang="en-ID" b="1" i="0" u="none" strike="noStrike" baseline="0">
                <a:solidFill>
                  <a:srgbClr val="0000FF"/>
                </a:solidFill>
                <a:latin typeface="CIDFont+F1"/>
              </a:rPr>
              <a:t>table</a:t>
            </a:r>
            <a:r>
              <a:rPr lang="en-ID" b="0" i="0" u="none" strike="noStrike" baseline="0">
                <a:solidFill>
                  <a:srgbClr val="000000"/>
                </a:solidFill>
                <a:latin typeface="CIDFont+F1"/>
              </a:rPr>
              <a:t> </a:t>
            </a:r>
            <a:r>
              <a:rPr lang="en-ID" b="0" i="0" u="none" strike="noStrike" baseline="0">
                <a:solidFill>
                  <a:srgbClr val="808000"/>
                </a:solidFill>
                <a:latin typeface="CIDFont+F1"/>
              </a:rPr>
              <a:t>depositor</a:t>
            </a:r>
          </a:p>
          <a:p>
            <a:pPr lvl="1"/>
            <a:r>
              <a:rPr lang="en-ID" b="0" i="0" u="none" strike="noStrike" baseline="0">
                <a:solidFill>
                  <a:srgbClr val="0000FF"/>
                </a:solidFill>
                <a:latin typeface="CIDFont+F1"/>
              </a:rPr>
              <a:t>(</a:t>
            </a:r>
            <a:r>
              <a:rPr lang="en-ID" b="0" i="0" u="none" strike="noStrike" baseline="0">
                <a:solidFill>
                  <a:srgbClr val="808000"/>
                </a:solidFill>
                <a:latin typeface="CIDFont+F1"/>
              </a:rPr>
              <a:t>customer</a:t>
            </a:r>
            <a:r>
              <a:rPr lang="en-ID" b="0" i="0" u="none" strike="noStrike" baseline="0">
                <a:solidFill>
                  <a:srgbClr val="0000FF"/>
                </a:solidFill>
                <a:latin typeface="CIDFont+F1"/>
              </a:rPr>
              <a:t>-</a:t>
            </a:r>
            <a:r>
              <a:rPr lang="en-ID" b="1" i="0" u="none" strike="noStrike" baseline="0">
                <a:solidFill>
                  <a:srgbClr val="0000FF"/>
                </a:solidFill>
                <a:latin typeface="CIDFont+F1"/>
              </a:rPr>
              <a:t>name</a:t>
            </a:r>
            <a:r>
              <a:rPr lang="en-ID" b="0" i="0" u="none" strike="noStrike" baseline="0">
                <a:solidFill>
                  <a:srgbClr val="000000"/>
                </a:solidFill>
                <a:latin typeface="CIDFont+F1"/>
              </a:rPr>
              <a:t> </a:t>
            </a:r>
            <a:r>
              <a:rPr lang="en-ID" b="1" i="0" u="none" strike="noStrike" baseline="0">
                <a:solidFill>
                  <a:srgbClr val="800000"/>
                </a:solidFill>
                <a:latin typeface="CIDFont+F1"/>
              </a:rPr>
              <a:t>char</a:t>
            </a:r>
            <a:r>
              <a:rPr lang="en-ID" b="0" i="0" u="none" strike="noStrike" baseline="0">
                <a:solidFill>
                  <a:srgbClr val="0000FF"/>
                </a:solidFill>
                <a:latin typeface="CIDFont+F1"/>
              </a:rPr>
              <a:t>(</a:t>
            </a:r>
            <a:r>
              <a:rPr lang="en-ID" b="0" i="0" u="none" strike="noStrike" baseline="0">
                <a:solidFill>
                  <a:srgbClr val="800080"/>
                </a:solidFill>
                <a:latin typeface="CIDFont+F1"/>
              </a:rPr>
              <a:t>20</a:t>
            </a:r>
            <a:r>
              <a:rPr lang="en-ID" b="0" i="0" u="none" strike="noStrike" baseline="0">
                <a:solidFill>
                  <a:srgbClr val="0000FF"/>
                </a:solidFill>
                <a:latin typeface="CIDFont+F1"/>
              </a:rPr>
              <a:t>),</a:t>
            </a:r>
          </a:p>
          <a:p>
            <a:pPr lvl="1"/>
            <a:r>
              <a:rPr lang="en-ID" b="1" i="0" u="none" strike="noStrike" baseline="0">
                <a:solidFill>
                  <a:srgbClr val="0000FF"/>
                </a:solidFill>
                <a:latin typeface="CIDFont+F1"/>
              </a:rPr>
              <a:t>account</a:t>
            </a:r>
            <a:r>
              <a:rPr lang="en-ID" b="0" i="0" u="none" strike="noStrike" baseline="0">
                <a:solidFill>
                  <a:srgbClr val="0000FF"/>
                </a:solidFill>
                <a:latin typeface="CIDFont+F1"/>
              </a:rPr>
              <a:t>-</a:t>
            </a:r>
            <a:r>
              <a:rPr lang="en-ID" b="1" i="0" u="none" strike="noStrike" baseline="0">
                <a:solidFill>
                  <a:srgbClr val="0000FF"/>
                </a:solidFill>
                <a:latin typeface="CIDFont+F1"/>
              </a:rPr>
              <a:t>number</a:t>
            </a:r>
            <a:r>
              <a:rPr lang="en-ID" b="0" i="0" u="none" strike="noStrike" baseline="0">
                <a:solidFill>
                  <a:srgbClr val="000000"/>
                </a:solidFill>
                <a:latin typeface="CIDFont+F1"/>
              </a:rPr>
              <a:t> </a:t>
            </a:r>
            <a:r>
              <a:rPr lang="en-ID" b="1" i="0" u="none" strike="noStrike" baseline="0">
                <a:solidFill>
                  <a:srgbClr val="800000"/>
                </a:solidFill>
                <a:latin typeface="CIDFont+F1"/>
              </a:rPr>
              <a:t>char</a:t>
            </a:r>
            <a:r>
              <a:rPr lang="en-ID" b="0" i="0" u="none" strike="noStrike" baseline="0">
                <a:solidFill>
                  <a:srgbClr val="0000FF"/>
                </a:solidFill>
                <a:latin typeface="CIDFont+F1"/>
              </a:rPr>
              <a:t>(</a:t>
            </a:r>
            <a:r>
              <a:rPr lang="en-ID" b="0" i="0" u="none" strike="noStrike" baseline="0">
                <a:solidFill>
                  <a:srgbClr val="800080"/>
                </a:solidFill>
                <a:latin typeface="CIDFont+F1"/>
              </a:rPr>
              <a:t>10</a:t>
            </a:r>
            <a:r>
              <a:rPr lang="en-ID" b="0" i="0" u="none" strike="noStrike" baseline="0">
                <a:solidFill>
                  <a:srgbClr val="0000FF"/>
                </a:solidFill>
                <a:latin typeface="CIDFont+F1"/>
              </a:rPr>
              <a:t>),</a:t>
            </a:r>
          </a:p>
          <a:p>
            <a:pPr lvl="1"/>
            <a:r>
              <a:rPr lang="en-ID" b="1" i="0" u="none" strike="noStrike" baseline="0">
                <a:solidFill>
                  <a:srgbClr val="0000FF"/>
                </a:solidFill>
                <a:latin typeface="CIDFont+F1"/>
              </a:rPr>
              <a:t>primary</a:t>
            </a:r>
            <a:r>
              <a:rPr lang="en-ID" b="0" i="0" u="none" strike="noStrike" baseline="0">
                <a:solidFill>
                  <a:srgbClr val="000000"/>
                </a:solidFill>
                <a:latin typeface="CIDFont+F1"/>
              </a:rPr>
              <a:t> </a:t>
            </a:r>
            <a:r>
              <a:rPr lang="en-ID" b="1" i="0" u="none" strike="noStrike" baseline="0">
                <a:solidFill>
                  <a:srgbClr val="0000FF"/>
                </a:solidFill>
                <a:latin typeface="CIDFont+F1"/>
              </a:rPr>
              <a:t>key</a:t>
            </a:r>
            <a:r>
              <a:rPr lang="en-ID" b="0" i="0" u="none" strike="noStrike" baseline="0">
                <a:solidFill>
                  <a:srgbClr val="000000"/>
                </a:solidFill>
                <a:latin typeface="CIDFont+F1"/>
              </a:rPr>
              <a:t> </a:t>
            </a:r>
            <a:r>
              <a:rPr lang="en-ID" b="0" i="0" u="none" strike="noStrike" baseline="0">
                <a:solidFill>
                  <a:srgbClr val="0000FF"/>
                </a:solidFill>
                <a:latin typeface="CIDFont+F1"/>
              </a:rPr>
              <a:t>(</a:t>
            </a:r>
            <a:r>
              <a:rPr lang="en-ID" b="0" i="0" u="none" strike="noStrike" baseline="0">
                <a:solidFill>
                  <a:srgbClr val="808000"/>
                </a:solidFill>
                <a:latin typeface="CIDFont+F1"/>
              </a:rPr>
              <a:t>customer</a:t>
            </a:r>
            <a:r>
              <a:rPr lang="en-ID" b="0" i="0" u="none" strike="noStrike" baseline="0">
                <a:solidFill>
                  <a:srgbClr val="0000FF"/>
                </a:solidFill>
                <a:latin typeface="CIDFont+F1"/>
              </a:rPr>
              <a:t>-</a:t>
            </a:r>
            <a:r>
              <a:rPr lang="en-ID" b="1" i="0" u="none" strike="noStrike" baseline="0">
                <a:solidFill>
                  <a:srgbClr val="0000FF"/>
                </a:solidFill>
                <a:latin typeface="CIDFont+F1"/>
              </a:rPr>
              <a:t>name</a:t>
            </a:r>
            <a:r>
              <a:rPr lang="en-ID" b="0" i="0" u="none" strike="noStrike" baseline="0">
                <a:solidFill>
                  <a:srgbClr val="0000FF"/>
                </a:solidFill>
                <a:latin typeface="CIDFont+F1"/>
              </a:rPr>
              <a:t>,</a:t>
            </a:r>
            <a:r>
              <a:rPr lang="en-ID" b="0" i="0" u="none" strike="noStrike" baseline="0">
                <a:solidFill>
                  <a:srgbClr val="000000"/>
                </a:solidFill>
                <a:latin typeface="CIDFont+F1"/>
              </a:rPr>
              <a:t> </a:t>
            </a:r>
            <a:r>
              <a:rPr lang="en-ID" b="1" i="0" u="none" strike="noStrike" baseline="0">
                <a:solidFill>
                  <a:srgbClr val="0000FF"/>
                </a:solidFill>
                <a:latin typeface="CIDFont+F1"/>
              </a:rPr>
              <a:t>account</a:t>
            </a:r>
            <a:r>
              <a:rPr lang="en-ID" b="0" i="0" u="none" strike="noStrike" baseline="0">
                <a:solidFill>
                  <a:srgbClr val="0000FF"/>
                </a:solidFill>
                <a:latin typeface="CIDFont+F1"/>
              </a:rPr>
              <a:t>-</a:t>
            </a:r>
            <a:r>
              <a:rPr lang="en-ID" b="1" i="0" u="none" strike="noStrike" baseline="0">
                <a:solidFill>
                  <a:srgbClr val="0000FF"/>
                </a:solidFill>
                <a:latin typeface="CIDFont+F1"/>
              </a:rPr>
              <a:t>number</a:t>
            </a:r>
            <a:r>
              <a:rPr lang="en-ID" b="0" i="0" u="none" strike="noStrike" baseline="0">
                <a:solidFill>
                  <a:srgbClr val="0000FF"/>
                </a:solidFill>
                <a:latin typeface="CIDFont+F1"/>
              </a:rPr>
              <a:t>),</a:t>
            </a:r>
          </a:p>
          <a:p>
            <a:pPr lvl="1"/>
            <a:r>
              <a:rPr lang="en-US" b="1" i="0" u="none" strike="noStrike" baseline="0">
                <a:solidFill>
                  <a:srgbClr val="0000FF"/>
                </a:solidFill>
                <a:latin typeface="CIDFont+F1"/>
              </a:rPr>
              <a:t>foreign</a:t>
            </a:r>
            <a:r>
              <a:rPr lang="en-US" b="0" i="0" u="none" strike="noStrike" baseline="0">
                <a:solidFill>
                  <a:srgbClr val="000000"/>
                </a:solidFill>
                <a:latin typeface="CIDFont+F1"/>
              </a:rPr>
              <a:t> </a:t>
            </a:r>
            <a:r>
              <a:rPr lang="en-US" b="1" i="0" u="none" strike="noStrike" baseline="0">
                <a:solidFill>
                  <a:srgbClr val="0000FF"/>
                </a:solidFill>
                <a:latin typeface="CIDFont+F1"/>
              </a:rPr>
              <a:t>key</a:t>
            </a:r>
            <a:r>
              <a:rPr lang="en-US" b="0" i="0" u="none" strike="noStrike" baseline="0">
                <a:solidFill>
                  <a:srgbClr val="000000"/>
                </a:solidFill>
                <a:latin typeface="CIDFont+F1"/>
              </a:rPr>
              <a:t> </a:t>
            </a:r>
            <a:r>
              <a:rPr lang="en-US" b="0" i="0" u="none" strike="noStrike" baseline="0">
                <a:solidFill>
                  <a:srgbClr val="0000FF"/>
                </a:solidFill>
                <a:latin typeface="CIDFont+F1"/>
              </a:rPr>
              <a:t>(</a:t>
            </a:r>
            <a:r>
              <a:rPr lang="en-US" b="1" i="0" u="none" strike="noStrike" baseline="0">
                <a:solidFill>
                  <a:srgbClr val="0000FF"/>
                </a:solidFill>
                <a:latin typeface="CIDFont+F1"/>
              </a:rPr>
              <a:t>account</a:t>
            </a:r>
            <a:r>
              <a:rPr lang="en-US" b="0" i="0" u="none" strike="noStrike" baseline="0">
                <a:solidFill>
                  <a:srgbClr val="0000FF"/>
                </a:solidFill>
                <a:latin typeface="CIDFont+F1"/>
              </a:rPr>
              <a:t>-</a:t>
            </a:r>
            <a:r>
              <a:rPr lang="en-US" b="1" i="0" u="none" strike="noStrike" baseline="0">
                <a:solidFill>
                  <a:srgbClr val="0000FF"/>
                </a:solidFill>
                <a:latin typeface="CIDFont+F1"/>
              </a:rPr>
              <a:t>number</a:t>
            </a:r>
            <a:r>
              <a:rPr lang="en-US" b="0" i="0" u="none" strike="noStrike" baseline="0">
                <a:solidFill>
                  <a:srgbClr val="0000FF"/>
                </a:solidFill>
                <a:latin typeface="CIDFont+F1"/>
              </a:rPr>
              <a:t>)</a:t>
            </a:r>
            <a:r>
              <a:rPr lang="en-US" b="0" i="0" u="none" strike="noStrike" baseline="0">
                <a:solidFill>
                  <a:srgbClr val="000000"/>
                </a:solidFill>
                <a:latin typeface="CIDFont+F1"/>
              </a:rPr>
              <a:t> </a:t>
            </a:r>
            <a:r>
              <a:rPr lang="en-US" b="1" i="0" u="none" strike="noStrike" baseline="0">
                <a:solidFill>
                  <a:srgbClr val="0000FF"/>
                </a:solidFill>
                <a:latin typeface="CIDFont+F1"/>
              </a:rPr>
              <a:t>references</a:t>
            </a:r>
            <a:r>
              <a:rPr lang="en-US" b="0" i="0" u="none" strike="noStrike" baseline="0">
                <a:solidFill>
                  <a:srgbClr val="000000"/>
                </a:solidFill>
                <a:latin typeface="CIDFont+F1"/>
              </a:rPr>
              <a:t> </a:t>
            </a:r>
            <a:r>
              <a:rPr lang="en-US" b="1" i="0" u="none" strike="noStrike" baseline="0">
                <a:solidFill>
                  <a:srgbClr val="0000FF"/>
                </a:solidFill>
                <a:latin typeface="CIDFont+F1"/>
              </a:rPr>
              <a:t>account</a:t>
            </a:r>
            <a:r>
              <a:rPr lang="en-US" b="0" i="0" u="none" strike="noStrike" baseline="0">
                <a:solidFill>
                  <a:srgbClr val="0000FF"/>
                </a:solidFill>
                <a:latin typeface="CIDFont+F1"/>
              </a:rPr>
              <a:t>,</a:t>
            </a:r>
          </a:p>
          <a:p>
            <a:pPr lvl="1"/>
            <a:r>
              <a:rPr lang="en-US" b="1" i="0" u="none" strike="noStrike" baseline="0">
                <a:solidFill>
                  <a:srgbClr val="0000FF"/>
                </a:solidFill>
                <a:latin typeface="CIDFont+F1"/>
              </a:rPr>
              <a:t>foreign</a:t>
            </a:r>
            <a:r>
              <a:rPr lang="en-US" b="0" i="0" u="none" strike="noStrike" baseline="0">
                <a:solidFill>
                  <a:srgbClr val="000000"/>
                </a:solidFill>
                <a:latin typeface="CIDFont+F1"/>
              </a:rPr>
              <a:t> </a:t>
            </a:r>
            <a:r>
              <a:rPr lang="en-US" b="1" i="0" u="none" strike="noStrike" baseline="0">
                <a:solidFill>
                  <a:srgbClr val="0000FF"/>
                </a:solidFill>
                <a:latin typeface="CIDFont+F1"/>
              </a:rPr>
              <a:t>key</a:t>
            </a:r>
            <a:r>
              <a:rPr lang="en-US" b="0" i="0" u="none" strike="noStrike" baseline="0">
                <a:solidFill>
                  <a:srgbClr val="000000"/>
                </a:solidFill>
                <a:latin typeface="CIDFont+F1"/>
              </a:rPr>
              <a:t> </a:t>
            </a:r>
            <a:r>
              <a:rPr lang="en-US" b="0" i="0" u="none" strike="noStrike" baseline="0">
                <a:solidFill>
                  <a:srgbClr val="0000FF"/>
                </a:solidFill>
                <a:latin typeface="CIDFont+F1"/>
              </a:rPr>
              <a:t>(</a:t>
            </a:r>
            <a:r>
              <a:rPr lang="en-US" b="0" i="0" u="none" strike="noStrike" baseline="0">
                <a:solidFill>
                  <a:srgbClr val="808000"/>
                </a:solidFill>
                <a:latin typeface="CIDFont+F1"/>
              </a:rPr>
              <a:t>customer</a:t>
            </a:r>
            <a:r>
              <a:rPr lang="en-US" b="0" i="0" u="none" strike="noStrike" baseline="0">
                <a:solidFill>
                  <a:srgbClr val="0000FF"/>
                </a:solidFill>
                <a:latin typeface="CIDFont+F1"/>
              </a:rPr>
              <a:t>-</a:t>
            </a:r>
            <a:r>
              <a:rPr lang="en-US" b="1" i="0" u="none" strike="noStrike" baseline="0">
                <a:solidFill>
                  <a:srgbClr val="0000FF"/>
                </a:solidFill>
                <a:latin typeface="CIDFont+F1"/>
              </a:rPr>
              <a:t>name</a:t>
            </a:r>
            <a:r>
              <a:rPr lang="en-US" b="0" i="0" u="none" strike="noStrike" baseline="0">
                <a:solidFill>
                  <a:srgbClr val="0000FF"/>
                </a:solidFill>
                <a:latin typeface="CIDFont+F1"/>
              </a:rPr>
              <a:t>)</a:t>
            </a:r>
            <a:r>
              <a:rPr lang="en-US" b="0" i="0" u="none" strike="noStrike" baseline="0">
                <a:solidFill>
                  <a:srgbClr val="000000"/>
                </a:solidFill>
                <a:latin typeface="CIDFont+F1"/>
              </a:rPr>
              <a:t> </a:t>
            </a:r>
            <a:r>
              <a:rPr lang="en-US" b="1" i="0" u="none" strike="noStrike" baseline="0">
                <a:solidFill>
                  <a:srgbClr val="0000FF"/>
                </a:solidFill>
                <a:latin typeface="CIDFont+F1"/>
              </a:rPr>
              <a:t>references</a:t>
            </a:r>
            <a:r>
              <a:rPr lang="en-US" b="0" i="0" u="none" strike="noStrike" baseline="0">
                <a:solidFill>
                  <a:srgbClr val="000000"/>
                </a:solidFill>
                <a:latin typeface="CIDFont+F1"/>
              </a:rPr>
              <a:t> </a:t>
            </a:r>
            <a:r>
              <a:rPr lang="en-US" b="0" i="0" u="none" strike="noStrike" baseline="0">
                <a:solidFill>
                  <a:srgbClr val="808000"/>
                </a:solidFill>
                <a:latin typeface="CIDFont+F1"/>
              </a:rPr>
              <a:t>customer</a:t>
            </a:r>
            <a:r>
              <a:rPr lang="en-US" b="0" i="0" u="none" strike="noStrike" baseline="0">
                <a:solidFill>
                  <a:srgbClr val="0000FF"/>
                </a:solidFill>
                <a:latin typeface="CIDFont+F1"/>
              </a:rPr>
              <a:t>);</a:t>
            </a:r>
          </a:p>
        </p:txBody>
      </p:sp>
    </p:spTree>
    <p:extLst>
      <p:ext uri="{BB962C8B-B14F-4D97-AF65-F5344CB8AC3E}">
        <p14:creationId xmlns:p14="http://schemas.microsoft.com/office/powerpoint/2010/main" val="2667536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6D61A-F3DC-39E2-A529-65948E6A0C28}"/>
              </a:ext>
            </a:extLst>
          </p:cNvPr>
          <p:cNvSpPr txBox="1"/>
          <p:nvPr/>
        </p:nvSpPr>
        <p:spPr>
          <a:xfrm>
            <a:off x="874643" y="1028343"/>
            <a:ext cx="10356574" cy="4708981"/>
          </a:xfrm>
          <a:prstGeom prst="rect">
            <a:avLst/>
          </a:prstGeom>
          <a:noFill/>
        </p:spPr>
        <p:txBody>
          <a:bodyPr wrap="square">
            <a:spAutoFit/>
          </a:bodyPr>
          <a:lstStyle/>
          <a:p>
            <a:pPr algn="l"/>
            <a:r>
              <a:rPr lang="it-IT" sz="2000" b="0" i="0" u="none" strike="noStrike" baseline="0">
                <a:latin typeface="CIDFont+F2"/>
              </a:rPr>
              <a:t>d. Aksi Cascading pada SQL</a:t>
            </a:r>
          </a:p>
          <a:p>
            <a:pPr lvl="1"/>
            <a:r>
              <a:rPr lang="en-ID" sz="2000" b="1" i="1" u="none" strike="noStrike" baseline="0">
                <a:solidFill>
                  <a:srgbClr val="0000FF"/>
                </a:solidFill>
                <a:latin typeface="CIDFont+F2"/>
              </a:rPr>
              <a:t>create</a:t>
            </a:r>
            <a:r>
              <a:rPr lang="en-ID" sz="2000" b="0" i="1" u="none" strike="noStrike" baseline="0">
                <a:solidFill>
                  <a:srgbClr val="000000"/>
                </a:solidFill>
                <a:latin typeface="CIDFont+F2"/>
              </a:rPr>
              <a:t> </a:t>
            </a:r>
            <a:r>
              <a:rPr lang="en-ID" sz="2000" b="1" i="1" u="none" strike="noStrike" baseline="0">
                <a:solidFill>
                  <a:srgbClr val="0000FF"/>
                </a:solidFill>
                <a:latin typeface="CIDFont+F2"/>
              </a:rPr>
              <a:t>table</a:t>
            </a:r>
            <a:r>
              <a:rPr lang="en-ID" sz="2000" b="0" i="1" u="none" strike="noStrike" baseline="0">
                <a:solidFill>
                  <a:srgbClr val="000000"/>
                </a:solidFill>
                <a:latin typeface="CIDFont+F2"/>
              </a:rPr>
              <a:t> </a:t>
            </a:r>
            <a:r>
              <a:rPr lang="en-ID" sz="2000" b="1" i="1" u="none" strike="noStrike" baseline="0">
                <a:latin typeface="CIDFont+F2"/>
              </a:rPr>
              <a:t>account</a:t>
            </a:r>
          </a:p>
          <a:p>
            <a:pPr algn="l"/>
            <a:r>
              <a:rPr lang="en-ID" sz="2000" b="0" i="0" u="none" strike="noStrike" baseline="0">
                <a:latin typeface="CIDFont+F4"/>
              </a:rPr>
              <a:t>. . .</a:t>
            </a:r>
          </a:p>
          <a:p>
            <a:pPr lvl="1"/>
            <a:r>
              <a:rPr lang="en-US" sz="2000" b="1" i="0" u="none" strike="noStrike" baseline="0">
                <a:solidFill>
                  <a:srgbClr val="0000FF"/>
                </a:solidFill>
                <a:latin typeface="CIDFont+F2"/>
              </a:rPr>
              <a:t>foreign</a:t>
            </a:r>
            <a:r>
              <a:rPr lang="en-US" sz="2000" b="0" i="0" u="none" strike="noStrike" baseline="0">
                <a:solidFill>
                  <a:srgbClr val="000000"/>
                </a:solidFill>
                <a:latin typeface="CIDFont+F2"/>
              </a:rPr>
              <a:t> </a:t>
            </a:r>
            <a:r>
              <a:rPr lang="en-US" sz="2000" b="1" i="0" u="none" strike="noStrike" baseline="0">
                <a:solidFill>
                  <a:srgbClr val="0000FF"/>
                </a:solidFill>
                <a:latin typeface="CIDFont+F2"/>
              </a:rPr>
              <a:t>key</a:t>
            </a:r>
            <a:r>
              <a:rPr lang="en-US" sz="2000" b="0" i="0" u="none" strike="noStrike" baseline="0">
                <a:solidFill>
                  <a:srgbClr val="0000FF"/>
                </a:solidFill>
                <a:latin typeface="CIDFont+F2"/>
              </a:rPr>
              <a:t>(</a:t>
            </a:r>
            <a:r>
              <a:rPr lang="en-US" sz="2000" b="0" i="1" u="none" strike="noStrike" baseline="0">
                <a:solidFill>
                  <a:srgbClr val="808000"/>
                </a:solidFill>
                <a:latin typeface="CIDFont+F2"/>
              </a:rPr>
              <a:t>branch</a:t>
            </a:r>
            <a:r>
              <a:rPr lang="en-US" sz="2000" b="0" i="1" u="none" strike="noStrike" baseline="0">
                <a:solidFill>
                  <a:srgbClr val="0000FF"/>
                </a:solidFill>
                <a:latin typeface="CIDFont+F2"/>
              </a:rPr>
              <a:t>-</a:t>
            </a:r>
            <a:r>
              <a:rPr lang="en-US" sz="2000" b="1" i="1" u="none" strike="noStrike" baseline="0">
                <a:solidFill>
                  <a:srgbClr val="0000FF"/>
                </a:solidFill>
                <a:latin typeface="CIDFont+F2"/>
              </a:rPr>
              <a:t>name</a:t>
            </a:r>
            <a:r>
              <a:rPr lang="en-US" sz="2000" b="0" i="0" u="none" strike="noStrike" baseline="0">
                <a:solidFill>
                  <a:srgbClr val="0000FF"/>
                </a:solidFill>
                <a:latin typeface="CIDFont+F2"/>
              </a:rPr>
              <a:t>)</a:t>
            </a:r>
            <a:r>
              <a:rPr lang="en-US" sz="2000" b="0" i="0" u="none" strike="noStrike" baseline="0">
                <a:solidFill>
                  <a:srgbClr val="000000"/>
                </a:solidFill>
                <a:latin typeface="CIDFont+F2"/>
              </a:rPr>
              <a:t> </a:t>
            </a:r>
            <a:r>
              <a:rPr lang="en-US" sz="2000" b="1" i="0" u="none" strike="noStrike" baseline="0">
                <a:solidFill>
                  <a:srgbClr val="0000FF"/>
                </a:solidFill>
                <a:latin typeface="CIDFont+F2"/>
              </a:rPr>
              <a:t>references</a:t>
            </a:r>
            <a:r>
              <a:rPr lang="en-US" sz="2000" b="0" i="0" u="none" strike="noStrike" baseline="0">
                <a:solidFill>
                  <a:srgbClr val="000000"/>
                </a:solidFill>
                <a:latin typeface="CIDFont+F2"/>
              </a:rPr>
              <a:t> </a:t>
            </a:r>
            <a:r>
              <a:rPr lang="en-US" sz="2000" b="0" i="1" u="none" strike="noStrike" baseline="0">
                <a:solidFill>
                  <a:srgbClr val="808000"/>
                </a:solidFill>
                <a:latin typeface="CIDFont+F2"/>
              </a:rPr>
              <a:t>branch</a:t>
            </a:r>
          </a:p>
          <a:p>
            <a:pPr lvl="1"/>
            <a:r>
              <a:rPr lang="en-ID" sz="2000" b="1" i="0" u="none" strike="noStrike" baseline="0">
                <a:solidFill>
                  <a:srgbClr val="0000FF"/>
                </a:solidFill>
                <a:latin typeface="CIDFont+F2"/>
              </a:rPr>
              <a:t>on</a:t>
            </a:r>
            <a:r>
              <a:rPr lang="en-ID" sz="2000" b="0" i="0" u="none" strike="noStrike" baseline="0">
                <a:solidFill>
                  <a:srgbClr val="000000"/>
                </a:solidFill>
                <a:latin typeface="CIDFont+F2"/>
              </a:rPr>
              <a:t> </a:t>
            </a:r>
            <a:r>
              <a:rPr lang="en-ID" sz="2000" b="1" i="0" u="none" strike="noStrike" baseline="0">
                <a:solidFill>
                  <a:srgbClr val="0000FF"/>
                </a:solidFill>
                <a:latin typeface="CIDFont+F2"/>
              </a:rPr>
              <a:t>delete</a:t>
            </a:r>
            <a:r>
              <a:rPr lang="en-ID" sz="2000" b="0" i="0" u="none" strike="noStrike" baseline="0">
                <a:solidFill>
                  <a:srgbClr val="000000"/>
                </a:solidFill>
                <a:latin typeface="CIDFont+F2"/>
              </a:rPr>
              <a:t> </a:t>
            </a:r>
            <a:r>
              <a:rPr lang="en-ID" sz="2000" b="1" i="0" u="none" strike="noStrike" baseline="0">
                <a:solidFill>
                  <a:srgbClr val="0000FF"/>
                </a:solidFill>
                <a:latin typeface="CIDFont+F2"/>
              </a:rPr>
              <a:t>cascade</a:t>
            </a:r>
          </a:p>
          <a:p>
            <a:pPr lvl="1"/>
            <a:r>
              <a:rPr lang="en-ID" sz="2000" b="1" i="0" u="none" strike="noStrike" baseline="0">
                <a:solidFill>
                  <a:srgbClr val="0000FF"/>
                </a:solidFill>
                <a:latin typeface="CIDFont+F2"/>
              </a:rPr>
              <a:t>on</a:t>
            </a:r>
            <a:r>
              <a:rPr lang="en-ID" sz="2000" b="0" i="0" u="none" strike="noStrike" baseline="0">
                <a:solidFill>
                  <a:srgbClr val="000000"/>
                </a:solidFill>
                <a:latin typeface="CIDFont+F2"/>
              </a:rPr>
              <a:t> </a:t>
            </a:r>
            <a:r>
              <a:rPr lang="en-ID" sz="2000" b="1" i="0" u="none" strike="noStrike" baseline="0">
                <a:solidFill>
                  <a:srgbClr val="0000FF"/>
                </a:solidFill>
                <a:latin typeface="CIDFont+F2"/>
              </a:rPr>
              <a:t>update</a:t>
            </a:r>
            <a:r>
              <a:rPr lang="en-ID" sz="2000" b="0" i="0" u="none" strike="noStrike" baseline="0">
                <a:solidFill>
                  <a:srgbClr val="000000"/>
                </a:solidFill>
                <a:latin typeface="CIDFont+F2"/>
              </a:rPr>
              <a:t> </a:t>
            </a:r>
            <a:r>
              <a:rPr lang="en-ID" sz="2000" b="1" i="0" u="none" strike="noStrike" baseline="0">
                <a:solidFill>
                  <a:srgbClr val="0000FF"/>
                </a:solidFill>
                <a:latin typeface="CIDFont+F2"/>
              </a:rPr>
              <a:t>cascade</a:t>
            </a:r>
          </a:p>
          <a:p>
            <a:pPr algn="l"/>
            <a:r>
              <a:rPr lang="en-ID" sz="2000" b="0" i="0" u="none" strike="noStrike" baseline="0">
                <a:latin typeface="CIDFont+F2"/>
              </a:rPr>
              <a:t>. . . </a:t>
            </a:r>
            <a:r>
              <a:rPr lang="en-ID" sz="2000" b="0" i="0" u="none" strike="noStrike" baseline="0">
                <a:latin typeface="CIDFont+F1"/>
              </a:rPr>
              <a:t>)</a:t>
            </a:r>
          </a:p>
          <a:p>
            <a:pPr algn="l"/>
            <a:endParaRPr lang="en-ID" sz="2000">
              <a:latin typeface="CIDFont+F4"/>
            </a:endParaRPr>
          </a:p>
          <a:p>
            <a:pPr marL="285750" indent="-285750" algn="l">
              <a:buFont typeface="Wingdings" panose="05000000000000000000" pitchFamily="2" charset="2"/>
              <a:buChar char="§"/>
            </a:pPr>
            <a:r>
              <a:rPr lang="en-ID" sz="2000" b="1" i="1" u="none" strike="noStrike" baseline="0">
                <a:latin typeface="CIDFont+F1"/>
              </a:rPr>
              <a:t>on delete cascade </a:t>
            </a:r>
            <a:r>
              <a:rPr lang="en-ID" sz="2000" b="0" i="0" u="none" strike="noStrike" baseline="0">
                <a:latin typeface="CIDFont+F2"/>
              </a:rPr>
              <a:t>jika ada langgaran batasan referensial berupa penghapusan pada table </a:t>
            </a:r>
            <a:r>
              <a:rPr lang="en-ID" sz="2000" b="0" i="1" u="none" strike="noStrike" baseline="0">
                <a:latin typeface="CIDFont+F4"/>
              </a:rPr>
              <a:t>branch</a:t>
            </a:r>
            <a:r>
              <a:rPr lang="en-ID" sz="2000" b="0" i="0" u="none" strike="noStrike" baseline="0">
                <a:latin typeface="CIDFont+F2"/>
              </a:rPr>
              <a:t>,maka otomatis ada penghapusan baris pd tabel </a:t>
            </a:r>
            <a:r>
              <a:rPr lang="en-ID" sz="2000" b="0" i="0" u="none" strike="noStrike" baseline="0">
                <a:latin typeface="CIDFont+F4"/>
              </a:rPr>
              <a:t>account </a:t>
            </a:r>
            <a:r>
              <a:rPr lang="en-ID" sz="2000" b="0" i="0" u="none" strike="noStrike" baseline="0">
                <a:latin typeface="CIDFont+F2"/>
              </a:rPr>
              <a:t>yg merefer tabel </a:t>
            </a:r>
            <a:r>
              <a:rPr lang="en-ID" sz="2000" b="0" i="1" u="none" strike="noStrike" baseline="0">
                <a:latin typeface="CIDFont+F4"/>
              </a:rPr>
              <a:t>branch</a:t>
            </a:r>
            <a:r>
              <a:rPr lang="en-ID" sz="2000" b="0" i="0" u="none" strike="noStrike" baseline="0">
                <a:latin typeface="CIDFont+F2"/>
              </a:rPr>
              <a:t>.</a:t>
            </a:r>
          </a:p>
          <a:p>
            <a:pPr marL="285750" indent="-285750" algn="l">
              <a:buFont typeface="Wingdings" panose="05000000000000000000" pitchFamily="2" charset="2"/>
              <a:buChar char="§"/>
            </a:pPr>
            <a:r>
              <a:rPr lang="en-ID" sz="2000" b="0" i="0" u="none" strike="noStrike" baseline="0">
                <a:latin typeface="CIDFont+F2"/>
              </a:rPr>
              <a:t>Alternatif cascading:</a:t>
            </a:r>
          </a:p>
          <a:p>
            <a:pPr marL="742950" lvl="1" indent="-285750">
              <a:buFont typeface="Arial" panose="020B0604020202020204" pitchFamily="34" charset="0"/>
              <a:buChar char="•"/>
            </a:pPr>
            <a:r>
              <a:rPr lang="en-US" sz="2000" b="1" i="0" u="none" strike="noStrike" baseline="0">
                <a:latin typeface="CIDFont+F1"/>
              </a:rPr>
              <a:t>on delete set null</a:t>
            </a:r>
          </a:p>
          <a:p>
            <a:pPr marL="742950" lvl="1" indent="-285750">
              <a:buFont typeface="Arial" panose="020B0604020202020204" pitchFamily="34" charset="0"/>
              <a:buChar char="•"/>
            </a:pPr>
            <a:r>
              <a:rPr lang="en-ID" sz="2000" b="1" i="0" u="none" strike="noStrike" baseline="0">
                <a:latin typeface="CIDFont+F1"/>
              </a:rPr>
              <a:t>on delete set default</a:t>
            </a:r>
          </a:p>
          <a:p>
            <a:pPr marL="285750" indent="-285750" algn="l">
              <a:buFont typeface="Wingdings" panose="05000000000000000000" pitchFamily="2" charset="2"/>
              <a:buChar char="§"/>
            </a:pPr>
            <a:r>
              <a:rPr lang="en-ID" sz="2000" b="0" i="0" u="none" strike="noStrike" baseline="0">
                <a:latin typeface="CIDFont+F2"/>
              </a:rPr>
              <a:t>Nilai Null foreign key membuat komplikasi pada referential integrity SQL, dan cara </a:t>
            </a:r>
            <a:r>
              <a:rPr lang="en-US" sz="2000" b="0" i="0" u="none" strike="noStrike" baseline="0">
                <a:latin typeface="CIDFont+F2"/>
              </a:rPr>
              <a:t>mencegah terbaik dg </a:t>
            </a:r>
            <a:r>
              <a:rPr lang="en-US" sz="2000" b="1" i="0" u="none" strike="noStrike" baseline="0">
                <a:latin typeface="CIDFont+F1"/>
              </a:rPr>
              <a:t>not null</a:t>
            </a:r>
            <a:endParaRPr lang="en-ID" sz="2000" b="1"/>
          </a:p>
        </p:txBody>
      </p:sp>
    </p:spTree>
    <p:extLst>
      <p:ext uri="{BB962C8B-B14F-4D97-AF65-F5344CB8AC3E}">
        <p14:creationId xmlns:p14="http://schemas.microsoft.com/office/powerpoint/2010/main" val="2947207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29E4BF-2215-74B1-F0A1-40185BF9EBD7}"/>
              </a:ext>
            </a:extLst>
          </p:cNvPr>
          <p:cNvSpPr txBox="1"/>
          <p:nvPr/>
        </p:nvSpPr>
        <p:spPr>
          <a:xfrm>
            <a:off x="785190" y="612845"/>
            <a:ext cx="10296939" cy="4524315"/>
          </a:xfrm>
          <a:prstGeom prst="rect">
            <a:avLst/>
          </a:prstGeom>
          <a:noFill/>
        </p:spPr>
        <p:txBody>
          <a:bodyPr wrap="square">
            <a:spAutoFit/>
          </a:bodyPr>
          <a:lstStyle/>
          <a:p>
            <a:pPr marL="342900" indent="-342900" algn="l">
              <a:buFont typeface="+mj-lt"/>
              <a:buAutoNum type="alphaLcPeriod" startAt="5"/>
            </a:pPr>
            <a:r>
              <a:rPr lang="en-ID" sz="1800" b="0" i="0" u="none" strike="noStrike" baseline="0">
                <a:latin typeface="CIDFont+F2"/>
              </a:rPr>
              <a:t>Assersi</a:t>
            </a:r>
          </a:p>
          <a:p>
            <a:pPr marL="746125" lvl="1" indent="-398463">
              <a:buFont typeface="Wingdings" panose="05000000000000000000" pitchFamily="2" charset="2"/>
              <a:buChar char="§"/>
            </a:pPr>
            <a:r>
              <a:rPr lang="en-ID" b="0" i="0" u="none" strike="noStrike" baseline="0">
                <a:latin typeface="CIDFont+F2"/>
              </a:rPr>
              <a:t>Sebuah </a:t>
            </a:r>
            <a:r>
              <a:rPr lang="en-ID" b="0" i="1" u="none" strike="noStrike" baseline="0">
                <a:latin typeface="CIDFont+F4"/>
              </a:rPr>
              <a:t>assersi</a:t>
            </a:r>
            <a:r>
              <a:rPr lang="en-ID" b="0" i="0" u="none" strike="noStrike" baseline="0">
                <a:latin typeface="CIDFont+F4"/>
              </a:rPr>
              <a:t> </a:t>
            </a:r>
            <a:r>
              <a:rPr lang="en-ID" b="0" i="0" u="none" strike="noStrike" baseline="0">
                <a:latin typeface="CIDFont+F2"/>
              </a:rPr>
              <a:t>adalah sebuah ekspresi predikat dari suatu kondisi yang harus dipenuhi database.</a:t>
            </a:r>
          </a:p>
          <a:p>
            <a:pPr marL="746125" lvl="1" indent="-398463">
              <a:buFont typeface="Wingdings" panose="05000000000000000000" pitchFamily="2" charset="2"/>
              <a:buChar char="§"/>
            </a:pPr>
            <a:r>
              <a:rPr lang="it-IT" b="0" i="0" u="none" strike="noStrike" baseline="0">
                <a:latin typeface="CIDFont+F2"/>
              </a:rPr>
              <a:t>Assersi pada SQL bentuknya </a:t>
            </a:r>
            <a:r>
              <a:rPr lang="it-IT" b="1" i="0" u="none" strike="noStrike" baseline="0">
                <a:latin typeface="CIDFont+F1"/>
              </a:rPr>
              <a:t>create assertion </a:t>
            </a:r>
            <a:r>
              <a:rPr lang="it-IT" b="0" i="0" u="none" strike="noStrike" baseline="0">
                <a:latin typeface="CIDFont+F2"/>
              </a:rPr>
              <a:t>&lt;nama-assersi&gt; </a:t>
            </a:r>
            <a:r>
              <a:rPr lang="it-IT" b="1" i="0" u="none" strike="noStrike" baseline="0">
                <a:latin typeface="CIDFont+F1"/>
              </a:rPr>
              <a:t>check</a:t>
            </a:r>
            <a:r>
              <a:rPr lang="it-IT" b="0" i="0" u="none" strike="noStrike" baseline="0">
                <a:latin typeface="CIDFont+F1"/>
              </a:rPr>
              <a:t> </a:t>
            </a:r>
            <a:r>
              <a:rPr lang="it-IT" b="0" i="0" u="none" strike="noStrike" baseline="0">
                <a:latin typeface="CIDFont+F2"/>
              </a:rPr>
              <a:t>&lt;predikat&gt;</a:t>
            </a:r>
          </a:p>
          <a:p>
            <a:pPr marL="746125" lvl="1" indent="-398463">
              <a:buFont typeface="Wingdings" panose="05000000000000000000" pitchFamily="2" charset="2"/>
              <a:buChar char="§"/>
            </a:pPr>
            <a:r>
              <a:rPr lang="en-ID" b="0" i="0" u="none" strike="noStrike" baseline="0">
                <a:latin typeface="CIDFont+F2"/>
              </a:rPr>
              <a:t>Sewaktu assersi dibuat, sistem menguji nya untuk validitas, dan menguji lagi untuk setiap perubahan yg mungkin melanggar assersi</a:t>
            </a:r>
          </a:p>
          <a:p>
            <a:pPr marL="746125" lvl="1" indent="-398463">
              <a:buFont typeface="Wingdings" panose="05000000000000000000" pitchFamily="2" charset="2"/>
              <a:buChar char="§"/>
            </a:pPr>
            <a:r>
              <a:rPr lang="en-ID" b="0" i="0" u="none" strike="noStrike" baseline="0">
                <a:latin typeface="CIDFont+F2"/>
              </a:rPr>
              <a:t>Contoh Assersi : Jumlah semua pinjaman paling banyak sama dengan jumlah tabungan pada setiap cabang</a:t>
            </a:r>
          </a:p>
          <a:p>
            <a:pPr marL="347662" lvl="1"/>
            <a:endParaRPr lang="en-ID" b="0" i="0" u="none" strike="noStrike" baseline="0">
              <a:latin typeface="CIDFont+F2"/>
            </a:endParaRPr>
          </a:p>
          <a:p>
            <a:pPr lvl="2"/>
            <a:r>
              <a:rPr lang="en-ID" b="1" i="0" u="none" strike="noStrike" baseline="0">
                <a:solidFill>
                  <a:srgbClr val="0000FF"/>
                </a:solidFill>
                <a:latin typeface="CIDFont+F2"/>
              </a:rPr>
              <a:t>create</a:t>
            </a:r>
            <a:r>
              <a:rPr lang="en-ID" b="0" i="0" u="none" strike="noStrike" baseline="0">
                <a:solidFill>
                  <a:srgbClr val="000000"/>
                </a:solidFill>
                <a:latin typeface="CIDFont+F2"/>
              </a:rPr>
              <a:t> </a:t>
            </a:r>
            <a:r>
              <a:rPr lang="en-ID" b="0" i="0" u="none" strike="noStrike" baseline="0">
                <a:solidFill>
                  <a:srgbClr val="808000"/>
                </a:solidFill>
                <a:latin typeface="CIDFont+F2"/>
              </a:rPr>
              <a:t>assertion</a:t>
            </a:r>
            <a:r>
              <a:rPr lang="en-ID" b="0" i="0" u="none" strike="noStrike" baseline="0">
                <a:solidFill>
                  <a:srgbClr val="000000"/>
                </a:solidFill>
                <a:latin typeface="CIDFont+F2"/>
              </a:rPr>
              <a:t> </a:t>
            </a:r>
            <a:r>
              <a:rPr lang="en-ID" b="1" i="0" u="none" strike="noStrike" baseline="0">
                <a:solidFill>
                  <a:srgbClr val="000080"/>
                </a:solidFill>
                <a:latin typeface="CIDFont+F2"/>
              </a:rPr>
              <a:t>sum</a:t>
            </a:r>
            <a:r>
              <a:rPr lang="en-ID" b="0" i="0" u="none" strike="noStrike" baseline="0">
                <a:solidFill>
                  <a:srgbClr val="0000FF"/>
                </a:solidFill>
                <a:latin typeface="CIDFont+F2"/>
              </a:rPr>
              <a:t>-</a:t>
            </a:r>
            <a:r>
              <a:rPr lang="en-ID" b="1" i="0" u="none" strike="noStrike" baseline="0">
                <a:solidFill>
                  <a:srgbClr val="0000FF"/>
                </a:solidFill>
                <a:latin typeface="CIDFont+F2"/>
              </a:rPr>
              <a:t>constraint</a:t>
            </a:r>
            <a:r>
              <a:rPr lang="en-ID" b="0" i="0" u="none" strike="noStrike" baseline="0">
                <a:solidFill>
                  <a:srgbClr val="000000"/>
                </a:solidFill>
                <a:latin typeface="CIDFont+F2"/>
              </a:rPr>
              <a:t> </a:t>
            </a:r>
            <a:r>
              <a:rPr lang="en-ID" b="1" i="0" u="none" strike="noStrike" baseline="0">
                <a:solidFill>
                  <a:srgbClr val="0000FF"/>
                </a:solidFill>
                <a:latin typeface="CIDFont+F2"/>
              </a:rPr>
              <a:t>check</a:t>
            </a:r>
          </a:p>
          <a:p>
            <a:pPr lvl="3"/>
            <a:r>
              <a:rPr lang="en-US" b="0" i="0" u="none" strike="noStrike" baseline="0">
                <a:solidFill>
                  <a:srgbClr val="0000FF"/>
                </a:solidFill>
                <a:latin typeface="CIDFont+F2"/>
              </a:rPr>
              <a:t>(</a:t>
            </a:r>
            <a:r>
              <a:rPr lang="en-US" b="1" i="0" u="none" strike="noStrike" baseline="0">
                <a:solidFill>
                  <a:srgbClr val="0000FF"/>
                </a:solidFill>
                <a:latin typeface="CIDFont+F2"/>
              </a:rPr>
              <a:t>not</a:t>
            </a:r>
            <a:r>
              <a:rPr lang="en-US" b="0" i="0" u="none" strike="noStrike" baseline="0">
                <a:solidFill>
                  <a:srgbClr val="000000"/>
                </a:solidFill>
                <a:latin typeface="CIDFont+F2"/>
              </a:rPr>
              <a:t> </a:t>
            </a:r>
            <a:r>
              <a:rPr lang="en-US" b="1" i="0" u="none" strike="noStrike" baseline="0">
                <a:solidFill>
                  <a:srgbClr val="0000FF"/>
                </a:solidFill>
                <a:latin typeface="CIDFont+F2"/>
              </a:rPr>
              <a:t>exists</a:t>
            </a:r>
            <a:r>
              <a:rPr lang="en-US" b="0" i="0" u="none" strike="noStrike" baseline="0">
                <a:solidFill>
                  <a:srgbClr val="000000"/>
                </a:solidFill>
                <a:latin typeface="CIDFont+F2"/>
              </a:rPr>
              <a:t> </a:t>
            </a:r>
            <a:r>
              <a:rPr lang="en-US" b="0" i="0" u="none" strike="noStrike" baseline="0">
                <a:solidFill>
                  <a:srgbClr val="0000FF"/>
                </a:solidFill>
                <a:latin typeface="CIDFont+F2"/>
              </a:rPr>
              <a:t>(</a:t>
            </a:r>
            <a:r>
              <a:rPr lang="en-US" b="1" i="0" u="none" strike="noStrike" baseline="0">
                <a:solidFill>
                  <a:srgbClr val="0000FF"/>
                </a:solidFill>
                <a:latin typeface="CIDFont+F2"/>
              </a:rPr>
              <a:t>select</a:t>
            </a:r>
            <a:r>
              <a:rPr lang="en-US" b="0" i="0" u="none" strike="noStrike" baseline="0">
                <a:solidFill>
                  <a:srgbClr val="000000"/>
                </a:solidFill>
                <a:latin typeface="CIDFont+F2"/>
              </a:rPr>
              <a:t> </a:t>
            </a:r>
            <a:r>
              <a:rPr lang="en-US" b="0" i="0" u="none" strike="noStrike" baseline="0">
                <a:solidFill>
                  <a:srgbClr val="0000FF"/>
                </a:solidFill>
                <a:latin typeface="CIDFont+F2"/>
              </a:rPr>
              <a:t>*</a:t>
            </a:r>
            <a:r>
              <a:rPr lang="en-US" b="0" i="0" u="none" strike="noStrike" baseline="0">
                <a:solidFill>
                  <a:srgbClr val="000000"/>
                </a:solidFill>
                <a:latin typeface="CIDFont+F2"/>
              </a:rPr>
              <a:t> </a:t>
            </a:r>
            <a:r>
              <a:rPr lang="en-US" b="1" i="0" u="none" strike="noStrike" baseline="0">
                <a:solidFill>
                  <a:srgbClr val="0000FF"/>
                </a:solidFill>
                <a:latin typeface="CIDFont+F2"/>
              </a:rPr>
              <a:t>from</a:t>
            </a:r>
            <a:r>
              <a:rPr lang="en-US" b="0" i="0" u="none" strike="noStrike" baseline="0">
                <a:solidFill>
                  <a:srgbClr val="000000"/>
                </a:solidFill>
                <a:latin typeface="CIDFont+F2"/>
              </a:rPr>
              <a:t> </a:t>
            </a:r>
            <a:r>
              <a:rPr lang="en-US" b="0" i="0" u="none" strike="noStrike" baseline="0">
                <a:solidFill>
                  <a:srgbClr val="808000"/>
                </a:solidFill>
                <a:latin typeface="CIDFont+F2"/>
              </a:rPr>
              <a:t>branch</a:t>
            </a:r>
          </a:p>
          <a:p>
            <a:pPr lvl="5"/>
            <a:r>
              <a:rPr lang="en-US" b="1" i="0" u="none" strike="noStrike" baseline="0">
                <a:solidFill>
                  <a:srgbClr val="0000FF"/>
                </a:solidFill>
                <a:latin typeface="CIDFont+F2"/>
              </a:rPr>
              <a:t>where</a:t>
            </a:r>
            <a:r>
              <a:rPr lang="en-US" b="0" i="0" u="none" strike="noStrike" baseline="0">
                <a:solidFill>
                  <a:srgbClr val="000000"/>
                </a:solidFill>
                <a:latin typeface="CIDFont+F2"/>
              </a:rPr>
              <a:t> </a:t>
            </a:r>
            <a:r>
              <a:rPr lang="en-US" b="0" i="0" u="none" strike="noStrike" baseline="0">
                <a:solidFill>
                  <a:srgbClr val="0000FF"/>
                </a:solidFill>
                <a:latin typeface="CIDFont+F2"/>
              </a:rPr>
              <a:t>(</a:t>
            </a:r>
            <a:r>
              <a:rPr lang="en-US" b="1" i="0" u="none" strike="noStrike" baseline="0">
                <a:solidFill>
                  <a:srgbClr val="0000FF"/>
                </a:solidFill>
                <a:latin typeface="CIDFont+F2"/>
              </a:rPr>
              <a:t>select</a:t>
            </a:r>
            <a:r>
              <a:rPr lang="en-US" b="0" i="0" u="none" strike="noStrike" baseline="0">
                <a:solidFill>
                  <a:srgbClr val="000000"/>
                </a:solidFill>
                <a:latin typeface="CIDFont+F2"/>
              </a:rPr>
              <a:t> </a:t>
            </a:r>
            <a:r>
              <a:rPr lang="en-US" b="1" i="0" u="none" strike="noStrike" baseline="0">
                <a:solidFill>
                  <a:srgbClr val="000080"/>
                </a:solidFill>
                <a:latin typeface="CIDFont+F2"/>
              </a:rPr>
              <a:t>sum</a:t>
            </a:r>
            <a:r>
              <a:rPr lang="en-US" b="0" i="0" u="none" strike="noStrike" baseline="0">
                <a:solidFill>
                  <a:srgbClr val="0000FF"/>
                </a:solidFill>
                <a:latin typeface="CIDFont+F2"/>
              </a:rPr>
              <a:t>(</a:t>
            </a:r>
            <a:r>
              <a:rPr lang="en-US" b="0" i="0" u="none" strike="noStrike" baseline="0">
                <a:solidFill>
                  <a:srgbClr val="808000"/>
                </a:solidFill>
                <a:latin typeface="CIDFont+F2"/>
              </a:rPr>
              <a:t>amount</a:t>
            </a:r>
            <a:r>
              <a:rPr lang="en-US" b="0" i="0" u="none" strike="noStrike" baseline="0">
                <a:solidFill>
                  <a:srgbClr val="0000FF"/>
                </a:solidFill>
                <a:latin typeface="CIDFont+F2"/>
              </a:rPr>
              <a:t>)</a:t>
            </a:r>
            <a:r>
              <a:rPr lang="en-US" b="0" i="0" u="none" strike="noStrike" baseline="0">
                <a:solidFill>
                  <a:srgbClr val="000000"/>
                </a:solidFill>
                <a:latin typeface="CIDFont+F2"/>
              </a:rPr>
              <a:t> </a:t>
            </a:r>
            <a:r>
              <a:rPr lang="en-US" b="1" i="0" u="none" strike="noStrike" baseline="0">
                <a:solidFill>
                  <a:srgbClr val="0000FF"/>
                </a:solidFill>
                <a:latin typeface="CIDFont+F2"/>
              </a:rPr>
              <a:t>from</a:t>
            </a:r>
            <a:r>
              <a:rPr lang="en-US" b="0" i="0" u="none" strike="noStrike" baseline="0">
                <a:solidFill>
                  <a:srgbClr val="000000"/>
                </a:solidFill>
                <a:latin typeface="CIDFont+F2"/>
              </a:rPr>
              <a:t> </a:t>
            </a:r>
            <a:r>
              <a:rPr lang="en-US" b="0" i="0" u="none" strike="noStrike" baseline="0">
                <a:solidFill>
                  <a:srgbClr val="808000"/>
                </a:solidFill>
                <a:latin typeface="CIDFont+F2"/>
              </a:rPr>
              <a:t>loan</a:t>
            </a:r>
          </a:p>
          <a:p>
            <a:pPr lvl="8"/>
            <a:r>
              <a:rPr lang="en-ID" b="1" i="0" u="none" strike="noStrike" baseline="0">
                <a:solidFill>
                  <a:srgbClr val="0000FF"/>
                </a:solidFill>
                <a:latin typeface="CIDFont+F2"/>
              </a:rPr>
              <a:t>where</a:t>
            </a:r>
            <a:r>
              <a:rPr lang="en-ID" b="0" i="0" u="none" strike="noStrike" baseline="0">
                <a:solidFill>
                  <a:srgbClr val="000000"/>
                </a:solidFill>
                <a:latin typeface="CIDFont+F2"/>
              </a:rPr>
              <a:t> </a:t>
            </a:r>
            <a:r>
              <a:rPr lang="en-ID" b="0" i="0" u="none" strike="noStrike" baseline="0">
                <a:solidFill>
                  <a:srgbClr val="808000"/>
                </a:solidFill>
                <a:latin typeface="CIDFont+F2"/>
              </a:rPr>
              <a:t>loan</a:t>
            </a:r>
            <a:r>
              <a:rPr lang="en-ID" b="0" i="0" u="none" strike="noStrike" baseline="0">
                <a:solidFill>
                  <a:srgbClr val="0000FF"/>
                </a:solidFill>
                <a:latin typeface="CIDFont+F2"/>
              </a:rPr>
              <a:t>.</a:t>
            </a:r>
            <a:r>
              <a:rPr lang="en-ID" b="0" i="0" u="none" strike="noStrike" baseline="0">
                <a:solidFill>
                  <a:srgbClr val="808000"/>
                </a:solidFill>
                <a:latin typeface="CIDFont+F2"/>
              </a:rPr>
              <a:t>branch</a:t>
            </a:r>
            <a:r>
              <a:rPr lang="en-ID" b="0" i="0" u="none" strike="noStrike" baseline="0">
                <a:solidFill>
                  <a:srgbClr val="0000FF"/>
                </a:solidFill>
                <a:latin typeface="CIDFont+F2"/>
              </a:rPr>
              <a:t>-</a:t>
            </a:r>
            <a:r>
              <a:rPr lang="en-ID" b="1" i="0" u="none" strike="noStrike" baseline="0">
                <a:solidFill>
                  <a:srgbClr val="0000FF"/>
                </a:solidFill>
                <a:latin typeface="CIDFont+F2"/>
              </a:rPr>
              <a:t>name</a:t>
            </a:r>
            <a:r>
              <a:rPr lang="en-ID" b="0" i="0" u="none" strike="noStrike" baseline="0">
                <a:solidFill>
                  <a:srgbClr val="000000"/>
                </a:solidFill>
                <a:latin typeface="CIDFont+F2"/>
              </a:rPr>
              <a:t> </a:t>
            </a:r>
            <a:r>
              <a:rPr lang="en-ID" b="0" i="0" u="none" strike="noStrike" baseline="0">
                <a:solidFill>
                  <a:srgbClr val="0000FF"/>
                </a:solidFill>
                <a:latin typeface="CIDFont+F2"/>
              </a:rPr>
              <a:t>= </a:t>
            </a:r>
            <a:r>
              <a:rPr lang="en-ID" b="0" i="0" u="none" strike="noStrike" baseline="0">
                <a:solidFill>
                  <a:srgbClr val="808000"/>
                </a:solidFill>
                <a:latin typeface="CIDFont+F2"/>
              </a:rPr>
              <a:t>branch</a:t>
            </a:r>
            <a:r>
              <a:rPr lang="en-ID" b="0" i="0" u="none" strike="noStrike" baseline="0">
                <a:solidFill>
                  <a:srgbClr val="0000FF"/>
                </a:solidFill>
                <a:latin typeface="CIDFont+F2"/>
              </a:rPr>
              <a:t>.</a:t>
            </a:r>
            <a:r>
              <a:rPr lang="en-ID" b="0" i="0" u="none" strike="noStrike" baseline="0">
                <a:solidFill>
                  <a:srgbClr val="808000"/>
                </a:solidFill>
                <a:latin typeface="CIDFont+F2"/>
              </a:rPr>
              <a:t>branch</a:t>
            </a:r>
            <a:r>
              <a:rPr lang="en-ID" b="0" i="0" u="none" strike="noStrike" baseline="0">
                <a:solidFill>
                  <a:srgbClr val="0000FF"/>
                </a:solidFill>
                <a:latin typeface="CIDFont+F2"/>
              </a:rPr>
              <a:t>-</a:t>
            </a:r>
            <a:r>
              <a:rPr lang="en-ID" b="1" i="0" u="none" strike="noStrike" baseline="0">
                <a:solidFill>
                  <a:srgbClr val="0000FF"/>
                </a:solidFill>
                <a:latin typeface="CIDFont+F2"/>
              </a:rPr>
              <a:t>name</a:t>
            </a:r>
            <a:r>
              <a:rPr lang="en-ID" b="0" i="0" u="none" strike="noStrike" baseline="0">
                <a:solidFill>
                  <a:srgbClr val="0000FF"/>
                </a:solidFill>
                <a:latin typeface="CIDFont+F2"/>
              </a:rPr>
              <a:t>)</a:t>
            </a:r>
          </a:p>
          <a:p>
            <a:pPr lvl="8"/>
            <a:r>
              <a:rPr lang="en-US" b="0" i="0" u="none" strike="noStrike" baseline="0">
                <a:solidFill>
                  <a:srgbClr val="0000FF"/>
                </a:solidFill>
                <a:latin typeface="CIDFont+F2"/>
              </a:rPr>
              <a:t>&gt;=</a:t>
            </a:r>
            <a:r>
              <a:rPr lang="en-US" b="0" i="0" u="none" strike="noStrike" baseline="0">
                <a:solidFill>
                  <a:srgbClr val="000000"/>
                </a:solidFill>
                <a:latin typeface="CIDFont+F2"/>
              </a:rPr>
              <a:t> </a:t>
            </a:r>
            <a:r>
              <a:rPr lang="en-US" b="0" i="0" u="none" strike="noStrike" baseline="0">
                <a:solidFill>
                  <a:srgbClr val="0000FF"/>
                </a:solidFill>
                <a:latin typeface="CIDFont+F2"/>
              </a:rPr>
              <a:t>(</a:t>
            </a:r>
            <a:r>
              <a:rPr lang="en-US" b="1" i="0" u="none" strike="noStrike" baseline="0">
                <a:solidFill>
                  <a:srgbClr val="0000FF"/>
                </a:solidFill>
                <a:latin typeface="CIDFont+F2"/>
              </a:rPr>
              <a:t>select</a:t>
            </a:r>
            <a:r>
              <a:rPr lang="en-US" b="0" i="0" u="none" strike="noStrike" baseline="0">
                <a:solidFill>
                  <a:srgbClr val="000000"/>
                </a:solidFill>
                <a:latin typeface="CIDFont+F2"/>
              </a:rPr>
              <a:t> </a:t>
            </a:r>
            <a:r>
              <a:rPr lang="en-US" b="1" i="0" u="none" strike="noStrike" baseline="0">
                <a:solidFill>
                  <a:srgbClr val="000080"/>
                </a:solidFill>
                <a:latin typeface="CIDFont+F2"/>
              </a:rPr>
              <a:t>sum</a:t>
            </a:r>
            <a:r>
              <a:rPr lang="en-US" b="0" i="0" u="none" strike="noStrike" baseline="0">
                <a:solidFill>
                  <a:srgbClr val="0000FF"/>
                </a:solidFill>
                <a:latin typeface="CIDFont+F2"/>
              </a:rPr>
              <a:t>(</a:t>
            </a:r>
            <a:r>
              <a:rPr lang="en-US" b="0" i="0" u="none" strike="noStrike" baseline="0">
                <a:solidFill>
                  <a:srgbClr val="808000"/>
                </a:solidFill>
                <a:latin typeface="CIDFont+F2"/>
              </a:rPr>
              <a:t>amount</a:t>
            </a:r>
            <a:r>
              <a:rPr lang="en-US" b="0" i="0" u="none" strike="noStrike" baseline="0">
                <a:solidFill>
                  <a:srgbClr val="0000FF"/>
                </a:solidFill>
                <a:latin typeface="CIDFont+F2"/>
              </a:rPr>
              <a:t>)</a:t>
            </a:r>
            <a:r>
              <a:rPr lang="en-US" b="0" i="0" u="none" strike="noStrike" baseline="0">
                <a:solidFill>
                  <a:srgbClr val="000000"/>
                </a:solidFill>
                <a:latin typeface="CIDFont+F2"/>
              </a:rPr>
              <a:t> </a:t>
            </a:r>
            <a:r>
              <a:rPr lang="en-US" b="1" i="0" u="none" strike="noStrike" baseline="0">
                <a:solidFill>
                  <a:srgbClr val="0000FF"/>
                </a:solidFill>
                <a:latin typeface="CIDFont+F2"/>
              </a:rPr>
              <a:t>from</a:t>
            </a:r>
            <a:r>
              <a:rPr lang="en-US" b="0" i="0" u="none" strike="noStrike" baseline="0">
                <a:solidFill>
                  <a:srgbClr val="000000"/>
                </a:solidFill>
                <a:latin typeface="CIDFont+F2"/>
              </a:rPr>
              <a:t> </a:t>
            </a:r>
            <a:r>
              <a:rPr lang="en-US" b="1" i="0" u="none" strike="noStrike" baseline="0">
                <a:solidFill>
                  <a:srgbClr val="0000FF"/>
                </a:solidFill>
                <a:latin typeface="CIDFont+F2"/>
              </a:rPr>
              <a:t>account</a:t>
            </a:r>
          </a:p>
          <a:p>
            <a:pPr lvl="8"/>
            <a:r>
              <a:rPr lang="en-ID" b="1" i="0" u="none" strike="noStrike" baseline="0">
                <a:solidFill>
                  <a:srgbClr val="0000FF"/>
                </a:solidFill>
                <a:latin typeface="CIDFont+F2"/>
              </a:rPr>
              <a:t>where</a:t>
            </a:r>
            <a:r>
              <a:rPr lang="en-ID" b="0" i="0" u="none" strike="noStrike" baseline="0">
                <a:solidFill>
                  <a:srgbClr val="000000"/>
                </a:solidFill>
                <a:latin typeface="CIDFont+F2"/>
              </a:rPr>
              <a:t> </a:t>
            </a:r>
            <a:r>
              <a:rPr lang="en-ID" b="0" i="0" u="none" strike="noStrike" baseline="0">
                <a:solidFill>
                  <a:srgbClr val="808000"/>
                </a:solidFill>
                <a:latin typeface="CIDFont+F2"/>
              </a:rPr>
              <a:t>loan</a:t>
            </a:r>
            <a:r>
              <a:rPr lang="en-ID" b="0" i="0" u="none" strike="noStrike" baseline="0">
                <a:solidFill>
                  <a:srgbClr val="0000FF"/>
                </a:solidFill>
                <a:latin typeface="CIDFont+F2"/>
              </a:rPr>
              <a:t>.</a:t>
            </a:r>
            <a:r>
              <a:rPr lang="en-ID" b="0" i="0" u="none" strike="noStrike" baseline="0">
                <a:solidFill>
                  <a:srgbClr val="808000"/>
                </a:solidFill>
                <a:latin typeface="CIDFont+F2"/>
              </a:rPr>
              <a:t>branch</a:t>
            </a:r>
            <a:r>
              <a:rPr lang="en-ID" b="0" i="0" u="none" strike="noStrike" baseline="0">
                <a:solidFill>
                  <a:srgbClr val="0000FF"/>
                </a:solidFill>
                <a:latin typeface="CIDFont+F2"/>
              </a:rPr>
              <a:t>-</a:t>
            </a:r>
            <a:r>
              <a:rPr lang="en-ID" b="1" i="0" u="none" strike="noStrike" baseline="0">
                <a:solidFill>
                  <a:srgbClr val="0000FF"/>
                </a:solidFill>
                <a:latin typeface="CIDFont+F2"/>
              </a:rPr>
              <a:t>name</a:t>
            </a:r>
            <a:r>
              <a:rPr lang="en-ID" b="0" i="0" u="none" strike="noStrike" baseline="0">
                <a:solidFill>
                  <a:srgbClr val="000000"/>
                </a:solidFill>
                <a:latin typeface="CIDFont+F2"/>
              </a:rPr>
              <a:t> </a:t>
            </a:r>
            <a:r>
              <a:rPr lang="en-ID" b="0" i="0" u="none" strike="noStrike" baseline="0">
                <a:solidFill>
                  <a:srgbClr val="0000FF"/>
                </a:solidFill>
                <a:latin typeface="CIDFont+F2"/>
              </a:rPr>
              <a:t>=</a:t>
            </a:r>
          </a:p>
          <a:p>
            <a:pPr lvl="8"/>
            <a:r>
              <a:rPr lang="en-ID" b="0" i="0" u="none" strike="noStrike" baseline="0">
                <a:solidFill>
                  <a:srgbClr val="808000"/>
                </a:solidFill>
                <a:latin typeface="CIDFont+F2"/>
              </a:rPr>
              <a:t>branch</a:t>
            </a:r>
            <a:r>
              <a:rPr lang="en-ID" b="0" i="0" u="none" strike="noStrike" baseline="0">
                <a:solidFill>
                  <a:srgbClr val="0000FF"/>
                </a:solidFill>
                <a:latin typeface="CIDFont+F2"/>
              </a:rPr>
              <a:t>.</a:t>
            </a:r>
            <a:r>
              <a:rPr lang="en-ID" b="0" i="0" u="none" strike="noStrike" baseline="0">
                <a:solidFill>
                  <a:srgbClr val="808000"/>
                </a:solidFill>
                <a:latin typeface="CIDFont+F2"/>
              </a:rPr>
              <a:t>branch</a:t>
            </a:r>
            <a:r>
              <a:rPr lang="en-ID" b="0" i="0" u="none" strike="noStrike" baseline="0">
                <a:solidFill>
                  <a:srgbClr val="0000FF"/>
                </a:solidFill>
                <a:latin typeface="CIDFont+F2"/>
              </a:rPr>
              <a:t>-</a:t>
            </a:r>
            <a:r>
              <a:rPr lang="en-ID" b="1" i="0" u="none" strike="noStrike" baseline="0">
                <a:solidFill>
                  <a:srgbClr val="0000FF"/>
                </a:solidFill>
                <a:latin typeface="CIDFont+F2"/>
              </a:rPr>
              <a:t>name</a:t>
            </a:r>
            <a:r>
              <a:rPr lang="en-ID" b="0" i="0" u="none" strike="noStrike" baseline="0">
                <a:solidFill>
                  <a:srgbClr val="0000FF"/>
                </a:solidFill>
                <a:latin typeface="CIDFont+F2"/>
              </a:rPr>
              <a:t>)))</a:t>
            </a:r>
          </a:p>
          <a:p>
            <a:pPr marL="746125" lvl="1" indent="-398463">
              <a:buFont typeface="Wingdings" panose="05000000000000000000" pitchFamily="2" charset="2"/>
              <a:buChar char="§"/>
            </a:pPr>
            <a:endParaRPr lang="en-ID" b="0" i="0" u="none" strike="noStrike" baseline="0">
              <a:latin typeface="CIDFont+F2"/>
            </a:endParaRPr>
          </a:p>
        </p:txBody>
      </p:sp>
    </p:spTree>
    <p:extLst>
      <p:ext uri="{BB962C8B-B14F-4D97-AF65-F5344CB8AC3E}">
        <p14:creationId xmlns:p14="http://schemas.microsoft.com/office/powerpoint/2010/main" val="184732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B5A933-8EF2-EB6D-0B6E-AA231429798F}"/>
              </a:ext>
            </a:extLst>
          </p:cNvPr>
          <p:cNvSpPr/>
          <p:nvPr/>
        </p:nvSpPr>
        <p:spPr>
          <a:xfrm>
            <a:off x="3251533" y="184378"/>
            <a:ext cx="4357090" cy="923330"/>
          </a:xfrm>
          <a:prstGeom prst="rect">
            <a:avLst/>
          </a:prstGeom>
          <a:noFill/>
        </p:spPr>
        <p:txBody>
          <a:bodyPr wrap="none" lIns="91440" tIns="45720" rIns="91440" bIns="45720">
            <a:spAutoFit/>
          </a:bodyPr>
          <a:lstStyle/>
          <a:p>
            <a:pPr algn="ctr"/>
            <a:r>
              <a:rPr lang="en-ID" sz="5400" b="1" i="0" u="none" strike="noStrike" baseline="0">
                <a:ln w="22225">
                  <a:solidFill>
                    <a:schemeClr val="accent2"/>
                  </a:solidFill>
                  <a:prstDash val="solid"/>
                </a:ln>
                <a:solidFill>
                  <a:schemeClr val="accent2">
                    <a:lumMod val="40000"/>
                    <a:lumOff val="60000"/>
                  </a:schemeClr>
                </a:solidFill>
                <a:latin typeface="CIDFont+F1"/>
              </a:rPr>
              <a:t>Struktur Dasar</a:t>
            </a:r>
            <a:endParaRPr lang="en-US" sz="5400"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06F98F93-C044-A84C-2531-F4272CAA078E}"/>
              </a:ext>
            </a:extLst>
          </p:cNvPr>
          <p:cNvSpPr txBox="1"/>
          <p:nvPr/>
        </p:nvSpPr>
        <p:spPr>
          <a:xfrm>
            <a:off x="293915" y="1183002"/>
            <a:ext cx="11442542" cy="5078313"/>
          </a:xfrm>
          <a:prstGeom prst="rect">
            <a:avLst/>
          </a:prstGeom>
          <a:noFill/>
        </p:spPr>
        <p:txBody>
          <a:bodyPr wrap="square">
            <a:spAutoFit/>
          </a:bodyPr>
          <a:lstStyle/>
          <a:p>
            <a:r>
              <a:rPr lang="en-ID" b="0" i="0" u="none" strike="noStrike" baseline="0">
                <a:latin typeface="CIDFont+F2"/>
              </a:rPr>
              <a:t>Sebuah ekspresi SQL dasar sebenarnya hanya terdiri atas 3 klausa, yaitu : </a:t>
            </a:r>
            <a:r>
              <a:rPr lang="en-ID" b="1" i="1" u="none" strike="noStrike" baseline="0">
                <a:latin typeface="CIDFont+F1"/>
              </a:rPr>
              <a:t>select, from </a:t>
            </a:r>
            <a:r>
              <a:rPr lang="en-ID" b="0" i="0" u="none" strike="noStrike" baseline="0">
                <a:latin typeface="CIDFont+F2"/>
              </a:rPr>
              <a:t>dan </a:t>
            </a:r>
            <a:r>
              <a:rPr lang="en-ID" b="1" i="1" u="none" strike="noStrike" baseline="0">
                <a:latin typeface="CIDFont+F1"/>
              </a:rPr>
              <a:t>where</a:t>
            </a:r>
            <a:r>
              <a:rPr lang="en-ID" b="0" i="0" u="none" strike="noStrike" baseline="0">
                <a:latin typeface="CIDFont+F1"/>
              </a:rPr>
              <a:t> :</a:t>
            </a:r>
          </a:p>
          <a:p>
            <a:pPr marL="285750" indent="-285750">
              <a:buFont typeface="Arial" panose="020B0604020202020204" pitchFamily="34" charset="0"/>
              <a:buChar char="•"/>
            </a:pPr>
            <a:r>
              <a:rPr lang="en-ID" b="0" i="0" u="none" strike="noStrike" baseline="0">
                <a:latin typeface="CIDFont+F2"/>
              </a:rPr>
              <a:t>Klausa </a:t>
            </a:r>
            <a:r>
              <a:rPr lang="en-ID" b="1" i="1" u="none" strike="noStrike" baseline="0">
                <a:latin typeface="CIDFont+F1"/>
              </a:rPr>
              <a:t>select</a:t>
            </a:r>
            <a:r>
              <a:rPr lang="en-ID" b="0" i="0" u="none" strike="noStrike" baseline="0">
                <a:latin typeface="CIDFont+F1"/>
              </a:rPr>
              <a:t> </a:t>
            </a:r>
            <a:r>
              <a:rPr lang="en-ID" b="0" i="0" u="none" strike="noStrike" baseline="0">
                <a:latin typeface="CIDFont+F2"/>
              </a:rPr>
              <a:t>digunakan untuk menetapkan daftar atribut (</a:t>
            </a:r>
            <a:r>
              <a:rPr lang="en-ID" b="0" i="1" u="none" strike="noStrike" baseline="0">
                <a:latin typeface="CIDFont+F4"/>
              </a:rPr>
              <a:t>field</a:t>
            </a:r>
            <a:r>
              <a:rPr lang="en-ID" b="0" i="0" u="none" strike="noStrike" baseline="0">
                <a:latin typeface="CIDFont+F2"/>
              </a:rPr>
              <a:t>) yang diinginkan sebagai hasil </a:t>
            </a:r>
            <a:r>
              <a:rPr lang="en-ID" i="1" u="none" strike="noStrike" baseline="0">
                <a:latin typeface="CIDFont+F4"/>
              </a:rPr>
              <a:t>query</a:t>
            </a:r>
            <a:r>
              <a:rPr lang="en-ID" b="0" i="0" u="none" strike="noStrike" baseline="0">
                <a:latin typeface="CIDFont+F4"/>
              </a:rPr>
              <a:t>.</a:t>
            </a:r>
          </a:p>
          <a:p>
            <a:pPr marL="285750" indent="-285750">
              <a:buFont typeface="Arial" panose="020B0604020202020204" pitchFamily="34" charset="0"/>
              <a:buChar char="•"/>
            </a:pPr>
            <a:r>
              <a:rPr lang="en-ID" b="0" i="0" u="none" strike="noStrike" baseline="0">
                <a:latin typeface="CIDFont+F2"/>
              </a:rPr>
              <a:t>Klausa </a:t>
            </a:r>
            <a:r>
              <a:rPr lang="en-ID" b="1" i="1" u="none" strike="noStrike" baseline="0">
                <a:latin typeface="CIDFont+F1"/>
              </a:rPr>
              <a:t>from</a:t>
            </a:r>
            <a:r>
              <a:rPr lang="en-ID" b="0" i="0" u="none" strike="noStrike" baseline="0">
                <a:latin typeface="CIDFont+F1"/>
              </a:rPr>
              <a:t> </a:t>
            </a:r>
            <a:r>
              <a:rPr lang="en-ID" b="0" i="0" u="none" strike="noStrike" baseline="0">
                <a:latin typeface="CIDFont+F2"/>
              </a:rPr>
              <a:t>digunakan untuk menetapkan table (atau gabungan table) yang akan </a:t>
            </a:r>
            <a:r>
              <a:rPr lang="it-IT" b="0" i="0" u="none" strike="noStrike" baseline="0">
                <a:latin typeface="CIDFont+F2"/>
              </a:rPr>
              <a:t>ditelusuri selama </a:t>
            </a:r>
            <a:r>
              <a:rPr lang="it-IT" b="0" i="1" u="none" strike="noStrike" baseline="0">
                <a:latin typeface="CIDFont+F4"/>
              </a:rPr>
              <a:t>query</a:t>
            </a:r>
            <a:r>
              <a:rPr lang="it-IT" b="0" i="0" u="none" strike="noStrike" baseline="0">
                <a:latin typeface="CIDFont+F4"/>
              </a:rPr>
              <a:t> </a:t>
            </a:r>
            <a:r>
              <a:rPr lang="it-IT" b="0" i="0" u="none" strike="noStrike" baseline="0">
                <a:latin typeface="CIDFont+F2"/>
              </a:rPr>
              <a:t>data dilakukan.</a:t>
            </a:r>
          </a:p>
          <a:p>
            <a:pPr marL="285750" indent="-285750">
              <a:buFont typeface="Arial" panose="020B0604020202020204" pitchFamily="34" charset="0"/>
              <a:buChar char="•"/>
            </a:pPr>
            <a:r>
              <a:rPr lang="en-ID" b="0" i="0" u="none" strike="noStrike" baseline="0">
                <a:latin typeface="CIDFont+F2"/>
              </a:rPr>
              <a:t>Klausa </a:t>
            </a:r>
            <a:r>
              <a:rPr lang="en-ID" b="1" i="1" u="none" strike="noStrike" baseline="0">
                <a:latin typeface="CIDFont+F1"/>
              </a:rPr>
              <a:t>where</a:t>
            </a:r>
            <a:r>
              <a:rPr lang="en-ID" b="0" i="0" u="none" strike="noStrike" baseline="0">
                <a:latin typeface="CIDFont+F2"/>
              </a:rPr>
              <a:t>, yang sifatnya opsional, digunakan sebagai predikat (criteria) yang </a:t>
            </a:r>
            <a:r>
              <a:rPr lang="pt-BR" b="0" i="0" u="none" strike="noStrike" baseline="0">
                <a:latin typeface="CIDFont+F2"/>
              </a:rPr>
              <a:t>harus dipenuhi dalam memperoleh hasil </a:t>
            </a:r>
            <a:r>
              <a:rPr lang="pt-BR" b="0" i="1" u="none" strike="noStrike" baseline="0">
                <a:latin typeface="CIDFont+F4"/>
              </a:rPr>
              <a:t>query</a:t>
            </a:r>
            <a:r>
              <a:rPr lang="pt-BR" b="0" i="0" u="none" strike="noStrike" baseline="0">
                <a:latin typeface="CIDFont+F2"/>
              </a:rPr>
              <a:t>.</a:t>
            </a:r>
            <a:br>
              <a:rPr lang="pt-BR" b="0" i="0" u="none" strike="noStrike" baseline="0">
                <a:latin typeface="CIDFont+F2"/>
              </a:rPr>
            </a:br>
            <a:br>
              <a:rPr lang="pt-BR" b="0" i="0" u="none" strike="noStrike" baseline="0">
                <a:latin typeface="CIDFont+F2"/>
              </a:rPr>
            </a:br>
            <a:r>
              <a:rPr lang="en-ID" b="0" i="0" u="none" strike="noStrike" baseline="0">
                <a:latin typeface="CIDFont+F2"/>
              </a:rPr>
              <a:t>Sintaks (cara penulisan) dari ekspresi SQL dasar dengan 3 klausa tersebut adalah :</a:t>
            </a:r>
          </a:p>
          <a:p>
            <a:endParaRPr lang="en-ID">
              <a:latin typeface="CIDFont+F2"/>
            </a:endParaRPr>
          </a:p>
          <a:p>
            <a:pPr marL="285750" indent="-285750">
              <a:buFont typeface="Arial" panose="020B0604020202020204" pitchFamily="34" charset="0"/>
              <a:buChar char="•"/>
            </a:pPr>
            <a:r>
              <a:rPr lang="en-ID" b="1" u="none" strike="noStrike" baseline="0">
                <a:latin typeface="CIDFont+F1"/>
              </a:rPr>
              <a:t>	Select</a:t>
            </a:r>
            <a:r>
              <a:rPr lang="en-ID" b="0" i="0" u="none" strike="noStrike" baseline="0">
                <a:latin typeface="CIDFont+F1"/>
              </a:rPr>
              <a:t> </a:t>
            </a:r>
            <a:r>
              <a:rPr lang="en-ID" b="0" i="1" u="none" strike="noStrike" baseline="0">
                <a:latin typeface="CIDFont+F4"/>
              </a:rPr>
              <a:t>A1 [ , A2, … , An]</a:t>
            </a:r>
            <a:br>
              <a:rPr lang="en-ID" b="0" i="1" u="none" strike="noStrike" baseline="0">
                <a:latin typeface="CIDFont+F4"/>
              </a:rPr>
            </a:br>
            <a:r>
              <a:rPr lang="en-ID" b="0" i="1" u="none" strike="noStrike" baseline="0">
                <a:latin typeface="CIDFont+F4"/>
              </a:rPr>
              <a:t>	</a:t>
            </a:r>
            <a:r>
              <a:rPr lang="en-ID" b="1" i="0" u="none" strike="noStrike" baseline="0">
                <a:latin typeface="CIDFont+F1"/>
              </a:rPr>
              <a:t>From</a:t>
            </a:r>
            <a:r>
              <a:rPr lang="en-ID" b="0" i="0" u="none" strike="noStrike" baseline="0">
                <a:latin typeface="CIDFont+F1"/>
              </a:rPr>
              <a:t> </a:t>
            </a:r>
            <a:r>
              <a:rPr lang="en-ID" b="0" i="1" u="none" strike="noStrike" baseline="0">
                <a:latin typeface="CIDFont+F4"/>
              </a:rPr>
              <a:t>t1 [ , t2, … , tm]</a:t>
            </a:r>
            <a:br>
              <a:rPr lang="en-ID" b="0" i="1" u="none" strike="noStrike" baseline="0">
                <a:latin typeface="CIDFont+F4"/>
              </a:rPr>
            </a:br>
            <a:r>
              <a:rPr lang="en-ID" b="0" i="1" u="none" strike="noStrike" baseline="0">
                <a:latin typeface="CIDFont+F4"/>
              </a:rPr>
              <a:t>	</a:t>
            </a:r>
            <a:r>
              <a:rPr lang="en-ID" b="0" i="0" u="none" strike="noStrike" baseline="0">
                <a:latin typeface="CIDFont+F2"/>
              </a:rPr>
              <a:t>[</a:t>
            </a:r>
            <a:r>
              <a:rPr lang="en-ID" b="1" i="0" u="none" strike="noStrike" baseline="0">
                <a:latin typeface="CIDFont+F1"/>
              </a:rPr>
              <a:t>where</a:t>
            </a:r>
            <a:r>
              <a:rPr lang="en-ID" b="0" i="0" u="none" strike="noStrike" baseline="0">
                <a:latin typeface="CIDFont+F1"/>
              </a:rPr>
              <a:t> </a:t>
            </a:r>
            <a:r>
              <a:rPr lang="en-ID" b="0" i="0" u="none" strike="noStrike" baseline="0">
                <a:latin typeface="CIDFont+F2"/>
              </a:rPr>
              <a:t>P]</a:t>
            </a:r>
          </a:p>
          <a:p>
            <a:br>
              <a:rPr lang="en-ID" b="0" i="0" u="none" strike="noStrike" baseline="0">
                <a:latin typeface="CIDFont+F2"/>
              </a:rPr>
            </a:br>
            <a:r>
              <a:rPr lang="en-ID" b="0" i="0" u="none" strike="noStrike" baseline="0">
                <a:latin typeface="CIDFont+F2"/>
              </a:rPr>
              <a:t>	Dimana :</a:t>
            </a:r>
          </a:p>
          <a:p>
            <a:pPr marL="1657350" lvl="3" indent="-285750">
              <a:buFont typeface="Arial" panose="020B0604020202020204" pitchFamily="34" charset="0"/>
              <a:buChar char="•"/>
            </a:pPr>
            <a:r>
              <a:rPr lang="en-ID" b="0" i="0" u="none" strike="noStrike" baseline="0">
                <a:latin typeface="CIDFont+F2"/>
              </a:rPr>
              <a:t>A1, A2, …, An merupakan daftar atribut.</a:t>
            </a:r>
          </a:p>
          <a:p>
            <a:pPr marL="1657350" lvl="3" indent="-285750">
              <a:buFont typeface="Arial" panose="020B0604020202020204" pitchFamily="34" charset="0"/>
              <a:buChar char="•"/>
            </a:pPr>
            <a:r>
              <a:rPr lang="de-DE" b="0" i="0" u="none" strike="noStrike" baseline="0">
                <a:latin typeface="CIDFont+F2"/>
              </a:rPr>
              <a:t>t1, t2, …, tm merupakan daftar table.</a:t>
            </a:r>
          </a:p>
          <a:p>
            <a:pPr marL="1657350" lvl="3" indent="-285750">
              <a:buFont typeface="Arial" panose="020B0604020202020204" pitchFamily="34" charset="0"/>
              <a:buChar char="•"/>
            </a:pPr>
            <a:r>
              <a:rPr lang="en-ID" b="0" i="0" u="none" strike="noStrike" baseline="0">
                <a:latin typeface="CIDFont+F2"/>
              </a:rPr>
              <a:t>P merupakan predikat </a:t>
            </a:r>
            <a:r>
              <a:rPr lang="en-ID" b="0" i="0" u="none" strike="noStrike" baseline="0">
                <a:latin typeface="CIDFont+F4"/>
              </a:rPr>
              <a:t>query</a:t>
            </a:r>
            <a:r>
              <a:rPr lang="en-ID" b="0" i="0" u="none" strike="noStrike" baseline="0">
                <a:latin typeface="CIDFont+F2"/>
              </a:rPr>
              <a:t>.</a:t>
            </a:r>
          </a:p>
          <a:p>
            <a:pPr marL="1657350" lvl="3" indent="-285750">
              <a:buFont typeface="Arial" panose="020B0604020202020204" pitchFamily="34" charset="0"/>
              <a:buChar char="•"/>
            </a:pPr>
            <a:r>
              <a:rPr lang="en-ID" b="0" i="0" u="none" strike="noStrike" baseline="0">
                <a:latin typeface="CIDFont+F2"/>
              </a:rPr>
              <a:t>[ ] merupakan tanda optional (boleh digunakan, boleh tidak digunakan).</a:t>
            </a:r>
            <a:endParaRPr lang="en-ID"/>
          </a:p>
        </p:txBody>
      </p:sp>
    </p:spTree>
    <p:extLst>
      <p:ext uri="{BB962C8B-B14F-4D97-AF65-F5344CB8AC3E}">
        <p14:creationId xmlns:p14="http://schemas.microsoft.com/office/powerpoint/2010/main" val="1210578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64A537-FA66-4F73-A85C-09374B9443DB}"/>
              </a:ext>
            </a:extLst>
          </p:cNvPr>
          <p:cNvSpPr txBox="1"/>
          <p:nvPr/>
        </p:nvSpPr>
        <p:spPr>
          <a:xfrm>
            <a:off x="1361661" y="1720840"/>
            <a:ext cx="9134061" cy="2985433"/>
          </a:xfrm>
          <a:prstGeom prst="rect">
            <a:avLst/>
          </a:prstGeom>
          <a:noFill/>
        </p:spPr>
        <p:txBody>
          <a:bodyPr wrap="square">
            <a:spAutoFit/>
          </a:bodyPr>
          <a:lstStyle/>
          <a:p>
            <a:pPr algn="l"/>
            <a:r>
              <a:rPr lang="en-ID" sz="2800" b="1" i="0" u="none" strike="noStrike" baseline="0">
                <a:latin typeface="CIDFont+F1"/>
              </a:rPr>
              <a:t>Integritas aturan nyata</a:t>
            </a:r>
          </a:p>
          <a:p>
            <a:pPr marL="400050" indent="-400050" algn="just">
              <a:buFont typeface="+mj-lt"/>
              <a:buAutoNum type="romanUcPeriod"/>
            </a:pPr>
            <a:endParaRPr lang="en-ID" sz="2000" b="0" i="0" u="none" strike="noStrike" baseline="0">
              <a:latin typeface="CIDFont+F2"/>
            </a:endParaRPr>
          </a:p>
          <a:p>
            <a:pPr marL="400050" indent="-400050" algn="just">
              <a:buFont typeface="+mj-lt"/>
              <a:buAutoNum type="romanUcPeriod"/>
            </a:pPr>
            <a:r>
              <a:rPr lang="en-ID" sz="2000" b="0" i="0" u="none" strike="noStrike" baseline="0">
                <a:latin typeface="CIDFont+F2"/>
              </a:rPr>
              <a:t>Sifatnya sangat kasuistis, tidak berlaku umum. Pada kasus yang berbeda, aturannya bisa berbeda pula.</a:t>
            </a:r>
          </a:p>
          <a:p>
            <a:pPr marL="400050" indent="-400050" algn="just">
              <a:buFont typeface="+mj-lt"/>
              <a:buAutoNum type="romanUcPeriod"/>
            </a:pPr>
            <a:endParaRPr lang="en-ID" sz="2000" b="0" i="0" u="none" strike="noStrike" baseline="0">
              <a:latin typeface="CIDFont+F2"/>
            </a:endParaRPr>
          </a:p>
          <a:p>
            <a:pPr marL="400050" indent="-400050" algn="just">
              <a:buFont typeface="+mj-lt"/>
              <a:buAutoNum type="romanUcPeriod"/>
            </a:pPr>
            <a:r>
              <a:rPr lang="en-ID" sz="2000" b="0" i="0" u="none" strike="noStrike" baseline="0">
                <a:latin typeface="CIDFont+F2"/>
              </a:rPr>
              <a:t>Untuk mengakomodasi adanya </a:t>
            </a:r>
            <a:r>
              <a:rPr lang="en-ID" sz="2000" b="0" i="1" u="none" strike="noStrike" baseline="0">
                <a:latin typeface="CIDFont+F4"/>
              </a:rPr>
              <a:t>business</a:t>
            </a:r>
            <a:r>
              <a:rPr lang="en-ID" sz="2000" b="0" i="0" u="none" strike="noStrike" baseline="0">
                <a:latin typeface="CIDFont+F4"/>
              </a:rPr>
              <a:t> </a:t>
            </a:r>
            <a:r>
              <a:rPr lang="en-ID" sz="2000" b="0" i="0" u="none" strike="noStrike" baseline="0">
                <a:latin typeface="CIDFont+F2"/>
              </a:rPr>
              <a:t>role ini, dengan menyiapkan table khusus yang menampung nilai-nilai konstanta yang dibutuhkan aplikasi pada saat dijalankan yang mudah diubah tanpa mengakibatkan perubahan aplikasi maupun struktur basis data.</a:t>
            </a:r>
            <a:endParaRPr lang="en-ID" sz="2000"/>
          </a:p>
        </p:txBody>
      </p:sp>
    </p:spTree>
    <p:extLst>
      <p:ext uri="{BB962C8B-B14F-4D97-AF65-F5344CB8AC3E}">
        <p14:creationId xmlns:p14="http://schemas.microsoft.com/office/powerpoint/2010/main" val="1922112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A6D10D-5337-8DCB-E27A-7F6A99A6742C}"/>
              </a:ext>
            </a:extLst>
          </p:cNvPr>
          <p:cNvSpPr txBox="1"/>
          <p:nvPr/>
        </p:nvSpPr>
        <p:spPr>
          <a:xfrm>
            <a:off x="972378" y="2151727"/>
            <a:ext cx="10247243" cy="2554545"/>
          </a:xfrm>
          <a:prstGeom prst="rect">
            <a:avLst/>
          </a:prstGeom>
          <a:noFill/>
        </p:spPr>
        <p:txBody>
          <a:bodyPr wrap="square">
            <a:spAutoFit/>
          </a:bodyPr>
          <a:lstStyle/>
          <a:p>
            <a:pPr algn="l"/>
            <a:r>
              <a:rPr lang="en-ID" sz="3200" b="0" i="0" u="none" strike="noStrike" baseline="0">
                <a:latin typeface="CIDFont+F1"/>
              </a:rPr>
              <a:t>Tujuan Instruksional</a:t>
            </a:r>
          </a:p>
          <a:p>
            <a:pPr marL="457200" indent="-457200" algn="l">
              <a:buFont typeface="Arial" panose="020B0604020202020204" pitchFamily="34" charset="0"/>
              <a:buChar char="•"/>
            </a:pPr>
            <a:r>
              <a:rPr lang="en-ID" sz="3200" b="0" i="0" u="none" strike="noStrike" baseline="0">
                <a:latin typeface="CIDFont+F1"/>
              </a:rPr>
              <a:t>Tujuan Instruksional Umum</a:t>
            </a:r>
          </a:p>
          <a:p>
            <a:pPr lvl="1"/>
            <a:r>
              <a:rPr lang="en-ID" sz="3200" b="0" i="0" u="none" strike="noStrike" baseline="0">
                <a:latin typeface="CIDFont+F2"/>
              </a:rPr>
              <a:t>Mahasiswa memahami konsep sekuritas basis data</a:t>
            </a:r>
          </a:p>
          <a:p>
            <a:pPr marL="457200" indent="-457200" algn="l">
              <a:buFont typeface="Arial" panose="020B0604020202020204" pitchFamily="34" charset="0"/>
              <a:buChar char="•"/>
            </a:pPr>
            <a:r>
              <a:rPr lang="en-ID" sz="3200" b="0" i="0" u="none" strike="noStrike" baseline="0">
                <a:latin typeface="CIDFont+F1"/>
              </a:rPr>
              <a:t>Tujuan Instruksional Khusus</a:t>
            </a:r>
          </a:p>
          <a:p>
            <a:pPr lvl="1"/>
            <a:r>
              <a:rPr lang="en-ID" sz="3200" b="0" i="0" u="none" strike="noStrike" baseline="0">
                <a:latin typeface="CIDFont+F2"/>
              </a:rPr>
              <a:t>Mahasiswa dapat menerapkan sekuritas basis data</a:t>
            </a:r>
            <a:endParaRPr lang="en-ID" sz="3200"/>
          </a:p>
        </p:txBody>
      </p:sp>
      <p:sp>
        <p:nvSpPr>
          <p:cNvPr id="2" name="Rectangle 1">
            <a:extLst>
              <a:ext uri="{FF2B5EF4-FFF2-40B4-BE49-F238E27FC236}">
                <a16:creationId xmlns:a16="http://schemas.microsoft.com/office/drawing/2014/main" id="{35906152-9B9C-0674-F743-640773966BE8}"/>
              </a:ext>
            </a:extLst>
          </p:cNvPr>
          <p:cNvSpPr/>
          <p:nvPr/>
        </p:nvSpPr>
        <p:spPr>
          <a:xfrm>
            <a:off x="2562561" y="671396"/>
            <a:ext cx="6728958" cy="923330"/>
          </a:xfrm>
          <a:prstGeom prst="rect">
            <a:avLst/>
          </a:prstGeom>
          <a:noFill/>
        </p:spPr>
        <p:txBody>
          <a:bodyPr wrap="non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SEKURITAS BASIS DATA</a:t>
            </a:r>
          </a:p>
        </p:txBody>
      </p:sp>
    </p:spTree>
    <p:extLst>
      <p:ext uri="{BB962C8B-B14F-4D97-AF65-F5344CB8AC3E}">
        <p14:creationId xmlns:p14="http://schemas.microsoft.com/office/powerpoint/2010/main" val="2156776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2F5932-83A9-BCB3-1E7A-83B1BD8F055F}"/>
              </a:ext>
            </a:extLst>
          </p:cNvPr>
          <p:cNvSpPr txBox="1"/>
          <p:nvPr/>
        </p:nvSpPr>
        <p:spPr>
          <a:xfrm>
            <a:off x="546652" y="397401"/>
            <a:ext cx="10525539" cy="5724644"/>
          </a:xfrm>
          <a:prstGeom prst="rect">
            <a:avLst/>
          </a:prstGeom>
          <a:noFill/>
        </p:spPr>
        <p:txBody>
          <a:bodyPr wrap="square">
            <a:spAutoFit/>
          </a:bodyPr>
          <a:lstStyle/>
          <a:p>
            <a:pPr algn="just"/>
            <a:r>
              <a:rPr lang="en-ID" sz="2400" b="1" i="0" u="none" strike="noStrike" baseline="0">
                <a:latin typeface="CIDFont+F1"/>
              </a:rPr>
              <a:t>Tentang Sekuritas</a:t>
            </a:r>
          </a:p>
          <a:p>
            <a:pPr algn="just"/>
            <a:endParaRPr lang="en-ID" b="0" i="0" u="none" strike="noStrike" baseline="0">
              <a:latin typeface="CIDFont+F2"/>
            </a:endParaRPr>
          </a:p>
          <a:p>
            <a:pPr algn="just"/>
            <a:r>
              <a:rPr lang="en-ID" b="0" i="0" u="none" strike="noStrike" baseline="0">
                <a:latin typeface="CIDFont+F2"/>
              </a:rPr>
              <a:t>proteksi dari berbagai upaya untuk mencuri atau mengubah data. Dapat dibedakan atas :</a:t>
            </a:r>
          </a:p>
          <a:p>
            <a:pPr marL="342900" indent="-342900" algn="just">
              <a:buFont typeface="+mj-lt"/>
              <a:buAutoNum type="alphaLcPeriod"/>
            </a:pPr>
            <a:r>
              <a:rPr lang="en-ID" b="0" i="0" u="none" strike="noStrike" baseline="0">
                <a:latin typeface="CIDFont+F2"/>
              </a:rPr>
              <a:t>Level sistem Database</a:t>
            </a:r>
          </a:p>
          <a:p>
            <a:pPr marL="347663" lvl="1" algn="just"/>
            <a:r>
              <a:rPr lang="en-ID" b="0" i="0" u="none" strike="noStrike" baseline="0">
                <a:latin typeface="CIDFont+F2"/>
              </a:rPr>
              <a:t>Mekanisme Otentifikasi dan Otorisasi membolehkan user tertentu yang hanya mengakses data</a:t>
            </a:r>
          </a:p>
          <a:p>
            <a:pPr marL="347663" lvl="1" algn="just"/>
            <a:endParaRPr lang="en-ID" b="0" i="0" u="none" strike="noStrike" baseline="0">
              <a:latin typeface="CIDFont+F2"/>
            </a:endParaRPr>
          </a:p>
          <a:p>
            <a:pPr marL="342900" indent="-342900" algn="just">
              <a:buFont typeface="+mj-lt"/>
              <a:buAutoNum type="alphaLcPeriod"/>
            </a:pPr>
            <a:r>
              <a:rPr lang="en-ID" b="0" i="0" u="none" strike="noStrike" baseline="0">
                <a:latin typeface="CIDFont+F2"/>
              </a:rPr>
              <a:t>Level Operating system</a:t>
            </a:r>
          </a:p>
          <a:p>
            <a:pPr marL="347663" lvl="1" algn="just"/>
            <a:r>
              <a:rPr lang="en-ID" b="0" i="0" u="none" strike="noStrike" baseline="0">
                <a:latin typeface="CIDFont+F2"/>
              </a:rPr>
              <a:t>Super-users dapat melakukan apapun yg diinginkan ke database! level securiti yang </a:t>
            </a:r>
            <a:r>
              <a:rPr lang="it-IT" b="0" i="0" u="none" strike="noStrike" baseline="0">
                <a:latin typeface="CIDFont+F2"/>
              </a:rPr>
              <a:t>baik dari sistem operasi diperlukan </a:t>
            </a:r>
          </a:p>
          <a:p>
            <a:pPr marL="347663" lvl="1" algn="just"/>
            <a:endParaRPr lang="it-IT" b="0" i="0" u="none" strike="noStrike" baseline="0">
              <a:latin typeface="CIDFont+F2"/>
            </a:endParaRPr>
          </a:p>
          <a:p>
            <a:pPr marL="342900" indent="-342900" algn="just">
              <a:buFont typeface="+mj-lt"/>
              <a:buAutoNum type="alphaLcPeriod"/>
            </a:pPr>
            <a:r>
              <a:rPr lang="en-ID" b="0" i="0" u="none" strike="noStrike" baseline="0">
                <a:latin typeface="CIDFont+F2"/>
              </a:rPr>
              <a:t>Level Network : menggunakan enkripsi untuk mencegah Eavesdropping (orang yg </a:t>
            </a:r>
            <a:r>
              <a:rPr lang="sv-SE" b="0" i="0" u="none" strike="noStrike" baseline="0">
                <a:latin typeface="CIDFont+F2"/>
              </a:rPr>
              <a:t>tidak berhak membaca pesan) dan Masquerading (orang yg mengirim pesan diduga </a:t>
            </a:r>
            <a:r>
              <a:rPr lang="en-ID" b="0" i="0" u="none" strike="noStrike" baseline="0">
                <a:latin typeface="CIDFont+F2"/>
              </a:rPr>
              <a:t>pengguna yg berwenang )</a:t>
            </a:r>
          </a:p>
          <a:p>
            <a:pPr marL="342900" indent="-342900" algn="just">
              <a:buFont typeface="+mj-lt"/>
              <a:buAutoNum type="alphaLcPeriod"/>
            </a:pPr>
            <a:endParaRPr lang="en-ID" b="0" i="0" u="none" strike="noStrike" baseline="0">
              <a:latin typeface="CIDFont+F2"/>
            </a:endParaRPr>
          </a:p>
          <a:p>
            <a:pPr marL="342900" indent="-342900" algn="just">
              <a:buFont typeface="+mj-lt"/>
              <a:buAutoNum type="alphaLcPeriod"/>
            </a:pPr>
            <a:r>
              <a:rPr lang="en-ID" b="0" i="0" u="none" strike="noStrike" baseline="0">
                <a:latin typeface="CIDFont+F2"/>
              </a:rPr>
              <a:t>Level Fisik </a:t>
            </a:r>
          </a:p>
          <a:p>
            <a:pPr marL="347663" lvl="1" algn="just"/>
            <a:r>
              <a:rPr lang="en-ID" b="0" i="0" u="none" strike="noStrike" baseline="0">
                <a:latin typeface="CIDFont+F2"/>
              </a:rPr>
              <a:t>Akses fisik ke komputer yg dapat merusak data oleh pengacau; securiti tradisional dengan kunci diperlukan Komputer harus dijaga dari banjir, api, dsb.</a:t>
            </a:r>
          </a:p>
          <a:p>
            <a:pPr marL="347663" lvl="1" algn="just"/>
            <a:endParaRPr lang="en-ID" b="0" i="0" u="none" strike="noStrike" baseline="0">
              <a:latin typeface="CIDFont+F2"/>
            </a:endParaRPr>
          </a:p>
          <a:p>
            <a:pPr marL="342900" indent="-342900" algn="just">
              <a:buFont typeface="+mj-lt"/>
              <a:buAutoNum type="alphaLcPeriod"/>
            </a:pPr>
            <a:r>
              <a:rPr lang="en-ID" b="0" i="0" u="none" strike="noStrike" baseline="0">
                <a:latin typeface="CIDFont+F2"/>
              </a:rPr>
              <a:t>Level Manusia </a:t>
            </a:r>
          </a:p>
          <a:p>
            <a:pPr marL="347663" lvl="1" algn="just"/>
            <a:r>
              <a:rPr lang="en-ID" b="0" i="0" u="none" strike="noStrike" baseline="0">
                <a:latin typeface="CIDFont+F2"/>
              </a:rPr>
              <a:t>Pengguna harus discreening untuk memastikan pengguna yg berhak tidak memberi akses ke pengacau Pengguna dilatih pemilihan password dan keamanan</a:t>
            </a:r>
            <a:endParaRPr lang="en-ID"/>
          </a:p>
        </p:txBody>
      </p:sp>
    </p:spTree>
    <p:extLst>
      <p:ext uri="{BB962C8B-B14F-4D97-AF65-F5344CB8AC3E}">
        <p14:creationId xmlns:p14="http://schemas.microsoft.com/office/powerpoint/2010/main" val="1768284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F38F3D-4FCD-3944-580C-65C3725D8761}"/>
              </a:ext>
            </a:extLst>
          </p:cNvPr>
          <p:cNvSpPr txBox="1"/>
          <p:nvPr/>
        </p:nvSpPr>
        <p:spPr>
          <a:xfrm>
            <a:off x="874644" y="914473"/>
            <a:ext cx="10654747" cy="2800767"/>
          </a:xfrm>
          <a:prstGeom prst="rect">
            <a:avLst/>
          </a:prstGeom>
          <a:noFill/>
        </p:spPr>
        <p:txBody>
          <a:bodyPr wrap="square">
            <a:spAutoFit/>
          </a:bodyPr>
          <a:lstStyle/>
          <a:p>
            <a:pPr algn="l"/>
            <a:r>
              <a:rPr lang="en-ID" sz="3200" b="1" i="0" u="none" strike="noStrike" baseline="0">
                <a:latin typeface="CIDFont+F1"/>
              </a:rPr>
              <a:t>Otorisasi</a:t>
            </a:r>
          </a:p>
          <a:p>
            <a:pPr marL="457200" indent="-457200" algn="l">
              <a:buFont typeface="+mj-lt"/>
              <a:buAutoNum type="alphaLcPeriod"/>
            </a:pPr>
            <a:endParaRPr lang="en-ID" sz="2400" b="0" i="0" u="none" strike="noStrike" baseline="0">
              <a:latin typeface="CIDFont+F2"/>
            </a:endParaRPr>
          </a:p>
          <a:p>
            <a:pPr marL="457200" indent="-457200" algn="l">
              <a:buFont typeface="+mj-lt"/>
              <a:buAutoNum type="alphaLcPeriod"/>
            </a:pPr>
            <a:r>
              <a:rPr lang="en-ID" sz="2400" b="0" i="0" u="none" strike="noStrike" baseline="0">
                <a:latin typeface="CIDFont+F2"/>
              </a:rPr>
              <a:t>Read authorization – boleh membaca, tetapi tidak bisa memodifikasi data.</a:t>
            </a:r>
          </a:p>
          <a:p>
            <a:pPr marL="457200" indent="-457200" algn="just">
              <a:buFont typeface="+mj-lt"/>
              <a:buAutoNum type="alphaLcPeriod"/>
            </a:pPr>
            <a:r>
              <a:rPr lang="en-ID" sz="2400" b="0" i="0" u="none" strike="noStrike" baseline="0">
                <a:latin typeface="CIDFont+F2"/>
              </a:rPr>
              <a:t>Insert authorization – boleh menambah data baru, tetapi tidak bis memodifikasi data yg telah ada.</a:t>
            </a:r>
          </a:p>
          <a:p>
            <a:pPr marL="457200" indent="-457200" algn="l">
              <a:buFont typeface="+mj-lt"/>
              <a:buAutoNum type="alphaLcPeriod"/>
            </a:pPr>
            <a:r>
              <a:rPr lang="en-ID" sz="2400" b="0" i="0" u="none" strike="noStrike" baseline="0">
                <a:latin typeface="CIDFont+F2"/>
              </a:rPr>
              <a:t>Update authorization – boleh memodifikasi, tetapi tidak bisa menghapus data.</a:t>
            </a:r>
          </a:p>
          <a:p>
            <a:pPr marL="457200" indent="-457200" algn="l">
              <a:buFont typeface="+mj-lt"/>
              <a:buAutoNum type="alphaLcPeriod"/>
            </a:pPr>
            <a:r>
              <a:rPr lang="en-US" sz="2400" b="0" i="0" u="none" strike="noStrike" baseline="0">
                <a:latin typeface="CIDFont+F2"/>
              </a:rPr>
              <a:t>Delete authorization – boleh menghapus data</a:t>
            </a:r>
            <a:endParaRPr lang="en-ID" sz="2400"/>
          </a:p>
        </p:txBody>
      </p:sp>
    </p:spTree>
    <p:extLst>
      <p:ext uri="{BB962C8B-B14F-4D97-AF65-F5344CB8AC3E}">
        <p14:creationId xmlns:p14="http://schemas.microsoft.com/office/powerpoint/2010/main" val="3921478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4CEFBB-7E5F-0EDE-B807-051E2DA983F3}"/>
              </a:ext>
            </a:extLst>
          </p:cNvPr>
          <p:cNvSpPr txBox="1"/>
          <p:nvPr/>
        </p:nvSpPr>
        <p:spPr>
          <a:xfrm>
            <a:off x="1083365" y="1461052"/>
            <a:ext cx="10296939" cy="2308324"/>
          </a:xfrm>
          <a:prstGeom prst="rect">
            <a:avLst/>
          </a:prstGeom>
          <a:noFill/>
        </p:spPr>
        <p:txBody>
          <a:bodyPr wrap="square">
            <a:spAutoFit/>
          </a:bodyPr>
          <a:lstStyle/>
          <a:p>
            <a:pPr algn="l"/>
            <a:r>
              <a:rPr lang="en-ID" sz="2400" b="1" i="0" u="none" strike="noStrike" baseline="0">
                <a:latin typeface="CIDFont+F2"/>
              </a:rPr>
              <a:t>Bentuk otorisasi untuk memodifikasi skema database :</a:t>
            </a:r>
          </a:p>
          <a:p>
            <a:pPr algn="l"/>
            <a:endParaRPr lang="en-ID" sz="2400" b="1" i="0" u="none" strike="noStrike" baseline="0">
              <a:latin typeface="CIDFont+F2"/>
            </a:endParaRPr>
          </a:p>
          <a:p>
            <a:pPr marL="457200" indent="-457200" algn="l">
              <a:buFont typeface="+mj-lt"/>
              <a:buAutoNum type="alphaLcPeriod"/>
            </a:pPr>
            <a:r>
              <a:rPr lang="en-US" sz="2400" b="0" i="0" u="none" strike="noStrike" baseline="0">
                <a:latin typeface="CIDFont+F2"/>
              </a:rPr>
              <a:t>Index authorization – boleh membuat dan menghapus indeks.</a:t>
            </a:r>
          </a:p>
          <a:p>
            <a:pPr marL="457200" indent="-457200" algn="l">
              <a:buFont typeface="+mj-lt"/>
              <a:buAutoNum type="alphaLcPeriod"/>
            </a:pPr>
            <a:r>
              <a:rPr lang="en-US" sz="2400" b="0" i="0" u="none" strike="noStrike" baseline="0">
                <a:latin typeface="CIDFont+F2"/>
              </a:rPr>
              <a:t>Resources authorization – boleh membuat tabel baru.</a:t>
            </a:r>
          </a:p>
          <a:p>
            <a:pPr marL="457200" indent="-457200" algn="l">
              <a:buFont typeface="+mj-lt"/>
              <a:buAutoNum type="alphaLcPeriod"/>
            </a:pPr>
            <a:r>
              <a:rPr lang="en-US" sz="2400" b="0" i="0" u="none" strike="noStrike" baseline="0">
                <a:latin typeface="CIDFont+F2"/>
              </a:rPr>
              <a:t>Alteration authorization – boleh menambah dan menghapus atribut tabel.</a:t>
            </a:r>
          </a:p>
          <a:p>
            <a:pPr marL="457200" indent="-457200" algn="l">
              <a:buFont typeface="+mj-lt"/>
              <a:buAutoNum type="alphaLcPeriod"/>
            </a:pPr>
            <a:r>
              <a:rPr lang="en-US" sz="2400" b="0" i="0" u="none" strike="noStrike" baseline="0">
                <a:latin typeface="CIDFont+F2"/>
              </a:rPr>
              <a:t>Drop authorization – boleh menghapus tabel.</a:t>
            </a:r>
            <a:endParaRPr lang="en-ID" sz="2400"/>
          </a:p>
        </p:txBody>
      </p:sp>
    </p:spTree>
    <p:extLst>
      <p:ext uri="{BB962C8B-B14F-4D97-AF65-F5344CB8AC3E}">
        <p14:creationId xmlns:p14="http://schemas.microsoft.com/office/powerpoint/2010/main" val="1169642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670E3-AC5E-3403-868B-B584C406190F}"/>
              </a:ext>
            </a:extLst>
          </p:cNvPr>
          <p:cNvSpPr txBox="1"/>
          <p:nvPr/>
        </p:nvSpPr>
        <p:spPr>
          <a:xfrm>
            <a:off x="758687" y="386190"/>
            <a:ext cx="10674626" cy="5447645"/>
          </a:xfrm>
          <a:prstGeom prst="rect">
            <a:avLst/>
          </a:prstGeom>
          <a:noFill/>
        </p:spPr>
        <p:txBody>
          <a:bodyPr wrap="square">
            <a:spAutoFit/>
          </a:bodyPr>
          <a:lstStyle/>
          <a:p>
            <a:pPr algn="l"/>
            <a:r>
              <a:rPr lang="en-ID" sz="2400" b="1" i="0" u="none" strike="noStrike" baseline="0">
                <a:latin typeface="CIDFont+F1"/>
              </a:rPr>
              <a:t>Otorisasi dan View</a:t>
            </a:r>
          </a:p>
          <a:p>
            <a:pPr marL="285750" indent="-285750" algn="l">
              <a:buFont typeface="Wingdings" panose="05000000000000000000" pitchFamily="2" charset="2"/>
              <a:buChar char="§"/>
            </a:pPr>
            <a:endParaRPr lang="en-ID" b="0" i="0" u="none" strike="noStrike" baseline="0">
              <a:latin typeface="CIDFont+F2"/>
            </a:endParaRPr>
          </a:p>
          <a:p>
            <a:pPr marL="285750" indent="-285750" algn="l">
              <a:buFont typeface="Wingdings" panose="05000000000000000000" pitchFamily="2" charset="2"/>
              <a:buChar char="§"/>
            </a:pPr>
            <a:r>
              <a:rPr lang="en-ID" b="0" i="0" u="none" strike="noStrike" baseline="0">
                <a:latin typeface="CIDFont+F2"/>
              </a:rPr>
              <a:t>User dapat diberi otorisasi pada view (tampilan), tanpa ada otorisasi diberikan pada tabel yang digunakan dalam definisi view</a:t>
            </a:r>
          </a:p>
          <a:p>
            <a:pPr marL="285750" indent="-285750" algn="l">
              <a:buFont typeface="Wingdings" panose="05000000000000000000" pitchFamily="2" charset="2"/>
              <a:buChar char="§"/>
            </a:pPr>
            <a:r>
              <a:rPr lang="en-ID" b="0" i="0" u="none" strike="noStrike" baseline="0">
                <a:latin typeface="CIDFont+F2"/>
              </a:rPr>
              <a:t>Kemampuan view menyembunyikan data dlm melayani baik untuk mempermudah penggunaan sistem atau meningkatkan keamanan dg memungkinkan user mengakses data yang dibutuhkan</a:t>
            </a:r>
          </a:p>
          <a:p>
            <a:pPr algn="l"/>
            <a:endParaRPr lang="en-ID" b="0" i="0" u="none" strike="noStrike" baseline="0">
              <a:latin typeface="CIDFont+F2"/>
            </a:endParaRPr>
          </a:p>
          <a:p>
            <a:pPr marL="800100" lvl="1" indent="-342900">
              <a:buFont typeface="+mj-lt"/>
              <a:buAutoNum type="alphaLcParenR"/>
            </a:pPr>
            <a:r>
              <a:rPr lang="en-ID" b="0" i="0" u="none" strike="noStrike" baseline="0">
                <a:latin typeface="CIDFont+F1"/>
              </a:rPr>
              <a:t>Contoh View</a:t>
            </a:r>
          </a:p>
          <a:p>
            <a:pPr lvl="1"/>
            <a:r>
              <a:rPr lang="en-ID" b="0" i="0" u="none" strike="noStrike" baseline="0">
                <a:latin typeface="CIDFont+F2"/>
              </a:rPr>
              <a:t>Misalnya seorang pegawai bank perlu mengetahui nama pelanggan dari masing-masing cabang, tetapi tidak diizinkan untuk melihat informasi spesifik pinjamannya.</a:t>
            </a:r>
          </a:p>
          <a:p>
            <a:pPr lvl="1"/>
            <a:r>
              <a:rPr lang="en-ID" b="0" i="0" u="none" strike="noStrike" baseline="0">
                <a:latin typeface="CIDFont+F2"/>
              </a:rPr>
              <a:t>Pendekatan: dilarang mengakses langsung ke tabel </a:t>
            </a:r>
            <a:r>
              <a:rPr lang="en-ID" b="0" i="1" u="none" strike="noStrike" baseline="0">
                <a:latin typeface="CIDFont+F4"/>
              </a:rPr>
              <a:t>loan</a:t>
            </a:r>
            <a:r>
              <a:rPr lang="en-ID" b="0" i="0" u="none" strike="noStrike" baseline="0">
                <a:latin typeface="CIDFont+F2"/>
              </a:rPr>
              <a:t>, tetapi memberikan akses ke view </a:t>
            </a:r>
            <a:r>
              <a:rPr lang="en-ID" b="0" i="1" u="none" strike="noStrike" baseline="0">
                <a:latin typeface="CIDFont+F4"/>
              </a:rPr>
              <a:t>cus-loan</a:t>
            </a:r>
            <a:r>
              <a:rPr lang="en-ID" b="0" i="0" u="none" strike="noStrike" baseline="0">
                <a:latin typeface="CIDFont+F2"/>
              </a:rPr>
              <a:t>, yang hanya terdiri dari nama-nama pelanggan dan cabang di mana mereka memiliki pinjaman. </a:t>
            </a:r>
          </a:p>
          <a:p>
            <a:pPr lvl="1"/>
            <a:endParaRPr lang="en-ID">
              <a:latin typeface="CIDFont+F2"/>
            </a:endParaRPr>
          </a:p>
          <a:p>
            <a:pPr lvl="1"/>
            <a:r>
              <a:rPr lang="en-ID" b="1" i="1" u="none" strike="noStrike" baseline="0">
                <a:latin typeface="CIDFont+F2"/>
              </a:rPr>
              <a:t>View dari </a:t>
            </a:r>
            <a:r>
              <a:rPr lang="en-ID" b="1" i="1" u="none" strike="noStrike" baseline="0">
                <a:latin typeface="CIDFont+F4"/>
              </a:rPr>
              <a:t>cust-loan </a:t>
            </a:r>
            <a:r>
              <a:rPr lang="en-ID" b="1" i="1" u="none" strike="noStrike" baseline="0">
                <a:latin typeface="CIDFont+F2"/>
              </a:rPr>
              <a:t>dlm SQL sbb:</a:t>
            </a:r>
          </a:p>
          <a:p>
            <a:pPr lvl="1"/>
            <a:endParaRPr lang="en-ID" b="1" i="1" u="none" strike="noStrike" baseline="0">
              <a:latin typeface="CIDFont+F2"/>
            </a:endParaRPr>
          </a:p>
          <a:p>
            <a:pPr lvl="2"/>
            <a:r>
              <a:rPr lang="en-ID" b="1" i="0" u="none" strike="noStrike" baseline="0">
                <a:solidFill>
                  <a:srgbClr val="0000FF"/>
                </a:solidFill>
                <a:latin typeface="CIDFont+F2"/>
              </a:rPr>
              <a:t>create</a:t>
            </a:r>
            <a:r>
              <a:rPr lang="en-ID" b="0" i="0" u="none" strike="noStrike" baseline="0">
                <a:solidFill>
                  <a:srgbClr val="000000"/>
                </a:solidFill>
                <a:latin typeface="CIDFont+F2"/>
              </a:rPr>
              <a:t> </a:t>
            </a:r>
            <a:r>
              <a:rPr lang="en-ID" b="1" i="0" u="none" strike="noStrike" baseline="0">
                <a:solidFill>
                  <a:srgbClr val="0000FF"/>
                </a:solidFill>
                <a:latin typeface="CIDFont+F2"/>
              </a:rPr>
              <a:t>view</a:t>
            </a:r>
            <a:r>
              <a:rPr lang="en-ID" b="0" i="0" u="none" strike="noStrike" baseline="0">
                <a:solidFill>
                  <a:srgbClr val="000000"/>
                </a:solidFill>
                <a:latin typeface="CIDFont+F2"/>
              </a:rPr>
              <a:t> </a:t>
            </a:r>
            <a:r>
              <a:rPr lang="en-ID" b="0" i="0" u="none" strike="noStrike" baseline="0">
                <a:solidFill>
                  <a:srgbClr val="808000"/>
                </a:solidFill>
                <a:latin typeface="CIDFont+F2"/>
              </a:rPr>
              <a:t>cust</a:t>
            </a:r>
            <a:r>
              <a:rPr lang="en-ID" b="0" i="0" u="none" strike="noStrike" baseline="0">
                <a:solidFill>
                  <a:srgbClr val="0000FF"/>
                </a:solidFill>
                <a:latin typeface="CIDFont+F2"/>
              </a:rPr>
              <a:t>-</a:t>
            </a:r>
            <a:r>
              <a:rPr lang="en-ID" b="0" i="0" u="none" strike="noStrike" baseline="0">
                <a:solidFill>
                  <a:srgbClr val="808000"/>
                </a:solidFill>
                <a:latin typeface="CIDFont+F2"/>
              </a:rPr>
              <a:t>loan</a:t>
            </a:r>
            <a:r>
              <a:rPr lang="en-ID" b="0" i="0" u="none" strike="noStrike" baseline="0">
                <a:solidFill>
                  <a:srgbClr val="000000"/>
                </a:solidFill>
                <a:latin typeface="CIDFont+F2"/>
              </a:rPr>
              <a:t> </a:t>
            </a:r>
            <a:r>
              <a:rPr lang="en-ID" b="1" i="0" u="none" strike="noStrike" baseline="0">
                <a:solidFill>
                  <a:srgbClr val="0000FF"/>
                </a:solidFill>
                <a:latin typeface="CIDFont+F2"/>
              </a:rPr>
              <a:t>as</a:t>
            </a:r>
          </a:p>
          <a:p>
            <a:pPr lvl="3"/>
            <a:r>
              <a:rPr lang="en-ID" b="1" i="0" u="none" strike="noStrike" baseline="0">
                <a:solidFill>
                  <a:srgbClr val="0000FF"/>
                </a:solidFill>
                <a:latin typeface="CIDFont+F2"/>
              </a:rPr>
              <a:t>select</a:t>
            </a:r>
            <a:r>
              <a:rPr lang="en-ID" b="0" i="0" u="none" strike="noStrike" baseline="0">
                <a:solidFill>
                  <a:srgbClr val="000000"/>
                </a:solidFill>
                <a:latin typeface="CIDFont+F2"/>
              </a:rPr>
              <a:t> </a:t>
            </a:r>
            <a:r>
              <a:rPr lang="en-ID" b="0" i="0" u="none" strike="noStrike" baseline="0">
                <a:solidFill>
                  <a:srgbClr val="808000"/>
                </a:solidFill>
                <a:latin typeface="CIDFont+F2"/>
              </a:rPr>
              <a:t>branchname</a:t>
            </a:r>
            <a:r>
              <a:rPr lang="en-ID" b="0" i="0" u="none" strike="noStrike" baseline="0">
                <a:solidFill>
                  <a:srgbClr val="0000FF"/>
                </a:solidFill>
                <a:latin typeface="CIDFont+F2"/>
              </a:rPr>
              <a:t>,</a:t>
            </a:r>
            <a:r>
              <a:rPr lang="en-ID" b="0" i="0" u="none" strike="noStrike" baseline="0">
                <a:solidFill>
                  <a:srgbClr val="000000"/>
                </a:solidFill>
                <a:latin typeface="CIDFont+F2"/>
              </a:rPr>
              <a:t> </a:t>
            </a:r>
            <a:r>
              <a:rPr lang="en-ID" b="0" i="0" u="none" strike="noStrike" baseline="0">
                <a:solidFill>
                  <a:srgbClr val="808000"/>
                </a:solidFill>
                <a:latin typeface="CIDFont+F2"/>
              </a:rPr>
              <a:t>customer</a:t>
            </a:r>
            <a:r>
              <a:rPr lang="en-ID" b="0" i="0" u="none" strike="noStrike" baseline="0">
                <a:solidFill>
                  <a:srgbClr val="0000FF"/>
                </a:solidFill>
                <a:latin typeface="CIDFont+F2"/>
              </a:rPr>
              <a:t>-</a:t>
            </a:r>
            <a:r>
              <a:rPr lang="en-ID" b="1" i="0" u="none" strike="noStrike" baseline="0">
                <a:solidFill>
                  <a:srgbClr val="0000FF"/>
                </a:solidFill>
                <a:latin typeface="CIDFont+F2"/>
              </a:rPr>
              <a:t>name</a:t>
            </a:r>
          </a:p>
          <a:p>
            <a:pPr lvl="3"/>
            <a:r>
              <a:rPr lang="en-ID" b="1" i="0" u="none" strike="noStrike" baseline="0">
                <a:solidFill>
                  <a:srgbClr val="0000FF"/>
                </a:solidFill>
                <a:latin typeface="CIDFont+F2"/>
              </a:rPr>
              <a:t>from</a:t>
            </a:r>
            <a:r>
              <a:rPr lang="en-ID" b="0" i="0" u="none" strike="noStrike" baseline="0">
                <a:solidFill>
                  <a:srgbClr val="000000"/>
                </a:solidFill>
                <a:latin typeface="CIDFont+F2"/>
              </a:rPr>
              <a:t> </a:t>
            </a:r>
            <a:r>
              <a:rPr lang="en-ID" b="0" i="0" u="none" strike="noStrike" baseline="0">
                <a:solidFill>
                  <a:srgbClr val="808000"/>
                </a:solidFill>
                <a:latin typeface="CIDFont+F2"/>
              </a:rPr>
              <a:t>borrower</a:t>
            </a:r>
            <a:r>
              <a:rPr lang="en-ID" b="0" i="0" u="none" strike="noStrike" baseline="0">
                <a:solidFill>
                  <a:srgbClr val="0000FF"/>
                </a:solidFill>
                <a:latin typeface="CIDFont+F2"/>
              </a:rPr>
              <a:t>,</a:t>
            </a:r>
            <a:r>
              <a:rPr lang="en-ID" b="0" i="0" u="none" strike="noStrike" baseline="0">
                <a:solidFill>
                  <a:srgbClr val="000000"/>
                </a:solidFill>
                <a:latin typeface="CIDFont+F2"/>
              </a:rPr>
              <a:t> </a:t>
            </a:r>
            <a:r>
              <a:rPr lang="en-ID" b="0" i="0" u="none" strike="noStrike" baseline="0">
                <a:solidFill>
                  <a:srgbClr val="808000"/>
                </a:solidFill>
                <a:latin typeface="CIDFont+F2"/>
              </a:rPr>
              <a:t>loan</a:t>
            </a:r>
          </a:p>
          <a:p>
            <a:pPr lvl="3"/>
            <a:r>
              <a:rPr lang="en-US" b="1" i="0" u="none" strike="noStrike" baseline="0">
                <a:solidFill>
                  <a:srgbClr val="0000FF"/>
                </a:solidFill>
                <a:latin typeface="CIDFont+F2"/>
              </a:rPr>
              <a:t>where</a:t>
            </a:r>
            <a:r>
              <a:rPr lang="en-US" b="0" i="0" u="none" strike="noStrike" baseline="0">
                <a:solidFill>
                  <a:srgbClr val="000000"/>
                </a:solidFill>
                <a:latin typeface="CIDFont+F2"/>
              </a:rPr>
              <a:t> </a:t>
            </a:r>
            <a:r>
              <a:rPr lang="en-US" b="0" i="0" u="none" strike="noStrike" baseline="0">
                <a:solidFill>
                  <a:srgbClr val="808000"/>
                </a:solidFill>
                <a:latin typeface="CIDFont+F2"/>
              </a:rPr>
              <a:t>borrower</a:t>
            </a:r>
            <a:r>
              <a:rPr lang="en-US" b="0" i="0" u="none" strike="noStrike" baseline="0">
                <a:solidFill>
                  <a:srgbClr val="0000FF"/>
                </a:solidFill>
                <a:latin typeface="CIDFont+F2"/>
              </a:rPr>
              <a:t>.</a:t>
            </a:r>
            <a:r>
              <a:rPr lang="en-US" b="0" i="0" u="none" strike="noStrike" baseline="0">
                <a:solidFill>
                  <a:srgbClr val="808000"/>
                </a:solidFill>
                <a:latin typeface="CIDFont+F2"/>
              </a:rPr>
              <a:t>loan</a:t>
            </a:r>
            <a:r>
              <a:rPr lang="en-US" b="0" i="0" u="none" strike="noStrike" baseline="0">
                <a:solidFill>
                  <a:srgbClr val="0000FF"/>
                </a:solidFill>
                <a:latin typeface="CIDFont+F2"/>
              </a:rPr>
              <a:t>-</a:t>
            </a:r>
            <a:r>
              <a:rPr lang="en-US" b="1" i="0" u="none" strike="noStrike" baseline="0">
                <a:solidFill>
                  <a:srgbClr val="0000FF"/>
                </a:solidFill>
                <a:latin typeface="CIDFont+F2"/>
              </a:rPr>
              <a:t>number</a:t>
            </a:r>
            <a:r>
              <a:rPr lang="en-US" b="0" i="0" u="none" strike="noStrike" baseline="0">
                <a:solidFill>
                  <a:srgbClr val="000000"/>
                </a:solidFill>
                <a:latin typeface="CIDFont+F2"/>
              </a:rPr>
              <a:t> </a:t>
            </a:r>
            <a:r>
              <a:rPr lang="en-US" b="0" i="0" u="none" strike="noStrike" baseline="0">
                <a:solidFill>
                  <a:srgbClr val="0000FF"/>
                </a:solidFill>
                <a:latin typeface="CIDFont+F2"/>
              </a:rPr>
              <a:t>=</a:t>
            </a:r>
            <a:r>
              <a:rPr lang="en-US" b="0" i="0" u="none" strike="noStrike" baseline="0">
                <a:solidFill>
                  <a:srgbClr val="000000"/>
                </a:solidFill>
                <a:latin typeface="CIDFont+F2"/>
              </a:rPr>
              <a:t> </a:t>
            </a:r>
            <a:r>
              <a:rPr lang="en-US" b="0" i="0" u="none" strike="noStrike" baseline="0">
                <a:solidFill>
                  <a:srgbClr val="808000"/>
                </a:solidFill>
                <a:latin typeface="CIDFont+F2"/>
              </a:rPr>
              <a:t>loan</a:t>
            </a:r>
            <a:r>
              <a:rPr lang="en-US" b="0" i="0" u="none" strike="noStrike" baseline="0">
                <a:solidFill>
                  <a:srgbClr val="0000FF"/>
                </a:solidFill>
                <a:latin typeface="CIDFont+F2"/>
              </a:rPr>
              <a:t>.</a:t>
            </a:r>
            <a:r>
              <a:rPr lang="en-US" b="0" i="0" u="none" strike="noStrike" baseline="0">
                <a:solidFill>
                  <a:srgbClr val="808000"/>
                </a:solidFill>
                <a:latin typeface="CIDFont+F2"/>
              </a:rPr>
              <a:t>loan</a:t>
            </a:r>
            <a:r>
              <a:rPr lang="en-US" b="0" i="0" u="none" strike="noStrike" baseline="0">
                <a:solidFill>
                  <a:srgbClr val="0000FF"/>
                </a:solidFill>
                <a:latin typeface="CIDFont+F2"/>
              </a:rPr>
              <a:t>-</a:t>
            </a:r>
            <a:r>
              <a:rPr lang="en-US" b="1" i="0" u="none" strike="noStrike" baseline="0">
                <a:solidFill>
                  <a:srgbClr val="0000FF"/>
                </a:solidFill>
                <a:latin typeface="CIDFont+F2"/>
              </a:rPr>
              <a:t>number</a:t>
            </a:r>
          </a:p>
        </p:txBody>
      </p:sp>
    </p:spTree>
    <p:extLst>
      <p:ext uri="{BB962C8B-B14F-4D97-AF65-F5344CB8AC3E}">
        <p14:creationId xmlns:p14="http://schemas.microsoft.com/office/powerpoint/2010/main" val="3111711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A33D4F-3AF7-D9E8-11AC-6F0D30E441E8}"/>
              </a:ext>
            </a:extLst>
          </p:cNvPr>
          <p:cNvSpPr txBox="1"/>
          <p:nvPr/>
        </p:nvSpPr>
        <p:spPr>
          <a:xfrm>
            <a:off x="914401" y="983974"/>
            <a:ext cx="10316816" cy="3600986"/>
          </a:xfrm>
          <a:prstGeom prst="rect">
            <a:avLst/>
          </a:prstGeom>
          <a:noFill/>
        </p:spPr>
        <p:txBody>
          <a:bodyPr wrap="square">
            <a:spAutoFit/>
          </a:bodyPr>
          <a:lstStyle/>
          <a:p>
            <a:pPr algn="just"/>
            <a:r>
              <a:rPr lang="en-ID" sz="3200" b="1" i="0" u="none" strike="noStrike" baseline="0">
                <a:latin typeface="CIDFont+F1"/>
              </a:rPr>
              <a:t>Otorisasi pada Views</a:t>
            </a:r>
          </a:p>
          <a:p>
            <a:pPr marL="285750" indent="-285750" algn="just">
              <a:buFont typeface="Wingdings" panose="05000000000000000000" pitchFamily="2" charset="2"/>
              <a:buChar char="§"/>
            </a:pPr>
            <a:r>
              <a:rPr lang="en-ID" sz="2800" b="0" i="0" u="none" strike="noStrike" baseline="0">
                <a:latin typeface="CIDFont+F2"/>
              </a:rPr>
              <a:t>Pembuatan view tidak memerlukan otorisasi sumber daya sewaktu tidak punya table yg telah dibuat.</a:t>
            </a:r>
          </a:p>
          <a:p>
            <a:pPr marL="285750" indent="-285750" algn="just">
              <a:buFont typeface="Wingdings" panose="05000000000000000000" pitchFamily="2" charset="2"/>
              <a:buChar char="§"/>
            </a:pPr>
            <a:r>
              <a:rPr lang="en-ID" sz="2800" b="0" i="0" u="none" strike="noStrike" baseline="0">
                <a:latin typeface="CIDFont+F2"/>
              </a:rPr>
              <a:t>Pembuat view hanya mendapatkan hak istimewa yang tidak diberikan otorisasi </a:t>
            </a:r>
            <a:r>
              <a:rPr lang="es-ES" sz="2800" b="0" i="0" u="none" strike="noStrike" baseline="0">
                <a:latin typeface="CIDFont+F2"/>
              </a:rPr>
              <a:t>tambahan di luar yang sudah ia punyai.</a:t>
            </a:r>
          </a:p>
          <a:p>
            <a:pPr marL="285750" indent="-285750" algn="just">
              <a:buFont typeface="Wingdings" panose="05000000000000000000" pitchFamily="2" charset="2"/>
              <a:buChar char="§"/>
            </a:pPr>
            <a:r>
              <a:rPr lang="en-ID" sz="2800" b="0" i="0" u="none" strike="noStrike" baseline="0">
                <a:latin typeface="CIDFont+F2"/>
              </a:rPr>
              <a:t>Contoh. jika pembuat view </a:t>
            </a:r>
            <a:r>
              <a:rPr lang="en-ID" sz="2800" b="0" i="1" u="none" strike="noStrike" baseline="0">
                <a:latin typeface="CIDFont+F4"/>
              </a:rPr>
              <a:t>cust-loan</a:t>
            </a:r>
            <a:r>
              <a:rPr lang="en-ID" sz="2800" b="0" i="0" u="none" strike="noStrike" baseline="0">
                <a:latin typeface="CIDFont+F4"/>
              </a:rPr>
              <a:t> </a:t>
            </a:r>
            <a:r>
              <a:rPr lang="en-ID" sz="2800" b="0" i="0" u="none" strike="noStrike" baseline="0">
                <a:latin typeface="CIDFont+F2"/>
              </a:rPr>
              <a:t>hanya punya otorisasi </a:t>
            </a:r>
            <a:r>
              <a:rPr lang="en-ID" sz="2800" b="0" i="0" u="none" strike="noStrike" baseline="0">
                <a:latin typeface="CIDFont+F4"/>
              </a:rPr>
              <a:t>membaca </a:t>
            </a:r>
            <a:r>
              <a:rPr lang="en-ID" sz="2800" b="0" i="0" u="none" strike="noStrike" baseline="0">
                <a:latin typeface="CIDFont+F2"/>
              </a:rPr>
              <a:t>pada table </a:t>
            </a:r>
            <a:r>
              <a:rPr lang="es-ES" sz="2800" b="0" i="1" u="none" strike="noStrike" baseline="0">
                <a:latin typeface="CIDFont+F4"/>
              </a:rPr>
              <a:t>borrower</a:t>
            </a:r>
            <a:r>
              <a:rPr lang="es-ES" sz="2800" b="0" i="0" u="none" strike="noStrike" baseline="0">
                <a:latin typeface="CIDFont+F4"/>
              </a:rPr>
              <a:t> </a:t>
            </a:r>
            <a:r>
              <a:rPr lang="es-ES" sz="2800" b="0" i="0" u="none" strike="noStrike" baseline="0">
                <a:latin typeface="CIDFont+F2"/>
              </a:rPr>
              <a:t>dan </a:t>
            </a:r>
            <a:r>
              <a:rPr lang="es-ES" sz="2800" b="0" i="1" u="none" strike="noStrike" baseline="0">
                <a:latin typeface="CIDFont+F4"/>
              </a:rPr>
              <a:t>loan</a:t>
            </a:r>
            <a:r>
              <a:rPr lang="es-ES" sz="2800" b="0" i="0" u="none" strike="noStrike" baseline="0">
                <a:latin typeface="CIDFont+F2"/>
              </a:rPr>
              <a:t>, dia hanya punya otorisasi membaca pada </a:t>
            </a:r>
            <a:r>
              <a:rPr lang="es-ES" sz="2800" b="0" i="0" u="none" strike="noStrike" baseline="0">
                <a:latin typeface="CIDFont+F4"/>
              </a:rPr>
              <a:t>cust-loan.</a:t>
            </a:r>
            <a:endParaRPr lang="en-ID" sz="2800"/>
          </a:p>
        </p:txBody>
      </p:sp>
    </p:spTree>
    <p:extLst>
      <p:ext uri="{BB962C8B-B14F-4D97-AF65-F5344CB8AC3E}">
        <p14:creationId xmlns:p14="http://schemas.microsoft.com/office/powerpoint/2010/main" val="233911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1F1A9B-1B1F-6ECE-5AFB-C7CFFDCE76F1}"/>
              </a:ext>
            </a:extLst>
          </p:cNvPr>
          <p:cNvSpPr txBox="1"/>
          <p:nvPr/>
        </p:nvSpPr>
        <p:spPr>
          <a:xfrm>
            <a:off x="1331843" y="1301452"/>
            <a:ext cx="9710531" cy="2492990"/>
          </a:xfrm>
          <a:prstGeom prst="rect">
            <a:avLst/>
          </a:prstGeom>
          <a:noFill/>
        </p:spPr>
        <p:txBody>
          <a:bodyPr wrap="square">
            <a:spAutoFit/>
          </a:bodyPr>
          <a:lstStyle/>
          <a:p>
            <a:pPr algn="l"/>
            <a:r>
              <a:rPr lang="en-ID" sz="3600" b="1" i="0" u="none" strike="noStrike" baseline="0">
                <a:latin typeface="CIDFont+F1"/>
              </a:rPr>
              <a:t>Pemberian Privileges (hak istimewa)</a:t>
            </a:r>
          </a:p>
          <a:p>
            <a:pPr marL="342900" indent="-342900" algn="l">
              <a:buFont typeface="Wingdings" panose="05000000000000000000" pitchFamily="2" charset="2"/>
              <a:buChar char="§"/>
            </a:pPr>
            <a:r>
              <a:rPr lang="en-ID" sz="2400" b="0" i="0" u="none" strike="noStrike" baseline="0">
                <a:latin typeface="CIDFont+F2"/>
              </a:rPr>
              <a:t>Otoritas user bisa diberikan ke user lain yg dapat dinyatakan dengan graf</a:t>
            </a:r>
          </a:p>
          <a:p>
            <a:pPr marL="342900" indent="-342900" algn="l">
              <a:buFont typeface="Wingdings" panose="05000000000000000000" pitchFamily="2" charset="2"/>
              <a:buChar char="§"/>
            </a:pPr>
            <a:r>
              <a:rPr lang="en-ID" sz="2400" b="0" i="0" u="none" strike="noStrike" baseline="0">
                <a:latin typeface="CIDFont+F2"/>
              </a:rPr>
              <a:t>Simpul menyatakan user.</a:t>
            </a:r>
          </a:p>
          <a:p>
            <a:pPr marL="342900" indent="-342900" algn="l">
              <a:buFont typeface="Wingdings" panose="05000000000000000000" pitchFamily="2" charset="2"/>
              <a:buChar char="§"/>
            </a:pPr>
            <a:r>
              <a:rPr lang="en-ID" sz="2400" b="0" i="0" u="none" strike="noStrike" baseline="0">
                <a:latin typeface="CIDFont+F2"/>
              </a:rPr>
              <a:t>Akar adalah database administrator.</a:t>
            </a:r>
          </a:p>
          <a:p>
            <a:pPr marL="342900" indent="-342900" algn="l">
              <a:buFont typeface="Wingdings" panose="05000000000000000000" pitchFamily="2" charset="2"/>
              <a:buChar char="§"/>
            </a:pPr>
            <a:r>
              <a:rPr lang="en-US" sz="2400" b="0" i="0" u="none" strike="noStrike" baseline="0">
                <a:latin typeface="CIDFont+F2"/>
              </a:rPr>
              <a:t>Pandang graph untuk otoritas update loan.</a:t>
            </a:r>
          </a:p>
          <a:p>
            <a:pPr marL="342900" indent="-342900" algn="l">
              <a:buFont typeface="Wingdings" panose="05000000000000000000" pitchFamily="2" charset="2"/>
              <a:buChar char="§"/>
            </a:pPr>
            <a:r>
              <a:rPr lang="en-ID" sz="2400" b="0" i="0" u="none" strike="noStrike" baseline="0">
                <a:latin typeface="CIDFont+F2"/>
              </a:rPr>
              <a:t>Busur U</a:t>
            </a:r>
            <a:r>
              <a:rPr lang="en-ID" sz="1000" b="0" i="0" u="none" strike="noStrike" baseline="0">
                <a:latin typeface="CIDFont+F2"/>
              </a:rPr>
              <a:t>i </a:t>
            </a:r>
            <a:r>
              <a:rPr lang="en-ID" sz="2400" b="0" i="0" u="none" strike="noStrike" baseline="0">
                <a:latin typeface="CIDFont+F12"/>
              </a:rPr>
              <a:t>--&gt;</a:t>
            </a:r>
            <a:r>
              <a:rPr lang="en-ID" sz="2400" b="0" i="0" u="none" strike="noStrike" baseline="0">
                <a:latin typeface="CIDFont+F2"/>
              </a:rPr>
              <a:t>U</a:t>
            </a:r>
            <a:r>
              <a:rPr lang="en-ID" sz="1000" b="0" i="0" u="none" strike="noStrike" baseline="0">
                <a:latin typeface="CIDFont+F2"/>
              </a:rPr>
              <a:t>j  </a:t>
            </a:r>
            <a:r>
              <a:rPr lang="en-ID" sz="2400" b="0" i="0" u="none" strike="noStrike" baseline="0">
                <a:latin typeface="CIDFont+F2"/>
              </a:rPr>
              <a:t>menyatakan user U</a:t>
            </a:r>
            <a:r>
              <a:rPr lang="en-ID" sz="1000" b="0" i="0" u="none" strike="noStrike" baseline="0">
                <a:latin typeface="CIDFont+F2"/>
              </a:rPr>
              <a:t>i </a:t>
            </a:r>
            <a:r>
              <a:rPr lang="en-ID" sz="2400" b="0" i="0" u="none" strike="noStrike" baseline="0">
                <a:latin typeface="CIDFont+F2"/>
              </a:rPr>
              <a:t>memberikan otoritas update loan ke U</a:t>
            </a:r>
            <a:r>
              <a:rPr lang="en-ID" sz="1000" b="0" i="0" u="none" strike="noStrike" baseline="0">
                <a:latin typeface="CIDFont+F2"/>
              </a:rPr>
              <a:t>j.</a:t>
            </a:r>
            <a:endParaRPr lang="en-ID" sz="2400"/>
          </a:p>
        </p:txBody>
      </p:sp>
    </p:spTree>
    <p:extLst>
      <p:ext uri="{BB962C8B-B14F-4D97-AF65-F5344CB8AC3E}">
        <p14:creationId xmlns:p14="http://schemas.microsoft.com/office/powerpoint/2010/main" val="1654578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5913B-656D-C314-C611-C9BC5FC3D129}"/>
              </a:ext>
            </a:extLst>
          </p:cNvPr>
          <p:cNvSpPr txBox="1"/>
          <p:nvPr/>
        </p:nvSpPr>
        <p:spPr>
          <a:xfrm>
            <a:off x="589722" y="373008"/>
            <a:ext cx="10813774" cy="6309420"/>
          </a:xfrm>
          <a:prstGeom prst="rect">
            <a:avLst/>
          </a:prstGeom>
          <a:noFill/>
        </p:spPr>
        <p:txBody>
          <a:bodyPr wrap="square">
            <a:spAutoFit/>
          </a:bodyPr>
          <a:lstStyle/>
          <a:p>
            <a:pPr algn="l"/>
            <a:r>
              <a:rPr lang="en-ID" sz="2800" b="1" i="0" u="none" strike="noStrike" baseline="0">
                <a:latin typeface="CIDFont+F1"/>
              </a:rPr>
              <a:t>Spesifikasi Securiti pada SQL</a:t>
            </a:r>
          </a:p>
          <a:p>
            <a:pPr marL="285750" indent="-285750" algn="l">
              <a:buFont typeface="Wingdings" panose="05000000000000000000" pitchFamily="2" charset="2"/>
              <a:buChar char="§"/>
            </a:pPr>
            <a:r>
              <a:rPr lang="en-ID" sz="2000" b="0" i="0" u="none" strike="noStrike" baseline="0">
                <a:latin typeface="CIDFont+F2"/>
              </a:rPr>
              <a:t>Statemen grant digunakan untuk memberikan otoritas :</a:t>
            </a:r>
          </a:p>
          <a:p>
            <a:pPr lvl="1"/>
            <a:endParaRPr lang="en-ID" b="1" i="0" u="none" strike="noStrike" baseline="0">
              <a:solidFill>
                <a:srgbClr val="0000FF"/>
              </a:solidFill>
              <a:latin typeface="Courier New" panose="02070309020205020404" pitchFamily="49" charset="0"/>
            </a:endParaRPr>
          </a:p>
          <a:p>
            <a:pPr lvl="1"/>
            <a:r>
              <a:rPr lang="en-ID" b="1" i="0" u="none" strike="noStrike" baseline="0">
                <a:solidFill>
                  <a:srgbClr val="0000FF"/>
                </a:solidFill>
                <a:latin typeface="Courier New" panose="02070309020205020404" pitchFamily="49" charset="0"/>
              </a:rPr>
              <a:t>GRANT</a:t>
            </a:r>
            <a:r>
              <a:rPr lang="en-ID" b="0" i="0" u="none" strike="noStrike" baseline="0">
                <a:solidFill>
                  <a:srgbClr val="000000"/>
                </a:solidFill>
                <a:latin typeface="Courier New" panose="02070309020205020404" pitchFamily="49" charset="0"/>
              </a:rPr>
              <a:t> </a:t>
            </a:r>
            <a:r>
              <a:rPr lang="en-ID" b="0" i="0" u="none" strike="noStrike" baseline="0">
                <a:solidFill>
                  <a:srgbClr val="0000FF"/>
                </a:solidFill>
                <a:latin typeface="Courier New" panose="02070309020205020404" pitchFamily="49" charset="0"/>
              </a:rPr>
              <a:t>&lt;</a:t>
            </a:r>
            <a:r>
              <a:rPr lang="en-ID" b="0" i="0" u="none" strike="noStrike" baseline="0">
                <a:solidFill>
                  <a:srgbClr val="808000"/>
                </a:solidFill>
                <a:latin typeface="Courier New" panose="02070309020205020404" pitchFamily="49" charset="0"/>
              </a:rPr>
              <a:t>daftar</a:t>
            </a:r>
            <a:r>
              <a:rPr lang="en-ID" b="0" i="0" u="none" strike="noStrike" baseline="0">
                <a:solidFill>
                  <a:srgbClr val="000000"/>
                </a:solidFill>
                <a:latin typeface="Courier New" panose="02070309020205020404" pitchFamily="49" charset="0"/>
              </a:rPr>
              <a:t> </a:t>
            </a:r>
            <a:r>
              <a:rPr lang="en-ID" b="0" i="0" u="none" strike="noStrike" baseline="0">
                <a:solidFill>
                  <a:srgbClr val="808000"/>
                </a:solidFill>
                <a:latin typeface="Courier New" panose="02070309020205020404" pitchFamily="49" charset="0"/>
              </a:rPr>
              <a:t>privilege</a:t>
            </a:r>
            <a:r>
              <a:rPr lang="en-ID" b="0" i="0" u="none" strike="noStrike" baseline="0">
                <a:solidFill>
                  <a:srgbClr val="000000"/>
                </a:solidFill>
                <a:latin typeface="Courier New" panose="02070309020205020404" pitchFamily="49" charset="0"/>
              </a:rPr>
              <a:t> </a:t>
            </a:r>
            <a:r>
              <a:rPr lang="en-ID" b="0" i="0" u="none" strike="noStrike" baseline="0">
                <a:solidFill>
                  <a:srgbClr val="0000FF"/>
                </a:solidFill>
                <a:latin typeface="Courier New" panose="02070309020205020404" pitchFamily="49" charset="0"/>
              </a:rPr>
              <a:t>&gt;</a:t>
            </a:r>
          </a:p>
          <a:p>
            <a:pPr lvl="1"/>
            <a:r>
              <a:rPr lang="en-ID" sz="1800" b="1" i="0" u="none" strike="noStrike" baseline="0">
                <a:solidFill>
                  <a:srgbClr val="0000FF"/>
                </a:solidFill>
                <a:latin typeface="Courier New" panose="02070309020205020404" pitchFamily="49" charset="0"/>
              </a:rPr>
              <a:t>ON</a:t>
            </a:r>
            <a:r>
              <a:rPr lang="en-ID" sz="1800" b="0" i="0" u="none" strike="noStrike" baseline="0">
                <a:solidFill>
                  <a:srgbClr val="000000"/>
                </a:solidFill>
                <a:latin typeface="Courier New" panose="02070309020205020404" pitchFamily="49" charset="0"/>
              </a:rPr>
              <a:t> </a:t>
            </a:r>
            <a:r>
              <a:rPr lang="en-ID" sz="1800" b="0" i="0" u="none" strike="noStrike" baseline="0">
                <a:solidFill>
                  <a:srgbClr val="0000FF"/>
                </a:solidFill>
                <a:latin typeface="Courier New" panose="02070309020205020404" pitchFamily="49" charset="0"/>
              </a:rPr>
              <a:t>&lt;</a:t>
            </a:r>
            <a:r>
              <a:rPr lang="en-ID" sz="1800" b="0" i="0" u="none" strike="noStrike" baseline="0">
                <a:solidFill>
                  <a:srgbClr val="808000"/>
                </a:solidFill>
                <a:latin typeface="Courier New" panose="02070309020205020404" pitchFamily="49" charset="0"/>
              </a:rPr>
              <a:t>nama</a:t>
            </a:r>
            <a:r>
              <a:rPr lang="en-ID" sz="1800" b="0" i="0" u="none" strike="noStrike" baseline="0">
                <a:solidFill>
                  <a:srgbClr val="000000"/>
                </a:solidFill>
                <a:latin typeface="Courier New" panose="02070309020205020404" pitchFamily="49" charset="0"/>
              </a:rPr>
              <a:t> </a:t>
            </a:r>
            <a:r>
              <a:rPr lang="en-ID" sz="1800" b="0" i="0" u="none" strike="noStrike" baseline="0">
                <a:solidFill>
                  <a:srgbClr val="808000"/>
                </a:solidFill>
                <a:latin typeface="Courier New" panose="02070309020205020404" pitchFamily="49" charset="0"/>
              </a:rPr>
              <a:t>tabel</a:t>
            </a:r>
            <a:r>
              <a:rPr lang="en-ID" sz="1800" b="0" i="0" u="none" strike="noStrike" baseline="0">
                <a:solidFill>
                  <a:srgbClr val="000000"/>
                </a:solidFill>
                <a:latin typeface="Courier New" panose="02070309020205020404" pitchFamily="49" charset="0"/>
              </a:rPr>
              <a:t> </a:t>
            </a:r>
            <a:r>
              <a:rPr lang="en-ID" sz="1800" b="0" i="0" u="none" strike="noStrike" baseline="0">
                <a:solidFill>
                  <a:srgbClr val="808000"/>
                </a:solidFill>
                <a:latin typeface="Courier New" panose="02070309020205020404" pitchFamily="49" charset="0"/>
              </a:rPr>
              <a:t>atau</a:t>
            </a:r>
            <a:r>
              <a:rPr lang="en-ID" sz="1800" b="0" i="0" u="none" strike="noStrike" baseline="0">
                <a:solidFill>
                  <a:srgbClr val="000000"/>
                </a:solidFill>
                <a:latin typeface="Courier New" panose="02070309020205020404" pitchFamily="49" charset="0"/>
              </a:rPr>
              <a:t> </a:t>
            </a:r>
            <a:r>
              <a:rPr lang="en-ID" sz="1800" b="0" i="0" u="none" strike="noStrike" baseline="0">
                <a:solidFill>
                  <a:srgbClr val="808000"/>
                </a:solidFill>
                <a:latin typeface="Courier New" panose="02070309020205020404" pitchFamily="49" charset="0"/>
              </a:rPr>
              <a:t>nama</a:t>
            </a:r>
            <a:r>
              <a:rPr lang="en-ID" sz="1800" b="0" i="0" u="none" strike="noStrike" baseline="0">
                <a:solidFill>
                  <a:srgbClr val="000000"/>
                </a:solidFill>
                <a:latin typeface="Courier New" panose="02070309020205020404" pitchFamily="49" charset="0"/>
              </a:rPr>
              <a:t> </a:t>
            </a:r>
            <a:r>
              <a:rPr lang="en-ID" sz="1800" b="1" i="0" u="none" strike="noStrike" baseline="0">
                <a:solidFill>
                  <a:srgbClr val="0000FF"/>
                </a:solidFill>
                <a:latin typeface="Courier New" panose="02070309020205020404" pitchFamily="49" charset="0"/>
              </a:rPr>
              <a:t>VIEW</a:t>
            </a:r>
            <a:r>
              <a:rPr lang="en-ID" sz="1800" b="0" i="0" u="none" strike="noStrike" baseline="0">
                <a:solidFill>
                  <a:srgbClr val="000000"/>
                </a:solidFill>
                <a:latin typeface="Courier New" panose="02070309020205020404" pitchFamily="49" charset="0"/>
              </a:rPr>
              <a:t> </a:t>
            </a:r>
            <a:r>
              <a:rPr lang="en-ID" sz="1800" b="0" i="0" u="none" strike="noStrike" baseline="0">
                <a:solidFill>
                  <a:srgbClr val="0000FF"/>
                </a:solidFill>
                <a:latin typeface="Courier New" panose="02070309020205020404" pitchFamily="49" charset="0"/>
              </a:rPr>
              <a:t>&gt;</a:t>
            </a:r>
            <a:r>
              <a:rPr lang="en-ID" sz="1800" b="0" i="0" u="none" strike="noStrike" baseline="0">
                <a:solidFill>
                  <a:srgbClr val="000000"/>
                </a:solidFill>
                <a:latin typeface="Courier New" panose="02070309020205020404" pitchFamily="49" charset="0"/>
              </a:rPr>
              <a:t> </a:t>
            </a:r>
            <a:r>
              <a:rPr lang="en-ID" sz="1800" b="1" i="0" u="none" strike="noStrike" baseline="0">
                <a:solidFill>
                  <a:srgbClr val="0000FF"/>
                </a:solidFill>
                <a:latin typeface="Courier New" panose="02070309020205020404" pitchFamily="49" charset="0"/>
              </a:rPr>
              <a:t>TO</a:t>
            </a:r>
            <a:r>
              <a:rPr lang="en-ID" sz="1800" b="0" i="0" u="none" strike="noStrike" baseline="0">
                <a:solidFill>
                  <a:srgbClr val="000000"/>
                </a:solidFill>
                <a:latin typeface="Courier New" panose="02070309020205020404" pitchFamily="49" charset="0"/>
              </a:rPr>
              <a:t> </a:t>
            </a:r>
            <a:r>
              <a:rPr lang="en-ID" sz="1800" b="0" i="0" u="none" strike="noStrike" baseline="0">
                <a:solidFill>
                  <a:srgbClr val="0000FF"/>
                </a:solidFill>
                <a:latin typeface="Courier New" panose="02070309020205020404" pitchFamily="49" charset="0"/>
              </a:rPr>
              <a:t>&lt;</a:t>
            </a:r>
            <a:r>
              <a:rPr lang="en-ID" sz="1800" b="0" i="0" u="none" strike="noStrike" baseline="0">
                <a:solidFill>
                  <a:srgbClr val="808000"/>
                </a:solidFill>
                <a:latin typeface="Courier New" panose="02070309020205020404" pitchFamily="49" charset="0"/>
              </a:rPr>
              <a:t>daftar</a:t>
            </a:r>
            <a:r>
              <a:rPr lang="en-ID" sz="1800" b="0" i="0" u="none" strike="noStrike" baseline="0">
                <a:solidFill>
                  <a:srgbClr val="000000"/>
                </a:solidFill>
                <a:latin typeface="Courier New" panose="02070309020205020404" pitchFamily="49" charset="0"/>
              </a:rPr>
              <a:t> </a:t>
            </a:r>
            <a:r>
              <a:rPr lang="en-ID" sz="1800" b="1" i="0" u="none" strike="noStrike" baseline="0">
                <a:solidFill>
                  <a:srgbClr val="000080"/>
                </a:solidFill>
                <a:latin typeface="Courier New" panose="02070309020205020404" pitchFamily="49" charset="0"/>
              </a:rPr>
              <a:t>user</a:t>
            </a:r>
            <a:r>
              <a:rPr lang="en-ID" sz="1800" b="0" i="0" u="none" strike="noStrike" baseline="0">
                <a:solidFill>
                  <a:srgbClr val="000000"/>
                </a:solidFill>
                <a:latin typeface="Courier New" panose="02070309020205020404" pitchFamily="49" charset="0"/>
              </a:rPr>
              <a:t> </a:t>
            </a:r>
            <a:r>
              <a:rPr lang="en-ID" sz="1800" b="0" i="0" u="none" strike="noStrike" baseline="0">
                <a:solidFill>
                  <a:srgbClr val="0000FF"/>
                </a:solidFill>
                <a:latin typeface="Courier New" panose="02070309020205020404" pitchFamily="49" charset="0"/>
              </a:rPr>
              <a:t>&gt;</a:t>
            </a:r>
          </a:p>
          <a:p>
            <a:pPr lvl="1"/>
            <a:endParaRPr lang="en-ID" sz="1800" b="0" i="0" u="none" strike="noStrike" baseline="0">
              <a:solidFill>
                <a:srgbClr val="0000FF"/>
              </a:solidFill>
              <a:latin typeface="Courier New" panose="02070309020205020404" pitchFamily="49" charset="0"/>
            </a:endParaRPr>
          </a:p>
          <a:p>
            <a:pPr marL="800100" lvl="1" indent="-342900">
              <a:buFont typeface="Wingdings" panose="05000000000000000000" pitchFamily="2" charset="2"/>
              <a:buChar char="§"/>
            </a:pPr>
            <a:r>
              <a:rPr lang="en-ID" sz="2000" b="0" i="0" u="none" strike="noStrike" baseline="0">
                <a:latin typeface="CIDFont+F2"/>
              </a:rPr>
              <a:t>&lt;daftar user &gt; adalah: suatu user-id</a:t>
            </a:r>
          </a:p>
          <a:p>
            <a:pPr marL="800100" lvl="1" indent="-342900">
              <a:buFont typeface="Wingdings" panose="05000000000000000000" pitchFamily="2" charset="2"/>
              <a:buChar char="§"/>
            </a:pPr>
            <a:r>
              <a:rPr lang="en-ID" sz="2000" b="0" i="1" u="none" strike="noStrike" baseline="0">
                <a:latin typeface="CIDFont+F4"/>
              </a:rPr>
              <a:t>public</a:t>
            </a:r>
            <a:r>
              <a:rPr lang="en-ID" sz="2000" b="0" i="0" u="none" strike="noStrike" baseline="0">
                <a:latin typeface="CIDFont+F2"/>
              </a:rPr>
              <a:t>, semua user valid yg diberikan privilege</a:t>
            </a:r>
          </a:p>
          <a:p>
            <a:pPr marL="800100" lvl="1" indent="-342900">
              <a:buFont typeface="Wingdings" panose="05000000000000000000" pitchFamily="2" charset="2"/>
              <a:buChar char="§"/>
            </a:pPr>
            <a:r>
              <a:rPr lang="en-ID" sz="2000" b="0" i="0" u="none" strike="noStrike" baseline="0">
                <a:latin typeface="CIDFont+F2"/>
              </a:rPr>
              <a:t>sebuah role (peran)</a:t>
            </a:r>
          </a:p>
          <a:p>
            <a:pPr marL="800100" lvl="1" indent="-342900">
              <a:buFont typeface="Wingdings" panose="05000000000000000000" pitchFamily="2" charset="2"/>
              <a:buChar char="§"/>
            </a:pPr>
            <a:endParaRPr lang="en-ID" sz="2000" b="0" i="0" u="none" strike="noStrike" baseline="0">
              <a:latin typeface="CIDFont+F2"/>
            </a:endParaRPr>
          </a:p>
          <a:p>
            <a:pPr algn="l"/>
            <a:r>
              <a:rPr lang="pt-BR" sz="2400" b="1" i="0" u="none" strike="noStrike" baseline="0">
                <a:latin typeface="CIDFont+F13"/>
              </a:rPr>
              <a:t>o </a:t>
            </a:r>
            <a:r>
              <a:rPr lang="pt-BR" sz="2400" b="1" i="0" u="none" strike="noStrike" baseline="0">
                <a:latin typeface="CIDFont+F1"/>
              </a:rPr>
              <a:t>Privileges (Hak Istimewa) pada SQL</a:t>
            </a:r>
          </a:p>
          <a:p>
            <a:pPr marL="342900" indent="-342900" algn="l">
              <a:buFont typeface="Wingdings" panose="05000000000000000000" pitchFamily="2" charset="2"/>
              <a:buChar char="§"/>
            </a:pPr>
            <a:r>
              <a:rPr lang="en-ID" sz="2000" b="0" i="0" u="none" strike="noStrike" baseline="0">
                <a:latin typeface="CIDFont+F2"/>
              </a:rPr>
              <a:t>select: memungkinkan membaca tabel,atau mampu query dengan view</a:t>
            </a:r>
          </a:p>
          <a:p>
            <a:pPr marL="800100" lvl="1" indent="-342900">
              <a:buFont typeface="Arial" panose="020B0604020202020204" pitchFamily="34" charset="0"/>
              <a:buChar char="•"/>
            </a:pPr>
            <a:r>
              <a:rPr lang="en-ID" sz="2000" b="0" i="0" u="none" strike="noStrike" baseline="0">
                <a:latin typeface="CIDFont+F2"/>
              </a:rPr>
              <a:t>Contoh: grant users U</a:t>
            </a:r>
            <a:r>
              <a:rPr lang="en-ID" sz="900" b="0" i="0" u="none" strike="noStrike" baseline="0">
                <a:latin typeface="CIDFont+F2"/>
              </a:rPr>
              <a:t>1</a:t>
            </a:r>
            <a:r>
              <a:rPr lang="en-ID" sz="2000" b="0" i="0" u="none" strike="noStrike" baseline="0">
                <a:latin typeface="CIDFont+F2"/>
              </a:rPr>
              <a:t>, U</a:t>
            </a:r>
            <a:r>
              <a:rPr lang="en-ID" sz="900" b="0" i="0" u="none" strike="noStrike" baseline="0">
                <a:latin typeface="CIDFont+F2"/>
              </a:rPr>
              <a:t>2</a:t>
            </a:r>
            <a:r>
              <a:rPr lang="en-ID" sz="2000" b="0" i="0" u="none" strike="noStrike" baseline="0">
                <a:latin typeface="CIDFont+F2"/>
              </a:rPr>
              <a:t>, dan U</a:t>
            </a:r>
            <a:r>
              <a:rPr lang="en-ID" sz="900" b="0" i="0" u="none" strike="noStrike" baseline="0">
                <a:latin typeface="CIDFont+F2"/>
              </a:rPr>
              <a:t>3 </a:t>
            </a:r>
            <a:r>
              <a:rPr lang="en-ID" sz="2000" b="0" i="0" u="none" strike="noStrike" baseline="0">
                <a:latin typeface="CIDFont+F2"/>
              </a:rPr>
              <a:t>select otoritas pada tabel </a:t>
            </a:r>
            <a:r>
              <a:rPr lang="en-ID" sz="2000" b="0" i="1" u="none" strike="noStrike" baseline="0">
                <a:latin typeface="CIDFont+F4"/>
              </a:rPr>
              <a:t>branch</a:t>
            </a:r>
            <a:r>
              <a:rPr lang="en-ID" sz="2000" b="0" i="0" u="none" strike="noStrike" baseline="0">
                <a:latin typeface="CIDFont+F4"/>
              </a:rPr>
              <a:t> </a:t>
            </a:r>
            <a:r>
              <a:rPr lang="en-ID" sz="2000" b="0" i="0" u="none" strike="noStrike" baseline="0">
                <a:latin typeface="CIDFont+F2"/>
              </a:rPr>
              <a:t>:</a:t>
            </a:r>
          </a:p>
          <a:p>
            <a:pPr marL="804863" lvl="2"/>
            <a:r>
              <a:rPr lang="pl-PL" sz="2000" b="0" i="0" u="none" strike="noStrike" baseline="0">
                <a:latin typeface="CIDFont+F2"/>
              </a:rPr>
              <a:t>grant select on </a:t>
            </a:r>
            <a:r>
              <a:rPr lang="pl-PL" sz="2000" b="0" i="0" u="none" strike="noStrike" baseline="0">
                <a:latin typeface="CIDFont+F4"/>
              </a:rPr>
              <a:t>branch </a:t>
            </a:r>
            <a:r>
              <a:rPr lang="pl-PL" sz="2000" b="0" i="0" u="none" strike="noStrike" baseline="0">
                <a:latin typeface="CIDFont+F2"/>
              </a:rPr>
              <a:t>to </a:t>
            </a:r>
            <a:r>
              <a:rPr lang="pl-PL" sz="2000" b="0" i="0" u="none" strike="noStrike" baseline="0">
                <a:latin typeface="CIDFont+F4"/>
              </a:rPr>
              <a:t>U</a:t>
            </a:r>
            <a:r>
              <a:rPr lang="pl-PL" sz="900" b="0" i="0" u="none" strike="noStrike" baseline="0">
                <a:latin typeface="CIDFont+F4"/>
              </a:rPr>
              <a:t>1</a:t>
            </a:r>
            <a:r>
              <a:rPr lang="pl-PL" sz="2000" b="0" i="0" u="none" strike="noStrike" baseline="0">
                <a:latin typeface="CIDFont+F4"/>
              </a:rPr>
              <a:t>, U</a:t>
            </a:r>
            <a:r>
              <a:rPr lang="pl-PL" sz="900" b="0" i="0" u="none" strike="noStrike" baseline="0">
                <a:latin typeface="CIDFont+F4"/>
              </a:rPr>
              <a:t>2</a:t>
            </a:r>
            <a:r>
              <a:rPr lang="pl-PL" sz="2000" b="0" i="0" u="none" strike="noStrike" baseline="0">
                <a:latin typeface="CIDFont+F4"/>
              </a:rPr>
              <a:t>, U</a:t>
            </a:r>
            <a:r>
              <a:rPr lang="pl-PL" sz="900" b="0" i="0" u="none" strike="noStrike" baseline="0">
                <a:latin typeface="CIDFont+F4"/>
              </a:rPr>
              <a:t>3</a:t>
            </a:r>
            <a:endParaRPr lang="en-US" sz="900" b="0" i="0" u="none" strike="noStrike" baseline="0">
              <a:latin typeface="CIDFont+F4"/>
            </a:endParaRPr>
          </a:p>
          <a:p>
            <a:pPr marL="342900" indent="-342900" algn="l">
              <a:buFont typeface="Wingdings" panose="05000000000000000000" pitchFamily="2" charset="2"/>
              <a:buChar char="§"/>
            </a:pPr>
            <a:r>
              <a:rPr lang="en-ID" sz="2000" b="0" i="0" u="none" strike="noStrike" baseline="0">
                <a:latin typeface="CIDFont+F2"/>
              </a:rPr>
              <a:t>insert: kemampuan menambahkan baris</a:t>
            </a:r>
          </a:p>
          <a:p>
            <a:pPr marL="342900" indent="-342900" algn="l">
              <a:buFont typeface="Wingdings" panose="05000000000000000000" pitchFamily="2" charset="2"/>
              <a:buChar char="§"/>
            </a:pPr>
            <a:r>
              <a:rPr lang="en-ID" sz="2000" b="0" i="0" u="none" strike="noStrike" baseline="0">
                <a:latin typeface="CIDFont+F2"/>
              </a:rPr>
              <a:t>update: kemampuan mengupdate menggunakan statement SQL</a:t>
            </a:r>
          </a:p>
          <a:p>
            <a:pPr marL="342900" indent="-342900" algn="l">
              <a:buFont typeface="Wingdings" panose="05000000000000000000" pitchFamily="2" charset="2"/>
              <a:buChar char="§"/>
            </a:pPr>
            <a:r>
              <a:rPr lang="en-ID" sz="2000" b="0" i="0" u="none" strike="noStrike" baseline="0">
                <a:latin typeface="CIDFont+F2"/>
              </a:rPr>
              <a:t>delete: kemampuan menghapus baris.</a:t>
            </a:r>
          </a:p>
          <a:p>
            <a:pPr marL="342900" indent="-342900" algn="l">
              <a:buFont typeface="Wingdings" panose="05000000000000000000" pitchFamily="2" charset="2"/>
              <a:buChar char="§"/>
            </a:pPr>
            <a:r>
              <a:rPr lang="en-ID" sz="2000" b="0" i="0" u="none" strike="noStrike" baseline="0">
                <a:latin typeface="CIDFont+F2"/>
              </a:rPr>
              <a:t>references: kemampuan mendeklarasikan foreign key sewaktu membuat tabel.</a:t>
            </a:r>
          </a:p>
          <a:p>
            <a:pPr marL="342900" indent="-342900" algn="l">
              <a:buFont typeface="Wingdings" panose="05000000000000000000" pitchFamily="2" charset="2"/>
              <a:buChar char="§"/>
            </a:pPr>
            <a:r>
              <a:rPr lang="en-ID" sz="2000" b="0" i="0" u="none" strike="noStrike" baseline="0">
                <a:latin typeface="CIDFont+F2"/>
              </a:rPr>
              <a:t>usage: pada SQL-92; otoritas user menggunakan domain spesifik</a:t>
            </a:r>
          </a:p>
          <a:p>
            <a:pPr marL="342900" indent="-342900" algn="l">
              <a:buFont typeface="Wingdings" panose="05000000000000000000" pitchFamily="2" charset="2"/>
              <a:buChar char="§"/>
            </a:pPr>
            <a:r>
              <a:rPr lang="en-ID" sz="2000" b="0" i="0" u="none" strike="noStrike" baseline="0">
                <a:latin typeface="CIDFont+F2"/>
              </a:rPr>
              <a:t>all privileges: menggunakan bentuk pendek untuk memungkinkan semua privileges</a:t>
            </a:r>
            <a:endParaRPr lang="en-ID" sz="2000"/>
          </a:p>
        </p:txBody>
      </p:sp>
    </p:spTree>
    <p:extLst>
      <p:ext uri="{BB962C8B-B14F-4D97-AF65-F5344CB8AC3E}">
        <p14:creationId xmlns:p14="http://schemas.microsoft.com/office/powerpoint/2010/main" val="129830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9B605B-49BF-0F39-4F54-FC022E7552C4}"/>
              </a:ext>
            </a:extLst>
          </p:cNvPr>
          <p:cNvSpPr txBox="1"/>
          <p:nvPr/>
        </p:nvSpPr>
        <p:spPr>
          <a:xfrm>
            <a:off x="556591" y="1028343"/>
            <a:ext cx="10118035" cy="4524315"/>
          </a:xfrm>
          <a:prstGeom prst="rect">
            <a:avLst/>
          </a:prstGeom>
          <a:noFill/>
        </p:spPr>
        <p:txBody>
          <a:bodyPr wrap="square">
            <a:spAutoFit/>
          </a:bodyPr>
          <a:lstStyle/>
          <a:p>
            <a:pPr algn="l"/>
            <a:r>
              <a:rPr lang="en-ID" sz="2800" b="1" i="0" u="none" strike="noStrike" baseline="0">
                <a:latin typeface="CIDFont+F1"/>
              </a:rPr>
              <a:t>Roles</a:t>
            </a:r>
          </a:p>
          <a:p>
            <a:pPr marL="342900" indent="-342900" algn="l">
              <a:buFont typeface="Wingdings" panose="05000000000000000000" pitchFamily="2" charset="2"/>
              <a:buChar char="§"/>
            </a:pPr>
            <a:r>
              <a:rPr lang="en-ID" sz="2000" b="0" i="0" u="none" strike="noStrike" baseline="0">
                <a:latin typeface="CIDFont+F2"/>
              </a:rPr>
              <a:t>Role mengijinkan hak umum suatu kelas user dengan membuat “role“</a:t>
            </a:r>
          </a:p>
          <a:p>
            <a:pPr marL="342900" indent="-342900" algn="l">
              <a:buFont typeface="Wingdings" panose="05000000000000000000" pitchFamily="2" charset="2"/>
              <a:buChar char="§"/>
            </a:pPr>
            <a:r>
              <a:rPr lang="en-ID" sz="2000" b="0" i="0" u="none" strike="noStrike" baseline="0">
                <a:latin typeface="CIDFont+F2"/>
              </a:rPr>
              <a:t>Hak dapat diberikan atau dicabut dari peran, sepertihalnya user Roles dapat diberikan kepada pengguna, dan bahkan untuk peran lainnya SQL: 1999 mendukung roles</a:t>
            </a:r>
          </a:p>
          <a:p>
            <a:pPr algn="l"/>
            <a:endParaRPr lang="en-ID" sz="2000" b="0" i="0" u="none" strike="noStrike" baseline="0">
              <a:latin typeface="CIDFont+F2"/>
            </a:endParaRPr>
          </a:p>
          <a:p>
            <a:pPr lvl="2"/>
            <a:r>
              <a:rPr lang="en-ID" b="1" i="0" u="none" strike="noStrike" baseline="0">
                <a:solidFill>
                  <a:srgbClr val="0000FF"/>
                </a:solidFill>
                <a:latin typeface="CIDFont+F2"/>
              </a:rPr>
              <a:t>create</a:t>
            </a:r>
            <a:r>
              <a:rPr lang="en-ID" b="0" i="0" u="none" strike="noStrike" baseline="0">
                <a:solidFill>
                  <a:srgbClr val="000000"/>
                </a:solidFill>
                <a:latin typeface="CIDFont+F2"/>
              </a:rPr>
              <a:t> </a:t>
            </a:r>
            <a:r>
              <a:rPr lang="en-ID" b="1" i="0" u="none" strike="noStrike" baseline="0">
                <a:solidFill>
                  <a:srgbClr val="0000FF"/>
                </a:solidFill>
                <a:latin typeface="CIDFont+F2"/>
              </a:rPr>
              <a:t>role</a:t>
            </a:r>
            <a:r>
              <a:rPr lang="en-ID" b="0" i="0" u="none" strike="noStrike" baseline="0">
                <a:solidFill>
                  <a:srgbClr val="000000"/>
                </a:solidFill>
                <a:latin typeface="CIDFont+F2"/>
              </a:rPr>
              <a:t> </a:t>
            </a:r>
            <a:r>
              <a:rPr lang="en-ID" b="0" i="0" u="none" strike="noStrike" baseline="0">
                <a:solidFill>
                  <a:srgbClr val="808000"/>
                </a:solidFill>
                <a:latin typeface="CIDFont+F2"/>
              </a:rPr>
              <a:t>teller</a:t>
            </a:r>
          </a:p>
          <a:p>
            <a:pPr lvl="2"/>
            <a:r>
              <a:rPr lang="en-ID" b="1" i="0" u="none" strike="noStrike" baseline="0">
                <a:solidFill>
                  <a:srgbClr val="0000FF"/>
                </a:solidFill>
                <a:latin typeface="CIDFont+F2"/>
              </a:rPr>
              <a:t>create</a:t>
            </a:r>
            <a:r>
              <a:rPr lang="en-ID" b="0" i="0" u="none" strike="noStrike" baseline="0">
                <a:solidFill>
                  <a:srgbClr val="000000"/>
                </a:solidFill>
                <a:latin typeface="CIDFont+F2"/>
              </a:rPr>
              <a:t> </a:t>
            </a:r>
            <a:r>
              <a:rPr lang="en-ID" b="1" i="0" u="none" strike="noStrike" baseline="0">
                <a:solidFill>
                  <a:srgbClr val="0000FF"/>
                </a:solidFill>
                <a:latin typeface="CIDFont+F2"/>
              </a:rPr>
              <a:t>role</a:t>
            </a:r>
            <a:r>
              <a:rPr lang="en-ID" b="0" i="0" u="none" strike="noStrike" baseline="0">
                <a:solidFill>
                  <a:srgbClr val="000000"/>
                </a:solidFill>
                <a:latin typeface="CIDFont+F2"/>
              </a:rPr>
              <a:t> </a:t>
            </a:r>
            <a:r>
              <a:rPr lang="en-ID" b="0" i="0" u="none" strike="noStrike" baseline="0">
                <a:solidFill>
                  <a:srgbClr val="808000"/>
                </a:solidFill>
                <a:latin typeface="CIDFont+F2"/>
              </a:rPr>
              <a:t>manager</a:t>
            </a:r>
          </a:p>
          <a:p>
            <a:pPr lvl="3"/>
            <a:r>
              <a:rPr lang="en-US" b="1" i="0" u="none" strike="noStrike" baseline="0">
                <a:solidFill>
                  <a:srgbClr val="0000FF"/>
                </a:solidFill>
                <a:latin typeface="CIDFont+F2"/>
              </a:rPr>
              <a:t>grant</a:t>
            </a:r>
            <a:r>
              <a:rPr lang="en-US" b="0" i="0" u="none" strike="noStrike" baseline="0">
                <a:solidFill>
                  <a:srgbClr val="000000"/>
                </a:solidFill>
                <a:latin typeface="CIDFont+F2"/>
              </a:rPr>
              <a:t> </a:t>
            </a:r>
            <a:r>
              <a:rPr lang="en-US" b="1" i="0" u="none" strike="noStrike" baseline="0">
                <a:solidFill>
                  <a:srgbClr val="0000FF"/>
                </a:solidFill>
                <a:latin typeface="CIDFont+F2"/>
              </a:rPr>
              <a:t>select</a:t>
            </a:r>
            <a:r>
              <a:rPr lang="en-US" b="0" i="0" u="none" strike="noStrike" baseline="0">
                <a:solidFill>
                  <a:srgbClr val="000000"/>
                </a:solidFill>
                <a:latin typeface="CIDFont+F2"/>
              </a:rPr>
              <a:t> </a:t>
            </a:r>
            <a:r>
              <a:rPr lang="en-US" b="1" i="0" u="none" strike="noStrike" baseline="0">
                <a:solidFill>
                  <a:srgbClr val="0000FF"/>
                </a:solidFill>
                <a:latin typeface="CIDFont+F2"/>
              </a:rPr>
              <a:t>on</a:t>
            </a:r>
            <a:r>
              <a:rPr lang="en-US" b="0" i="0" u="none" strike="noStrike" baseline="0">
                <a:solidFill>
                  <a:srgbClr val="000000"/>
                </a:solidFill>
                <a:latin typeface="CIDFont+F2"/>
              </a:rPr>
              <a:t> </a:t>
            </a:r>
            <a:r>
              <a:rPr lang="en-US" b="0" i="0" u="none" strike="noStrike" baseline="0">
                <a:solidFill>
                  <a:srgbClr val="808000"/>
                </a:solidFill>
                <a:latin typeface="CIDFont+F2"/>
              </a:rPr>
              <a:t>branch</a:t>
            </a:r>
            <a:r>
              <a:rPr lang="en-US" b="0" i="0" u="none" strike="noStrike" baseline="0">
                <a:solidFill>
                  <a:srgbClr val="000000"/>
                </a:solidFill>
                <a:latin typeface="CIDFont+F2"/>
              </a:rPr>
              <a:t> </a:t>
            </a:r>
            <a:r>
              <a:rPr lang="en-US" b="1" i="0" u="none" strike="noStrike" baseline="0">
                <a:solidFill>
                  <a:srgbClr val="0000FF"/>
                </a:solidFill>
                <a:latin typeface="CIDFont+F2"/>
              </a:rPr>
              <a:t>to</a:t>
            </a:r>
            <a:r>
              <a:rPr lang="en-US" b="0" i="0" u="none" strike="noStrike" baseline="0">
                <a:solidFill>
                  <a:srgbClr val="000000"/>
                </a:solidFill>
                <a:latin typeface="CIDFont+F2"/>
              </a:rPr>
              <a:t> </a:t>
            </a:r>
            <a:r>
              <a:rPr lang="en-US" b="0" i="0" u="none" strike="noStrike" baseline="0">
                <a:solidFill>
                  <a:srgbClr val="808000"/>
                </a:solidFill>
                <a:latin typeface="CIDFont+F2"/>
              </a:rPr>
              <a:t>teller</a:t>
            </a:r>
          </a:p>
          <a:p>
            <a:pPr lvl="2"/>
            <a:r>
              <a:rPr lang="en-US" b="1" i="0" u="none" strike="noStrike" baseline="0">
                <a:solidFill>
                  <a:srgbClr val="0000FF"/>
                </a:solidFill>
                <a:latin typeface="CIDFont+F2"/>
              </a:rPr>
              <a:t>grant</a:t>
            </a:r>
            <a:r>
              <a:rPr lang="en-US" b="0" i="0" u="none" strike="noStrike" baseline="0">
                <a:solidFill>
                  <a:srgbClr val="000000"/>
                </a:solidFill>
                <a:latin typeface="CIDFont+F2"/>
              </a:rPr>
              <a:t> </a:t>
            </a:r>
            <a:r>
              <a:rPr lang="en-US" b="1" i="0" u="none" strike="noStrike" baseline="0">
                <a:solidFill>
                  <a:srgbClr val="0000FF"/>
                </a:solidFill>
                <a:latin typeface="CIDFont+F2"/>
              </a:rPr>
              <a:t>update</a:t>
            </a:r>
            <a:r>
              <a:rPr lang="en-US" b="0" i="0" u="none" strike="noStrike" baseline="0">
                <a:solidFill>
                  <a:srgbClr val="000000"/>
                </a:solidFill>
                <a:latin typeface="CIDFont+F2"/>
              </a:rPr>
              <a:t> </a:t>
            </a:r>
            <a:r>
              <a:rPr lang="en-US" b="0" i="0" u="none" strike="noStrike" baseline="0">
                <a:solidFill>
                  <a:srgbClr val="0000FF"/>
                </a:solidFill>
                <a:latin typeface="CIDFont+F2"/>
              </a:rPr>
              <a:t>(</a:t>
            </a:r>
            <a:r>
              <a:rPr lang="en-US" b="0" i="0" u="none" strike="noStrike" baseline="0">
                <a:solidFill>
                  <a:srgbClr val="808000"/>
                </a:solidFill>
                <a:latin typeface="CIDFont+F2"/>
              </a:rPr>
              <a:t>balance</a:t>
            </a:r>
            <a:r>
              <a:rPr lang="en-US" b="0" i="0" u="none" strike="noStrike" baseline="0">
                <a:solidFill>
                  <a:srgbClr val="0000FF"/>
                </a:solidFill>
                <a:latin typeface="CIDFont+F2"/>
              </a:rPr>
              <a:t>)</a:t>
            </a:r>
            <a:r>
              <a:rPr lang="en-US" b="0" i="0" u="none" strike="noStrike" baseline="0">
                <a:solidFill>
                  <a:srgbClr val="000000"/>
                </a:solidFill>
                <a:latin typeface="CIDFont+F2"/>
              </a:rPr>
              <a:t> </a:t>
            </a:r>
            <a:r>
              <a:rPr lang="en-US" b="1" i="0" u="none" strike="noStrike" baseline="0">
                <a:solidFill>
                  <a:srgbClr val="0000FF"/>
                </a:solidFill>
                <a:latin typeface="CIDFont+F2"/>
              </a:rPr>
              <a:t>on</a:t>
            </a:r>
            <a:r>
              <a:rPr lang="en-US" b="0" i="0" u="none" strike="noStrike" baseline="0">
                <a:solidFill>
                  <a:srgbClr val="000000"/>
                </a:solidFill>
                <a:latin typeface="CIDFont+F2"/>
              </a:rPr>
              <a:t> </a:t>
            </a:r>
            <a:r>
              <a:rPr lang="en-US" b="1" i="0" u="none" strike="noStrike" baseline="0">
                <a:solidFill>
                  <a:srgbClr val="0000FF"/>
                </a:solidFill>
                <a:latin typeface="CIDFont+F2"/>
              </a:rPr>
              <a:t>account</a:t>
            </a:r>
            <a:r>
              <a:rPr lang="en-US" b="0" i="0" u="none" strike="noStrike" baseline="0">
                <a:solidFill>
                  <a:srgbClr val="000000"/>
                </a:solidFill>
                <a:latin typeface="CIDFont+F2"/>
              </a:rPr>
              <a:t> </a:t>
            </a:r>
            <a:r>
              <a:rPr lang="en-US" b="1" i="0" u="none" strike="noStrike" baseline="0">
                <a:solidFill>
                  <a:srgbClr val="0000FF"/>
                </a:solidFill>
                <a:latin typeface="CIDFont+F2"/>
              </a:rPr>
              <a:t>to</a:t>
            </a:r>
            <a:r>
              <a:rPr lang="en-US" b="0" i="0" u="none" strike="noStrike" baseline="0">
                <a:solidFill>
                  <a:srgbClr val="000000"/>
                </a:solidFill>
                <a:latin typeface="CIDFont+F2"/>
              </a:rPr>
              <a:t> </a:t>
            </a:r>
            <a:r>
              <a:rPr lang="en-US" b="0" i="0" u="none" strike="noStrike" baseline="0">
                <a:solidFill>
                  <a:srgbClr val="808000"/>
                </a:solidFill>
                <a:latin typeface="CIDFont+F2"/>
              </a:rPr>
              <a:t>teller</a:t>
            </a:r>
          </a:p>
          <a:p>
            <a:pPr lvl="2"/>
            <a:r>
              <a:rPr lang="en-US" b="1" i="0" u="none" strike="noStrike" baseline="0">
                <a:solidFill>
                  <a:srgbClr val="0000FF"/>
                </a:solidFill>
                <a:latin typeface="CIDFont+F2"/>
              </a:rPr>
              <a:t>grant</a:t>
            </a:r>
            <a:r>
              <a:rPr lang="en-US" b="0" i="0" u="none" strike="noStrike" baseline="0">
                <a:solidFill>
                  <a:srgbClr val="000000"/>
                </a:solidFill>
                <a:latin typeface="CIDFont+F2"/>
              </a:rPr>
              <a:t> </a:t>
            </a:r>
            <a:r>
              <a:rPr lang="en-US" b="1" i="0" u="none" strike="noStrike" baseline="0">
                <a:solidFill>
                  <a:srgbClr val="0000FF"/>
                </a:solidFill>
                <a:latin typeface="CIDFont+F2"/>
              </a:rPr>
              <a:t>all</a:t>
            </a:r>
            <a:r>
              <a:rPr lang="en-US" b="0" i="0" u="none" strike="noStrike" baseline="0">
                <a:solidFill>
                  <a:srgbClr val="000000"/>
                </a:solidFill>
                <a:latin typeface="CIDFont+F2"/>
              </a:rPr>
              <a:t> </a:t>
            </a:r>
            <a:r>
              <a:rPr lang="en-US" b="1" i="0" u="none" strike="noStrike" baseline="0">
                <a:solidFill>
                  <a:srgbClr val="0000FF"/>
                </a:solidFill>
                <a:latin typeface="CIDFont+F2"/>
              </a:rPr>
              <a:t>privileges</a:t>
            </a:r>
            <a:r>
              <a:rPr lang="en-US" b="0" i="0" u="none" strike="noStrike" baseline="0">
                <a:solidFill>
                  <a:srgbClr val="000000"/>
                </a:solidFill>
                <a:latin typeface="CIDFont+F2"/>
              </a:rPr>
              <a:t> </a:t>
            </a:r>
            <a:r>
              <a:rPr lang="en-US" b="1" i="0" u="none" strike="noStrike" baseline="0">
                <a:solidFill>
                  <a:srgbClr val="0000FF"/>
                </a:solidFill>
                <a:latin typeface="CIDFont+F2"/>
              </a:rPr>
              <a:t>on</a:t>
            </a:r>
            <a:r>
              <a:rPr lang="en-US" b="0" i="0" u="none" strike="noStrike" baseline="0">
                <a:solidFill>
                  <a:srgbClr val="000000"/>
                </a:solidFill>
                <a:latin typeface="CIDFont+F2"/>
              </a:rPr>
              <a:t> </a:t>
            </a:r>
            <a:r>
              <a:rPr lang="en-US" b="1" i="0" u="none" strike="noStrike" baseline="0">
                <a:solidFill>
                  <a:srgbClr val="0000FF"/>
                </a:solidFill>
                <a:latin typeface="CIDFont+F2"/>
              </a:rPr>
              <a:t>account</a:t>
            </a:r>
            <a:r>
              <a:rPr lang="en-US" b="0" i="0" u="none" strike="noStrike" baseline="0">
                <a:solidFill>
                  <a:srgbClr val="000000"/>
                </a:solidFill>
                <a:latin typeface="CIDFont+F2"/>
              </a:rPr>
              <a:t> </a:t>
            </a:r>
            <a:r>
              <a:rPr lang="en-US" b="1" i="0" u="none" strike="noStrike" baseline="0">
                <a:solidFill>
                  <a:srgbClr val="0000FF"/>
                </a:solidFill>
                <a:latin typeface="CIDFont+F2"/>
              </a:rPr>
              <a:t>to</a:t>
            </a:r>
            <a:r>
              <a:rPr lang="en-US" b="0" i="0" u="none" strike="noStrike" baseline="0">
                <a:solidFill>
                  <a:srgbClr val="000000"/>
                </a:solidFill>
                <a:latin typeface="CIDFont+F2"/>
              </a:rPr>
              <a:t> </a:t>
            </a:r>
            <a:r>
              <a:rPr lang="en-US" b="0" i="0" u="none" strike="noStrike" baseline="0">
                <a:solidFill>
                  <a:srgbClr val="808000"/>
                </a:solidFill>
                <a:latin typeface="CIDFont+F2"/>
              </a:rPr>
              <a:t>manager</a:t>
            </a:r>
          </a:p>
          <a:p>
            <a:pPr lvl="2"/>
            <a:r>
              <a:rPr lang="en-ID" b="1" i="0" u="none" strike="noStrike" baseline="0">
                <a:solidFill>
                  <a:srgbClr val="0000FF"/>
                </a:solidFill>
                <a:latin typeface="CIDFont+F2"/>
              </a:rPr>
              <a:t>grant</a:t>
            </a:r>
            <a:r>
              <a:rPr lang="en-ID" b="0" i="0" u="none" strike="noStrike" baseline="0">
                <a:solidFill>
                  <a:srgbClr val="000000"/>
                </a:solidFill>
                <a:latin typeface="CIDFont+F2"/>
              </a:rPr>
              <a:t> </a:t>
            </a:r>
            <a:r>
              <a:rPr lang="en-ID" b="0" i="0" u="none" strike="noStrike" baseline="0">
                <a:solidFill>
                  <a:srgbClr val="808000"/>
                </a:solidFill>
                <a:latin typeface="CIDFont+F2"/>
              </a:rPr>
              <a:t>teller</a:t>
            </a:r>
            <a:r>
              <a:rPr lang="en-ID" b="0" i="0" u="none" strike="noStrike" baseline="0">
                <a:solidFill>
                  <a:srgbClr val="000000"/>
                </a:solidFill>
                <a:latin typeface="CIDFont+F2"/>
              </a:rPr>
              <a:t> </a:t>
            </a:r>
            <a:r>
              <a:rPr lang="en-ID" b="1" i="0" u="none" strike="noStrike" baseline="0">
                <a:solidFill>
                  <a:srgbClr val="0000FF"/>
                </a:solidFill>
                <a:latin typeface="CIDFont+F2"/>
              </a:rPr>
              <a:t>to</a:t>
            </a:r>
            <a:r>
              <a:rPr lang="en-ID" b="0" i="0" u="none" strike="noStrike" baseline="0">
                <a:solidFill>
                  <a:srgbClr val="000000"/>
                </a:solidFill>
                <a:latin typeface="CIDFont+F2"/>
              </a:rPr>
              <a:t> </a:t>
            </a:r>
            <a:r>
              <a:rPr lang="en-ID" b="0" i="0" u="none" strike="noStrike" baseline="0">
                <a:solidFill>
                  <a:srgbClr val="808000"/>
                </a:solidFill>
                <a:latin typeface="CIDFont+F2"/>
              </a:rPr>
              <a:t>manager</a:t>
            </a:r>
          </a:p>
          <a:p>
            <a:pPr lvl="2"/>
            <a:endParaRPr lang="en-ID" b="0" i="0" u="none" strike="noStrike" baseline="0">
              <a:solidFill>
                <a:srgbClr val="808000"/>
              </a:solidFill>
              <a:latin typeface="CIDFont+F2"/>
            </a:endParaRPr>
          </a:p>
          <a:p>
            <a:pPr lvl="2"/>
            <a:r>
              <a:rPr lang="en-US" b="1" i="0" u="none" strike="noStrike" baseline="0">
                <a:solidFill>
                  <a:srgbClr val="0000FF"/>
                </a:solidFill>
                <a:latin typeface="CIDFont+F2"/>
              </a:rPr>
              <a:t>grant</a:t>
            </a:r>
            <a:r>
              <a:rPr lang="en-US" b="0" i="0" u="none" strike="noStrike" baseline="0">
                <a:solidFill>
                  <a:srgbClr val="000000"/>
                </a:solidFill>
                <a:latin typeface="CIDFont+F2"/>
              </a:rPr>
              <a:t> </a:t>
            </a:r>
            <a:r>
              <a:rPr lang="en-US" b="0" i="0" u="none" strike="noStrike" baseline="0">
                <a:solidFill>
                  <a:srgbClr val="808000"/>
                </a:solidFill>
                <a:latin typeface="CIDFont+F2"/>
              </a:rPr>
              <a:t>teller</a:t>
            </a:r>
            <a:r>
              <a:rPr lang="en-US" b="0" i="0" u="none" strike="noStrike" baseline="0">
                <a:solidFill>
                  <a:srgbClr val="000000"/>
                </a:solidFill>
                <a:latin typeface="CIDFont+F2"/>
              </a:rPr>
              <a:t> </a:t>
            </a:r>
            <a:r>
              <a:rPr lang="en-US" b="1" i="0" u="none" strike="noStrike" baseline="0">
                <a:solidFill>
                  <a:srgbClr val="0000FF"/>
                </a:solidFill>
                <a:latin typeface="CIDFont+F2"/>
              </a:rPr>
              <a:t>to</a:t>
            </a:r>
            <a:r>
              <a:rPr lang="en-US" b="0" i="0" u="none" strike="noStrike" baseline="0">
                <a:solidFill>
                  <a:srgbClr val="000000"/>
                </a:solidFill>
                <a:latin typeface="CIDFont+F2"/>
              </a:rPr>
              <a:t> </a:t>
            </a:r>
            <a:r>
              <a:rPr lang="en-US" b="0" i="0" u="none" strike="noStrike" baseline="0">
                <a:solidFill>
                  <a:srgbClr val="808000"/>
                </a:solidFill>
                <a:latin typeface="CIDFont+F2"/>
              </a:rPr>
              <a:t>alice</a:t>
            </a:r>
            <a:r>
              <a:rPr lang="en-US" b="0" i="0" u="none" strike="noStrike" baseline="0">
                <a:solidFill>
                  <a:srgbClr val="0000FF"/>
                </a:solidFill>
                <a:latin typeface="CIDFont+F2"/>
              </a:rPr>
              <a:t>,</a:t>
            </a:r>
            <a:r>
              <a:rPr lang="en-US" b="0" i="0" u="none" strike="noStrike" baseline="0">
                <a:solidFill>
                  <a:srgbClr val="000000"/>
                </a:solidFill>
                <a:latin typeface="CIDFont+F2"/>
              </a:rPr>
              <a:t> </a:t>
            </a:r>
            <a:r>
              <a:rPr lang="en-US" b="0" i="0" u="none" strike="noStrike" baseline="0">
                <a:solidFill>
                  <a:srgbClr val="808000"/>
                </a:solidFill>
                <a:latin typeface="CIDFont+F2"/>
              </a:rPr>
              <a:t>bob</a:t>
            </a:r>
          </a:p>
          <a:p>
            <a:pPr lvl="2"/>
            <a:r>
              <a:rPr lang="en-ID" b="1" i="0" u="none" strike="noStrike" baseline="0">
                <a:solidFill>
                  <a:srgbClr val="0000FF"/>
                </a:solidFill>
                <a:latin typeface="CIDFont+F2"/>
              </a:rPr>
              <a:t>grant</a:t>
            </a:r>
            <a:r>
              <a:rPr lang="en-ID" b="0" i="0" u="none" strike="noStrike" baseline="0">
                <a:solidFill>
                  <a:srgbClr val="000000"/>
                </a:solidFill>
                <a:latin typeface="CIDFont+F2"/>
              </a:rPr>
              <a:t> </a:t>
            </a:r>
            <a:r>
              <a:rPr lang="en-ID" b="0" i="0" u="none" strike="noStrike" baseline="0">
                <a:solidFill>
                  <a:srgbClr val="808000"/>
                </a:solidFill>
                <a:latin typeface="CIDFont+F2"/>
              </a:rPr>
              <a:t>manager</a:t>
            </a:r>
            <a:r>
              <a:rPr lang="en-ID" b="0" i="0" u="none" strike="noStrike" baseline="0">
                <a:solidFill>
                  <a:srgbClr val="000000"/>
                </a:solidFill>
                <a:latin typeface="CIDFont+F2"/>
              </a:rPr>
              <a:t> </a:t>
            </a:r>
            <a:r>
              <a:rPr lang="en-ID" b="1" i="0" u="none" strike="noStrike" baseline="0">
                <a:solidFill>
                  <a:srgbClr val="0000FF"/>
                </a:solidFill>
                <a:latin typeface="CIDFont+F2"/>
              </a:rPr>
              <a:t>to</a:t>
            </a:r>
            <a:r>
              <a:rPr lang="en-ID" b="0" i="0" u="none" strike="noStrike" baseline="0">
                <a:solidFill>
                  <a:srgbClr val="000000"/>
                </a:solidFill>
                <a:latin typeface="CIDFont+F2"/>
              </a:rPr>
              <a:t> </a:t>
            </a:r>
            <a:r>
              <a:rPr lang="en-ID" b="0" i="0" u="none" strike="noStrike" baseline="0">
                <a:solidFill>
                  <a:srgbClr val="808000"/>
                </a:solidFill>
                <a:latin typeface="CIDFont+F2"/>
              </a:rPr>
              <a:t>avi</a:t>
            </a:r>
          </a:p>
          <a:p>
            <a:pPr algn="l"/>
            <a:endParaRPr lang="en-ID" sz="2000"/>
          </a:p>
        </p:txBody>
      </p:sp>
    </p:spTree>
    <p:extLst>
      <p:ext uri="{BB962C8B-B14F-4D97-AF65-F5344CB8AC3E}">
        <p14:creationId xmlns:p14="http://schemas.microsoft.com/office/powerpoint/2010/main" val="334657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E891C1-02A0-7BCA-ACE7-73CCF71E34DE}"/>
              </a:ext>
            </a:extLst>
          </p:cNvPr>
          <p:cNvSpPr txBox="1"/>
          <p:nvPr/>
        </p:nvSpPr>
        <p:spPr>
          <a:xfrm>
            <a:off x="2246243" y="1064209"/>
            <a:ext cx="7466771" cy="5262979"/>
          </a:xfrm>
          <a:prstGeom prst="rect">
            <a:avLst/>
          </a:prstGeom>
          <a:noFill/>
        </p:spPr>
        <p:txBody>
          <a:bodyPr wrap="square">
            <a:spAutoFit/>
          </a:bodyPr>
          <a:lstStyle/>
          <a:p>
            <a:pPr algn="l"/>
            <a:r>
              <a:rPr lang="en-US" sz="2400" b="0" i="0" u="none" strike="noStrike" baseline="0">
                <a:latin typeface="CIDFont+F3"/>
              </a:rPr>
              <a:t>Bentuk lain struktur select :</a:t>
            </a:r>
          </a:p>
          <a:p>
            <a:pPr algn="l"/>
            <a:endParaRPr lang="en-US" sz="2400" b="0" i="0" u="none" strike="noStrike" baseline="0">
              <a:latin typeface="CIDFont+F3"/>
            </a:endParaRPr>
          </a:p>
          <a:p>
            <a:pPr algn="l"/>
            <a:r>
              <a:rPr lang="en-US" sz="2400" b="0" i="0" u="none" strike="noStrike" baseline="0">
                <a:latin typeface="CIDFont+F3"/>
              </a:rPr>
              <a:t>SELECT [ ALL | DISTINCT [ ON ( </a:t>
            </a:r>
            <a:r>
              <a:rPr lang="en-US" sz="2400" b="0" i="0" u="none" strike="noStrike" baseline="0">
                <a:latin typeface="CIDFont+F15"/>
              </a:rPr>
              <a:t>expression </a:t>
            </a:r>
            <a:r>
              <a:rPr lang="en-US" sz="2400" b="0" i="0" u="none" strike="noStrike" baseline="0">
                <a:latin typeface="CIDFont+F3"/>
              </a:rPr>
              <a:t>[, ...] ) ] ]</a:t>
            </a:r>
          </a:p>
          <a:p>
            <a:pPr algn="l"/>
            <a:r>
              <a:rPr lang="en-ID" sz="2400" b="0" i="0" u="none" strike="noStrike" baseline="0">
                <a:latin typeface="CIDFont+F3"/>
              </a:rPr>
              <a:t>* | </a:t>
            </a:r>
            <a:r>
              <a:rPr lang="en-ID" sz="2400" b="0" i="0" u="none" strike="noStrike" baseline="0">
                <a:latin typeface="CIDFont+F15"/>
              </a:rPr>
              <a:t>expression </a:t>
            </a:r>
            <a:r>
              <a:rPr lang="en-ID" sz="2400" b="0" i="0" u="none" strike="noStrike" baseline="0">
                <a:latin typeface="CIDFont+F3"/>
              </a:rPr>
              <a:t>[ AS </a:t>
            </a:r>
            <a:r>
              <a:rPr lang="en-ID" sz="2400" b="0" i="0" u="none" strike="noStrike" baseline="0">
                <a:latin typeface="CIDFont+F15"/>
              </a:rPr>
              <a:t>output_name </a:t>
            </a:r>
            <a:r>
              <a:rPr lang="en-ID" sz="2400" b="0" i="0" u="none" strike="noStrike" baseline="0">
                <a:latin typeface="CIDFont+F3"/>
              </a:rPr>
              <a:t>] [, ...]</a:t>
            </a:r>
          </a:p>
          <a:p>
            <a:pPr algn="l"/>
            <a:r>
              <a:rPr lang="en-ID" sz="2400" b="0" i="0" u="none" strike="noStrike" baseline="0">
                <a:latin typeface="CIDFont+F3"/>
              </a:rPr>
              <a:t>[ FROM </a:t>
            </a:r>
            <a:r>
              <a:rPr lang="en-ID" sz="2400" b="0" i="0" u="none" strike="noStrike" baseline="0">
                <a:latin typeface="CIDFont+F15"/>
              </a:rPr>
              <a:t>from_item </a:t>
            </a:r>
            <a:r>
              <a:rPr lang="en-ID" sz="2400" b="0" i="0" u="none" strike="noStrike" baseline="0">
                <a:latin typeface="CIDFont+F3"/>
              </a:rPr>
              <a:t>[, ...] ]</a:t>
            </a:r>
          </a:p>
          <a:p>
            <a:pPr algn="l"/>
            <a:r>
              <a:rPr lang="en-ID" sz="2400" b="0" i="0" u="none" strike="noStrike" baseline="0">
                <a:latin typeface="CIDFont+F3"/>
              </a:rPr>
              <a:t>[ WHERE </a:t>
            </a:r>
            <a:r>
              <a:rPr lang="en-ID" sz="2400" b="0" i="0" u="none" strike="noStrike" baseline="0">
                <a:latin typeface="CIDFont+F15"/>
              </a:rPr>
              <a:t>condition </a:t>
            </a:r>
            <a:r>
              <a:rPr lang="en-ID" sz="2400" b="0" i="0" u="none" strike="noStrike" baseline="0">
                <a:latin typeface="CIDFont+F3"/>
              </a:rPr>
              <a:t>]</a:t>
            </a:r>
          </a:p>
          <a:p>
            <a:pPr algn="l"/>
            <a:r>
              <a:rPr lang="en-ID" sz="2400" b="0" i="0" u="none" strike="noStrike" baseline="0">
                <a:latin typeface="CIDFont+F3"/>
              </a:rPr>
              <a:t>[ GROUP BY </a:t>
            </a:r>
            <a:r>
              <a:rPr lang="en-ID" sz="2400" b="0" i="0" u="none" strike="noStrike" baseline="0">
                <a:latin typeface="CIDFont+F15"/>
              </a:rPr>
              <a:t>expression </a:t>
            </a:r>
            <a:r>
              <a:rPr lang="en-ID" sz="2400" b="0" i="0" u="none" strike="noStrike" baseline="0">
                <a:latin typeface="CIDFont+F3"/>
              </a:rPr>
              <a:t>[, ...] ]</a:t>
            </a:r>
          </a:p>
          <a:p>
            <a:pPr algn="l"/>
            <a:r>
              <a:rPr lang="en-ID" sz="2400" b="0" i="0" u="none" strike="noStrike" baseline="0">
                <a:latin typeface="CIDFont+F3"/>
              </a:rPr>
              <a:t>[ HAVING </a:t>
            </a:r>
            <a:r>
              <a:rPr lang="en-ID" sz="2400" b="0" i="0" u="none" strike="noStrike" baseline="0">
                <a:latin typeface="CIDFont+F15"/>
              </a:rPr>
              <a:t>condition </a:t>
            </a:r>
            <a:r>
              <a:rPr lang="en-ID" sz="2400" b="0" i="0" u="none" strike="noStrike" baseline="0">
                <a:latin typeface="CIDFont+F3"/>
              </a:rPr>
              <a:t>[, ...] ]</a:t>
            </a:r>
          </a:p>
          <a:p>
            <a:pPr algn="l"/>
            <a:r>
              <a:rPr lang="en-US" sz="2400" b="0" i="0" u="none" strike="noStrike" baseline="0">
                <a:latin typeface="CIDFont+F3"/>
              </a:rPr>
              <a:t>[ { UNION | INTERSECT | EXCEPT } [ ALL ] </a:t>
            </a:r>
            <a:r>
              <a:rPr lang="en-US" sz="2400" b="0" i="0" u="none" strike="noStrike" baseline="0">
                <a:latin typeface="CIDFont+F15"/>
              </a:rPr>
              <a:t>select </a:t>
            </a:r>
            <a:r>
              <a:rPr lang="en-US" sz="2400" b="0" i="0" u="none" strike="noStrike" baseline="0">
                <a:latin typeface="CIDFont+F3"/>
              </a:rPr>
              <a:t>]</a:t>
            </a:r>
          </a:p>
          <a:p>
            <a:pPr algn="l"/>
            <a:r>
              <a:rPr lang="en-US" sz="2400" b="0" i="0" u="none" strike="noStrike" baseline="0">
                <a:latin typeface="CIDFont+F3"/>
              </a:rPr>
              <a:t>[ ORDER BY </a:t>
            </a:r>
            <a:r>
              <a:rPr lang="en-US" sz="2400" b="0" i="0" u="none" strike="noStrike" baseline="0">
                <a:latin typeface="CIDFont+F15"/>
              </a:rPr>
              <a:t>expression </a:t>
            </a:r>
            <a:r>
              <a:rPr lang="en-US" sz="2400" b="0" i="0" u="none" strike="noStrike" baseline="0">
                <a:latin typeface="CIDFont+F3"/>
              </a:rPr>
              <a:t>[ ASC | DESC | USING </a:t>
            </a:r>
            <a:r>
              <a:rPr lang="en-US" sz="2400" b="0" i="0" u="none" strike="noStrike" baseline="0">
                <a:latin typeface="CIDFont+F15"/>
              </a:rPr>
              <a:t>operator </a:t>
            </a:r>
            <a:r>
              <a:rPr lang="en-US" sz="2400" b="0" i="0" u="none" strike="noStrike" baseline="0">
                <a:latin typeface="CIDFont+F3"/>
              </a:rPr>
              <a:t>] [, ...] ]</a:t>
            </a:r>
          </a:p>
          <a:p>
            <a:pPr algn="l"/>
            <a:r>
              <a:rPr lang="en-ID" sz="2400" b="0" i="0" u="none" strike="noStrike" baseline="0">
                <a:latin typeface="CIDFont+F3"/>
              </a:rPr>
              <a:t>[ FOR UPDATE [ OF </a:t>
            </a:r>
            <a:r>
              <a:rPr lang="en-ID" sz="2400" b="0" i="0" u="none" strike="noStrike" baseline="0">
                <a:latin typeface="CIDFont+F15"/>
              </a:rPr>
              <a:t>tablename </a:t>
            </a:r>
            <a:r>
              <a:rPr lang="en-ID" sz="2400" b="0" i="0" u="none" strike="noStrike" baseline="0">
                <a:latin typeface="CIDFont+F3"/>
              </a:rPr>
              <a:t>[, ...] ] ]</a:t>
            </a:r>
          </a:p>
          <a:p>
            <a:pPr algn="l"/>
            <a:r>
              <a:rPr lang="en-ID" sz="2400" b="0" i="0" u="none" strike="noStrike" baseline="0">
                <a:latin typeface="CIDFont+F3"/>
              </a:rPr>
              <a:t>[ LIMIT { </a:t>
            </a:r>
            <a:r>
              <a:rPr lang="en-ID" sz="2400" b="0" i="0" u="none" strike="noStrike" baseline="0">
                <a:latin typeface="CIDFont+F15"/>
              </a:rPr>
              <a:t>count </a:t>
            </a:r>
            <a:r>
              <a:rPr lang="en-ID" sz="2400" b="0" i="0" u="none" strike="noStrike" baseline="0">
                <a:latin typeface="CIDFont+F3"/>
              </a:rPr>
              <a:t>| ALL } ]</a:t>
            </a:r>
          </a:p>
          <a:p>
            <a:pPr algn="l"/>
            <a:r>
              <a:rPr lang="en-ID" sz="2400" b="0" i="0" u="none" strike="noStrike" baseline="0">
                <a:latin typeface="CIDFont+F3"/>
              </a:rPr>
              <a:t>[ OFFSET </a:t>
            </a:r>
            <a:r>
              <a:rPr lang="en-ID" sz="2400" b="0" i="0" u="none" strike="noStrike" baseline="0">
                <a:latin typeface="CIDFont+F15"/>
              </a:rPr>
              <a:t>start </a:t>
            </a:r>
            <a:r>
              <a:rPr lang="en-ID" sz="2400" b="0" i="0" u="none" strike="noStrike" baseline="0">
                <a:latin typeface="CIDFont+F3"/>
              </a:rPr>
              <a:t>]</a:t>
            </a:r>
            <a:endParaRPr lang="en-ID" sz="2400"/>
          </a:p>
        </p:txBody>
      </p:sp>
      <p:sp>
        <p:nvSpPr>
          <p:cNvPr id="6" name="Rectangle 5">
            <a:extLst>
              <a:ext uri="{FF2B5EF4-FFF2-40B4-BE49-F238E27FC236}">
                <a16:creationId xmlns:a16="http://schemas.microsoft.com/office/drawing/2014/main" id="{65F7AF49-C73B-F208-C31A-6DEEB038186E}"/>
              </a:ext>
            </a:extLst>
          </p:cNvPr>
          <p:cNvSpPr/>
          <p:nvPr/>
        </p:nvSpPr>
        <p:spPr>
          <a:xfrm>
            <a:off x="3618164" y="0"/>
            <a:ext cx="4438844" cy="923330"/>
          </a:xfrm>
          <a:prstGeom prst="rect">
            <a:avLst/>
          </a:prstGeom>
          <a:noFill/>
        </p:spPr>
        <p:txBody>
          <a:bodyPr wrap="non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Struktur Select</a:t>
            </a:r>
          </a:p>
        </p:txBody>
      </p:sp>
    </p:spTree>
    <p:extLst>
      <p:ext uri="{BB962C8B-B14F-4D97-AF65-F5344CB8AC3E}">
        <p14:creationId xmlns:p14="http://schemas.microsoft.com/office/powerpoint/2010/main" val="559467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59A1BE-668A-53E5-4B54-8FFCDECE7984}"/>
              </a:ext>
            </a:extLst>
          </p:cNvPr>
          <p:cNvSpPr txBox="1"/>
          <p:nvPr/>
        </p:nvSpPr>
        <p:spPr>
          <a:xfrm>
            <a:off x="884583" y="922903"/>
            <a:ext cx="11121887" cy="5170646"/>
          </a:xfrm>
          <a:prstGeom prst="rect">
            <a:avLst/>
          </a:prstGeom>
          <a:noFill/>
        </p:spPr>
        <p:txBody>
          <a:bodyPr wrap="square">
            <a:spAutoFit/>
          </a:bodyPr>
          <a:lstStyle/>
          <a:p>
            <a:pPr algn="l"/>
            <a:r>
              <a:rPr lang="en-ID" sz="2400" b="1" i="0" u="none" strike="noStrike" baseline="0">
                <a:latin typeface="CIDFont+F1"/>
              </a:rPr>
              <a:t>Pencabutan otoritas pada SQL</a:t>
            </a:r>
          </a:p>
          <a:p>
            <a:pPr algn="l"/>
            <a:endParaRPr lang="en-ID">
              <a:latin typeface="CIDFont+F14"/>
            </a:endParaRPr>
          </a:p>
          <a:p>
            <a:pPr marL="285750" indent="-285750" algn="l">
              <a:buFont typeface="Wingdings" panose="05000000000000000000" pitchFamily="2" charset="2"/>
              <a:buChar char="§"/>
            </a:pPr>
            <a:r>
              <a:rPr lang="en-ID" sz="1800" b="0" i="0" u="none" strike="noStrike" baseline="0">
                <a:latin typeface="CIDFont+F2"/>
              </a:rPr>
              <a:t>Statemen revoke digunakan untuk mencabut otoritas.</a:t>
            </a:r>
          </a:p>
          <a:p>
            <a:pPr lvl="1"/>
            <a:endParaRPr lang="en-ID" b="1" i="0" u="none" strike="noStrike" baseline="0">
              <a:solidFill>
                <a:srgbClr val="0000FF"/>
              </a:solidFill>
              <a:latin typeface="CIDFont+F2"/>
            </a:endParaRPr>
          </a:p>
          <a:p>
            <a:pPr lvl="1"/>
            <a:r>
              <a:rPr lang="en-ID" b="1" i="0" u="none" strike="noStrike" baseline="0">
                <a:solidFill>
                  <a:srgbClr val="0000FF"/>
                </a:solidFill>
                <a:latin typeface="CIDFont+F2"/>
              </a:rPr>
              <a:t>REVOKE</a:t>
            </a:r>
            <a:r>
              <a:rPr lang="en-ID" b="0" i="0" u="none" strike="noStrike" baseline="0">
                <a:solidFill>
                  <a:srgbClr val="0000FF"/>
                </a:solidFill>
                <a:latin typeface="CIDFont+F2"/>
              </a:rPr>
              <a:t>&lt;</a:t>
            </a:r>
            <a:r>
              <a:rPr lang="en-ID" b="0" i="0" u="none" strike="noStrike" baseline="0">
                <a:solidFill>
                  <a:srgbClr val="808000"/>
                </a:solidFill>
                <a:latin typeface="CIDFont+F2"/>
              </a:rPr>
              <a:t>privilege</a:t>
            </a:r>
            <a:r>
              <a:rPr lang="en-ID" b="0" i="0" u="none" strike="noStrike" baseline="0">
                <a:solidFill>
                  <a:srgbClr val="000000"/>
                </a:solidFill>
                <a:latin typeface="CIDFont+F2"/>
              </a:rPr>
              <a:t> </a:t>
            </a:r>
            <a:r>
              <a:rPr lang="en-ID" b="1" i="0" u="none" strike="noStrike" baseline="0">
                <a:solidFill>
                  <a:srgbClr val="0000FF"/>
                </a:solidFill>
                <a:latin typeface="CIDFont+F2"/>
              </a:rPr>
              <a:t>list</a:t>
            </a:r>
            <a:r>
              <a:rPr lang="en-ID" b="0" i="0" u="none" strike="noStrike" baseline="0">
                <a:solidFill>
                  <a:srgbClr val="0000FF"/>
                </a:solidFill>
                <a:latin typeface="CIDFont+F2"/>
              </a:rPr>
              <a:t>&gt;</a:t>
            </a:r>
          </a:p>
          <a:p>
            <a:pPr lvl="1"/>
            <a:r>
              <a:rPr lang="en-US" b="1" i="0" u="none" strike="noStrike" baseline="0">
                <a:solidFill>
                  <a:srgbClr val="0000FF"/>
                </a:solidFill>
                <a:latin typeface="CIDFont+F2"/>
              </a:rPr>
              <a:t>ON</a:t>
            </a:r>
            <a:r>
              <a:rPr lang="en-US" b="0" i="0" u="none" strike="noStrike" baseline="0">
                <a:solidFill>
                  <a:srgbClr val="000000"/>
                </a:solidFill>
                <a:latin typeface="CIDFont+F2"/>
              </a:rPr>
              <a:t> </a:t>
            </a:r>
            <a:r>
              <a:rPr lang="en-US" b="0" i="0" u="none" strike="noStrike" baseline="0">
                <a:solidFill>
                  <a:srgbClr val="0000FF"/>
                </a:solidFill>
                <a:latin typeface="CIDFont+F2"/>
              </a:rPr>
              <a:t>&lt;</a:t>
            </a:r>
            <a:r>
              <a:rPr lang="en-US" b="0" i="0" u="none" strike="noStrike" baseline="0">
                <a:solidFill>
                  <a:srgbClr val="808000"/>
                </a:solidFill>
                <a:latin typeface="CIDFont+F2"/>
              </a:rPr>
              <a:t>nama</a:t>
            </a:r>
            <a:r>
              <a:rPr lang="en-US" b="0" i="0" u="none" strike="noStrike" baseline="0">
                <a:solidFill>
                  <a:srgbClr val="000000"/>
                </a:solidFill>
                <a:latin typeface="CIDFont+F2"/>
              </a:rPr>
              <a:t> </a:t>
            </a:r>
            <a:r>
              <a:rPr lang="en-US" b="0" i="0" u="none" strike="noStrike" baseline="0">
                <a:solidFill>
                  <a:srgbClr val="808000"/>
                </a:solidFill>
                <a:latin typeface="CIDFont+F2"/>
              </a:rPr>
              <a:t>tabel</a:t>
            </a:r>
            <a:r>
              <a:rPr lang="en-US" b="0" i="0" u="none" strike="noStrike" baseline="0">
                <a:solidFill>
                  <a:srgbClr val="000000"/>
                </a:solidFill>
                <a:latin typeface="CIDFont+F2"/>
              </a:rPr>
              <a:t> </a:t>
            </a:r>
            <a:r>
              <a:rPr lang="en-US" b="0" i="0" u="none" strike="noStrike" baseline="0">
                <a:solidFill>
                  <a:srgbClr val="808000"/>
                </a:solidFill>
                <a:latin typeface="CIDFont+F2"/>
              </a:rPr>
              <a:t>atau</a:t>
            </a:r>
            <a:r>
              <a:rPr lang="en-US" b="0" i="0" u="none" strike="noStrike" baseline="0">
                <a:solidFill>
                  <a:srgbClr val="000000"/>
                </a:solidFill>
                <a:latin typeface="CIDFont+F2"/>
              </a:rPr>
              <a:t> </a:t>
            </a:r>
            <a:r>
              <a:rPr lang="en-US" b="0" i="0" u="none" strike="noStrike" baseline="0">
                <a:solidFill>
                  <a:srgbClr val="808000"/>
                </a:solidFill>
                <a:latin typeface="CIDFont+F2"/>
              </a:rPr>
              <a:t>nama</a:t>
            </a:r>
            <a:r>
              <a:rPr lang="en-US" b="0" i="0" u="none" strike="noStrike" baseline="0">
                <a:solidFill>
                  <a:srgbClr val="000000"/>
                </a:solidFill>
                <a:latin typeface="CIDFont+F2"/>
              </a:rPr>
              <a:t> </a:t>
            </a:r>
            <a:r>
              <a:rPr lang="en-US" b="1" i="0" u="none" strike="noStrike" baseline="0">
                <a:solidFill>
                  <a:srgbClr val="0000FF"/>
                </a:solidFill>
                <a:latin typeface="CIDFont+F2"/>
              </a:rPr>
              <a:t>view</a:t>
            </a:r>
            <a:r>
              <a:rPr lang="en-US" b="0" i="0" u="none" strike="noStrike" baseline="0">
                <a:solidFill>
                  <a:srgbClr val="000000"/>
                </a:solidFill>
                <a:latin typeface="CIDFont+F2"/>
              </a:rPr>
              <a:t> </a:t>
            </a:r>
            <a:r>
              <a:rPr lang="en-US" b="0" i="0" u="none" strike="noStrike" baseline="0">
                <a:solidFill>
                  <a:srgbClr val="0000FF"/>
                </a:solidFill>
                <a:latin typeface="CIDFont+F2"/>
              </a:rPr>
              <a:t>&gt;</a:t>
            </a:r>
            <a:r>
              <a:rPr lang="en-US" b="0" i="0" u="none" strike="noStrike" baseline="0">
                <a:solidFill>
                  <a:srgbClr val="000000"/>
                </a:solidFill>
                <a:latin typeface="CIDFont+F2"/>
              </a:rPr>
              <a:t> </a:t>
            </a:r>
            <a:r>
              <a:rPr lang="en-US" b="1" i="0" u="none" strike="noStrike" baseline="0">
                <a:solidFill>
                  <a:srgbClr val="0000FF"/>
                </a:solidFill>
                <a:latin typeface="CIDFont+F2"/>
              </a:rPr>
              <a:t>FROM</a:t>
            </a:r>
            <a:r>
              <a:rPr lang="en-US" b="0" i="0" u="none" strike="noStrike" baseline="0">
                <a:solidFill>
                  <a:srgbClr val="000000"/>
                </a:solidFill>
                <a:latin typeface="CIDFont+F2"/>
              </a:rPr>
              <a:t> </a:t>
            </a:r>
            <a:r>
              <a:rPr lang="en-US" b="0" i="0" u="none" strike="noStrike" baseline="0">
                <a:solidFill>
                  <a:srgbClr val="0000FF"/>
                </a:solidFill>
                <a:latin typeface="CIDFont+F2"/>
              </a:rPr>
              <a:t>&lt;</a:t>
            </a:r>
            <a:r>
              <a:rPr lang="en-US" b="1" i="0" u="none" strike="noStrike" baseline="0">
                <a:solidFill>
                  <a:srgbClr val="000080"/>
                </a:solidFill>
                <a:latin typeface="CIDFont+F2"/>
              </a:rPr>
              <a:t>user</a:t>
            </a:r>
            <a:r>
              <a:rPr lang="en-US" b="0" i="0" u="none" strike="noStrike" baseline="0">
                <a:solidFill>
                  <a:srgbClr val="000000"/>
                </a:solidFill>
                <a:latin typeface="CIDFont+F2"/>
              </a:rPr>
              <a:t> </a:t>
            </a:r>
            <a:r>
              <a:rPr lang="en-US" b="1" i="0" u="none" strike="noStrike" baseline="0">
                <a:solidFill>
                  <a:srgbClr val="0000FF"/>
                </a:solidFill>
                <a:latin typeface="CIDFont+F2"/>
              </a:rPr>
              <a:t>list</a:t>
            </a:r>
            <a:r>
              <a:rPr lang="en-US" b="0" i="0" u="none" strike="noStrike" baseline="0">
                <a:solidFill>
                  <a:srgbClr val="0000FF"/>
                </a:solidFill>
                <a:latin typeface="CIDFont+F2"/>
              </a:rPr>
              <a:t>&gt;</a:t>
            </a:r>
            <a:r>
              <a:rPr lang="en-US" b="0" i="0" u="none" strike="noStrike" baseline="0">
                <a:solidFill>
                  <a:srgbClr val="000000"/>
                </a:solidFill>
                <a:latin typeface="CIDFont+F2"/>
              </a:rPr>
              <a:t> </a:t>
            </a:r>
            <a:r>
              <a:rPr lang="en-US" b="0" i="0" u="none" strike="noStrike" baseline="0">
                <a:solidFill>
                  <a:srgbClr val="0000FF"/>
                </a:solidFill>
                <a:latin typeface="CIDFont+F2"/>
              </a:rPr>
              <a:t>[</a:t>
            </a:r>
            <a:r>
              <a:rPr lang="en-US" b="1" i="0" u="none" strike="noStrike" baseline="0">
                <a:solidFill>
                  <a:srgbClr val="0000FF"/>
                </a:solidFill>
                <a:latin typeface="CIDFont+F2"/>
              </a:rPr>
              <a:t>restrict</a:t>
            </a:r>
            <a:r>
              <a:rPr lang="en-US" b="0" i="0" u="none" strike="noStrike" baseline="0">
                <a:solidFill>
                  <a:srgbClr val="0000FF"/>
                </a:solidFill>
                <a:latin typeface="CIDFont+F2"/>
              </a:rPr>
              <a:t>|</a:t>
            </a:r>
            <a:r>
              <a:rPr lang="en-US" b="1" i="0" u="none" strike="noStrike" baseline="0">
                <a:solidFill>
                  <a:srgbClr val="0000FF"/>
                </a:solidFill>
                <a:latin typeface="CIDFont+F2"/>
              </a:rPr>
              <a:t>cascade</a:t>
            </a:r>
            <a:r>
              <a:rPr lang="en-US" b="0" i="0" u="none" strike="noStrike" baseline="0">
                <a:solidFill>
                  <a:srgbClr val="0000FF"/>
                </a:solidFill>
                <a:latin typeface="CIDFont+F2"/>
              </a:rPr>
              <a:t>]</a:t>
            </a:r>
          </a:p>
          <a:p>
            <a:pPr algn="l"/>
            <a:endParaRPr lang="en-US" sz="1800" b="0" i="0" u="none" strike="noStrike" baseline="0">
              <a:latin typeface="CIDFont+F1"/>
            </a:endParaRPr>
          </a:p>
          <a:p>
            <a:pPr marL="285750" indent="-285750" algn="l">
              <a:buFont typeface="Wingdings" panose="05000000000000000000" pitchFamily="2" charset="2"/>
              <a:buChar char="§"/>
            </a:pPr>
            <a:r>
              <a:rPr lang="en-US" sz="1800" b="0" i="0" u="none" strike="noStrike" baseline="0">
                <a:latin typeface="CIDFont+F2"/>
              </a:rPr>
              <a:t>Contoh: revoke select on </a:t>
            </a:r>
            <a:r>
              <a:rPr lang="en-US" sz="1800" b="0" i="0" u="none" strike="noStrike" baseline="0">
                <a:latin typeface="CIDFont+F4"/>
              </a:rPr>
              <a:t>branch </a:t>
            </a:r>
            <a:r>
              <a:rPr lang="en-US" sz="1800" b="0" i="0" u="none" strike="noStrike" baseline="0">
                <a:latin typeface="CIDFont+F2"/>
              </a:rPr>
              <a:t>from </a:t>
            </a:r>
            <a:r>
              <a:rPr lang="en-US" sz="1800" b="0" i="0" u="none" strike="noStrike" baseline="0">
                <a:latin typeface="CIDFont+F4"/>
              </a:rPr>
              <a:t>U</a:t>
            </a:r>
            <a:r>
              <a:rPr lang="en-US" sz="800" b="0" i="0" u="none" strike="noStrike" baseline="0">
                <a:latin typeface="CIDFont+F4"/>
              </a:rPr>
              <a:t>1</a:t>
            </a:r>
            <a:r>
              <a:rPr lang="en-US" sz="1800" b="0" i="0" u="none" strike="noStrike" baseline="0">
                <a:latin typeface="CIDFont+F4"/>
              </a:rPr>
              <a:t>, U</a:t>
            </a:r>
            <a:r>
              <a:rPr lang="en-US" sz="800" b="0" i="0" u="none" strike="noStrike" baseline="0">
                <a:latin typeface="CIDFont+F4"/>
              </a:rPr>
              <a:t>2</a:t>
            </a:r>
            <a:r>
              <a:rPr lang="en-US" sz="1800" b="0" i="0" u="none" strike="noStrike" baseline="0">
                <a:latin typeface="CIDFont+F4"/>
              </a:rPr>
              <a:t>, U</a:t>
            </a:r>
            <a:r>
              <a:rPr lang="en-US" sz="800" b="0" i="0" u="none" strike="noStrike" baseline="0">
                <a:latin typeface="CIDFont+F4"/>
              </a:rPr>
              <a:t>3 </a:t>
            </a:r>
            <a:r>
              <a:rPr lang="en-US" sz="1800" b="0" i="0" u="none" strike="noStrike" baseline="0">
                <a:latin typeface="CIDFont+F2"/>
              </a:rPr>
              <a:t>cascade</a:t>
            </a:r>
          </a:p>
          <a:p>
            <a:pPr marL="285750" indent="-285750" algn="l">
              <a:buFont typeface="Wingdings" panose="05000000000000000000" pitchFamily="2" charset="2"/>
              <a:buChar char="§"/>
            </a:pPr>
            <a:r>
              <a:rPr lang="en-ID" sz="1800" b="0" i="0" u="none" strike="noStrike" baseline="0">
                <a:latin typeface="CIDFont+F2"/>
              </a:rPr>
              <a:t>Pencabutan hak dari user dapat menyebabkan user lain juga kehilangan hak; disebut Cascading dari mencabut.</a:t>
            </a:r>
          </a:p>
          <a:p>
            <a:pPr marL="285750" indent="-285750" algn="l">
              <a:buFont typeface="Wingdings" panose="05000000000000000000" pitchFamily="2" charset="2"/>
              <a:buChar char="§"/>
            </a:pPr>
            <a:r>
              <a:rPr lang="en-ID" sz="1800" b="0" i="0" u="none" strike="noStrike" baseline="0">
                <a:latin typeface="CIDFont+F2"/>
              </a:rPr>
              <a:t>Kita dapat mencegah Cascading dengan membuat batasan (</a:t>
            </a:r>
            <a:r>
              <a:rPr lang="en-ID" sz="1800" b="0" i="0" u="none" strike="noStrike" baseline="0">
                <a:latin typeface="CIDFont+F1"/>
              </a:rPr>
              <a:t>restrict)</a:t>
            </a:r>
            <a:r>
              <a:rPr lang="en-ID" sz="1800" b="0" i="0" u="none" strike="noStrike" baseline="0">
                <a:latin typeface="CIDFont+F2"/>
              </a:rPr>
              <a:t>:</a:t>
            </a:r>
          </a:p>
          <a:p>
            <a:pPr lvl="1"/>
            <a:r>
              <a:rPr lang="en-US" b="1" i="0" u="none" strike="noStrike" baseline="0">
                <a:solidFill>
                  <a:srgbClr val="0000FF"/>
                </a:solidFill>
                <a:latin typeface="Courier New" panose="02070309020205020404" pitchFamily="49" charset="0"/>
              </a:rPr>
              <a:t>REVOKE</a:t>
            </a:r>
            <a:r>
              <a:rPr lang="en-US" b="0" i="0" u="none" strike="noStrike" baseline="0">
                <a:solidFill>
                  <a:srgbClr val="000000"/>
                </a:solidFill>
                <a:latin typeface="Courier New" panose="02070309020205020404" pitchFamily="49" charset="0"/>
              </a:rPr>
              <a:t> </a:t>
            </a:r>
            <a:r>
              <a:rPr lang="en-US" b="1" i="0" u="none" strike="noStrike" baseline="0">
                <a:solidFill>
                  <a:srgbClr val="0000FF"/>
                </a:solidFill>
                <a:latin typeface="Courier New" panose="02070309020205020404" pitchFamily="49" charset="0"/>
              </a:rPr>
              <a:t>SELECT</a:t>
            </a:r>
            <a:r>
              <a:rPr lang="en-US" b="0" i="0" u="none" strike="noStrike" baseline="0">
                <a:solidFill>
                  <a:srgbClr val="000000"/>
                </a:solidFill>
                <a:latin typeface="Courier New" panose="02070309020205020404" pitchFamily="49" charset="0"/>
              </a:rPr>
              <a:t> </a:t>
            </a:r>
            <a:r>
              <a:rPr lang="en-US" b="1" i="0" u="none" strike="noStrike" baseline="0">
                <a:solidFill>
                  <a:srgbClr val="0000FF"/>
                </a:solidFill>
                <a:latin typeface="Courier New" panose="02070309020205020404" pitchFamily="49" charset="0"/>
              </a:rPr>
              <a:t>ON</a:t>
            </a:r>
            <a:r>
              <a:rPr lang="en-US" b="0" i="0" u="none" strike="noStrike" baseline="0">
                <a:solidFill>
                  <a:srgbClr val="000000"/>
                </a:solidFill>
                <a:latin typeface="Courier New" panose="02070309020205020404" pitchFamily="49" charset="0"/>
              </a:rPr>
              <a:t> </a:t>
            </a:r>
            <a:r>
              <a:rPr lang="en-US" b="0" i="0" u="none" strike="noStrike" baseline="0">
                <a:solidFill>
                  <a:srgbClr val="808000"/>
                </a:solidFill>
                <a:latin typeface="Courier New" panose="02070309020205020404" pitchFamily="49" charset="0"/>
              </a:rPr>
              <a:t>branch</a:t>
            </a:r>
            <a:r>
              <a:rPr lang="en-US" b="0" i="0" u="none" strike="noStrike" baseline="0">
                <a:solidFill>
                  <a:srgbClr val="000000"/>
                </a:solidFill>
                <a:latin typeface="Courier New" panose="02070309020205020404" pitchFamily="49" charset="0"/>
              </a:rPr>
              <a:t> </a:t>
            </a:r>
            <a:r>
              <a:rPr lang="en-US" b="1" i="0" u="none" strike="noStrike" baseline="0">
                <a:solidFill>
                  <a:srgbClr val="0000FF"/>
                </a:solidFill>
                <a:latin typeface="Courier New" panose="02070309020205020404" pitchFamily="49" charset="0"/>
              </a:rPr>
              <a:t>FROM</a:t>
            </a:r>
            <a:r>
              <a:rPr lang="en-US" b="0" i="0" u="none" strike="noStrike" baseline="0">
                <a:solidFill>
                  <a:srgbClr val="000000"/>
                </a:solidFill>
                <a:latin typeface="Courier New" panose="02070309020205020404" pitchFamily="49" charset="0"/>
              </a:rPr>
              <a:t> </a:t>
            </a:r>
            <a:r>
              <a:rPr lang="en-US" b="0" i="0" u="none" strike="noStrike" baseline="0">
                <a:solidFill>
                  <a:srgbClr val="808000"/>
                </a:solidFill>
                <a:latin typeface="Courier New" panose="02070309020205020404" pitchFamily="49" charset="0"/>
              </a:rPr>
              <a:t>U1</a:t>
            </a:r>
            <a:r>
              <a:rPr lang="en-US" b="0" i="0" u="none" strike="noStrike" baseline="0">
                <a:solidFill>
                  <a:srgbClr val="0000FF"/>
                </a:solidFill>
                <a:latin typeface="Courier New" panose="02070309020205020404" pitchFamily="49" charset="0"/>
              </a:rPr>
              <a:t>,</a:t>
            </a:r>
            <a:r>
              <a:rPr lang="en-US" b="0" i="0" u="none" strike="noStrike" baseline="0">
                <a:solidFill>
                  <a:srgbClr val="000000"/>
                </a:solidFill>
                <a:latin typeface="Courier New" panose="02070309020205020404" pitchFamily="49" charset="0"/>
              </a:rPr>
              <a:t> </a:t>
            </a:r>
            <a:r>
              <a:rPr lang="en-US" b="0" i="0" u="none" strike="noStrike" baseline="0">
                <a:solidFill>
                  <a:srgbClr val="808000"/>
                </a:solidFill>
                <a:latin typeface="Courier New" panose="02070309020205020404" pitchFamily="49" charset="0"/>
              </a:rPr>
              <a:t>U2</a:t>
            </a:r>
            <a:r>
              <a:rPr lang="en-US" b="0" i="0" u="none" strike="noStrike" baseline="0">
                <a:solidFill>
                  <a:srgbClr val="0000FF"/>
                </a:solidFill>
                <a:latin typeface="Courier New" panose="02070309020205020404" pitchFamily="49" charset="0"/>
              </a:rPr>
              <a:t>,</a:t>
            </a:r>
            <a:r>
              <a:rPr lang="en-US" b="0" i="0" u="none" strike="noStrike" baseline="0">
                <a:solidFill>
                  <a:srgbClr val="000000"/>
                </a:solidFill>
                <a:latin typeface="Courier New" panose="02070309020205020404" pitchFamily="49" charset="0"/>
              </a:rPr>
              <a:t> </a:t>
            </a:r>
            <a:r>
              <a:rPr lang="en-US" b="0" i="0" u="none" strike="noStrike" baseline="0">
                <a:solidFill>
                  <a:srgbClr val="808000"/>
                </a:solidFill>
                <a:latin typeface="Courier New" panose="02070309020205020404" pitchFamily="49" charset="0"/>
              </a:rPr>
              <a:t>U3</a:t>
            </a:r>
            <a:r>
              <a:rPr lang="en-US" b="0" i="0" u="none" strike="noStrike" baseline="0">
                <a:solidFill>
                  <a:srgbClr val="000000"/>
                </a:solidFill>
                <a:latin typeface="Courier New" panose="02070309020205020404" pitchFamily="49" charset="0"/>
              </a:rPr>
              <a:t> </a:t>
            </a:r>
            <a:r>
              <a:rPr lang="en-US" b="1" i="0" u="none" strike="noStrike" baseline="0">
                <a:solidFill>
                  <a:srgbClr val="0000FF"/>
                </a:solidFill>
                <a:latin typeface="Courier New" panose="02070309020205020404" pitchFamily="49" charset="0"/>
              </a:rPr>
              <a:t>restrict</a:t>
            </a:r>
          </a:p>
          <a:p>
            <a:pPr algn="l"/>
            <a:endParaRPr lang="en-ID" sz="1800" b="0" i="0" u="none" strike="noStrike" baseline="0">
              <a:latin typeface="CIDFont+F2"/>
            </a:endParaRPr>
          </a:p>
          <a:p>
            <a:pPr algn="l"/>
            <a:r>
              <a:rPr lang="en-ID" sz="1800" b="0" i="0" u="none" strike="noStrike" baseline="0">
                <a:latin typeface="CIDFont+F2"/>
              </a:rPr>
              <a:t>dengan </a:t>
            </a:r>
            <a:r>
              <a:rPr lang="en-ID" sz="1800" b="1" u="none" strike="noStrike" baseline="0">
                <a:latin typeface="CIDFont+F1"/>
              </a:rPr>
              <a:t>restrict</a:t>
            </a:r>
            <a:r>
              <a:rPr lang="en-ID" sz="1800" b="0" i="0" u="none" strike="noStrike" baseline="0">
                <a:latin typeface="CIDFont+F2"/>
              </a:rPr>
              <a:t>, perintah </a:t>
            </a:r>
            <a:r>
              <a:rPr lang="en-ID" sz="1800" b="1" i="1" u="none" strike="noStrike" baseline="0">
                <a:latin typeface="CIDFont+F1"/>
              </a:rPr>
              <a:t>revoke gagal </a:t>
            </a:r>
            <a:r>
              <a:rPr lang="en-ID" sz="1800" b="0" i="0" u="none" strike="noStrike" baseline="0">
                <a:latin typeface="CIDFont+F2"/>
              </a:rPr>
              <a:t>jika pencabutan diperlukan.</a:t>
            </a:r>
          </a:p>
          <a:p>
            <a:pPr marL="285750" indent="-285750" algn="l">
              <a:buFont typeface="Wingdings" panose="05000000000000000000" pitchFamily="2" charset="2"/>
              <a:buChar char="§"/>
            </a:pPr>
            <a:r>
              <a:rPr lang="en-ID" sz="1800" b="0" i="0" u="none" strike="noStrike" baseline="0">
                <a:latin typeface="CIDFont+F2"/>
              </a:rPr>
              <a:t>&lt;privilege-list&gt; mungkin semua dicabut</a:t>
            </a:r>
          </a:p>
          <a:p>
            <a:pPr marL="285750" indent="-285750" algn="l">
              <a:buFont typeface="Wingdings" panose="05000000000000000000" pitchFamily="2" charset="2"/>
              <a:buChar char="§"/>
            </a:pPr>
            <a:r>
              <a:rPr lang="en-ID" sz="1800" b="0" i="0" u="none" strike="noStrike" baseline="0">
                <a:latin typeface="CIDFont+F2"/>
              </a:rPr>
              <a:t>Jika &lt;revokee-list&gt; publik meliputi semua user maka akan kehilangan hak kecuali ia diberikan secara eksplisit.</a:t>
            </a:r>
          </a:p>
          <a:p>
            <a:pPr marL="285750" indent="-285750" algn="just">
              <a:buFont typeface="Wingdings" panose="05000000000000000000" pitchFamily="2" charset="2"/>
              <a:buChar char="§"/>
            </a:pPr>
            <a:r>
              <a:rPr lang="en-ID" sz="1800" b="0" i="0" u="none" strike="noStrike" baseline="0">
                <a:latin typeface="CIDFont+F2"/>
              </a:rPr>
              <a:t>Jika hak yang sama diberikan dua kali untuk user yang sama, user dapat mempertahankan hak setelah  pencabutan.</a:t>
            </a:r>
          </a:p>
          <a:p>
            <a:pPr marL="285750" indent="-285750" algn="just">
              <a:buFont typeface="Wingdings" panose="05000000000000000000" pitchFamily="2" charset="2"/>
              <a:buChar char="§"/>
            </a:pPr>
            <a:r>
              <a:rPr lang="en-ID" sz="1800" b="0" i="0" u="none" strike="noStrike" baseline="0">
                <a:latin typeface="CIDFont+F2"/>
              </a:rPr>
              <a:t>Semua hak yang bergantung pada hak yang dicabut maka akan dicabut juga</a:t>
            </a:r>
            <a:endParaRPr lang="en-ID"/>
          </a:p>
        </p:txBody>
      </p:sp>
    </p:spTree>
    <p:extLst>
      <p:ext uri="{BB962C8B-B14F-4D97-AF65-F5344CB8AC3E}">
        <p14:creationId xmlns:p14="http://schemas.microsoft.com/office/powerpoint/2010/main" val="3000052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5D0D4D-4812-436C-563F-D5900CEEFDE8}"/>
              </a:ext>
            </a:extLst>
          </p:cNvPr>
          <p:cNvSpPr txBox="1"/>
          <p:nvPr/>
        </p:nvSpPr>
        <p:spPr>
          <a:xfrm>
            <a:off x="795129" y="920621"/>
            <a:ext cx="10118035" cy="3539430"/>
          </a:xfrm>
          <a:prstGeom prst="rect">
            <a:avLst/>
          </a:prstGeom>
          <a:noFill/>
        </p:spPr>
        <p:txBody>
          <a:bodyPr wrap="square">
            <a:spAutoFit/>
          </a:bodyPr>
          <a:lstStyle/>
          <a:p>
            <a:pPr algn="just"/>
            <a:r>
              <a:rPr lang="en-ID" sz="3200" b="1" i="0" u="none" strike="noStrike" baseline="0">
                <a:latin typeface="CIDFont+F1"/>
              </a:rPr>
              <a:t>Batasan Otoritas SQL</a:t>
            </a:r>
          </a:p>
          <a:p>
            <a:pPr marL="342900" indent="-342900" algn="just">
              <a:buFont typeface="Wingdings" panose="05000000000000000000" pitchFamily="2" charset="2"/>
              <a:buChar char="§"/>
            </a:pPr>
            <a:r>
              <a:rPr lang="en-ID" sz="2400" b="0" i="0" u="none" strike="noStrike" baseline="0">
                <a:latin typeface="CIDFont+F2"/>
              </a:rPr>
              <a:t>SQL tidak mendukung otoritas pada level baris. Misal : kita tidak bisa membatasi mhs untuk hanya melihat (pd baris yg disimpan) nilai mereka</a:t>
            </a:r>
          </a:p>
          <a:p>
            <a:pPr marL="342900" indent="-342900" algn="just">
              <a:buFont typeface="Wingdings" panose="05000000000000000000" pitchFamily="2" charset="2"/>
              <a:buChar char="§"/>
            </a:pPr>
            <a:r>
              <a:rPr lang="en-ID" sz="2400" b="0" i="0" u="none" strike="noStrike" baseline="0">
                <a:latin typeface="CIDFont+F2"/>
              </a:rPr>
              <a:t>Dengan berkembangnya Web mengakses ke databases, pengaksesan database menjadi utama untuk server aplikasi. End users tidak mempunyai database user ids, namun mereka semu dipetakan ke database sama user id</a:t>
            </a:r>
          </a:p>
          <a:p>
            <a:pPr marL="342900" indent="-342900" algn="just">
              <a:buFont typeface="Wingdings" panose="05000000000000000000" pitchFamily="2" charset="2"/>
              <a:buChar char="§"/>
            </a:pPr>
            <a:r>
              <a:rPr lang="nb-NO" sz="2400" b="0" i="0" u="none" strike="noStrike" baseline="0">
                <a:latin typeface="CIDFont+F2"/>
              </a:rPr>
              <a:t>Semua end-user aplikasi (spt aplikasi web) mungkin dipetakan ke database user </a:t>
            </a:r>
            <a:r>
              <a:rPr lang="en-ID" sz="2400" b="0" i="0" u="none" strike="noStrike" baseline="0">
                <a:latin typeface="CIDFont+F2"/>
              </a:rPr>
              <a:t>tunggal</a:t>
            </a:r>
          </a:p>
          <a:p>
            <a:pPr marL="342900" indent="-342900" algn="just">
              <a:buFont typeface="Wingdings" panose="05000000000000000000" pitchFamily="2" charset="2"/>
              <a:buChar char="§"/>
            </a:pPr>
            <a:r>
              <a:rPr lang="en-ID" sz="2400" b="0" i="0" u="none" strike="noStrike" baseline="0">
                <a:latin typeface="CIDFont+F2"/>
              </a:rPr>
              <a:t>Tugas otoritas di atas pada program aplikasi tidak didukung dari SQL</a:t>
            </a:r>
            <a:endParaRPr lang="en-ID" sz="2400"/>
          </a:p>
        </p:txBody>
      </p:sp>
    </p:spTree>
    <p:extLst>
      <p:ext uri="{BB962C8B-B14F-4D97-AF65-F5344CB8AC3E}">
        <p14:creationId xmlns:p14="http://schemas.microsoft.com/office/powerpoint/2010/main" val="356215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3844A2-F56A-58B7-EBFA-62E60523625D}"/>
              </a:ext>
            </a:extLst>
          </p:cNvPr>
          <p:cNvSpPr txBox="1"/>
          <p:nvPr/>
        </p:nvSpPr>
        <p:spPr>
          <a:xfrm>
            <a:off x="1251857" y="983637"/>
            <a:ext cx="9561917" cy="5386090"/>
          </a:xfrm>
          <a:prstGeom prst="rect">
            <a:avLst/>
          </a:prstGeom>
          <a:noFill/>
        </p:spPr>
        <p:txBody>
          <a:bodyPr wrap="square">
            <a:spAutoFit/>
          </a:bodyPr>
          <a:lstStyle/>
          <a:p>
            <a:pPr marL="285750" indent="-285750">
              <a:buFont typeface="Arial" panose="020B0604020202020204" pitchFamily="34" charset="0"/>
              <a:buChar char="•"/>
            </a:pPr>
            <a:r>
              <a:rPr lang="en-ID" b="0" i="0" u="none" strike="noStrike" baseline="0">
                <a:latin typeface="CIDFont+F2"/>
              </a:rPr>
              <a:t>Untuk melihat semua kolom dari suatu tabel :</a:t>
            </a:r>
          </a:p>
          <a:p>
            <a:pPr marL="288925" lvl="1"/>
            <a:r>
              <a:rPr lang="en-ID" b="0" i="0" u="none" strike="noStrike" baseline="0">
                <a:latin typeface="CIDFont+F2"/>
              </a:rPr>
              <a:t>SELECT * FROM nasabah;</a:t>
            </a:r>
          </a:p>
          <a:p>
            <a:pPr marL="288925" lvl="1"/>
            <a:endParaRPr lang="en-ID" b="0" i="0" u="none" strike="noStrike" baseline="0">
              <a:latin typeface="CIDFont+F2"/>
            </a:endParaRPr>
          </a:p>
          <a:p>
            <a:pPr marL="285750" indent="-285750">
              <a:buFont typeface="Arial" panose="020B0604020202020204" pitchFamily="34" charset="0"/>
              <a:buChar char="•"/>
            </a:pPr>
            <a:r>
              <a:rPr lang="en-ID" b="0" i="0" u="none" strike="noStrike" baseline="0">
                <a:latin typeface="CIDFont+F2"/>
              </a:rPr>
              <a:t>Untuk melihat kolom-kolom tertentu:</a:t>
            </a:r>
            <a:br>
              <a:rPr lang="en-ID" b="0" i="0" u="none" strike="noStrike" baseline="0">
                <a:latin typeface="CIDFont+F2"/>
              </a:rPr>
            </a:br>
            <a:r>
              <a:rPr lang="en-ID" b="0" i="0" u="none" strike="noStrike" baseline="0">
                <a:latin typeface="CIDFont+F2"/>
              </a:rPr>
              <a:t>SELECT nama_nasabah FROM nasabah;</a:t>
            </a:r>
          </a:p>
          <a:p>
            <a:endParaRPr lang="en-ID" sz="2000" b="0" i="0" u="none" strike="noStrike" baseline="0">
              <a:latin typeface="CIDFont+F2"/>
            </a:endParaRPr>
          </a:p>
          <a:p>
            <a:pPr marL="288925" lvl="1"/>
            <a:r>
              <a:rPr lang="en-ID">
                <a:latin typeface="CIDFont+F2"/>
              </a:rPr>
              <a:t>SELECT id_nasabah, nama_nasabah FROM nasabah;</a:t>
            </a:r>
          </a:p>
          <a:p>
            <a:pPr marL="288925" lvl="1"/>
            <a:endParaRPr lang="en-ID">
              <a:latin typeface="CIDFont+F2"/>
            </a:endParaRPr>
          </a:p>
          <a:p>
            <a:pPr marL="174625" indent="-342900">
              <a:buFont typeface="Arial" panose="020B0604020202020204" pitchFamily="34" charset="0"/>
              <a:buChar char="•"/>
            </a:pPr>
            <a:r>
              <a:rPr lang="en-ID" b="0" i="0" u="none" strike="noStrike" baseline="0">
                <a:latin typeface="CIDFont+F2"/>
              </a:rPr>
              <a:t>Secara umum:</a:t>
            </a:r>
          </a:p>
          <a:p>
            <a:pPr lvl="1"/>
            <a:r>
              <a:rPr lang="nn-NO" b="0" i="0" u="none" strike="noStrike" baseline="0">
                <a:latin typeface="CIDFont+F2"/>
              </a:rPr>
              <a:t>SELECT &lt;nama kolom,...&gt; FROM &lt;nama tabel&gt;;</a:t>
            </a:r>
          </a:p>
          <a:p>
            <a:pPr lvl="1"/>
            <a:endParaRPr lang="nn-NO" b="0" i="0" u="none" strike="noStrike" baseline="0">
              <a:latin typeface="CIDFont+F2"/>
            </a:endParaRPr>
          </a:p>
          <a:p>
            <a:r>
              <a:rPr lang="en-ID" b="0" i="0" u="none" strike="noStrike" baseline="0">
                <a:latin typeface="CIDFont+F2"/>
              </a:rPr>
              <a:t>AS digunakan untuk mengganti nama kolom pada tampilan SELECT. </a:t>
            </a:r>
          </a:p>
          <a:p>
            <a:r>
              <a:rPr lang="en-ID" b="0" i="0" u="none" strike="noStrike" baseline="0">
                <a:latin typeface="CIDFont+F2"/>
              </a:rPr>
              <a:t>Contoh:</a:t>
            </a:r>
          </a:p>
          <a:p>
            <a:pPr lvl="1"/>
            <a:r>
              <a:rPr lang="pt-BR" b="0" i="0" u="none" strike="noStrike" baseline="0">
                <a:latin typeface="CIDFont+F2"/>
              </a:rPr>
              <a:t>SELECT nama_nasabah AS "Nama Nasabah"</a:t>
            </a:r>
            <a:br>
              <a:rPr lang="pt-BR" b="0" i="0" u="none" strike="noStrike" baseline="0">
                <a:latin typeface="CIDFont+F2"/>
              </a:rPr>
            </a:br>
            <a:r>
              <a:rPr lang="en-ID" b="0" i="0" u="none" strike="noStrike" baseline="0">
                <a:latin typeface="CIDFont+F2"/>
              </a:rPr>
              <a:t>FROM nasabah;</a:t>
            </a:r>
          </a:p>
          <a:p>
            <a:pPr lvl="1"/>
            <a:br>
              <a:rPr lang="en-ID" b="0" i="0" u="none" strike="noStrike" baseline="0">
                <a:latin typeface="CIDFont+F2"/>
              </a:rPr>
            </a:br>
            <a:r>
              <a:rPr lang="pt-BR" b="0" i="0" u="none" strike="noStrike" baseline="0">
                <a:latin typeface="CIDFont+F2"/>
              </a:rPr>
              <a:t>SELECT nama_nasabah AS "Nasabah", alamat_nasabah AS "Alamat </a:t>
            </a:r>
            <a:r>
              <a:rPr lang="en-ID" b="0" i="0" u="none" strike="noStrike" baseline="0">
                <a:latin typeface="CIDFont+F2"/>
              </a:rPr>
              <a:t>Nasabah"</a:t>
            </a:r>
            <a:br>
              <a:rPr lang="en-ID" b="0" i="0" u="none" strike="noStrike" baseline="0">
                <a:latin typeface="CIDFont+F2"/>
              </a:rPr>
            </a:br>
            <a:r>
              <a:rPr lang="en-ID" b="0" i="0" u="none" strike="noStrike" baseline="0">
                <a:latin typeface="CIDFont+F2"/>
              </a:rPr>
              <a:t>FROM nasabah;</a:t>
            </a:r>
            <a:endParaRPr lang="en-ID"/>
          </a:p>
          <a:p>
            <a:pPr marL="288925" lvl="1"/>
            <a:endParaRPr lang="en-ID">
              <a:latin typeface="CIDFont+F2"/>
            </a:endParaRPr>
          </a:p>
        </p:txBody>
      </p:sp>
      <p:sp>
        <p:nvSpPr>
          <p:cNvPr id="6" name="Rectangle 5">
            <a:extLst>
              <a:ext uri="{FF2B5EF4-FFF2-40B4-BE49-F238E27FC236}">
                <a16:creationId xmlns:a16="http://schemas.microsoft.com/office/drawing/2014/main" id="{8E77A296-F970-B765-C493-72A692F67473}"/>
              </a:ext>
            </a:extLst>
          </p:cNvPr>
          <p:cNvSpPr/>
          <p:nvPr/>
        </p:nvSpPr>
        <p:spPr>
          <a:xfrm>
            <a:off x="3994918" y="214196"/>
            <a:ext cx="3248005" cy="769441"/>
          </a:xfrm>
          <a:prstGeom prst="rect">
            <a:avLst/>
          </a:prstGeom>
          <a:noFill/>
        </p:spPr>
        <p:txBody>
          <a:bodyPr wrap="none" lIns="91440" tIns="45720" rIns="91440" bIns="45720">
            <a:spAutoFit/>
          </a:bodyPr>
          <a:lstStyle/>
          <a:p>
            <a:pPr algn="ctr"/>
            <a:r>
              <a:rPr lang="en-ID" sz="4400" b="1" i="0" u="none" strike="noStrike" baseline="0">
                <a:ln w="22225">
                  <a:solidFill>
                    <a:schemeClr val="accent2"/>
                  </a:solidFill>
                  <a:prstDash val="solid"/>
                </a:ln>
                <a:solidFill>
                  <a:schemeClr val="accent2">
                    <a:lumMod val="40000"/>
                    <a:lumOff val="60000"/>
                  </a:schemeClr>
                </a:solidFill>
                <a:latin typeface="CIDFont+F1"/>
              </a:rPr>
              <a:t>Klausa Select</a:t>
            </a:r>
            <a:endParaRPr lang="en-US" sz="4400"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5064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BC28D7-6087-AC1C-F657-34AE7549CD62}"/>
              </a:ext>
            </a:extLst>
          </p:cNvPr>
          <p:cNvSpPr txBox="1"/>
          <p:nvPr/>
        </p:nvSpPr>
        <p:spPr>
          <a:xfrm>
            <a:off x="477078" y="1092303"/>
            <a:ext cx="10992678" cy="5324535"/>
          </a:xfrm>
          <a:prstGeom prst="rect">
            <a:avLst/>
          </a:prstGeom>
          <a:noFill/>
        </p:spPr>
        <p:txBody>
          <a:bodyPr wrap="square">
            <a:spAutoFit/>
          </a:bodyPr>
          <a:lstStyle/>
          <a:p>
            <a:pPr algn="just"/>
            <a:r>
              <a:rPr lang="en-ID" sz="1700" b="0" i="0" u="none" strike="noStrike" baseline="0">
                <a:latin typeface="CIDFont+F2"/>
              </a:rPr>
              <a:t>Klausa ini digunakan untuk menetapkan tabel yang kita jadikan sebagai sumber (lokasi) pencarian data. Sebagaimana kita ketahui, basis data terdiri atas sejumlah tabel yang saling </a:t>
            </a:r>
            <a:r>
              <a:rPr lang="sv-SE" sz="1700" b="0" i="0" u="none" strike="noStrike" baseline="0">
                <a:latin typeface="CIDFont+F2"/>
              </a:rPr>
              <a:t>berhubungan. Karena itu, akan seringkali ada kebutuhan untuk melakukan </a:t>
            </a:r>
            <a:r>
              <a:rPr lang="sv-SE" sz="1700" b="0" i="0" u="none" strike="noStrike" baseline="0">
                <a:latin typeface="CIDFont+F4"/>
              </a:rPr>
              <a:t>query </a:t>
            </a:r>
            <a:r>
              <a:rPr lang="sv-SE" sz="1700" b="0" i="0" u="none" strike="noStrike" baseline="0">
                <a:latin typeface="CIDFont+F2"/>
              </a:rPr>
              <a:t>tidak </a:t>
            </a:r>
            <a:r>
              <a:rPr lang="en-ID" sz="1700" b="0" i="0" u="none" strike="noStrike" baseline="0">
                <a:latin typeface="CIDFont+F2"/>
              </a:rPr>
              <a:t>hanya dari satu tabel, tapi dengan merelasikan beberapa tabel sekaligus. Upaya ini dilakukan karena atribut-atribut yang kita harapkan sebagai hasil </a:t>
            </a:r>
            <a:r>
              <a:rPr lang="en-ID" sz="1700" b="0" i="0" u="none" strike="noStrike" baseline="0">
                <a:latin typeface="CIDFont+F4"/>
              </a:rPr>
              <a:t>query </a:t>
            </a:r>
            <a:r>
              <a:rPr lang="en-ID" sz="1700" b="0" i="0" u="none" strike="noStrike" baseline="0">
                <a:latin typeface="CIDFont+F2"/>
              </a:rPr>
              <a:t>tidak hanya tersedia </a:t>
            </a:r>
            <a:r>
              <a:rPr lang="it-IT" sz="1700" b="0" i="0" u="none" strike="noStrike" baseline="0">
                <a:latin typeface="CIDFont+F2"/>
              </a:rPr>
              <a:t>di sebuah tabel, tapi berada di sejumlah tabel. </a:t>
            </a:r>
            <a:r>
              <a:rPr lang="en-ID" sz="1700" b="0" i="0" u="none" strike="noStrike" baseline="0">
                <a:latin typeface="CIDFont+F2"/>
              </a:rPr>
              <a:t>Contoh-contoh sebelumnya hanya menunjukkan </a:t>
            </a:r>
            <a:r>
              <a:rPr lang="en-ID" sz="1700" b="0" i="0" u="none" strike="noStrike" baseline="0">
                <a:latin typeface="CIDFont+F4"/>
              </a:rPr>
              <a:t>query </a:t>
            </a:r>
            <a:r>
              <a:rPr lang="en-ID" sz="1700" b="0" i="0" u="none" strike="noStrike" baseline="0">
                <a:latin typeface="CIDFont+F2"/>
              </a:rPr>
              <a:t>terhadap sebuah tabel. Sebagai hasil implementasi, tabel Kuliah terdiri atas atribtu-atribut (</a:t>
            </a:r>
            <a:r>
              <a:rPr lang="en-ID" sz="1700" b="0" i="0" u="none" strike="noStrike" baseline="0">
                <a:latin typeface="CIDFont+F4"/>
              </a:rPr>
              <a:t>field</a:t>
            </a:r>
            <a:r>
              <a:rPr lang="en-ID" sz="1700" b="0" i="0" u="none" strike="noStrike" baseline="0">
                <a:latin typeface="CIDFont+F2"/>
              </a:rPr>
              <a:t>) </a:t>
            </a:r>
            <a:r>
              <a:rPr lang="en-ID" sz="1700" b="0" i="0" u="none" strike="noStrike" baseline="0">
                <a:latin typeface="CIDFont+F4"/>
              </a:rPr>
              <a:t>kode_kul, nama_kul, sks, semester </a:t>
            </a:r>
            <a:r>
              <a:rPr lang="en-ID" sz="1700" b="0" i="0" u="none" strike="noStrike" baseline="0">
                <a:latin typeface="CIDFont+F2"/>
              </a:rPr>
              <a:t>dan </a:t>
            </a:r>
            <a:r>
              <a:rPr lang="en-ID" sz="1700" b="0" i="0" u="none" strike="noStrike" baseline="0">
                <a:latin typeface="CIDFont+F4"/>
              </a:rPr>
              <a:t>kode_dos</a:t>
            </a:r>
            <a:r>
              <a:rPr lang="en-ID" sz="1700" b="0" i="0" u="none" strike="noStrike" baseline="0">
                <a:latin typeface="CIDFont+F2"/>
              </a:rPr>
              <a:t>. Jika kita ingin menampilkan data kuliah beserta dosen-dosen yang mengajarkannya, maka kita tidak hanya dapat melakukan </a:t>
            </a:r>
            <a:r>
              <a:rPr lang="en-ID" sz="1700" b="0" i="0" u="none" strike="noStrike" baseline="0">
                <a:latin typeface="CIDFont+F4"/>
              </a:rPr>
              <a:t>query </a:t>
            </a:r>
            <a:r>
              <a:rPr lang="en-ID" sz="1700" b="0" i="0" u="none" strike="noStrike" baseline="0">
                <a:latin typeface="CIDFont+F2"/>
              </a:rPr>
              <a:t>dari tabel Kuliah saja, </a:t>
            </a:r>
            <a:r>
              <a:rPr lang="it-IT" sz="1700" b="0" i="0" u="none" strike="noStrike" baseline="0">
                <a:latin typeface="CIDFont+F2"/>
              </a:rPr>
              <a:t>karena data seperti nama dosen tidak tersimpan di tabel ini, tetapi berada di tabel Dosen. </a:t>
            </a:r>
          </a:p>
          <a:p>
            <a:pPr algn="just"/>
            <a:endParaRPr lang="it-IT" sz="1700" b="0" i="0" u="none" strike="noStrike" baseline="0">
              <a:latin typeface="CIDFont+F2"/>
            </a:endParaRPr>
          </a:p>
          <a:p>
            <a:pPr lvl="1"/>
            <a:r>
              <a:rPr lang="en-ID" sz="1700" b="0" i="0" u="none" strike="noStrike" baseline="0">
                <a:latin typeface="CIDFont+F2"/>
              </a:rPr>
              <a:t>Untuk memenuhi keinginan itu, kita dapat menggunakan ekspresi SQL berikut :</a:t>
            </a:r>
          </a:p>
          <a:p>
            <a:pPr lvl="2"/>
            <a:r>
              <a:rPr lang="en-ID" sz="1700" b="1" i="0" u="none" strike="noStrike" baseline="0">
                <a:latin typeface="CIDFont+F1"/>
              </a:rPr>
              <a:t>select</a:t>
            </a:r>
            <a:r>
              <a:rPr lang="en-ID" sz="1700" b="0" i="0" u="none" strike="noStrike" baseline="0">
                <a:latin typeface="CIDFont+F1"/>
              </a:rPr>
              <a:t> * </a:t>
            </a:r>
          </a:p>
          <a:p>
            <a:pPr lvl="2"/>
            <a:r>
              <a:rPr lang="en-ID" sz="1700" b="1" i="0" u="none" strike="noStrike" baseline="0">
                <a:latin typeface="CIDFont+F1"/>
              </a:rPr>
              <a:t>from</a:t>
            </a:r>
            <a:r>
              <a:rPr lang="en-ID" sz="1700" b="0" i="0" u="none" strike="noStrike" baseline="0">
                <a:latin typeface="CIDFont+F1"/>
              </a:rPr>
              <a:t> </a:t>
            </a:r>
            <a:r>
              <a:rPr lang="en-ID" sz="1700" b="0" i="0" u="none" strike="noStrike" baseline="0">
                <a:latin typeface="CIDFont+F2"/>
              </a:rPr>
              <a:t>kuliah, dosen </a:t>
            </a:r>
          </a:p>
          <a:p>
            <a:pPr lvl="2"/>
            <a:r>
              <a:rPr lang="pt-BR" sz="1700" b="1" i="0" u="none" strike="noStrike" baseline="0">
                <a:latin typeface="CIDFont+F1"/>
              </a:rPr>
              <a:t>where</a:t>
            </a:r>
            <a:r>
              <a:rPr lang="pt-BR" sz="1700" b="0" i="0" u="none" strike="noStrike" baseline="0">
                <a:latin typeface="CIDFont+F1"/>
              </a:rPr>
              <a:t> </a:t>
            </a:r>
            <a:r>
              <a:rPr lang="pt-BR" sz="1700" b="0" i="0" u="none" strike="noStrike" baseline="0">
                <a:latin typeface="CIDFont+F2"/>
              </a:rPr>
              <a:t>kuliah.kode_dos = dosen.kode_dos</a:t>
            </a:r>
          </a:p>
          <a:p>
            <a:pPr algn="just"/>
            <a:br>
              <a:rPr lang="pt-BR" sz="1700" b="0" i="0" u="none" strike="noStrike" baseline="0">
                <a:latin typeface="CIDFont+F2"/>
              </a:rPr>
            </a:br>
            <a:r>
              <a:rPr lang="en-ID" sz="1700" b="0" i="0" u="none" strike="noStrike" baseline="0">
                <a:latin typeface="CIDFont+F2"/>
              </a:rPr>
              <a:t>Perlu diperhatikan, melakukan </a:t>
            </a:r>
            <a:r>
              <a:rPr lang="en-ID" sz="1700" b="0" i="1" u="none" strike="noStrike" baseline="0">
                <a:latin typeface="CIDFont+F4"/>
              </a:rPr>
              <a:t>query</a:t>
            </a:r>
            <a:r>
              <a:rPr lang="en-ID" sz="1700" b="0" i="0" u="none" strike="noStrike" baseline="0">
                <a:latin typeface="CIDFont+F4"/>
              </a:rPr>
              <a:t> </a:t>
            </a:r>
            <a:r>
              <a:rPr lang="en-ID" sz="1700" b="0" i="0" u="none" strike="noStrike" baseline="0">
                <a:latin typeface="CIDFont+F2"/>
              </a:rPr>
              <a:t>terhadap 2 tabel atau lebih tidak bisa dilakukan sembarangan. Tabel-tabel yang menjadi sumber </a:t>
            </a:r>
            <a:r>
              <a:rPr lang="en-ID" sz="1700" i="1">
                <a:latin typeface="CIDFont+F4"/>
              </a:rPr>
              <a:t>query</a:t>
            </a:r>
            <a:r>
              <a:rPr lang="en-ID" sz="1700" b="0" i="0" u="none" strike="noStrike" baseline="0">
                <a:latin typeface="CIDFont+F4"/>
              </a:rPr>
              <a:t> </a:t>
            </a:r>
            <a:r>
              <a:rPr lang="en-ID" sz="1700" b="0" i="0" u="none" strike="noStrike" baseline="0">
                <a:latin typeface="CIDFont+F2"/>
              </a:rPr>
              <a:t>harus memiliki keterhubungan (relasi). Pada perintah di atas, keterhubungan itu diwakili oleh kesamaan nilai pada atribut </a:t>
            </a:r>
            <a:r>
              <a:rPr lang="en-ID" sz="1700" b="0" i="1" u="none" strike="noStrike" baseline="0">
                <a:latin typeface="CIDFont+F4"/>
              </a:rPr>
              <a:t>kode_dos </a:t>
            </a:r>
            <a:r>
              <a:rPr lang="en-ID" sz="1700" b="0" i="0" u="none" strike="noStrike" baseline="0">
                <a:latin typeface="CIDFont+F2"/>
              </a:rPr>
              <a:t>dan kita tahu bahwa atribut ini dimiliki oleh kedua tabel. Ekspresi ‘kuliah.kode_dos’ menunjukkan nilai </a:t>
            </a:r>
            <a:r>
              <a:rPr lang="en-ID" sz="1700" b="0" i="1" u="none" strike="noStrike" baseline="0">
                <a:latin typeface="CIDFont+F4"/>
              </a:rPr>
              <a:t>kode_dos </a:t>
            </a:r>
            <a:r>
              <a:rPr lang="en-ID" sz="1700" b="0" i="0" u="none" strike="noStrike" baseline="0">
                <a:latin typeface="CIDFont+F2"/>
              </a:rPr>
              <a:t>yang berasal dari tabel Kuliah dan ‘dosen.kode_dos’ menunjukkan nilai </a:t>
            </a:r>
            <a:r>
              <a:rPr lang="en-ID" sz="1700" b="0" i="1" u="none" strike="noStrike" baseline="0">
                <a:latin typeface="CIDFont+F4"/>
              </a:rPr>
              <a:t>kode_dos</a:t>
            </a:r>
            <a:r>
              <a:rPr lang="en-ID" sz="1700" b="0" i="0" u="none" strike="noStrike" baseline="0">
                <a:latin typeface="CIDFont+F4"/>
              </a:rPr>
              <a:t> </a:t>
            </a:r>
            <a:r>
              <a:rPr lang="en-ID" sz="1700" b="0" i="0" u="none" strike="noStrike" baseline="0">
                <a:latin typeface="CIDFont+F2"/>
              </a:rPr>
              <a:t>yang berasal dari tabel Dosen.</a:t>
            </a:r>
            <a:endParaRPr lang="en-ID" sz="1700"/>
          </a:p>
        </p:txBody>
      </p:sp>
      <p:sp>
        <p:nvSpPr>
          <p:cNvPr id="5" name="Rectangle 4">
            <a:extLst>
              <a:ext uri="{FF2B5EF4-FFF2-40B4-BE49-F238E27FC236}">
                <a16:creationId xmlns:a16="http://schemas.microsoft.com/office/drawing/2014/main" id="{FA016BCE-ADE2-90F3-E99D-155D125AF535}"/>
              </a:ext>
            </a:extLst>
          </p:cNvPr>
          <p:cNvSpPr/>
          <p:nvPr/>
        </p:nvSpPr>
        <p:spPr>
          <a:xfrm>
            <a:off x="3733694" y="0"/>
            <a:ext cx="3710824" cy="923330"/>
          </a:xfrm>
          <a:prstGeom prst="rect">
            <a:avLst/>
          </a:prstGeom>
          <a:noFill/>
        </p:spPr>
        <p:txBody>
          <a:bodyPr wrap="non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Klausa From</a:t>
            </a:r>
          </a:p>
        </p:txBody>
      </p:sp>
    </p:spTree>
    <p:extLst>
      <p:ext uri="{BB962C8B-B14F-4D97-AF65-F5344CB8AC3E}">
        <p14:creationId xmlns:p14="http://schemas.microsoft.com/office/powerpoint/2010/main" val="225054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B59A16-13BE-4340-7DDF-228643E63EC6}"/>
              </a:ext>
            </a:extLst>
          </p:cNvPr>
          <p:cNvSpPr txBox="1"/>
          <p:nvPr/>
        </p:nvSpPr>
        <p:spPr>
          <a:xfrm>
            <a:off x="858078" y="1040228"/>
            <a:ext cx="10475844" cy="5324535"/>
          </a:xfrm>
          <a:prstGeom prst="rect">
            <a:avLst/>
          </a:prstGeom>
          <a:noFill/>
        </p:spPr>
        <p:txBody>
          <a:bodyPr wrap="square">
            <a:spAutoFit/>
          </a:bodyPr>
          <a:lstStyle/>
          <a:p>
            <a:pPr algn="just"/>
            <a:r>
              <a:rPr lang="sv-SE" sz="2000" b="0" i="0" u="none" strike="noStrike" baseline="0">
                <a:latin typeface="CIDFont+F2"/>
              </a:rPr>
              <a:t>Kita dapat menggunakan nama alias untuk tabel-tabel pada klausa </a:t>
            </a:r>
            <a:r>
              <a:rPr lang="sv-SE" sz="2000" b="0" i="1" u="none" strike="noStrike" baseline="0">
                <a:latin typeface="CIDFont+F4"/>
              </a:rPr>
              <a:t>from</a:t>
            </a:r>
            <a:r>
              <a:rPr lang="sv-SE" sz="2000" b="0" i="0" u="none" strike="noStrike" baseline="0">
                <a:latin typeface="CIDFont+F4"/>
              </a:rPr>
              <a:t> </a:t>
            </a:r>
            <a:r>
              <a:rPr lang="sv-SE" sz="2000" b="0" i="0" u="none" strike="noStrike" baseline="0">
                <a:latin typeface="CIDFont+F2"/>
              </a:rPr>
              <a:t>untuk </a:t>
            </a:r>
            <a:r>
              <a:rPr lang="en-ID" sz="2000" b="0" i="0" u="none" strike="noStrike" baseline="0">
                <a:latin typeface="CIDFont+F2"/>
              </a:rPr>
              <a:t>menyederhanakan penulisan. Ekspresi </a:t>
            </a:r>
            <a:r>
              <a:rPr lang="en-ID" sz="2000" b="0" i="1" u="none" strike="noStrike" baseline="0">
                <a:latin typeface="CIDFont+F4"/>
              </a:rPr>
              <a:t>query</a:t>
            </a:r>
            <a:r>
              <a:rPr lang="en-ID" sz="2000" b="0" i="0" u="none" strike="noStrike" baseline="0">
                <a:latin typeface="CIDFont+F4"/>
              </a:rPr>
              <a:t> </a:t>
            </a:r>
            <a:r>
              <a:rPr lang="en-ID" sz="2000" b="0" i="0" u="none" strike="noStrike" baseline="0">
                <a:latin typeface="CIDFont+F2"/>
              </a:rPr>
              <a:t>di atas, dengan hasil yang sama, dapat pula dinyatakan dengan ekspresi sebagai berikut :</a:t>
            </a:r>
          </a:p>
          <a:p>
            <a:pPr lvl="1"/>
            <a:br>
              <a:rPr lang="en-ID" sz="2000" b="0" i="0" u="none" strike="noStrike" baseline="0">
                <a:latin typeface="CIDFont+F2"/>
              </a:rPr>
            </a:br>
            <a:r>
              <a:rPr lang="en-ID" sz="2000" b="1" i="0" u="none" strike="noStrike" baseline="0">
                <a:latin typeface="CIDFont+F1"/>
              </a:rPr>
              <a:t>select</a:t>
            </a:r>
            <a:r>
              <a:rPr lang="en-ID" sz="2000" b="0" i="0" u="none" strike="noStrike" baseline="0">
                <a:latin typeface="CIDFont+F1"/>
              </a:rPr>
              <a:t> *</a:t>
            </a:r>
            <a:br>
              <a:rPr lang="en-ID" sz="2000" b="0" i="0" u="none" strike="noStrike" baseline="0">
                <a:latin typeface="CIDFont+F1"/>
              </a:rPr>
            </a:br>
            <a:r>
              <a:rPr lang="en-US" sz="2000" b="1" i="0" u="none" strike="noStrike" baseline="0">
                <a:latin typeface="CIDFont+F1"/>
              </a:rPr>
              <a:t>from</a:t>
            </a:r>
            <a:r>
              <a:rPr lang="en-US" sz="2000" b="0" i="0" u="none" strike="noStrike" baseline="0">
                <a:latin typeface="CIDFont+F1"/>
              </a:rPr>
              <a:t> </a:t>
            </a:r>
            <a:r>
              <a:rPr lang="en-US" sz="2000" b="0" i="0" u="none" strike="noStrike" baseline="0">
                <a:latin typeface="CIDFont+F2"/>
              </a:rPr>
              <a:t>kuliah k, dosen d</a:t>
            </a:r>
            <a:br>
              <a:rPr lang="en-US" sz="2000" b="0" i="0" u="none" strike="noStrike" baseline="0">
                <a:latin typeface="CIDFont+F2"/>
              </a:rPr>
            </a:br>
            <a:r>
              <a:rPr lang="pt-BR" sz="2000" b="1" i="0" u="none" strike="noStrike" baseline="0">
                <a:latin typeface="CIDFont+F1"/>
              </a:rPr>
              <a:t>where</a:t>
            </a:r>
            <a:r>
              <a:rPr lang="pt-BR" sz="2000" b="0" i="0" u="none" strike="noStrike" baseline="0">
                <a:latin typeface="CIDFont+F1"/>
              </a:rPr>
              <a:t> </a:t>
            </a:r>
            <a:r>
              <a:rPr lang="pt-BR" sz="2000" b="0" i="0" u="none" strike="noStrike" baseline="0">
                <a:latin typeface="CIDFont+F2"/>
              </a:rPr>
              <a:t>k.kode_dos = d.kode_dos</a:t>
            </a:r>
          </a:p>
          <a:p>
            <a:pPr algn="just"/>
            <a:br>
              <a:rPr lang="pt-BR" sz="2000" b="0" i="0" u="none" strike="noStrike" baseline="0">
                <a:latin typeface="CIDFont+F2"/>
              </a:rPr>
            </a:br>
            <a:r>
              <a:rPr lang="nn-NO" sz="2000" b="0" i="0" u="none" strike="noStrike" baseline="0">
                <a:latin typeface="CIDFont+F2"/>
              </a:rPr>
              <a:t>Terhadap sumber data (tabel </a:t>
            </a:r>
            <a:r>
              <a:rPr lang="nn-NO" sz="2000" b="0" i="1" u="none" strike="noStrike" baseline="0">
                <a:latin typeface="CIDFont+F4"/>
              </a:rPr>
              <a:t>query</a:t>
            </a:r>
            <a:r>
              <a:rPr lang="nn-NO" sz="2000" b="0" i="0" u="none" strike="noStrike" baseline="0">
                <a:latin typeface="CIDFont+F2"/>
              </a:rPr>
              <a:t>) yang banyak, tanda * (asterisk) pada klausa select </a:t>
            </a:r>
            <a:r>
              <a:rPr lang="en-ID" sz="2000" b="0" i="0" u="none" strike="noStrike" baseline="0">
                <a:latin typeface="CIDFont+F2"/>
              </a:rPr>
              <a:t>akan mengacu pada semua atribut yang ada di semua tabel yang disebutkan pada klausa </a:t>
            </a:r>
            <a:r>
              <a:rPr lang="sv-SE" sz="2000" b="1" i="0" u="none" strike="noStrike" baseline="0">
                <a:latin typeface="CIDFont+F1"/>
              </a:rPr>
              <a:t>from</a:t>
            </a:r>
            <a:r>
              <a:rPr lang="sv-SE" sz="2000" b="0" i="0" u="none" strike="noStrike" baseline="0">
                <a:latin typeface="CIDFont+F2"/>
              </a:rPr>
              <a:t>. Jika kita hanya ingin menampilkan atribut-atribut tertentu saja, maka nama tabel </a:t>
            </a:r>
            <a:r>
              <a:rPr lang="en-ID" sz="2000" b="0" i="0" u="none" strike="noStrike" baseline="0">
                <a:latin typeface="CIDFont+F2"/>
              </a:rPr>
              <a:t>atau aliasnya dapat kita gunakan untuk memperjelas asal atribut yang kita tampilkan tersebut, misalnya : </a:t>
            </a:r>
          </a:p>
          <a:p>
            <a:endParaRPr lang="en-ID" sz="2000" b="0" i="0" u="none" strike="noStrike" baseline="0">
              <a:latin typeface="CIDFont+F2"/>
            </a:endParaRPr>
          </a:p>
          <a:p>
            <a:pPr lvl="1"/>
            <a:r>
              <a:rPr lang="en-ID" sz="2000" b="1" i="0" u="none" strike="noStrike" baseline="0">
                <a:latin typeface="CIDFont+F1"/>
              </a:rPr>
              <a:t>select</a:t>
            </a:r>
            <a:r>
              <a:rPr lang="en-ID" sz="2000" b="0" i="0" u="none" strike="noStrike" baseline="0">
                <a:latin typeface="CIDFont+F1"/>
              </a:rPr>
              <a:t> </a:t>
            </a:r>
            <a:r>
              <a:rPr lang="en-ID" sz="2000" b="0" i="0" u="none" strike="noStrike" baseline="0">
                <a:latin typeface="CIDFont+F2"/>
              </a:rPr>
              <a:t>k.kode_kul, k.nama_kul, d.nama_dos</a:t>
            </a:r>
            <a:br>
              <a:rPr lang="en-ID" sz="2000" b="0" i="0" u="none" strike="noStrike" baseline="0">
                <a:latin typeface="CIDFont+F2"/>
              </a:rPr>
            </a:br>
            <a:r>
              <a:rPr lang="en-US" sz="2000" b="1" i="0" u="none" strike="noStrike" baseline="0">
                <a:latin typeface="CIDFont+F1"/>
              </a:rPr>
              <a:t>from</a:t>
            </a:r>
            <a:r>
              <a:rPr lang="en-US" sz="2000" b="0" i="0" u="none" strike="noStrike" baseline="0">
                <a:latin typeface="CIDFont+F1"/>
              </a:rPr>
              <a:t> </a:t>
            </a:r>
            <a:r>
              <a:rPr lang="en-US" sz="2000" b="0" i="0" u="none" strike="noStrike" baseline="0">
                <a:latin typeface="CIDFont+F2"/>
              </a:rPr>
              <a:t>kuliah k, dosen d</a:t>
            </a:r>
            <a:br>
              <a:rPr lang="en-US" sz="2000" b="0" i="0" u="none" strike="noStrike" baseline="0">
                <a:latin typeface="CIDFont+F2"/>
              </a:rPr>
            </a:br>
            <a:r>
              <a:rPr lang="pt-BR" sz="2000" b="1" i="0" u="none" strike="noStrike" baseline="0">
                <a:latin typeface="CIDFont+F1"/>
              </a:rPr>
              <a:t>where</a:t>
            </a:r>
            <a:r>
              <a:rPr lang="pt-BR" sz="2000" b="0" i="0" u="none" strike="noStrike" baseline="0">
                <a:latin typeface="CIDFont+F1"/>
              </a:rPr>
              <a:t> </a:t>
            </a:r>
            <a:r>
              <a:rPr lang="pt-BR" sz="2000" b="0" i="0" u="none" strike="noStrike" baseline="0">
                <a:latin typeface="CIDFont+F2"/>
              </a:rPr>
              <a:t>k.kode_dos = d.kode_dos</a:t>
            </a:r>
            <a:endParaRPr lang="en-ID" sz="2000"/>
          </a:p>
        </p:txBody>
      </p:sp>
    </p:spTree>
    <p:extLst>
      <p:ext uri="{BB962C8B-B14F-4D97-AF65-F5344CB8AC3E}">
        <p14:creationId xmlns:p14="http://schemas.microsoft.com/office/powerpoint/2010/main" val="64474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E4CF1E-337F-6929-03D0-0C7AB9A10E71}"/>
              </a:ext>
            </a:extLst>
          </p:cNvPr>
          <p:cNvSpPr txBox="1"/>
          <p:nvPr/>
        </p:nvSpPr>
        <p:spPr>
          <a:xfrm>
            <a:off x="848139" y="874307"/>
            <a:ext cx="10972799" cy="5909310"/>
          </a:xfrm>
          <a:prstGeom prst="rect">
            <a:avLst/>
          </a:prstGeom>
          <a:noFill/>
        </p:spPr>
        <p:txBody>
          <a:bodyPr wrap="square">
            <a:spAutoFit/>
          </a:bodyPr>
          <a:lstStyle/>
          <a:p>
            <a:r>
              <a:rPr lang="en-ID" b="0" i="0" u="none" strike="noStrike" baseline="0">
                <a:latin typeface="CIDFont+F2"/>
              </a:rPr>
              <a:t>Digunakan untuk membatasi hasil SELECT yang ditampilkan berdasarkan kondisi yang ditentukan. </a:t>
            </a:r>
            <a:endParaRPr lang="en-ID">
              <a:latin typeface="CIDFont+F2"/>
            </a:endParaRPr>
          </a:p>
          <a:p>
            <a:r>
              <a:rPr lang="en-ID" b="0" i="0" u="none" strike="noStrike" baseline="0">
                <a:latin typeface="CIDFont+F2"/>
              </a:rPr>
              <a:t>Contoh:</a:t>
            </a:r>
          </a:p>
          <a:p>
            <a:pPr lvl="1"/>
            <a:br>
              <a:rPr lang="en-ID" b="0" i="0" u="none" strike="noStrike" baseline="0">
                <a:latin typeface="CIDFont+F2"/>
              </a:rPr>
            </a:br>
            <a:r>
              <a:rPr lang="en-ID" b="1" i="0" u="none" strike="noStrike" baseline="0">
                <a:latin typeface="CIDFont+F2"/>
              </a:rPr>
              <a:t>SELECT</a:t>
            </a:r>
            <a:r>
              <a:rPr lang="en-ID" b="0" i="0" u="none" strike="noStrike" baseline="0">
                <a:latin typeface="CIDFont+F2"/>
              </a:rPr>
              <a:t> nama_nasabah </a:t>
            </a:r>
            <a:r>
              <a:rPr lang="en-ID" b="1" i="0" u="none" strike="noStrike" baseline="0">
                <a:latin typeface="CIDFont+F2"/>
              </a:rPr>
              <a:t>FROM</a:t>
            </a:r>
            <a:r>
              <a:rPr lang="en-ID" b="0" i="0" u="none" strike="noStrike" baseline="0">
                <a:latin typeface="CIDFont+F2"/>
              </a:rPr>
              <a:t> nasabah</a:t>
            </a:r>
            <a:br>
              <a:rPr lang="en-ID" b="0" i="0" u="none" strike="noStrike" baseline="0">
                <a:latin typeface="CIDFont+F2"/>
              </a:rPr>
            </a:br>
            <a:r>
              <a:rPr lang="en-ID" b="1" i="0" u="none" strike="noStrike" baseline="0">
                <a:latin typeface="CIDFont+F2"/>
              </a:rPr>
              <a:t>WHERE</a:t>
            </a:r>
            <a:r>
              <a:rPr lang="en-ID" b="0" i="0" u="none" strike="noStrike" baseline="0">
                <a:latin typeface="CIDFont+F2"/>
              </a:rPr>
              <a:t> nama_nasabah = 'Ali Topan’;</a:t>
            </a:r>
          </a:p>
          <a:p>
            <a:pPr lvl="1"/>
            <a:br>
              <a:rPr lang="en-ID" b="0" i="0" u="none" strike="noStrike" baseline="0">
                <a:latin typeface="CIDFont+F2"/>
              </a:rPr>
            </a:br>
            <a:r>
              <a:rPr lang="pl-PL" b="1" i="0" u="none" strike="noStrike" baseline="0">
                <a:latin typeface="CIDFont+F2"/>
              </a:rPr>
              <a:t>SELECT</a:t>
            </a:r>
            <a:r>
              <a:rPr lang="pl-PL" b="0" i="0" u="none" strike="noStrike" baseline="0">
                <a:latin typeface="CIDFont+F2"/>
              </a:rPr>
              <a:t> nama_nasabah, alamat_nasabah</a:t>
            </a:r>
            <a:br>
              <a:rPr lang="pl-PL" b="0" i="0" u="none" strike="noStrike" baseline="0">
                <a:latin typeface="CIDFont+F2"/>
              </a:rPr>
            </a:br>
            <a:r>
              <a:rPr lang="en-ID" b="1" i="0" u="none" strike="noStrike" baseline="0">
                <a:latin typeface="CIDFont+F2"/>
              </a:rPr>
              <a:t>FROM</a:t>
            </a:r>
            <a:r>
              <a:rPr lang="en-ID" b="0" i="0" u="none" strike="noStrike" baseline="0">
                <a:latin typeface="CIDFont+F2"/>
              </a:rPr>
              <a:t> nasabah</a:t>
            </a:r>
            <a:br>
              <a:rPr lang="en-ID" b="0" i="0" u="none" strike="noStrike" baseline="0">
                <a:latin typeface="CIDFont+F2"/>
              </a:rPr>
            </a:br>
            <a:r>
              <a:rPr lang="en-ID" b="1" i="0" u="none" strike="noStrike" baseline="0">
                <a:latin typeface="CIDFont+F2"/>
              </a:rPr>
              <a:t>WHERE</a:t>
            </a:r>
            <a:r>
              <a:rPr lang="en-ID" b="0" i="0" u="none" strike="noStrike" baseline="0">
                <a:latin typeface="CIDFont+F2"/>
              </a:rPr>
              <a:t> id_nasabah = 2;</a:t>
            </a:r>
          </a:p>
          <a:p>
            <a:pPr lvl="1"/>
            <a:endParaRPr lang="en-ID" b="0" i="0" u="none" strike="noStrike" baseline="0">
              <a:latin typeface="CIDFont+F2"/>
            </a:endParaRPr>
          </a:p>
          <a:p>
            <a:pPr marL="285750" indent="-285750">
              <a:buFont typeface="Arial" panose="020B0604020202020204" pitchFamily="34" charset="0"/>
              <a:buChar char="•"/>
            </a:pPr>
            <a:r>
              <a:rPr lang="en-ID" b="1" i="0" u="none" strike="noStrike" baseline="0">
                <a:latin typeface="CIDFont+F2"/>
              </a:rPr>
              <a:t>Bisa menggunakan &gt;, &lt;, &lt;&gt; (atau !=), &gt;=, &lt;=</a:t>
            </a:r>
          </a:p>
          <a:p>
            <a:pPr marL="285750" indent="-285750">
              <a:buFont typeface="Arial" panose="020B0604020202020204" pitchFamily="34" charset="0"/>
              <a:buChar char="•"/>
            </a:pPr>
            <a:r>
              <a:rPr lang="en-ID" b="1" i="0" u="none" strike="noStrike" baseline="0">
                <a:latin typeface="CIDFont+F2"/>
              </a:rPr>
              <a:t>Gunakan AND atau OR untuk lebih dari satu kondisi:</a:t>
            </a:r>
          </a:p>
          <a:p>
            <a:pPr lvl="2"/>
            <a:br>
              <a:rPr lang="en-ID" b="0" i="0" u="none" strike="noStrike" baseline="0">
                <a:latin typeface="CIDFont+F2"/>
              </a:rPr>
            </a:br>
            <a:r>
              <a:rPr lang="en-ID" b="1" i="0" u="none" strike="noStrike" baseline="0">
                <a:latin typeface="CIDFont+F2"/>
              </a:rPr>
              <a:t>SELECT</a:t>
            </a:r>
            <a:r>
              <a:rPr lang="en-ID" b="0" i="0" u="none" strike="noStrike" baseline="0">
                <a:latin typeface="CIDFont+F2"/>
              </a:rPr>
              <a:t> * </a:t>
            </a:r>
            <a:r>
              <a:rPr lang="en-ID" b="1" i="0" u="none" strike="noStrike" baseline="0">
                <a:latin typeface="CIDFont+F2"/>
              </a:rPr>
              <a:t>FROM</a:t>
            </a:r>
            <a:r>
              <a:rPr lang="en-ID" b="0" i="0" u="none" strike="noStrike" baseline="0">
                <a:latin typeface="CIDFont+F2"/>
              </a:rPr>
              <a:t> nasabah</a:t>
            </a:r>
            <a:br>
              <a:rPr lang="en-ID" b="0" i="0" u="none" strike="noStrike" baseline="0">
                <a:latin typeface="CIDFont+F2"/>
              </a:rPr>
            </a:br>
            <a:r>
              <a:rPr lang="it-IT" b="1" i="0" u="none" strike="noStrike" baseline="0">
                <a:latin typeface="CIDFont+F2"/>
              </a:rPr>
              <a:t>WHERE</a:t>
            </a:r>
            <a:r>
              <a:rPr lang="it-IT" b="0" i="0" u="none" strike="noStrike" baseline="0">
                <a:latin typeface="CIDFont+F2"/>
              </a:rPr>
              <a:t> nama_nasabah = 'Rina Marsudi'</a:t>
            </a:r>
            <a:br>
              <a:rPr lang="it-IT" b="0" i="0" u="none" strike="noStrike" baseline="0">
                <a:latin typeface="CIDFont+F2"/>
              </a:rPr>
            </a:br>
            <a:r>
              <a:rPr lang="en-ID" b="1" i="0" u="none" strike="noStrike" baseline="0">
                <a:latin typeface="CIDFont+F2"/>
              </a:rPr>
              <a:t>AND</a:t>
            </a:r>
            <a:r>
              <a:rPr lang="en-ID" b="0" i="0" u="none" strike="noStrike" baseline="0">
                <a:latin typeface="CIDFont+F2"/>
              </a:rPr>
              <a:t> alamat_nasabah = 'Jl. Kusumanegara 30’;</a:t>
            </a:r>
          </a:p>
          <a:p>
            <a:pPr lvl="2"/>
            <a:br>
              <a:rPr lang="en-ID" b="0" i="0" u="none" strike="noStrike" baseline="0">
                <a:latin typeface="CIDFont+F2"/>
              </a:rPr>
            </a:br>
            <a:r>
              <a:rPr lang="en-ID" b="1" i="0" u="none" strike="noStrike" baseline="0">
                <a:latin typeface="CIDFont+F2"/>
              </a:rPr>
              <a:t>SELECT</a:t>
            </a:r>
            <a:r>
              <a:rPr lang="en-ID" b="0" i="0" u="none" strike="noStrike" baseline="0">
                <a:latin typeface="CIDFont+F2"/>
              </a:rPr>
              <a:t> * FROM nasabah</a:t>
            </a:r>
            <a:br>
              <a:rPr lang="en-ID" b="0" i="0" u="none" strike="noStrike" baseline="0">
                <a:latin typeface="CIDFont+F2"/>
              </a:rPr>
            </a:br>
            <a:r>
              <a:rPr lang="en-ID" b="1" i="0" u="none" strike="noStrike" baseline="0">
                <a:latin typeface="CIDFont+F2"/>
              </a:rPr>
              <a:t>WHERE</a:t>
            </a:r>
            <a:r>
              <a:rPr lang="en-ID" b="0" i="0" u="none" strike="noStrike" baseline="0">
                <a:latin typeface="CIDFont+F2"/>
              </a:rPr>
              <a:t> nama_nasabah = 'Ali Topan'</a:t>
            </a:r>
            <a:br>
              <a:rPr lang="en-ID" b="0" i="0" u="none" strike="noStrike" baseline="0">
                <a:latin typeface="CIDFont+F2"/>
              </a:rPr>
            </a:br>
            <a:r>
              <a:rPr lang="en-ID" b="1" i="0" u="none" strike="noStrike" baseline="0">
                <a:latin typeface="CIDFont+F2"/>
              </a:rPr>
              <a:t>OR</a:t>
            </a:r>
            <a:r>
              <a:rPr lang="en-ID" b="0" i="0" u="none" strike="noStrike" baseline="0">
                <a:latin typeface="CIDFont+F2"/>
              </a:rPr>
              <a:t> id_nasabah = 2;</a:t>
            </a:r>
            <a:br>
              <a:rPr lang="en-ID" b="0" i="0" u="none" strike="noStrike" baseline="0">
                <a:latin typeface="CIDFont+F2"/>
              </a:rPr>
            </a:br>
            <a:endParaRPr lang="en-ID"/>
          </a:p>
        </p:txBody>
      </p:sp>
      <p:sp>
        <p:nvSpPr>
          <p:cNvPr id="5" name="Rectangle 4">
            <a:extLst>
              <a:ext uri="{FF2B5EF4-FFF2-40B4-BE49-F238E27FC236}">
                <a16:creationId xmlns:a16="http://schemas.microsoft.com/office/drawing/2014/main" id="{197E1C7C-BB0C-3EEB-02A9-87FE2A870BCA}"/>
              </a:ext>
            </a:extLst>
          </p:cNvPr>
          <p:cNvSpPr/>
          <p:nvPr/>
        </p:nvSpPr>
        <p:spPr>
          <a:xfrm>
            <a:off x="4186623" y="104866"/>
            <a:ext cx="3421193" cy="769441"/>
          </a:xfrm>
          <a:prstGeom prst="rect">
            <a:avLst/>
          </a:prstGeom>
          <a:noFill/>
        </p:spPr>
        <p:txBody>
          <a:bodyPr wrap="none" lIns="91440" tIns="45720" rIns="91440" bIns="45720">
            <a:spAutoFit/>
          </a:bodyPr>
          <a:lstStyle/>
          <a:p>
            <a:pPr algn="ctr"/>
            <a:r>
              <a:rPr lang="en-US" sz="4400" b="1" cap="none" spc="0">
                <a:ln w="22225">
                  <a:solidFill>
                    <a:schemeClr val="accent2"/>
                  </a:solidFill>
                  <a:prstDash val="solid"/>
                </a:ln>
                <a:solidFill>
                  <a:schemeClr val="accent2">
                    <a:lumMod val="40000"/>
                    <a:lumOff val="60000"/>
                  </a:schemeClr>
                </a:solidFill>
                <a:effectLst/>
              </a:rPr>
              <a:t>Klausa Where</a:t>
            </a:r>
          </a:p>
        </p:txBody>
      </p:sp>
    </p:spTree>
    <p:extLst>
      <p:ext uri="{BB962C8B-B14F-4D97-AF65-F5344CB8AC3E}">
        <p14:creationId xmlns:p14="http://schemas.microsoft.com/office/powerpoint/2010/main" val="277181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5637</Words>
  <Application>Microsoft Office PowerPoint</Application>
  <PresentationFormat>Widescreen</PresentationFormat>
  <Paragraphs>719</Paragraphs>
  <Slides>51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Arial</vt:lpstr>
      <vt:lpstr>Calibri</vt:lpstr>
      <vt:lpstr>Calibri Light</vt:lpstr>
      <vt:lpstr>CIDFont+F1</vt:lpstr>
      <vt:lpstr>CIDFont+F12</vt:lpstr>
      <vt:lpstr>CIDFont+F13</vt:lpstr>
      <vt:lpstr>CIDFont+F14</vt:lpstr>
      <vt:lpstr>CIDFont+F15</vt:lpstr>
      <vt:lpstr>CIDFont+F2</vt:lpstr>
      <vt:lpstr>CIDFont+F3</vt:lpstr>
      <vt:lpstr>CIDFont+F4</vt:lpstr>
      <vt:lpstr>CIDFont+F7</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Siraj</dc:creator>
  <cp:lastModifiedBy>Siraj</cp:lastModifiedBy>
  <cp:revision>38</cp:revision>
  <dcterms:created xsi:type="dcterms:W3CDTF">2022-09-25T07:39:32Z</dcterms:created>
  <dcterms:modified xsi:type="dcterms:W3CDTF">2022-10-01T00:44:38Z</dcterms:modified>
</cp:coreProperties>
</file>