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317" r:id="rId11"/>
    <p:sldId id="265" r:id="rId12"/>
    <p:sldId id="266" r:id="rId13"/>
    <p:sldId id="267" r:id="rId14"/>
    <p:sldId id="268" r:id="rId15"/>
    <p:sldId id="269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8" r:id="rId42"/>
    <p:sldId id="296" r:id="rId43"/>
    <p:sldId id="297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5" r:id="rId6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392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png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png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png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png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F9741-E8B8-4A5A-BF86-5D05A1F494A9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332D1-7964-4C79-AD67-CA048B381E0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F9741-E8B8-4A5A-BF86-5D05A1F494A9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332D1-7964-4C79-AD67-CA048B381E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F9741-E8B8-4A5A-BF86-5D05A1F494A9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332D1-7964-4C79-AD67-CA048B381E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F9741-E8B8-4A5A-BF86-5D05A1F494A9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332D1-7964-4C79-AD67-CA048B381E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F9741-E8B8-4A5A-BF86-5D05A1F494A9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332D1-7964-4C79-AD67-CA048B381E0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F9741-E8B8-4A5A-BF86-5D05A1F494A9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332D1-7964-4C79-AD67-CA048B381E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F9741-E8B8-4A5A-BF86-5D05A1F494A9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332D1-7964-4C79-AD67-CA048B381E0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F9741-E8B8-4A5A-BF86-5D05A1F494A9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332D1-7964-4C79-AD67-CA048B381E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F9741-E8B8-4A5A-BF86-5D05A1F494A9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332D1-7964-4C79-AD67-CA048B381E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F9741-E8B8-4A5A-BF86-5D05A1F494A9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332D1-7964-4C79-AD67-CA048B381E0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F9741-E8B8-4A5A-BF86-5D05A1F494A9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332D1-7964-4C79-AD67-CA048B381E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F81F9741-E8B8-4A5A-BF86-5D05A1F494A9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BA5332D1-7964-4C79-AD67-CA048B381E01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Internet_Control_Message_Protocol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9.png"/><Relationship Id="rId5" Type="http://schemas.openxmlformats.org/officeDocument/2006/relationships/oleObject" Target="../embeddings/oleObject8.bin"/><Relationship Id="rId4" Type="http://schemas.openxmlformats.org/officeDocument/2006/relationships/hyperlink" Target="http://en.wikipedia.org/wiki/User_Datagram_Protocol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0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2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1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5.png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16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17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18.bin"/><Relationship Id="rId5" Type="http://schemas.openxmlformats.org/officeDocument/2006/relationships/image" Target="../media/image18.png"/><Relationship Id="rId4" Type="http://schemas.openxmlformats.org/officeDocument/2006/relationships/oleObject" Target="../embeddings/oleObject17.bin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21.png"/><Relationship Id="rId4" Type="http://schemas.openxmlformats.org/officeDocument/2006/relationships/oleObject" Target="../embeddings/oleObject19.bin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23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24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26.png"/><Relationship Id="rId5" Type="http://schemas.openxmlformats.org/officeDocument/2006/relationships/oleObject" Target="../embeddings/oleObject23.bin"/><Relationship Id="rId4" Type="http://schemas.openxmlformats.org/officeDocument/2006/relationships/image" Target="../media/image25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30.png"/><Relationship Id="rId5" Type="http://schemas.openxmlformats.org/officeDocument/2006/relationships/oleObject" Target="../embeddings/oleObject25.bin"/><Relationship Id="rId4" Type="http://schemas.openxmlformats.org/officeDocument/2006/relationships/image" Target="../media/image29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b="1" cap="none" spc="0" dirty="0" err="1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Pengenalan</a:t>
            </a:r>
            <a:r>
              <a:rPr lang="en-US" b="1" cap="none" spc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 &amp; Trend </a:t>
            </a:r>
            <a:r>
              <a:rPr lang="en-US" b="1" cap="none" spc="0" dirty="0" err="1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Keamanan</a:t>
            </a:r>
            <a:r>
              <a:rPr lang="en-US" b="1" cap="none" spc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 </a:t>
            </a:r>
            <a:r>
              <a:rPr lang="en-US" b="1" cap="none" spc="0" dirty="0" err="1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Komputer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863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533400"/>
            <a:ext cx="8229600" cy="990600"/>
          </a:xfrm>
        </p:spPr>
        <p:txBody>
          <a:bodyPr>
            <a:normAutofit/>
          </a:bodyPr>
          <a:lstStyle/>
          <a:p>
            <a:r>
              <a:rPr lang="en-US" b="1" dirty="0">
                <a:effectLst>
                  <a:reflection blurRad="6350" stA="60000" endA="900" endPos="58000" dir="5400000" sy="-100000" algn="bl" rotWithShape="0"/>
                </a:effectLst>
              </a:rPr>
              <a:t>Security </a:t>
            </a:r>
            <a:r>
              <a:rPr lang="en-US" b="1" dirty="0" err="1">
                <a:effectLst>
                  <a:reflection blurRad="6350" stA="60000" endA="900" endPos="58000" dir="5400000" sy="-100000" algn="bl" rotWithShape="0"/>
                </a:effectLst>
              </a:rPr>
              <a:t>Metodology</a:t>
            </a:r>
            <a:endParaRPr lang="en-US" b="1" dirty="0">
              <a:effectLst>
                <a:reflection blurRad="6350" stA="60000" endA="900" endPos="58000" dir="5400000" sy="-100000" algn="bl" rotWithShape="0"/>
              </a:effectLst>
            </a:endParaRPr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6322510"/>
              </p:ext>
            </p:extLst>
          </p:nvPr>
        </p:nvGraphicFramePr>
        <p:xfrm>
          <a:off x="2180859" y="838200"/>
          <a:ext cx="6886941" cy="59749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5" name="Visio" r:id="rId3" imgW="6090209" imgH="5283403" progId="Visio.Drawing.11">
                  <p:embed/>
                </p:oleObj>
              </mc:Choice>
              <mc:Fallback>
                <p:oleObj name="Visio" r:id="rId3" imgW="6090209" imgH="5283403" progId="Visio.Drawing.11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0859" y="838200"/>
                        <a:ext cx="6886941" cy="59749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7689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err="1">
                <a:effectLst>
                  <a:reflection blurRad="6350" stA="60000" endA="900" endPos="58000" dir="5400000" sy="-100000" algn="bl" rotWithShape="0"/>
                </a:effectLst>
              </a:rPr>
              <a:t>Ancaman</a:t>
            </a:r>
            <a:r>
              <a:rPr lang="en-US" sz="3200" b="1" dirty="0">
                <a:effectLst>
                  <a:reflection blurRad="6350" stA="60000" endA="900" endPos="58000" dir="5400000" sy="-100000" algn="bl" rotWithShape="0"/>
                </a:effectLst>
              </a:rPr>
              <a:t> </a:t>
            </a:r>
            <a:r>
              <a:rPr lang="en-US" sz="3200" b="1" dirty="0" err="1">
                <a:effectLst>
                  <a:reflection blurRad="6350" stA="60000" endA="900" endPos="58000" dir="5400000" sy="-100000" algn="bl" rotWithShape="0"/>
                </a:effectLst>
              </a:rPr>
              <a:t>keamanan</a:t>
            </a:r>
            <a:r>
              <a:rPr lang="en-US" sz="3200" b="1" dirty="0">
                <a:effectLst>
                  <a:reflection blurRad="6350" stA="60000" endA="900" endPos="58000" dir="5400000" sy="-100000" algn="bl" rotWithShape="0"/>
                </a:effectLst>
              </a:rPr>
              <a:t> </a:t>
            </a:r>
            <a:r>
              <a:rPr lang="en-US" sz="3200" b="1" dirty="0" err="1">
                <a:effectLst>
                  <a:reflection blurRad="6350" stA="60000" endA="900" endPos="58000" dir="5400000" sy="-100000" algn="bl" rotWithShape="0"/>
                </a:effectLst>
              </a:rPr>
              <a:t>sistem</a:t>
            </a:r>
            <a:r>
              <a:rPr lang="en-US" sz="3200" b="1" dirty="0">
                <a:effectLst>
                  <a:reflection blurRad="6350" stA="60000" endA="900" endPos="58000" dir="5400000" sy="-100000" algn="bl" rotWithShape="0"/>
                </a:effectLst>
              </a:rPr>
              <a:t> </a:t>
            </a:r>
            <a:r>
              <a:rPr lang="en-US" sz="3200" b="1" dirty="0" err="1">
                <a:effectLst>
                  <a:reflection blurRad="6350" stA="60000" endA="900" endPos="58000" dir="5400000" sy="-100000" algn="bl" rotWithShape="0"/>
                </a:effectLst>
              </a:rPr>
              <a:t>komputer</a:t>
            </a:r>
            <a:endParaRPr lang="en-US" sz="3200" b="1" dirty="0">
              <a:effectLst>
                <a:reflection blurRad="6350" stA="60000" endA="900" endPos="58000" dir="5400000" sy="-100000" algn="bl" rotWithShape="0"/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Wingdings" pitchFamily="2" charset="2"/>
              <a:buChar char="§"/>
            </a:pPr>
            <a:r>
              <a:rPr lang="en-US" sz="2200" dirty="0"/>
              <a:t>Social engineering</a:t>
            </a:r>
          </a:p>
          <a:p>
            <a:pPr lvl="1">
              <a:buFont typeface="Wingdings" pitchFamily="2" charset="2"/>
              <a:buChar char="§"/>
            </a:pPr>
            <a:r>
              <a:rPr lang="en-US" sz="2200" dirty="0" err="1"/>
              <a:t>Keamanan</a:t>
            </a:r>
            <a:r>
              <a:rPr lang="en-US" sz="2200" dirty="0"/>
              <a:t> </a:t>
            </a:r>
            <a:r>
              <a:rPr lang="en-US" sz="2200" dirty="0" err="1"/>
              <a:t>fisik</a:t>
            </a:r>
            <a:endParaRPr lang="en-US" sz="2200" dirty="0"/>
          </a:p>
          <a:p>
            <a:pPr lvl="1">
              <a:buFont typeface="Wingdings" pitchFamily="2" charset="2"/>
              <a:buChar char="§"/>
            </a:pPr>
            <a:r>
              <a:rPr lang="en-US" sz="2200" dirty="0"/>
              <a:t>Security hole </a:t>
            </a:r>
            <a:r>
              <a:rPr lang="en-US" sz="2200" dirty="0" err="1"/>
              <a:t>pada</a:t>
            </a:r>
            <a:r>
              <a:rPr lang="en-US" sz="2200" dirty="0"/>
              <a:t> </a:t>
            </a:r>
            <a:r>
              <a:rPr lang="en-US" sz="2200" dirty="0" err="1"/>
              <a:t>sistem</a:t>
            </a:r>
            <a:r>
              <a:rPr lang="en-US" sz="2200" dirty="0"/>
              <a:t> </a:t>
            </a:r>
            <a:r>
              <a:rPr lang="en-US" sz="2200" dirty="0" err="1"/>
              <a:t>operasi</a:t>
            </a:r>
            <a:r>
              <a:rPr lang="en-US" sz="2200" dirty="0"/>
              <a:t> </a:t>
            </a:r>
            <a:r>
              <a:rPr lang="en-US" sz="2200" dirty="0" err="1"/>
              <a:t>dan</a:t>
            </a:r>
            <a:r>
              <a:rPr lang="en-US" sz="2200" dirty="0"/>
              <a:t> </a:t>
            </a:r>
            <a:r>
              <a:rPr lang="en-US" sz="2200" dirty="0" err="1"/>
              <a:t>servis</a:t>
            </a:r>
            <a:endParaRPr lang="en-US" sz="2200" dirty="0"/>
          </a:p>
          <a:p>
            <a:pPr lvl="1">
              <a:buFont typeface="Wingdings" pitchFamily="2" charset="2"/>
              <a:buChar char="§"/>
            </a:pPr>
            <a:r>
              <a:rPr lang="en-US" sz="2200" dirty="0" err="1"/>
              <a:t>Serangan</a:t>
            </a:r>
            <a:r>
              <a:rPr lang="en-US" sz="2200" dirty="0"/>
              <a:t> </a:t>
            </a:r>
            <a:r>
              <a:rPr lang="en-US" sz="2200" dirty="0" err="1"/>
              <a:t>pada</a:t>
            </a:r>
            <a:r>
              <a:rPr lang="en-US" sz="2200" dirty="0"/>
              <a:t> </a:t>
            </a:r>
            <a:r>
              <a:rPr lang="en-US" sz="2200" dirty="0" err="1"/>
              <a:t>jaringan</a:t>
            </a:r>
            <a:endParaRPr lang="en-US" sz="2200" dirty="0"/>
          </a:p>
          <a:p>
            <a:pPr lvl="1">
              <a:buFont typeface="Wingdings" pitchFamily="2" charset="2"/>
              <a:buChar char="§"/>
            </a:pPr>
            <a:r>
              <a:rPr lang="en-US" sz="2200" dirty="0"/>
              <a:t>DOS attack</a:t>
            </a:r>
          </a:p>
          <a:p>
            <a:pPr lvl="1">
              <a:buFont typeface="Wingdings" pitchFamily="2" charset="2"/>
              <a:buChar char="§"/>
            </a:pPr>
            <a:r>
              <a:rPr lang="en-US" sz="2200" dirty="0" err="1"/>
              <a:t>Serangan</a:t>
            </a:r>
            <a:r>
              <a:rPr lang="en-US" sz="2200" dirty="0"/>
              <a:t> via </a:t>
            </a:r>
            <a:r>
              <a:rPr lang="en-US" sz="2200" dirty="0" err="1"/>
              <a:t>aplikasi</a:t>
            </a:r>
            <a:r>
              <a:rPr lang="en-US" sz="2200" dirty="0"/>
              <a:t> </a:t>
            </a:r>
            <a:r>
              <a:rPr lang="en-US" sz="2200" dirty="0" err="1"/>
              <a:t>berbasis</a:t>
            </a:r>
            <a:r>
              <a:rPr lang="en-US" sz="2200" dirty="0"/>
              <a:t> web</a:t>
            </a:r>
          </a:p>
          <a:p>
            <a:pPr lvl="1">
              <a:buFont typeface="Wingdings" pitchFamily="2" charset="2"/>
              <a:buChar char="§"/>
            </a:pPr>
            <a:r>
              <a:rPr lang="en-US" sz="2200" dirty="0"/>
              <a:t>Trojan, backdoor, rootkit, </a:t>
            </a:r>
            <a:r>
              <a:rPr lang="en-US" sz="2200" dirty="0" err="1"/>
              <a:t>keylogger</a:t>
            </a:r>
            <a:endParaRPr lang="en-US" sz="2200" dirty="0"/>
          </a:p>
          <a:p>
            <a:pPr lvl="1">
              <a:buFont typeface="Wingdings" pitchFamily="2" charset="2"/>
              <a:buChar char="§"/>
            </a:pPr>
            <a:r>
              <a:rPr lang="en-US" sz="2200" dirty="0"/>
              <a:t>Virus, worm</a:t>
            </a:r>
          </a:p>
        </p:txBody>
      </p:sp>
    </p:spTree>
    <p:extLst>
      <p:ext uri="{BB962C8B-B14F-4D97-AF65-F5344CB8AC3E}">
        <p14:creationId xmlns:p14="http://schemas.microsoft.com/office/powerpoint/2010/main" val="3933476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effectLst>
                  <a:reflection blurRad="6350" stA="60000" endA="900" endPos="58000" dir="5400000" sy="-100000" algn="bl" rotWithShape="0"/>
                </a:effectLst>
              </a:rPr>
              <a:t>Social engineering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q"/>
            </a:pPr>
            <a:r>
              <a:rPr lang="en-US" sz="2200" dirty="0" err="1">
                <a:sym typeface="Webdings" pitchFamily="18" charset="2"/>
              </a:rPr>
              <a:t>Ancaman</a:t>
            </a:r>
            <a:endParaRPr lang="en-US" sz="2200" dirty="0">
              <a:sym typeface="Webdings" pitchFamily="18" charset="2"/>
            </a:endParaRPr>
          </a:p>
          <a:p>
            <a:pPr lvl="1">
              <a:buSzPct val="125000"/>
              <a:buFont typeface="Wingdings" pitchFamily="2" charset="2"/>
              <a:buChar char="§"/>
            </a:pPr>
            <a:r>
              <a:rPr lang="en-US" sz="2200" dirty="0" err="1"/>
              <a:t>Mengaku</a:t>
            </a:r>
            <a:r>
              <a:rPr lang="en-US" sz="2200" dirty="0"/>
              <a:t> </a:t>
            </a:r>
            <a:r>
              <a:rPr lang="en-US" sz="2200" dirty="0" err="1"/>
              <a:t>sebagai</a:t>
            </a:r>
            <a:r>
              <a:rPr lang="en-US" sz="2200" dirty="0"/>
              <a:t> </a:t>
            </a:r>
            <a:r>
              <a:rPr lang="en-US" sz="2200" dirty="0" err="1"/>
              <a:t>penanggung</a:t>
            </a:r>
            <a:r>
              <a:rPr lang="en-US" sz="2200" dirty="0"/>
              <a:t> </a:t>
            </a:r>
            <a:r>
              <a:rPr lang="en-US" sz="2200" dirty="0" err="1"/>
              <a:t>jawab</a:t>
            </a:r>
            <a:r>
              <a:rPr lang="en-US" sz="2200" dirty="0"/>
              <a:t> </a:t>
            </a:r>
            <a:r>
              <a:rPr lang="en-US" sz="2200" dirty="0" err="1"/>
              <a:t>sistem</a:t>
            </a:r>
            <a:r>
              <a:rPr lang="en-US" sz="2200" dirty="0"/>
              <a:t> </a:t>
            </a:r>
            <a:r>
              <a:rPr lang="en-US" sz="2200" dirty="0" err="1"/>
              <a:t>untuk</a:t>
            </a:r>
            <a:r>
              <a:rPr lang="en-US" sz="2200" dirty="0"/>
              <a:t> </a:t>
            </a:r>
            <a:r>
              <a:rPr lang="en-US" sz="2200" dirty="0" err="1"/>
              <a:t>mendapatkan</a:t>
            </a:r>
            <a:r>
              <a:rPr lang="en-US" sz="2200" dirty="0"/>
              <a:t> account user </a:t>
            </a:r>
          </a:p>
          <a:p>
            <a:pPr lvl="1">
              <a:buSzPct val="125000"/>
              <a:buFont typeface="Wingdings" pitchFamily="2" charset="2"/>
              <a:buChar char="§"/>
            </a:pPr>
            <a:r>
              <a:rPr lang="en-US" sz="2200" dirty="0" err="1"/>
              <a:t>Mengaku</a:t>
            </a:r>
            <a:r>
              <a:rPr lang="en-US" sz="2200" dirty="0"/>
              <a:t> </a:t>
            </a:r>
            <a:r>
              <a:rPr lang="en-US" sz="2200" dirty="0" err="1"/>
              <a:t>sebagai</a:t>
            </a:r>
            <a:r>
              <a:rPr lang="en-US" sz="2200" dirty="0"/>
              <a:t> user yang </a:t>
            </a:r>
            <a:r>
              <a:rPr lang="en-US" sz="2200" dirty="0" err="1"/>
              <a:t>sah</a:t>
            </a:r>
            <a:r>
              <a:rPr lang="en-US" sz="2200" dirty="0"/>
              <a:t> </a:t>
            </a:r>
            <a:r>
              <a:rPr lang="en-US" sz="2200" dirty="0" err="1"/>
              <a:t>kepada</a:t>
            </a:r>
            <a:r>
              <a:rPr lang="en-US" sz="2200" dirty="0"/>
              <a:t> </a:t>
            </a:r>
            <a:r>
              <a:rPr lang="en-US" sz="2200" dirty="0" err="1"/>
              <a:t>pengelola</a:t>
            </a:r>
            <a:r>
              <a:rPr lang="en-US" sz="2200" dirty="0"/>
              <a:t> </a:t>
            </a:r>
            <a:r>
              <a:rPr lang="en-US" sz="2200" dirty="0" err="1"/>
              <a:t>sistem</a:t>
            </a:r>
            <a:r>
              <a:rPr lang="en-US" sz="2200" dirty="0"/>
              <a:t> </a:t>
            </a:r>
            <a:r>
              <a:rPr lang="en-US" sz="2200" dirty="0" err="1"/>
              <a:t>untuk</a:t>
            </a:r>
            <a:r>
              <a:rPr lang="en-US" sz="2200" dirty="0"/>
              <a:t> </a:t>
            </a:r>
            <a:r>
              <a:rPr lang="en-US" sz="2200" dirty="0" err="1"/>
              <a:t>mendapatkan</a:t>
            </a:r>
            <a:r>
              <a:rPr lang="en-US" sz="2200" dirty="0"/>
              <a:t> account</a:t>
            </a:r>
          </a:p>
          <a:p>
            <a:pPr lvl="1">
              <a:buSzPct val="125000"/>
              <a:buFont typeface="Wingdings" pitchFamily="2" charset="2"/>
              <a:buChar char="§"/>
            </a:pPr>
            <a:r>
              <a:rPr lang="en-US" sz="2200" dirty="0" err="1"/>
              <a:t>Mengamati</a:t>
            </a:r>
            <a:r>
              <a:rPr lang="en-US" sz="2200" dirty="0"/>
              <a:t> user yang </a:t>
            </a:r>
            <a:r>
              <a:rPr lang="en-US" sz="2200" dirty="0" err="1"/>
              <a:t>sedang</a:t>
            </a:r>
            <a:r>
              <a:rPr lang="en-US" sz="2200" dirty="0"/>
              <a:t> </a:t>
            </a:r>
            <a:r>
              <a:rPr lang="en-US" sz="2200" dirty="0" err="1"/>
              <a:t>memasukkan</a:t>
            </a:r>
            <a:r>
              <a:rPr lang="en-US" sz="2200" dirty="0"/>
              <a:t> password</a:t>
            </a:r>
          </a:p>
          <a:p>
            <a:pPr lvl="1">
              <a:buSzPct val="125000"/>
              <a:buFont typeface="Wingdings" pitchFamily="2" charset="2"/>
              <a:buChar char="§"/>
            </a:pPr>
            <a:r>
              <a:rPr lang="en-US" sz="2200" dirty="0" err="1"/>
              <a:t>Menggunakan</a:t>
            </a:r>
            <a:r>
              <a:rPr lang="en-US" sz="2200" dirty="0"/>
              <a:t> password yang </a:t>
            </a:r>
            <a:r>
              <a:rPr lang="en-US" sz="2200" dirty="0" err="1"/>
              <a:t>mudah</a:t>
            </a:r>
            <a:r>
              <a:rPr lang="en-US" sz="2200" dirty="0"/>
              <a:t> </a:t>
            </a:r>
            <a:r>
              <a:rPr lang="en-US" sz="2200" dirty="0" err="1"/>
              <a:t>ditebak</a:t>
            </a:r>
            <a:endParaRPr lang="en-US" sz="2200" dirty="0"/>
          </a:p>
          <a:p>
            <a:pPr lvl="1">
              <a:buSzPct val="125000"/>
              <a:buFont typeface="Wingdings" pitchFamily="2" charset="2"/>
              <a:buChar char="§"/>
            </a:pPr>
            <a:r>
              <a:rPr lang="en-US" sz="2200" dirty="0"/>
              <a:t>Dan lain-lain</a:t>
            </a:r>
          </a:p>
          <a:p>
            <a:pPr lvl="1">
              <a:buSzPct val="125000"/>
              <a:buFont typeface="Wingdings" pitchFamily="2" charset="2"/>
              <a:buChar char="§"/>
            </a:pPr>
            <a:endParaRPr lang="en-US" sz="2200" dirty="0">
              <a:sym typeface="Webdings" pitchFamily="18" charset="2"/>
            </a:endParaRPr>
          </a:p>
          <a:p>
            <a:pPr>
              <a:buFont typeface="Wingdings" pitchFamily="2" charset="2"/>
              <a:buChar char="q"/>
            </a:pPr>
            <a:r>
              <a:rPr lang="en-US" sz="2200" dirty="0" err="1">
                <a:sym typeface="Webdings" pitchFamily="18" charset="2"/>
              </a:rPr>
              <a:t>Solusi</a:t>
            </a:r>
            <a:endParaRPr lang="en-US" sz="2200" dirty="0">
              <a:sym typeface="Webdings" pitchFamily="18" charset="2"/>
            </a:endParaRPr>
          </a:p>
          <a:p>
            <a:pPr lvl="1">
              <a:buNone/>
            </a:pPr>
            <a:r>
              <a:rPr lang="en-US" sz="2200" dirty="0" err="1"/>
              <a:t>Mendidik</a:t>
            </a:r>
            <a:r>
              <a:rPr lang="en-US" sz="2200" dirty="0"/>
              <a:t> </a:t>
            </a:r>
            <a:r>
              <a:rPr lang="en-US" sz="2200" dirty="0" err="1"/>
              <a:t>seluruh</a:t>
            </a:r>
            <a:r>
              <a:rPr lang="en-US" sz="2200" dirty="0"/>
              <a:t> </a:t>
            </a:r>
            <a:r>
              <a:rPr lang="en-US" sz="2200" dirty="0" err="1"/>
              <a:t>pengguna</a:t>
            </a:r>
            <a:r>
              <a:rPr lang="en-US" sz="2200" dirty="0"/>
              <a:t> </a:t>
            </a:r>
            <a:r>
              <a:rPr lang="en-US" sz="2200" dirty="0" err="1"/>
              <a:t>sistem</a:t>
            </a:r>
            <a:r>
              <a:rPr lang="en-US" sz="2200" dirty="0"/>
              <a:t> </a:t>
            </a:r>
            <a:r>
              <a:rPr lang="en-US" sz="2200" dirty="0" err="1"/>
              <a:t>dari</a:t>
            </a:r>
            <a:r>
              <a:rPr lang="en-US" sz="2200" dirty="0"/>
              <a:t> level </a:t>
            </a:r>
            <a:r>
              <a:rPr lang="en-US" sz="2200" dirty="0" err="1"/>
              <a:t>manajer</a:t>
            </a:r>
            <a:r>
              <a:rPr lang="en-US" sz="2200" dirty="0"/>
              <a:t> </a:t>
            </a:r>
            <a:r>
              <a:rPr lang="en-US" sz="2200" dirty="0" err="1"/>
              <a:t>sampai</a:t>
            </a:r>
            <a:r>
              <a:rPr lang="en-US" sz="2200" dirty="0"/>
              <a:t> operator </a:t>
            </a:r>
            <a:r>
              <a:rPr lang="en-US" sz="2200" dirty="0" err="1"/>
              <a:t>akan</a:t>
            </a:r>
            <a:r>
              <a:rPr lang="en-US" sz="2200" dirty="0"/>
              <a:t> </a:t>
            </a:r>
          </a:p>
          <a:p>
            <a:pPr lvl="1">
              <a:buNone/>
            </a:pPr>
            <a:r>
              <a:rPr lang="en-US" sz="2200" dirty="0" err="1"/>
              <a:t>pentingnya</a:t>
            </a:r>
            <a:r>
              <a:rPr lang="en-US" sz="2200" dirty="0"/>
              <a:t> </a:t>
            </a:r>
            <a:r>
              <a:rPr lang="en-US" sz="2200" dirty="0" err="1"/>
              <a:t>keamanan</a:t>
            </a:r>
            <a:r>
              <a:rPr lang="en-US" sz="2200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806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effectLst>
                  <a:reflection blurRad="6350" stA="60000" endA="900" endPos="58000" dir="5400000" sy="-100000" algn="bl" rotWithShape="0"/>
                </a:effectLst>
              </a:rPr>
              <a:t>Keamanan</a:t>
            </a:r>
            <a:r>
              <a:rPr lang="en-US" b="1" dirty="0">
                <a:effectLst>
                  <a:reflection blurRad="6350" stA="60000" endA="900" endPos="58000" dir="5400000" sy="-100000" algn="bl" rotWithShape="0"/>
                </a:effectLst>
              </a:rPr>
              <a:t> </a:t>
            </a:r>
            <a:r>
              <a:rPr lang="en-US" b="1" dirty="0" err="1">
                <a:effectLst>
                  <a:reflection blurRad="6350" stA="60000" endA="900" endPos="58000" dir="5400000" sy="-100000" algn="bl" rotWithShape="0"/>
                </a:effectLst>
              </a:rPr>
              <a:t>fisik</a:t>
            </a:r>
            <a:endParaRPr lang="en-US" b="1" dirty="0">
              <a:effectLst>
                <a:reflection blurRad="6350" stA="60000" endA="900" endPos="58000" dir="5400000" sy="-100000" algn="bl" rotWithShape="0"/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q"/>
            </a:pPr>
            <a:r>
              <a:rPr lang="en-US" b="1" dirty="0" err="1">
                <a:latin typeface="Book Antiqua" pitchFamily="18" charset="0"/>
                <a:sym typeface="Webdings" pitchFamily="18" charset="2"/>
              </a:rPr>
              <a:t>Ancaman</a:t>
            </a:r>
            <a:endParaRPr lang="en-US" b="1" dirty="0">
              <a:latin typeface="Book Antiqua" pitchFamily="18" charset="0"/>
              <a:sym typeface="Webdings" pitchFamily="18" charset="2"/>
            </a:endParaRPr>
          </a:p>
          <a:p>
            <a:pPr lvl="1">
              <a:buSzPct val="125000"/>
              <a:buFont typeface="Wingdings" pitchFamily="2" charset="2"/>
              <a:buChar char="§"/>
            </a:pPr>
            <a:r>
              <a:rPr lang="en-US" dirty="0" err="1">
                <a:latin typeface="Book Antiqua" pitchFamily="18" charset="0"/>
                <a:cs typeface="Times New Roman" charset="0"/>
              </a:rPr>
              <a:t>Pembobolan</a:t>
            </a:r>
            <a:r>
              <a:rPr lang="en-US" dirty="0">
                <a:latin typeface="Book Antiqua" pitchFamily="18" charset="0"/>
                <a:cs typeface="Times New Roman" charset="0"/>
              </a:rPr>
              <a:t> </a:t>
            </a:r>
            <a:r>
              <a:rPr lang="en-US" dirty="0" err="1">
                <a:latin typeface="Book Antiqua" pitchFamily="18" charset="0"/>
                <a:cs typeface="Times New Roman" charset="0"/>
              </a:rPr>
              <a:t>ruangan</a:t>
            </a:r>
            <a:r>
              <a:rPr lang="en-US" dirty="0">
                <a:latin typeface="Book Antiqua" pitchFamily="18" charset="0"/>
                <a:cs typeface="Times New Roman" charset="0"/>
              </a:rPr>
              <a:t> </a:t>
            </a:r>
            <a:r>
              <a:rPr lang="en-US" dirty="0" err="1">
                <a:latin typeface="Book Antiqua" pitchFamily="18" charset="0"/>
                <a:cs typeface="Times New Roman" charset="0"/>
              </a:rPr>
              <a:t>sistem</a:t>
            </a:r>
            <a:r>
              <a:rPr lang="en-US" dirty="0">
                <a:latin typeface="Book Antiqua" pitchFamily="18" charset="0"/>
                <a:cs typeface="Times New Roman" charset="0"/>
              </a:rPr>
              <a:t> </a:t>
            </a:r>
            <a:r>
              <a:rPr lang="en-US" dirty="0" err="1">
                <a:latin typeface="Book Antiqua" pitchFamily="18" charset="0"/>
                <a:cs typeface="Times New Roman" charset="0"/>
              </a:rPr>
              <a:t>komputer</a:t>
            </a:r>
            <a:endParaRPr lang="en-US" dirty="0">
              <a:latin typeface="Book Antiqua" pitchFamily="18" charset="0"/>
              <a:cs typeface="Times New Roman" charset="0"/>
            </a:endParaRPr>
          </a:p>
          <a:p>
            <a:pPr lvl="1">
              <a:buSzPct val="125000"/>
              <a:buFont typeface="Wingdings" pitchFamily="2" charset="2"/>
              <a:buChar char="§"/>
            </a:pPr>
            <a:r>
              <a:rPr lang="en-US" dirty="0" err="1">
                <a:latin typeface="Book Antiqua" pitchFamily="18" charset="0"/>
                <a:cs typeface="Times New Roman" charset="0"/>
              </a:rPr>
              <a:t>Penyalahgunaan</a:t>
            </a:r>
            <a:r>
              <a:rPr lang="en-US" dirty="0">
                <a:latin typeface="Book Antiqua" pitchFamily="18" charset="0"/>
                <a:cs typeface="Times New Roman" charset="0"/>
              </a:rPr>
              <a:t> account yang </a:t>
            </a:r>
            <a:r>
              <a:rPr lang="en-US" dirty="0" err="1">
                <a:latin typeface="Book Antiqua" pitchFamily="18" charset="0"/>
                <a:cs typeface="Times New Roman" charset="0"/>
              </a:rPr>
              <a:t>sedang</a:t>
            </a:r>
            <a:r>
              <a:rPr lang="en-US" dirty="0">
                <a:latin typeface="Book Antiqua" pitchFamily="18" charset="0"/>
                <a:cs typeface="Times New Roman" charset="0"/>
              </a:rPr>
              <a:t> </a:t>
            </a:r>
            <a:r>
              <a:rPr lang="en-US" dirty="0" err="1">
                <a:latin typeface="Book Antiqua" pitchFamily="18" charset="0"/>
                <a:cs typeface="Times New Roman" charset="0"/>
              </a:rPr>
              <a:t>aktif</a:t>
            </a:r>
            <a:r>
              <a:rPr lang="en-US" dirty="0">
                <a:latin typeface="Book Antiqua" pitchFamily="18" charset="0"/>
                <a:cs typeface="Times New Roman" charset="0"/>
              </a:rPr>
              <a:t> yang </a:t>
            </a:r>
            <a:r>
              <a:rPr lang="en-US" dirty="0" err="1">
                <a:latin typeface="Book Antiqua" pitchFamily="18" charset="0"/>
                <a:cs typeface="Times New Roman" charset="0"/>
              </a:rPr>
              <a:t>ditinggal</a:t>
            </a:r>
            <a:r>
              <a:rPr lang="en-US" dirty="0">
                <a:latin typeface="Book Antiqua" pitchFamily="18" charset="0"/>
                <a:cs typeface="Times New Roman" charset="0"/>
              </a:rPr>
              <a:t> </a:t>
            </a:r>
            <a:r>
              <a:rPr lang="en-US" dirty="0" err="1">
                <a:latin typeface="Book Antiqua" pitchFamily="18" charset="0"/>
                <a:cs typeface="Times New Roman" charset="0"/>
              </a:rPr>
              <a:t>pergi</a:t>
            </a:r>
            <a:r>
              <a:rPr lang="en-US" dirty="0">
                <a:latin typeface="Book Antiqua" pitchFamily="18" charset="0"/>
                <a:cs typeface="Times New Roman" charset="0"/>
              </a:rPr>
              <a:t> </a:t>
            </a:r>
            <a:r>
              <a:rPr lang="en-US" dirty="0" err="1">
                <a:latin typeface="Book Antiqua" pitchFamily="18" charset="0"/>
                <a:cs typeface="Times New Roman" charset="0"/>
              </a:rPr>
              <a:t>oleh</a:t>
            </a:r>
            <a:r>
              <a:rPr lang="en-US" dirty="0">
                <a:latin typeface="Book Antiqua" pitchFamily="18" charset="0"/>
                <a:cs typeface="Times New Roman" charset="0"/>
              </a:rPr>
              <a:t> user</a:t>
            </a:r>
          </a:p>
          <a:p>
            <a:pPr lvl="1">
              <a:buSzPct val="125000"/>
              <a:buFont typeface="Wingdings" pitchFamily="2" charset="2"/>
              <a:buChar char="§"/>
            </a:pPr>
            <a:r>
              <a:rPr lang="en-US" dirty="0" err="1">
                <a:latin typeface="Book Antiqua" pitchFamily="18" charset="0"/>
                <a:cs typeface="Times New Roman" charset="0"/>
              </a:rPr>
              <a:t>Sabotase</a:t>
            </a:r>
            <a:r>
              <a:rPr lang="en-US" dirty="0">
                <a:latin typeface="Book Antiqua" pitchFamily="18" charset="0"/>
                <a:cs typeface="Times New Roman" charset="0"/>
              </a:rPr>
              <a:t> </a:t>
            </a:r>
            <a:r>
              <a:rPr lang="en-US" dirty="0" err="1">
                <a:latin typeface="Book Antiqua" pitchFamily="18" charset="0"/>
                <a:cs typeface="Times New Roman" charset="0"/>
              </a:rPr>
              <a:t>infrastruktur</a:t>
            </a:r>
            <a:r>
              <a:rPr lang="en-US" dirty="0">
                <a:latin typeface="Book Antiqua" pitchFamily="18" charset="0"/>
                <a:cs typeface="Times New Roman" charset="0"/>
              </a:rPr>
              <a:t> </a:t>
            </a:r>
            <a:r>
              <a:rPr lang="en-US" dirty="0" err="1">
                <a:latin typeface="Book Antiqua" pitchFamily="18" charset="0"/>
                <a:cs typeface="Times New Roman" charset="0"/>
              </a:rPr>
              <a:t>sistem</a:t>
            </a:r>
            <a:r>
              <a:rPr lang="en-US" dirty="0">
                <a:latin typeface="Book Antiqua" pitchFamily="18" charset="0"/>
                <a:cs typeface="Times New Roman" charset="0"/>
              </a:rPr>
              <a:t> </a:t>
            </a:r>
            <a:r>
              <a:rPr lang="en-US" dirty="0" err="1">
                <a:latin typeface="Book Antiqua" pitchFamily="18" charset="0"/>
                <a:cs typeface="Times New Roman" charset="0"/>
              </a:rPr>
              <a:t>komputer</a:t>
            </a:r>
            <a:r>
              <a:rPr lang="en-US" dirty="0">
                <a:latin typeface="Book Antiqua" pitchFamily="18" charset="0"/>
                <a:cs typeface="Times New Roman" charset="0"/>
              </a:rPr>
              <a:t> (</a:t>
            </a:r>
            <a:r>
              <a:rPr lang="en-US" dirty="0" err="1">
                <a:latin typeface="Book Antiqua" pitchFamily="18" charset="0"/>
                <a:cs typeface="Times New Roman" charset="0"/>
              </a:rPr>
              <a:t>kabel</a:t>
            </a:r>
            <a:r>
              <a:rPr lang="en-US" dirty="0">
                <a:latin typeface="Book Antiqua" pitchFamily="18" charset="0"/>
                <a:cs typeface="Times New Roman" charset="0"/>
              </a:rPr>
              <a:t>, router, hub </a:t>
            </a:r>
            <a:r>
              <a:rPr lang="en-US" dirty="0" err="1">
                <a:latin typeface="Book Antiqua" pitchFamily="18" charset="0"/>
                <a:cs typeface="Times New Roman" charset="0"/>
              </a:rPr>
              <a:t>dan</a:t>
            </a:r>
            <a:r>
              <a:rPr lang="en-US" dirty="0">
                <a:latin typeface="Book Antiqua" pitchFamily="18" charset="0"/>
                <a:cs typeface="Times New Roman" charset="0"/>
              </a:rPr>
              <a:t> lain-lain)</a:t>
            </a:r>
          </a:p>
          <a:p>
            <a:pPr lvl="1">
              <a:buSzPct val="125000"/>
              <a:buFont typeface="Wingdings" pitchFamily="2" charset="2"/>
              <a:buChar char="§"/>
            </a:pPr>
            <a:r>
              <a:rPr lang="en-US" dirty="0">
                <a:latin typeface="Book Antiqua" pitchFamily="18" charset="0"/>
                <a:cs typeface="Times New Roman" charset="0"/>
              </a:rPr>
              <a:t>Dan lain-lain</a:t>
            </a:r>
          </a:p>
          <a:p>
            <a:pPr lvl="1">
              <a:buSzPct val="125000"/>
              <a:buNone/>
            </a:pPr>
            <a:endParaRPr lang="en-US" dirty="0">
              <a:latin typeface="Book Antiqua" pitchFamily="18" charset="0"/>
              <a:sym typeface="Webdings" pitchFamily="18" charset="2"/>
            </a:endParaRPr>
          </a:p>
          <a:p>
            <a:pPr>
              <a:buFont typeface="Wingdings" pitchFamily="2" charset="2"/>
              <a:buChar char="q"/>
            </a:pPr>
            <a:r>
              <a:rPr lang="en-US" b="1" dirty="0" err="1">
                <a:latin typeface="Book Antiqua" pitchFamily="18" charset="0"/>
                <a:sym typeface="Webdings" pitchFamily="18" charset="2"/>
              </a:rPr>
              <a:t>Solusi</a:t>
            </a:r>
            <a:endParaRPr lang="en-US" b="1" dirty="0">
              <a:latin typeface="Book Antiqua" pitchFamily="18" charset="0"/>
              <a:sym typeface="Webdings" pitchFamily="18" charset="2"/>
            </a:endParaRPr>
          </a:p>
          <a:p>
            <a:pPr lvl="1">
              <a:buSzPct val="125000"/>
              <a:buFont typeface="Wingdings" pitchFamily="2" charset="2"/>
              <a:buChar char="§"/>
            </a:pPr>
            <a:r>
              <a:rPr lang="en-US" dirty="0" err="1">
                <a:latin typeface="Book Antiqua" pitchFamily="18" charset="0"/>
                <a:cs typeface="Times New Roman" charset="0"/>
              </a:rPr>
              <a:t>Konstruksi</a:t>
            </a:r>
            <a:r>
              <a:rPr lang="en-US" dirty="0">
                <a:latin typeface="Book Antiqua" pitchFamily="18" charset="0"/>
                <a:cs typeface="Times New Roman" charset="0"/>
              </a:rPr>
              <a:t> </a:t>
            </a:r>
            <a:r>
              <a:rPr lang="en-US" dirty="0" err="1">
                <a:latin typeface="Book Antiqua" pitchFamily="18" charset="0"/>
                <a:cs typeface="Times New Roman" charset="0"/>
              </a:rPr>
              <a:t>bangunan</a:t>
            </a:r>
            <a:r>
              <a:rPr lang="en-US" dirty="0">
                <a:latin typeface="Book Antiqua" pitchFamily="18" charset="0"/>
                <a:cs typeface="Times New Roman" charset="0"/>
              </a:rPr>
              <a:t> yang </a:t>
            </a:r>
            <a:r>
              <a:rPr lang="en-US" dirty="0" err="1">
                <a:latin typeface="Book Antiqua" pitchFamily="18" charset="0"/>
                <a:cs typeface="Times New Roman" charset="0"/>
              </a:rPr>
              <a:t>kokoh</a:t>
            </a:r>
            <a:r>
              <a:rPr lang="en-US" dirty="0">
                <a:latin typeface="Book Antiqua" pitchFamily="18" charset="0"/>
                <a:cs typeface="Times New Roman" charset="0"/>
              </a:rPr>
              <a:t> </a:t>
            </a:r>
            <a:r>
              <a:rPr lang="en-US" dirty="0" err="1">
                <a:latin typeface="Book Antiqua" pitchFamily="18" charset="0"/>
                <a:cs typeface="Times New Roman" charset="0"/>
              </a:rPr>
              <a:t>dengan</a:t>
            </a:r>
            <a:r>
              <a:rPr lang="en-US" dirty="0">
                <a:latin typeface="Book Antiqua" pitchFamily="18" charset="0"/>
                <a:cs typeface="Times New Roman" charset="0"/>
              </a:rPr>
              <a:t> </a:t>
            </a:r>
            <a:r>
              <a:rPr lang="en-US" dirty="0" err="1">
                <a:latin typeface="Book Antiqua" pitchFamily="18" charset="0"/>
                <a:cs typeface="Times New Roman" charset="0"/>
              </a:rPr>
              <a:t>pintu-pintu</a:t>
            </a:r>
            <a:r>
              <a:rPr lang="en-US" dirty="0">
                <a:latin typeface="Book Antiqua" pitchFamily="18" charset="0"/>
                <a:cs typeface="Times New Roman" charset="0"/>
              </a:rPr>
              <a:t> yang </a:t>
            </a:r>
            <a:r>
              <a:rPr lang="en-US" dirty="0" err="1">
                <a:latin typeface="Book Antiqua" pitchFamily="18" charset="0"/>
                <a:cs typeface="Times New Roman" charset="0"/>
              </a:rPr>
              <a:t>terkunci</a:t>
            </a:r>
            <a:endParaRPr lang="en-US" dirty="0">
              <a:latin typeface="Book Antiqua" pitchFamily="18" charset="0"/>
              <a:cs typeface="Times New Roman" charset="0"/>
            </a:endParaRPr>
          </a:p>
          <a:p>
            <a:pPr lvl="1">
              <a:buSzPct val="125000"/>
              <a:buFont typeface="Wingdings" pitchFamily="2" charset="2"/>
              <a:buChar char="§"/>
            </a:pPr>
            <a:r>
              <a:rPr lang="en-US" dirty="0" err="1">
                <a:latin typeface="Book Antiqua" pitchFamily="18" charset="0"/>
                <a:cs typeface="Times New Roman" charset="0"/>
              </a:rPr>
              <a:t>Pemasangan</a:t>
            </a:r>
            <a:r>
              <a:rPr lang="en-US" dirty="0">
                <a:latin typeface="Book Antiqua" pitchFamily="18" charset="0"/>
                <a:cs typeface="Times New Roman" charset="0"/>
              </a:rPr>
              <a:t> screen saver</a:t>
            </a:r>
          </a:p>
          <a:p>
            <a:pPr lvl="1">
              <a:buSzPct val="125000"/>
              <a:buFont typeface="Wingdings" pitchFamily="2" charset="2"/>
              <a:buChar char="§"/>
            </a:pPr>
            <a:r>
              <a:rPr lang="en-US" dirty="0" err="1">
                <a:latin typeface="Book Antiqua" pitchFamily="18" charset="0"/>
                <a:cs typeface="Times New Roman" charset="0"/>
              </a:rPr>
              <a:t>Pengamanan</a:t>
            </a:r>
            <a:r>
              <a:rPr lang="en-US" dirty="0">
                <a:latin typeface="Book Antiqua" pitchFamily="18" charset="0"/>
                <a:cs typeface="Times New Roman" charset="0"/>
              </a:rPr>
              <a:t> </a:t>
            </a:r>
            <a:r>
              <a:rPr lang="en-US" dirty="0" err="1">
                <a:latin typeface="Book Antiqua" pitchFamily="18" charset="0"/>
                <a:cs typeface="Times New Roman" charset="0"/>
              </a:rPr>
              <a:t>secara</a:t>
            </a:r>
            <a:r>
              <a:rPr lang="en-US" dirty="0">
                <a:latin typeface="Book Antiqua" pitchFamily="18" charset="0"/>
                <a:cs typeface="Times New Roman" charset="0"/>
              </a:rPr>
              <a:t> </a:t>
            </a:r>
            <a:r>
              <a:rPr lang="en-US" dirty="0" err="1">
                <a:latin typeface="Book Antiqua" pitchFamily="18" charset="0"/>
                <a:cs typeface="Times New Roman" charset="0"/>
              </a:rPr>
              <a:t>fisik</a:t>
            </a:r>
            <a:r>
              <a:rPr lang="en-US" dirty="0">
                <a:latin typeface="Book Antiqua" pitchFamily="18" charset="0"/>
                <a:cs typeface="Times New Roman" charset="0"/>
              </a:rPr>
              <a:t> </a:t>
            </a:r>
            <a:r>
              <a:rPr lang="en-US" dirty="0" err="1">
                <a:latin typeface="Book Antiqua" pitchFamily="18" charset="0"/>
                <a:cs typeface="Times New Roman" charset="0"/>
              </a:rPr>
              <a:t>infrastruktur</a:t>
            </a:r>
            <a:r>
              <a:rPr lang="en-US" dirty="0">
                <a:latin typeface="Book Antiqua" pitchFamily="18" charset="0"/>
                <a:cs typeface="Times New Roman" charset="0"/>
              </a:rPr>
              <a:t> </a:t>
            </a:r>
            <a:r>
              <a:rPr lang="en-US" dirty="0" err="1">
                <a:latin typeface="Book Antiqua" pitchFamily="18" charset="0"/>
                <a:cs typeface="Times New Roman" charset="0"/>
              </a:rPr>
              <a:t>sistem</a:t>
            </a:r>
            <a:r>
              <a:rPr lang="en-US" dirty="0">
                <a:latin typeface="Book Antiqua" pitchFamily="18" charset="0"/>
                <a:cs typeface="Times New Roman" charset="0"/>
              </a:rPr>
              <a:t> </a:t>
            </a:r>
            <a:r>
              <a:rPr lang="en-US" dirty="0" err="1">
                <a:latin typeface="Book Antiqua" pitchFamily="18" charset="0"/>
                <a:cs typeface="Times New Roman" charset="0"/>
              </a:rPr>
              <a:t>komputer</a:t>
            </a:r>
            <a:endParaRPr lang="en-US" dirty="0">
              <a:latin typeface="Book Antiqua" pitchFamily="18" charset="0"/>
              <a:cs typeface="Times New Roman" charset="0"/>
            </a:endParaRPr>
          </a:p>
          <a:p>
            <a:pPr lvl="2"/>
            <a:r>
              <a:rPr lang="en-US" sz="2000" dirty="0">
                <a:latin typeface="Book Antiqua" pitchFamily="18" charset="0"/>
                <a:cs typeface="Times New Roman" charset="0"/>
              </a:rPr>
              <a:t>CPU </a:t>
            </a:r>
            <a:r>
              <a:rPr lang="en-US" sz="2000" dirty="0" err="1">
                <a:latin typeface="Book Antiqua" pitchFamily="18" charset="0"/>
                <a:cs typeface="Times New Roman" charset="0"/>
              </a:rPr>
              <a:t>ditempatkan</a:t>
            </a:r>
            <a:r>
              <a:rPr lang="en-US" sz="2000" dirty="0">
                <a:latin typeface="Book Antiqua" pitchFamily="18" charset="0"/>
                <a:cs typeface="Times New Roman" charset="0"/>
              </a:rPr>
              <a:t> di </a:t>
            </a:r>
            <a:r>
              <a:rPr lang="en-US" sz="2000" dirty="0" err="1">
                <a:latin typeface="Book Antiqua" pitchFamily="18" charset="0"/>
                <a:cs typeface="Times New Roman" charset="0"/>
              </a:rPr>
              <a:t>tempat</a:t>
            </a:r>
            <a:r>
              <a:rPr lang="en-US" sz="2000" dirty="0">
                <a:latin typeface="Book Antiqua" pitchFamily="18" charset="0"/>
                <a:cs typeface="Times New Roman" charset="0"/>
              </a:rPr>
              <a:t> yang </a:t>
            </a:r>
            <a:r>
              <a:rPr lang="en-US" sz="2000" dirty="0" err="1">
                <a:latin typeface="Book Antiqua" pitchFamily="18" charset="0"/>
                <a:cs typeface="Times New Roman" charset="0"/>
              </a:rPr>
              <a:t>aman</a:t>
            </a:r>
            <a:endParaRPr lang="en-US" sz="2000" dirty="0">
              <a:latin typeface="Book Antiqua" pitchFamily="18" charset="0"/>
              <a:cs typeface="Times New Roman" charset="0"/>
            </a:endParaRPr>
          </a:p>
          <a:p>
            <a:pPr lvl="2"/>
            <a:r>
              <a:rPr lang="en-US" sz="2000" dirty="0" err="1">
                <a:latin typeface="Book Antiqua" pitchFamily="18" charset="0"/>
                <a:cs typeface="Times New Roman" charset="0"/>
              </a:rPr>
              <a:t>Kabel</a:t>
            </a:r>
            <a:r>
              <a:rPr lang="en-US" sz="2000" dirty="0">
                <a:latin typeface="Book Antiqua" pitchFamily="18" charset="0"/>
                <a:cs typeface="Times New Roman" charset="0"/>
              </a:rPr>
              <a:t> </a:t>
            </a:r>
            <a:r>
              <a:rPr lang="en-US" sz="2000" dirty="0">
                <a:latin typeface="Book Antiqua" pitchFamily="18" charset="0"/>
                <a:cs typeface="Times New Roman" charset="0"/>
                <a:sym typeface="Wingdings" pitchFamily="2" charset="2"/>
              </a:rPr>
              <a:t></a:t>
            </a:r>
            <a:r>
              <a:rPr lang="en-US" sz="2000" dirty="0">
                <a:latin typeface="Book Antiqua" pitchFamily="18" charset="0"/>
                <a:cs typeface="Times New Roman" charset="0"/>
              </a:rPr>
              <a:t> </a:t>
            </a:r>
            <a:r>
              <a:rPr lang="en-US" sz="2000" dirty="0" err="1">
                <a:latin typeface="Book Antiqua" pitchFamily="18" charset="0"/>
                <a:cs typeface="Times New Roman" charset="0"/>
              </a:rPr>
              <a:t>direl</a:t>
            </a:r>
            <a:endParaRPr lang="en-US" sz="2000" dirty="0">
              <a:latin typeface="Book Antiqua" pitchFamily="18" charset="0"/>
              <a:cs typeface="Times New Roman" charset="0"/>
            </a:endParaRPr>
          </a:p>
          <a:p>
            <a:pPr lvl="2"/>
            <a:r>
              <a:rPr lang="en-US" sz="2000" dirty="0">
                <a:latin typeface="Book Antiqua" pitchFamily="18" charset="0"/>
                <a:cs typeface="Times New Roman" charset="0"/>
              </a:rPr>
              <a:t>Router, hub </a:t>
            </a:r>
            <a:r>
              <a:rPr lang="en-US" sz="2000" dirty="0">
                <a:latin typeface="Book Antiqua" pitchFamily="18" charset="0"/>
                <a:cs typeface="Times New Roman" charset="0"/>
                <a:sym typeface="Wingdings" pitchFamily="2" charset="2"/>
              </a:rPr>
              <a:t></a:t>
            </a:r>
            <a:r>
              <a:rPr lang="en-US" sz="2000" dirty="0">
                <a:latin typeface="Book Antiqua" pitchFamily="18" charset="0"/>
                <a:cs typeface="Times New Roman" charset="0"/>
              </a:rPr>
              <a:t> </a:t>
            </a:r>
            <a:r>
              <a:rPr lang="en-US" sz="2000" dirty="0" err="1">
                <a:latin typeface="Book Antiqua" pitchFamily="18" charset="0"/>
                <a:cs typeface="Times New Roman" charset="0"/>
              </a:rPr>
              <a:t>ditempatkan</a:t>
            </a:r>
            <a:r>
              <a:rPr lang="en-US" sz="2000" dirty="0">
                <a:latin typeface="Book Antiqua" pitchFamily="18" charset="0"/>
                <a:cs typeface="Times New Roman" charset="0"/>
              </a:rPr>
              <a:t> yang </a:t>
            </a:r>
            <a:r>
              <a:rPr lang="en-US" sz="2000" dirty="0" err="1">
                <a:latin typeface="Book Antiqua" pitchFamily="18" charset="0"/>
                <a:cs typeface="Times New Roman" charset="0"/>
              </a:rPr>
              <a:t>aman</a:t>
            </a:r>
            <a:r>
              <a:rPr lang="en-US" sz="2000" dirty="0">
                <a:latin typeface="Book Antiqua" pitchFamily="18" charset="0"/>
                <a:cs typeface="Times New Roman" charset="0"/>
              </a:rPr>
              <a:t> </a:t>
            </a:r>
            <a:r>
              <a:rPr lang="en-US" sz="2000" dirty="0" err="1">
                <a:latin typeface="Book Antiqua" pitchFamily="18" charset="0"/>
                <a:cs typeface="Times New Roman" charset="0"/>
              </a:rPr>
              <a:t>dari</a:t>
            </a:r>
            <a:r>
              <a:rPr lang="en-US" sz="2000" dirty="0">
                <a:latin typeface="Book Antiqua" pitchFamily="18" charset="0"/>
                <a:cs typeface="Times New Roman" charset="0"/>
              </a:rPr>
              <a:t> </a:t>
            </a:r>
            <a:r>
              <a:rPr lang="en-US" sz="2000" dirty="0" err="1">
                <a:latin typeface="Book Antiqua" pitchFamily="18" charset="0"/>
                <a:cs typeface="Times New Roman" charset="0"/>
              </a:rPr>
              <a:t>jangkauan</a:t>
            </a:r>
            <a:endParaRPr lang="en-US" sz="2000" dirty="0">
              <a:latin typeface="Book Antiqua" pitchFamily="18" charset="0"/>
              <a:cs typeface="Times New Roman" charset="0"/>
            </a:endParaRPr>
          </a:p>
          <a:p>
            <a:pPr lvl="1">
              <a:buFont typeface="Wingdings" pitchFamily="2" charset="2"/>
              <a:buChar char="§"/>
            </a:pPr>
            <a:r>
              <a:rPr lang="en-US" dirty="0">
                <a:latin typeface="Book Antiqua" pitchFamily="18" charset="0"/>
                <a:cs typeface="Times New Roman" charset="0"/>
              </a:rPr>
              <a:t>Dan lain-lain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956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effectLst>
                  <a:reflection blurRad="6350" stA="60000" endA="900" endPos="58000" dir="5400000" sy="-100000" algn="bl" rotWithShape="0"/>
                </a:effectLst>
              </a:rPr>
              <a:t>Security hole </a:t>
            </a:r>
            <a:r>
              <a:rPr lang="en-US" b="1" dirty="0" err="1">
                <a:effectLst>
                  <a:reflection blurRad="6350" stA="60000" endA="900" endPos="58000" dir="5400000" sy="-100000" algn="bl" rotWithShape="0"/>
                </a:effectLst>
              </a:rPr>
              <a:t>pada</a:t>
            </a:r>
            <a:r>
              <a:rPr lang="en-US" b="1" dirty="0">
                <a:effectLst>
                  <a:reflection blurRad="6350" stA="60000" endA="900" endPos="58000" dir="5400000" sy="-100000" algn="bl" rotWithShape="0"/>
                </a:effectLst>
              </a:rPr>
              <a:t> OS </a:t>
            </a:r>
            <a:r>
              <a:rPr lang="en-US" b="1" dirty="0" err="1">
                <a:effectLst>
                  <a:reflection blurRad="6350" stA="60000" endA="900" endPos="58000" dir="5400000" sy="-100000" algn="bl" rotWithShape="0"/>
                </a:effectLst>
              </a:rPr>
              <a:t>dan</a:t>
            </a:r>
            <a:r>
              <a:rPr lang="en-US" b="1" dirty="0">
                <a:effectLst>
                  <a:reflection blurRad="6350" stA="60000" endA="900" endPos="58000" dir="5400000" sy="-100000" algn="bl" rotWithShape="0"/>
                </a:effectLst>
              </a:rPr>
              <a:t> </a:t>
            </a:r>
            <a:r>
              <a:rPr lang="en-US" b="1" dirty="0" err="1">
                <a:effectLst>
                  <a:reflection blurRad="6350" stA="60000" endA="900" endPos="58000" dir="5400000" sy="-100000" algn="bl" rotWithShape="0"/>
                </a:effectLst>
              </a:rPr>
              <a:t>servis</a:t>
            </a:r>
            <a:endParaRPr lang="en-US" b="1" dirty="0">
              <a:effectLst>
                <a:reflection blurRad="6350" stA="60000" endA="900" endPos="58000" dir="5400000" sy="-100000" algn="bl" rotWithShape="0"/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b="1" dirty="0" err="1">
                <a:sym typeface="Webdings" pitchFamily="18" charset="2"/>
              </a:rPr>
              <a:t>Ancaman</a:t>
            </a:r>
            <a:endParaRPr lang="en-US" b="1" dirty="0">
              <a:sym typeface="Webdings" pitchFamily="18" charset="2"/>
            </a:endParaRPr>
          </a:p>
          <a:p>
            <a:pPr lvl="1">
              <a:buSzPct val="125000"/>
              <a:buFont typeface="Wingdings" pitchFamily="2" charset="2"/>
              <a:buChar char="§"/>
            </a:pPr>
            <a:r>
              <a:rPr lang="en-US" dirty="0">
                <a:cs typeface="Times New Roman" charset="0"/>
              </a:rPr>
              <a:t>Buffer over flow yang </a:t>
            </a:r>
            <a:r>
              <a:rPr lang="en-US" dirty="0" err="1">
                <a:cs typeface="Times New Roman" charset="0"/>
              </a:rPr>
              <a:t>menyebabkan</a:t>
            </a:r>
            <a:r>
              <a:rPr lang="en-US" dirty="0">
                <a:cs typeface="Times New Roman" charset="0"/>
              </a:rPr>
              <a:t> local/remote exploit</a:t>
            </a:r>
          </a:p>
          <a:p>
            <a:pPr lvl="1">
              <a:buSzPct val="125000"/>
              <a:buFont typeface="Wingdings" pitchFamily="2" charset="2"/>
              <a:buChar char="§"/>
            </a:pPr>
            <a:r>
              <a:rPr lang="en-US" dirty="0">
                <a:cs typeface="Times New Roman" charset="0"/>
              </a:rPr>
              <a:t>Salah </a:t>
            </a:r>
            <a:r>
              <a:rPr lang="en-US" dirty="0" err="1">
                <a:cs typeface="Times New Roman" charset="0"/>
              </a:rPr>
              <a:t>konfigurasi</a:t>
            </a:r>
            <a:endParaRPr lang="en-US" dirty="0">
              <a:cs typeface="Times New Roman" charset="0"/>
            </a:endParaRPr>
          </a:p>
          <a:p>
            <a:pPr lvl="1">
              <a:buSzPct val="125000"/>
              <a:buFont typeface="Wingdings" pitchFamily="2" charset="2"/>
              <a:buChar char="§"/>
            </a:pPr>
            <a:r>
              <a:rPr lang="en-US" dirty="0" err="1">
                <a:cs typeface="Times New Roman" charset="0"/>
              </a:rPr>
              <a:t>Installasi</a:t>
            </a:r>
            <a:r>
              <a:rPr lang="en-US" dirty="0">
                <a:cs typeface="Times New Roman" charset="0"/>
              </a:rPr>
              <a:t> default yang </a:t>
            </a:r>
            <a:r>
              <a:rPr lang="en-US" dirty="0" err="1">
                <a:cs typeface="Times New Roman" charset="0"/>
              </a:rPr>
              <a:t>mudah</a:t>
            </a:r>
            <a:r>
              <a:rPr lang="en-US" dirty="0">
                <a:cs typeface="Times New Roman" charset="0"/>
              </a:rPr>
              <a:t> </a:t>
            </a:r>
            <a:r>
              <a:rPr lang="en-US" dirty="0" err="1">
                <a:cs typeface="Times New Roman" charset="0"/>
              </a:rPr>
              <a:t>diexploit</a:t>
            </a:r>
            <a:endParaRPr lang="en-US" dirty="0">
              <a:cs typeface="Times New Roman" charset="0"/>
            </a:endParaRPr>
          </a:p>
          <a:p>
            <a:pPr lvl="1">
              <a:buSzPct val="125000"/>
              <a:buFont typeface="Wingdings" pitchFamily="2" charset="2"/>
              <a:buChar char="§"/>
            </a:pPr>
            <a:r>
              <a:rPr lang="en-US" dirty="0">
                <a:cs typeface="Times New Roman" charset="0"/>
              </a:rPr>
              <a:t>Dan lain-lain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547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effectLst>
                  <a:reflection blurRad="6350" stA="60000" endA="900" endPos="58000" dir="5400000" sy="-100000" algn="bl" rotWithShape="0"/>
                </a:effectLst>
              </a:rPr>
              <a:t>Buffer overflow </a:t>
            </a:r>
            <a:r>
              <a:rPr lang="en-US" sz="1600" b="1" dirty="0" smtClean="0">
                <a:effectLst>
                  <a:reflection blurRad="6350" stA="60000" endA="900" endPos="58000" dir="5400000" sy="-100000" algn="bl" rotWithShape="0"/>
                </a:effectLst>
              </a:rPr>
              <a:t>[1]</a:t>
            </a:r>
            <a:endParaRPr lang="en-US" sz="1600" b="1" dirty="0">
              <a:effectLst>
                <a:reflection blurRad="6350" stA="60000" endA="900" endPos="58000" dir="5400000" sy="-100000" algn="bl" rotWithShape="0"/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>
                <a:latin typeface="Book Antiqua" pitchFamily="18" charset="0"/>
                <a:cs typeface="Times New Roman" charset="0"/>
              </a:rPr>
              <a:t>Mengapa</a:t>
            </a:r>
            <a:r>
              <a:rPr lang="en-US" b="1" dirty="0">
                <a:latin typeface="Book Antiqua" pitchFamily="18" charset="0"/>
                <a:cs typeface="Times New Roman" charset="0"/>
              </a:rPr>
              <a:t> </a:t>
            </a:r>
            <a:r>
              <a:rPr lang="en-US" b="1" dirty="0" err="1">
                <a:latin typeface="Book Antiqua" pitchFamily="18" charset="0"/>
                <a:cs typeface="Times New Roman" charset="0"/>
              </a:rPr>
              <a:t>bisa</a:t>
            </a:r>
            <a:r>
              <a:rPr lang="en-US" b="1" dirty="0">
                <a:latin typeface="Book Antiqua" pitchFamily="18" charset="0"/>
                <a:cs typeface="Times New Roman" charset="0"/>
              </a:rPr>
              <a:t> </a:t>
            </a:r>
            <a:r>
              <a:rPr lang="en-US" b="1" dirty="0" err="1">
                <a:latin typeface="Book Antiqua" pitchFamily="18" charset="0"/>
                <a:cs typeface="Times New Roman" charset="0"/>
              </a:rPr>
              <a:t>terjadi</a:t>
            </a:r>
            <a:r>
              <a:rPr lang="en-US" b="1" dirty="0">
                <a:latin typeface="Book Antiqua" pitchFamily="18" charset="0"/>
                <a:cs typeface="Times New Roman" charset="0"/>
              </a:rPr>
              <a:t> buffer over flow?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0383428"/>
              </p:ext>
            </p:extLst>
          </p:nvPr>
        </p:nvGraphicFramePr>
        <p:xfrm>
          <a:off x="990600" y="2438400"/>
          <a:ext cx="6096000" cy="2693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3" name="Photo Editor Photo" r:id="rId3" imgW="5819048" imgH="2572109" progId="MSPhotoEd.3">
                  <p:embed/>
                </p:oleObj>
              </mc:Choice>
              <mc:Fallback>
                <p:oleObj name="Photo Editor Photo" r:id="rId3" imgW="5819048" imgH="2572109" progId="MSPhotoEd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438400"/>
                        <a:ext cx="6096000" cy="2693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29590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b="1" dirty="0" err="1">
                <a:sym typeface="Webdings" pitchFamily="18" charset="2"/>
              </a:rPr>
              <a:t>Pencegahan</a:t>
            </a:r>
            <a:endParaRPr lang="en-US" b="1" dirty="0">
              <a:sym typeface="Webdings" pitchFamily="18" charset="2"/>
            </a:endParaRPr>
          </a:p>
          <a:p>
            <a:pPr lvl="1">
              <a:buSzPct val="125000"/>
              <a:buFont typeface="Wingdings" pitchFamily="2" charset="2"/>
              <a:buChar char="§"/>
            </a:pPr>
            <a:r>
              <a:rPr lang="en-US" b="1" dirty="0" err="1">
                <a:cs typeface="Times New Roman" charset="0"/>
              </a:rPr>
              <a:t>Sisi</a:t>
            </a:r>
            <a:r>
              <a:rPr lang="en-US" b="1" dirty="0">
                <a:cs typeface="Times New Roman" charset="0"/>
              </a:rPr>
              <a:t> Programmer: </a:t>
            </a:r>
          </a:p>
          <a:p>
            <a:pPr lvl="1">
              <a:buSzPct val="125000"/>
              <a:buNone/>
            </a:pPr>
            <a:r>
              <a:rPr lang="en-US" dirty="0">
                <a:cs typeface="Times New Roman" charset="0"/>
              </a:rPr>
              <a:t>	Coding </a:t>
            </a:r>
            <a:r>
              <a:rPr lang="en-US" dirty="0" err="1">
                <a:cs typeface="Times New Roman" charset="0"/>
              </a:rPr>
              <a:t>dengan</a:t>
            </a:r>
            <a:r>
              <a:rPr lang="en-US" dirty="0">
                <a:cs typeface="Times New Roman" charset="0"/>
              </a:rPr>
              <a:t> </a:t>
            </a:r>
            <a:r>
              <a:rPr lang="en-US" dirty="0" err="1">
                <a:cs typeface="Times New Roman" charset="0"/>
              </a:rPr>
              <a:t>teliti</a:t>
            </a:r>
            <a:r>
              <a:rPr lang="en-US" dirty="0">
                <a:cs typeface="Times New Roman" charset="0"/>
              </a:rPr>
              <a:t> </a:t>
            </a:r>
            <a:r>
              <a:rPr lang="en-US" dirty="0" err="1">
                <a:cs typeface="Times New Roman" charset="0"/>
              </a:rPr>
              <a:t>dan</a:t>
            </a:r>
            <a:r>
              <a:rPr lang="en-US" dirty="0">
                <a:cs typeface="Times New Roman" charset="0"/>
              </a:rPr>
              <a:t> </a:t>
            </a:r>
            <a:r>
              <a:rPr lang="en-US" dirty="0" err="1">
                <a:cs typeface="Times New Roman" charset="0"/>
              </a:rPr>
              <a:t>sabar</a:t>
            </a:r>
            <a:r>
              <a:rPr lang="en-US" dirty="0">
                <a:cs typeface="Times New Roman" charset="0"/>
              </a:rPr>
              <a:t> </a:t>
            </a:r>
            <a:r>
              <a:rPr lang="en-US" dirty="0" err="1">
                <a:cs typeface="Times New Roman" charset="0"/>
              </a:rPr>
              <a:t>sehingga</a:t>
            </a:r>
            <a:r>
              <a:rPr lang="en-US" dirty="0">
                <a:cs typeface="Times New Roman" charset="0"/>
              </a:rPr>
              <a:t> </a:t>
            </a:r>
            <a:r>
              <a:rPr lang="en-US" dirty="0" err="1">
                <a:cs typeface="Times New Roman" charset="0"/>
              </a:rPr>
              <a:t>kemungkinan</a:t>
            </a:r>
            <a:r>
              <a:rPr lang="en-US" dirty="0">
                <a:cs typeface="Times New Roman" charset="0"/>
              </a:rPr>
              <a:t> </a:t>
            </a:r>
            <a:r>
              <a:rPr lang="en-US" dirty="0" err="1">
                <a:cs typeface="Times New Roman" charset="0"/>
              </a:rPr>
              <a:t>kekeliruan</a:t>
            </a:r>
            <a:r>
              <a:rPr lang="en-US" dirty="0">
                <a:cs typeface="Times New Roman" charset="0"/>
              </a:rPr>
              <a:t> coding yang </a:t>
            </a:r>
            <a:r>
              <a:rPr lang="en-US" dirty="0" err="1">
                <a:cs typeface="Times New Roman" charset="0"/>
              </a:rPr>
              <a:t>menyebabkan</a:t>
            </a:r>
            <a:r>
              <a:rPr lang="en-US" dirty="0">
                <a:cs typeface="Times New Roman" charset="0"/>
              </a:rPr>
              <a:t> buffer over flow </a:t>
            </a:r>
            <a:r>
              <a:rPr lang="en-US" dirty="0" err="1">
                <a:cs typeface="Times New Roman" charset="0"/>
              </a:rPr>
              <a:t>dapat</a:t>
            </a:r>
            <a:r>
              <a:rPr lang="en-US" dirty="0">
                <a:cs typeface="Times New Roman" charset="0"/>
              </a:rPr>
              <a:t> </a:t>
            </a:r>
            <a:r>
              <a:rPr lang="en-US" dirty="0" err="1">
                <a:cs typeface="Times New Roman" charset="0"/>
              </a:rPr>
              <a:t>dihindari</a:t>
            </a:r>
            <a:endParaRPr lang="en-US" dirty="0">
              <a:cs typeface="Times New Roman" charset="0"/>
            </a:endParaRPr>
          </a:p>
          <a:p>
            <a:pPr lvl="1">
              <a:buSzPct val="125000"/>
              <a:buNone/>
            </a:pPr>
            <a:endParaRPr lang="en-US" dirty="0">
              <a:cs typeface="Times New Roman" charset="0"/>
            </a:endParaRPr>
          </a:p>
          <a:p>
            <a:pPr lvl="1">
              <a:buSzPct val="125000"/>
              <a:buFont typeface="Wingdings" pitchFamily="2" charset="2"/>
              <a:buChar char="§"/>
            </a:pPr>
            <a:r>
              <a:rPr lang="en-US" b="1" dirty="0" err="1">
                <a:cs typeface="Times New Roman" charset="0"/>
              </a:rPr>
              <a:t>Sisi</a:t>
            </a:r>
            <a:r>
              <a:rPr lang="en-US" b="1" dirty="0">
                <a:cs typeface="Times New Roman" charset="0"/>
              </a:rPr>
              <a:t> User</a:t>
            </a:r>
          </a:p>
          <a:p>
            <a:pPr lvl="2">
              <a:buSzPct val="125000"/>
            </a:pPr>
            <a:r>
              <a:rPr lang="en-US" sz="2000" dirty="0" err="1">
                <a:cs typeface="Times New Roman" charset="0"/>
              </a:rPr>
              <a:t>Selalu</a:t>
            </a:r>
            <a:r>
              <a:rPr lang="en-US" sz="2000" dirty="0">
                <a:cs typeface="Times New Roman" charset="0"/>
              </a:rPr>
              <a:t> </a:t>
            </a:r>
            <a:r>
              <a:rPr lang="en-US" sz="2000" dirty="0" err="1">
                <a:cs typeface="Times New Roman" charset="0"/>
              </a:rPr>
              <a:t>mengikuti</a:t>
            </a:r>
            <a:r>
              <a:rPr lang="en-US" sz="2000" dirty="0">
                <a:cs typeface="Times New Roman" charset="0"/>
              </a:rPr>
              <a:t> </a:t>
            </a:r>
            <a:r>
              <a:rPr lang="en-US" sz="2000" dirty="0" err="1">
                <a:cs typeface="Times New Roman" charset="0"/>
              </a:rPr>
              <a:t>informasi</a:t>
            </a:r>
            <a:r>
              <a:rPr lang="en-US" sz="2000" dirty="0">
                <a:cs typeface="Times New Roman" charset="0"/>
              </a:rPr>
              <a:t> bug-bug </a:t>
            </a:r>
            <a:r>
              <a:rPr lang="en-US" sz="2000" dirty="0" err="1">
                <a:cs typeface="Times New Roman" charset="0"/>
              </a:rPr>
              <a:t>melalui</a:t>
            </a:r>
            <a:r>
              <a:rPr lang="en-US" sz="2000" dirty="0">
                <a:cs typeface="Times New Roman" charset="0"/>
              </a:rPr>
              <a:t> </a:t>
            </a:r>
            <a:r>
              <a:rPr lang="en-US" sz="2000" dirty="0" err="1">
                <a:cs typeface="Times New Roman" charset="0"/>
              </a:rPr>
              <a:t>milis</a:t>
            </a:r>
            <a:r>
              <a:rPr lang="en-US" sz="2000" dirty="0">
                <a:cs typeface="Times New Roman" charset="0"/>
              </a:rPr>
              <a:t> </a:t>
            </a:r>
            <a:r>
              <a:rPr lang="en-US" sz="2000" dirty="0" err="1">
                <a:cs typeface="Times New Roman" charset="0"/>
              </a:rPr>
              <a:t>dan</a:t>
            </a:r>
            <a:r>
              <a:rPr lang="en-US" sz="2000" dirty="0">
                <a:cs typeface="Times New Roman" charset="0"/>
              </a:rPr>
              <a:t> </a:t>
            </a:r>
            <a:r>
              <a:rPr lang="en-US" sz="2000" dirty="0" err="1">
                <a:cs typeface="Times New Roman" charset="0"/>
              </a:rPr>
              <a:t>situs-situs</a:t>
            </a:r>
            <a:r>
              <a:rPr lang="en-US" sz="2000" dirty="0">
                <a:cs typeface="Times New Roman" charset="0"/>
              </a:rPr>
              <a:t> </a:t>
            </a:r>
            <a:r>
              <a:rPr lang="en-US" sz="2000" dirty="0" err="1">
                <a:cs typeface="Times New Roman" charset="0"/>
              </a:rPr>
              <a:t>keamanan</a:t>
            </a:r>
            <a:r>
              <a:rPr lang="en-US" sz="2000" dirty="0">
                <a:cs typeface="Times New Roman" charset="0"/>
              </a:rPr>
              <a:t> (Securityfocus.com </a:t>
            </a:r>
            <a:r>
              <a:rPr lang="en-US" sz="2000" dirty="0" err="1">
                <a:cs typeface="Times New Roman" charset="0"/>
              </a:rPr>
              <a:t>dan</a:t>
            </a:r>
            <a:r>
              <a:rPr lang="en-US" sz="2000" dirty="0">
                <a:cs typeface="Times New Roman" charset="0"/>
              </a:rPr>
              <a:t> lain-lain)</a:t>
            </a:r>
          </a:p>
          <a:p>
            <a:pPr lvl="2">
              <a:buSzPct val="125000"/>
            </a:pPr>
            <a:r>
              <a:rPr lang="en-US" sz="2000" dirty="0" err="1">
                <a:sym typeface="Webdings" pitchFamily="18" charset="2"/>
              </a:rPr>
              <a:t>Update..update</a:t>
            </a:r>
            <a:r>
              <a:rPr lang="en-US" sz="2000" dirty="0">
                <a:sym typeface="Webdings" pitchFamily="18" charset="2"/>
              </a:rPr>
              <a:t>…</a:t>
            </a:r>
            <a:r>
              <a:rPr lang="en-US" sz="2000" dirty="0" err="1">
                <a:sym typeface="Webdings" pitchFamily="18" charset="2"/>
              </a:rPr>
              <a:t>dan</a:t>
            </a:r>
            <a:r>
              <a:rPr lang="en-US" sz="2000" dirty="0">
                <a:sym typeface="Webdings" pitchFamily="18" charset="2"/>
              </a:rPr>
              <a:t> update!</a:t>
            </a:r>
          </a:p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>
            <a:normAutofit/>
          </a:bodyPr>
          <a:lstStyle/>
          <a:p>
            <a:r>
              <a:rPr lang="en-US" b="1" dirty="0">
                <a:effectLst>
                  <a:reflection blurRad="6350" stA="60000" endA="900" endPos="58000" dir="5400000" sy="-100000" algn="bl" rotWithShape="0"/>
                </a:effectLst>
              </a:rPr>
              <a:t>Buffer overflow </a:t>
            </a:r>
            <a:r>
              <a:rPr lang="en-US" sz="1600" b="1" dirty="0" smtClean="0">
                <a:effectLst>
                  <a:reflection blurRad="6350" stA="60000" endA="900" endPos="58000" dir="5400000" sy="-100000" algn="bl" rotWithShape="0"/>
                </a:effectLst>
              </a:rPr>
              <a:t>[2]</a:t>
            </a:r>
            <a:endParaRPr lang="en-US" sz="1600" b="1" dirty="0">
              <a:effectLst>
                <a:reflection blurRad="6350" stA="60000" endA="900" endPos="58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49623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effectLst>
                  <a:reflection blurRad="6350" stA="60000" endA="900" endPos="58000" dir="5400000" sy="-100000" algn="bl" rotWithShape="0"/>
                </a:effectLst>
              </a:rPr>
              <a:t>Kesalahan</a:t>
            </a:r>
            <a:r>
              <a:rPr lang="en-US" b="1" dirty="0">
                <a:effectLst>
                  <a:reflection blurRad="6350" stA="60000" endA="900" endPos="58000" dir="5400000" sy="-100000" algn="bl" rotWithShape="0"/>
                </a:effectLst>
              </a:rPr>
              <a:t> </a:t>
            </a:r>
            <a:r>
              <a:rPr lang="en-US" b="1" dirty="0" err="1">
                <a:effectLst>
                  <a:reflection blurRad="6350" stA="60000" endA="900" endPos="58000" dir="5400000" sy="-100000" algn="bl" rotWithShape="0"/>
                </a:effectLst>
              </a:rPr>
              <a:t>konfigurasi</a:t>
            </a:r>
            <a:endParaRPr lang="en-US" b="1" dirty="0">
              <a:effectLst>
                <a:reflection blurRad="6350" stA="60000" endA="900" endPos="58000" dir="5400000" sy="-100000" algn="bl" rotWithShape="0"/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b="1" dirty="0" err="1">
                <a:sym typeface="Webdings" pitchFamily="18" charset="2"/>
              </a:rPr>
              <a:t>Ancaman</a:t>
            </a:r>
            <a:endParaRPr lang="en-US" b="1" dirty="0">
              <a:sym typeface="Webdings" pitchFamily="18" charset="2"/>
            </a:endParaRPr>
          </a:p>
          <a:p>
            <a:pPr lvl="1">
              <a:buSzPct val="125000"/>
              <a:buFont typeface="Wingdings" pitchFamily="2" charset="2"/>
              <a:buChar char="§"/>
            </a:pPr>
            <a:r>
              <a:rPr lang="en-US" dirty="0" err="1">
                <a:cs typeface="Times New Roman" charset="0"/>
              </a:rPr>
              <a:t>Sistem</a:t>
            </a:r>
            <a:r>
              <a:rPr lang="en-US" dirty="0">
                <a:cs typeface="Times New Roman" charset="0"/>
              </a:rPr>
              <a:t> </a:t>
            </a:r>
            <a:r>
              <a:rPr lang="en-US" dirty="0" err="1">
                <a:cs typeface="Times New Roman" charset="0"/>
              </a:rPr>
              <a:t>dapat</a:t>
            </a:r>
            <a:r>
              <a:rPr lang="en-US" dirty="0">
                <a:cs typeface="Times New Roman" charset="0"/>
              </a:rPr>
              <a:t> </a:t>
            </a:r>
            <a:r>
              <a:rPr lang="en-US" dirty="0" err="1">
                <a:cs typeface="Times New Roman" charset="0"/>
              </a:rPr>
              <a:t>diakses</a:t>
            </a:r>
            <a:r>
              <a:rPr lang="en-US" dirty="0">
                <a:cs typeface="Times New Roman" charset="0"/>
              </a:rPr>
              <a:t> </a:t>
            </a:r>
            <a:r>
              <a:rPr lang="en-US" dirty="0" err="1">
                <a:cs typeface="Times New Roman" charset="0"/>
              </a:rPr>
              <a:t>dari</a:t>
            </a:r>
            <a:r>
              <a:rPr lang="en-US" dirty="0">
                <a:cs typeface="Times New Roman" charset="0"/>
              </a:rPr>
              <a:t> host yang </a:t>
            </a:r>
            <a:r>
              <a:rPr lang="en-US" dirty="0" err="1">
                <a:cs typeface="Times New Roman" charset="0"/>
              </a:rPr>
              <a:t>tidak</a:t>
            </a:r>
            <a:r>
              <a:rPr lang="en-US" dirty="0">
                <a:cs typeface="Times New Roman" charset="0"/>
              </a:rPr>
              <a:t> </a:t>
            </a:r>
            <a:r>
              <a:rPr lang="en-US" dirty="0" err="1">
                <a:cs typeface="Times New Roman" charset="0"/>
              </a:rPr>
              <a:t>berhak</a:t>
            </a:r>
            <a:endParaRPr lang="en-US" dirty="0">
              <a:cs typeface="Times New Roman" charset="0"/>
            </a:endParaRPr>
          </a:p>
          <a:p>
            <a:pPr lvl="1">
              <a:buSzPct val="125000"/>
              <a:buFont typeface="Wingdings" pitchFamily="2" charset="2"/>
              <a:buChar char="§"/>
            </a:pPr>
            <a:r>
              <a:rPr lang="en-US" i="1" dirty="0">
                <a:cs typeface="Times New Roman" charset="0"/>
              </a:rPr>
              <a:t>Privilege</a:t>
            </a:r>
            <a:r>
              <a:rPr lang="en-US" dirty="0">
                <a:cs typeface="Times New Roman" charset="0"/>
              </a:rPr>
              <a:t> yang </a:t>
            </a:r>
            <a:r>
              <a:rPr lang="en-US" dirty="0" err="1">
                <a:cs typeface="Times New Roman" charset="0"/>
              </a:rPr>
              <a:t>dapat</a:t>
            </a:r>
            <a:r>
              <a:rPr lang="en-US" dirty="0">
                <a:cs typeface="Times New Roman" charset="0"/>
              </a:rPr>
              <a:t> </a:t>
            </a:r>
            <a:r>
              <a:rPr lang="en-US" dirty="0" err="1">
                <a:cs typeface="Times New Roman" charset="0"/>
              </a:rPr>
              <a:t>diexploitasi</a:t>
            </a:r>
            <a:endParaRPr lang="en-US" dirty="0">
              <a:cs typeface="Times New Roman" charset="0"/>
            </a:endParaRPr>
          </a:p>
          <a:p>
            <a:pPr lvl="1">
              <a:buSzPct val="125000"/>
              <a:buFont typeface="Wingdings" pitchFamily="2" charset="2"/>
              <a:buChar char="§"/>
            </a:pPr>
            <a:r>
              <a:rPr lang="en-US" dirty="0">
                <a:cs typeface="Times New Roman" charset="0"/>
              </a:rPr>
              <a:t>Dan lain-lain</a:t>
            </a:r>
          </a:p>
          <a:p>
            <a:pPr lvl="1">
              <a:buSzPct val="125000"/>
              <a:buNone/>
            </a:pPr>
            <a:endParaRPr lang="en-US" dirty="0">
              <a:sym typeface="Webdings" pitchFamily="18" charset="2"/>
            </a:endParaRPr>
          </a:p>
          <a:p>
            <a:pPr>
              <a:buFont typeface="Wingdings" pitchFamily="2" charset="2"/>
              <a:buChar char="q"/>
            </a:pPr>
            <a:r>
              <a:rPr lang="en-US" b="1" dirty="0" err="1">
                <a:sym typeface="Webdings" pitchFamily="18" charset="2"/>
              </a:rPr>
              <a:t>Pencegahan</a:t>
            </a:r>
            <a:endParaRPr lang="en-US" b="1" dirty="0">
              <a:sym typeface="Webdings" pitchFamily="18" charset="2"/>
            </a:endParaRPr>
          </a:p>
          <a:p>
            <a:pPr lvl="1">
              <a:buSzPct val="125000"/>
              <a:buFont typeface="Wingdings" pitchFamily="2" charset="2"/>
              <a:buChar char="§"/>
            </a:pPr>
            <a:r>
              <a:rPr lang="en-US" dirty="0" err="1">
                <a:cs typeface="Times New Roman" charset="0"/>
              </a:rPr>
              <a:t>Pengaturan</a:t>
            </a:r>
            <a:r>
              <a:rPr lang="en-US" dirty="0">
                <a:cs typeface="Times New Roman" charset="0"/>
              </a:rPr>
              <a:t> </a:t>
            </a:r>
            <a:r>
              <a:rPr lang="en-US" dirty="0" err="1">
                <a:cs typeface="Times New Roman" charset="0"/>
              </a:rPr>
              <a:t>hak</a:t>
            </a:r>
            <a:r>
              <a:rPr lang="en-US" dirty="0">
                <a:cs typeface="Times New Roman" charset="0"/>
              </a:rPr>
              <a:t> </a:t>
            </a:r>
            <a:r>
              <a:rPr lang="en-US" dirty="0" err="1">
                <a:cs typeface="Times New Roman" charset="0"/>
              </a:rPr>
              <a:t>akses</a:t>
            </a:r>
            <a:r>
              <a:rPr lang="en-US" dirty="0">
                <a:cs typeface="Times New Roman" charset="0"/>
              </a:rPr>
              <a:t> host yang </a:t>
            </a:r>
            <a:r>
              <a:rPr lang="en-US" dirty="0" err="1">
                <a:cs typeface="Times New Roman" charset="0"/>
              </a:rPr>
              <a:t>ketat</a:t>
            </a:r>
            <a:endParaRPr lang="en-US" dirty="0">
              <a:cs typeface="Times New Roman" charset="0"/>
            </a:endParaRPr>
          </a:p>
          <a:p>
            <a:pPr lvl="1">
              <a:buSzPct val="125000"/>
              <a:buFont typeface="Wingdings" pitchFamily="2" charset="2"/>
              <a:buChar char="§"/>
            </a:pPr>
            <a:r>
              <a:rPr lang="en-US" dirty="0" err="1">
                <a:cs typeface="Times New Roman" charset="0"/>
              </a:rPr>
              <a:t>Pengaturan</a:t>
            </a:r>
            <a:r>
              <a:rPr lang="en-US" dirty="0">
                <a:cs typeface="Times New Roman" charset="0"/>
              </a:rPr>
              <a:t> </a:t>
            </a:r>
            <a:r>
              <a:rPr lang="en-US" i="1" dirty="0">
                <a:cs typeface="Times New Roman" charset="0"/>
              </a:rPr>
              <a:t>privilege</a:t>
            </a:r>
            <a:r>
              <a:rPr lang="en-US" dirty="0">
                <a:cs typeface="Times New Roman" charset="0"/>
              </a:rPr>
              <a:t> yang </a:t>
            </a:r>
            <a:r>
              <a:rPr lang="en-US" dirty="0" err="1">
                <a:cs typeface="Times New Roman" charset="0"/>
              </a:rPr>
              <a:t>ketat</a:t>
            </a:r>
            <a:endParaRPr lang="en-US" dirty="0">
              <a:cs typeface="Times New Roman" charset="0"/>
            </a:endParaRPr>
          </a:p>
          <a:p>
            <a:pPr lvl="1">
              <a:buSzPct val="125000"/>
              <a:buFont typeface="Wingdings" pitchFamily="2" charset="2"/>
              <a:buChar char="§"/>
            </a:pPr>
            <a:r>
              <a:rPr lang="en-US" dirty="0">
                <a:cs typeface="Times New Roman" charset="0"/>
              </a:rPr>
              <a:t>Dan lain-lain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600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effectLst>
                  <a:reflection blurRad="6350" stA="60000" endA="900" endPos="58000" dir="5400000" sy="-100000" algn="bl" rotWithShape="0"/>
                </a:effectLst>
              </a:rPr>
              <a:t>Installasi</a:t>
            </a:r>
            <a:r>
              <a:rPr lang="en-US" b="1" dirty="0">
                <a:effectLst>
                  <a:reflection blurRad="6350" stA="60000" endA="900" endPos="58000" dir="5400000" sy="-100000" algn="bl" rotWithShape="0"/>
                </a:effectLst>
              </a:rPr>
              <a:t> default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q"/>
            </a:pPr>
            <a:r>
              <a:rPr lang="en-US" b="1" dirty="0" err="1">
                <a:sym typeface="Webdings" pitchFamily="18" charset="2"/>
              </a:rPr>
              <a:t>Ancaman</a:t>
            </a:r>
            <a:endParaRPr lang="en-US" b="1" dirty="0">
              <a:sym typeface="Webdings" pitchFamily="18" charset="2"/>
            </a:endParaRPr>
          </a:p>
          <a:p>
            <a:pPr lvl="1">
              <a:buSzPct val="125000"/>
              <a:buFont typeface="Wingdings" pitchFamily="2" charset="2"/>
              <a:buChar char="§"/>
            </a:pPr>
            <a:r>
              <a:rPr lang="en-US" dirty="0" err="1">
                <a:cs typeface="Times New Roman" charset="0"/>
              </a:rPr>
              <a:t>Servis</a:t>
            </a:r>
            <a:r>
              <a:rPr lang="en-US" dirty="0">
                <a:cs typeface="Times New Roman" charset="0"/>
              </a:rPr>
              <a:t> yang </a:t>
            </a:r>
            <a:r>
              <a:rPr lang="en-US" dirty="0" err="1">
                <a:cs typeface="Times New Roman" charset="0"/>
              </a:rPr>
              <a:t>tidak</a:t>
            </a:r>
            <a:r>
              <a:rPr lang="en-US" dirty="0">
                <a:cs typeface="Times New Roman" charset="0"/>
              </a:rPr>
              <a:t> </a:t>
            </a:r>
            <a:r>
              <a:rPr lang="en-US" dirty="0" err="1">
                <a:cs typeface="Times New Roman" charset="0"/>
              </a:rPr>
              <a:t>diperlukan</a:t>
            </a:r>
            <a:r>
              <a:rPr lang="en-US" dirty="0">
                <a:cs typeface="Times New Roman" charset="0"/>
              </a:rPr>
              <a:t> </a:t>
            </a:r>
            <a:r>
              <a:rPr lang="en-US" dirty="0" err="1">
                <a:cs typeface="Times New Roman" charset="0"/>
              </a:rPr>
              <a:t>memakan</a:t>
            </a:r>
            <a:r>
              <a:rPr lang="en-US" dirty="0">
                <a:cs typeface="Times New Roman" charset="0"/>
              </a:rPr>
              <a:t> </a:t>
            </a:r>
            <a:r>
              <a:rPr lang="en-US" i="1" dirty="0">
                <a:cs typeface="Times New Roman" charset="0"/>
              </a:rPr>
              <a:t>resource </a:t>
            </a:r>
          </a:p>
          <a:p>
            <a:pPr lvl="1">
              <a:buSzPct val="125000"/>
              <a:buFont typeface="Wingdings" pitchFamily="2" charset="2"/>
              <a:buChar char="§"/>
            </a:pPr>
            <a:r>
              <a:rPr lang="en-US" dirty="0" err="1">
                <a:cs typeface="Times New Roman" charset="0"/>
              </a:rPr>
              <a:t>Semakin</a:t>
            </a:r>
            <a:r>
              <a:rPr lang="en-US" dirty="0">
                <a:cs typeface="Times New Roman" charset="0"/>
              </a:rPr>
              <a:t> </a:t>
            </a:r>
            <a:r>
              <a:rPr lang="en-US" dirty="0" err="1">
                <a:cs typeface="Times New Roman" charset="0"/>
              </a:rPr>
              <a:t>banyak</a:t>
            </a:r>
            <a:r>
              <a:rPr lang="en-US" dirty="0">
                <a:cs typeface="Times New Roman" charset="0"/>
              </a:rPr>
              <a:t> </a:t>
            </a:r>
            <a:r>
              <a:rPr lang="en-US" dirty="0" err="1">
                <a:cs typeface="Times New Roman" charset="0"/>
              </a:rPr>
              <a:t>servis</a:t>
            </a:r>
            <a:r>
              <a:rPr lang="en-US" dirty="0">
                <a:cs typeface="Times New Roman" charset="0"/>
              </a:rPr>
              <a:t> </a:t>
            </a:r>
            <a:r>
              <a:rPr lang="en-US" dirty="0" err="1">
                <a:cs typeface="Times New Roman" charset="0"/>
              </a:rPr>
              <a:t>semakin</a:t>
            </a:r>
            <a:r>
              <a:rPr lang="en-US" dirty="0">
                <a:cs typeface="Times New Roman" charset="0"/>
              </a:rPr>
              <a:t> </a:t>
            </a:r>
            <a:r>
              <a:rPr lang="en-US" dirty="0" err="1">
                <a:cs typeface="Times New Roman" charset="0"/>
              </a:rPr>
              <a:t>banyak</a:t>
            </a:r>
            <a:r>
              <a:rPr lang="en-US" dirty="0">
                <a:cs typeface="Times New Roman" charset="0"/>
              </a:rPr>
              <a:t> </a:t>
            </a:r>
            <a:r>
              <a:rPr lang="en-US" dirty="0" err="1">
                <a:cs typeface="Times New Roman" charset="0"/>
              </a:rPr>
              <a:t>ancaman</a:t>
            </a:r>
            <a:r>
              <a:rPr lang="en-US" dirty="0">
                <a:cs typeface="Times New Roman" charset="0"/>
              </a:rPr>
              <a:t> </a:t>
            </a:r>
            <a:r>
              <a:rPr lang="en-US" dirty="0" err="1">
                <a:cs typeface="Times New Roman" charset="0"/>
              </a:rPr>
              <a:t>karena</a:t>
            </a:r>
            <a:r>
              <a:rPr lang="en-US" dirty="0">
                <a:cs typeface="Times New Roman" charset="0"/>
              </a:rPr>
              <a:t> bug-bug yang </a:t>
            </a:r>
            <a:r>
              <a:rPr lang="en-US" dirty="0" err="1">
                <a:cs typeface="Times New Roman" charset="0"/>
              </a:rPr>
              <a:t>ditemukan</a:t>
            </a:r>
            <a:endParaRPr lang="en-US" dirty="0">
              <a:cs typeface="Times New Roman" charset="0"/>
            </a:endParaRPr>
          </a:p>
          <a:p>
            <a:pPr lvl="1">
              <a:buSzPct val="125000"/>
              <a:buFont typeface="Wingdings" pitchFamily="2" charset="2"/>
              <a:buChar char="§"/>
            </a:pPr>
            <a:r>
              <a:rPr lang="en-US" dirty="0" err="1">
                <a:cs typeface="Times New Roman" charset="0"/>
              </a:rPr>
              <a:t>Servis-servis</a:t>
            </a:r>
            <a:r>
              <a:rPr lang="en-US" dirty="0">
                <a:cs typeface="Times New Roman" charset="0"/>
              </a:rPr>
              <a:t> </a:t>
            </a:r>
            <a:r>
              <a:rPr lang="en-US" dirty="0" err="1">
                <a:cs typeface="Times New Roman" charset="0"/>
              </a:rPr>
              <a:t>jaringan</a:t>
            </a:r>
            <a:r>
              <a:rPr lang="en-US" dirty="0">
                <a:cs typeface="Times New Roman" charset="0"/>
              </a:rPr>
              <a:t> </a:t>
            </a:r>
            <a:r>
              <a:rPr lang="en-US" dirty="0" err="1">
                <a:cs typeface="Times New Roman" charset="0"/>
              </a:rPr>
              <a:t>membuka</a:t>
            </a:r>
            <a:r>
              <a:rPr lang="en-US" dirty="0">
                <a:cs typeface="Times New Roman" charset="0"/>
              </a:rPr>
              <a:t> port </a:t>
            </a:r>
            <a:r>
              <a:rPr lang="en-US" dirty="0" err="1">
                <a:cs typeface="Times New Roman" charset="0"/>
              </a:rPr>
              <a:t>komunikasi</a:t>
            </a:r>
            <a:endParaRPr lang="en-US" dirty="0">
              <a:cs typeface="Times New Roman" charset="0"/>
            </a:endParaRPr>
          </a:p>
          <a:p>
            <a:pPr lvl="1">
              <a:buSzPct val="125000"/>
              <a:buFont typeface="Wingdings" pitchFamily="2" charset="2"/>
              <a:buChar char="§"/>
            </a:pPr>
            <a:r>
              <a:rPr lang="en-US" dirty="0">
                <a:cs typeface="Times New Roman" charset="0"/>
              </a:rPr>
              <a:t>Password default </a:t>
            </a:r>
            <a:r>
              <a:rPr lang="en-US" dirty="0" err="1">
                <a:cs typeface="Times New Roman" charset="0"/>
              </a:rPr>
              <a:t>diketahui</a:t>
            </a:r>
            <a:r>
              <a:rPr lang="en-US" dirty="0">
                <a:cs typeface="Times New Roman" charset="0"/>
              </a:rPr>
              <a:t> </a:t>
            </a:r>
            <a:r>
              <a:rPr lang="en-US" dirty="0" err="1">
                <a:cs typeface="Times New Roman" charset="0"/>
              </a:rPr>
              <a:t>oleh</a:t>
            </a:r>
            <a:r>
              <a:rPr lang="en-US" dirty="0">
                <a:cs typeface="Times New Roman" charset="0"/>
              </a:rPr>
              <a:t> </a:t>
            </a:r>
            <a:r>
              <a:rPr lang="en-US" dirty="0" err="1">
                <a:cs typeface="Times New Roman" charset="0"/>
              </a:rPr>
              <a:t>khalayak</a:t>
            </a:r>
            <a:endParaRPr lang="en-US" dirty="0">
              <a:cs typeface="Times New Roman" charset="0"/>
            </a:endParaRPr>
          </a:p>
          <a:p>
            <a:pPr lvl="1">
              <a:buSzPct val="125000"/>
              <a:buFont typeface="Wingdings" pitchFamily="2" charset="2"/>
              <a:buChar char="§"/>
            </a:pPr>
            <a:r>
              <a:rPr lang="en-US" dirty="0">
                <a:cs typeface="Times New Roman" charset="0"/>
              </a:rPr>
              <a:t>Sample program </a:t>
            </a:r>
            <a:r>
              <a:rPr lang="en-US" dirty="0" err="1">
                <a:cs typeface="Times New Roman" charset="0"/>
              </a:rPr>
              <a:t>dapat</a:t>
            </a:r>
            <a:r>
              <a:rPr lang="en-US" dirty="0">
                <a:cs typeface="Times New Roman" charset="0"/>
              </a:rPr>
              <a:t> </a:t>
            </a:r>
            <a:r>
              <a:rPr lang="en-US" dirty="0" err="1">
                <a:cs typeface="Times New Roman" charset="0"/>
              </a:rPr>
              <a:t>diexploitasi</a:t>
            </a:r>
            <a:endParaRPr lang="en-US" dirty="0">
              <a:cs typeface="Times New Roman" charset="0"/>
            </a:endParaRPr>
          </a:p>
          <a:p>
            <a:pPr lvl="1">
              <a:buSzPct val="125000"/>
              <a:buFont typeface="Wingdings" pitchFamily="2" charset="2"/>
              <a:buChar char="§"/>
            </a:pPr>
            <a:r>
              <a:rPr lang="en-US" dirty="0">
                <a:cs typeface="Times New Roman" charset="0"/>
              </a:rPr>
              <a:t>Dan lain-lain</a:t>
            </a:r>
          </a:p>
          <a:p>
            <a:pPr lvl="1">
              <a:buSzPct val="125000"/>
              <a:buNone/>
            </a:pPr>
            <a:endParaRPr lang="en-US" dirty="0">
              <a:cs typeface="Times New Roman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b="1" dirty="0">
                <a:sym typeface="Webdings" pitchFamily="18" charset="2"/>
              </a:rPr>
              <a:t> </a:t>
            </a:r>
            <a:r>
              <a:rPr lang="en-US" b="1" dirty="0" err="1">
                <a:sym typeface="Webdings" pitchFamily="18" charset="2"/>
              </a:rPr>
              <a:t>Pencegahan</a:t>
            </a:r>
            <a:endParaRPr lang="en-US" b="1" dirty="0">
              <a:sym typeface="Webdings" pitchFamily="18" charset="2"/>
            </a:endParaRPr>
          </a:p>
          <a:p>
            <a:pPr lvl="1">
              <a:buSzPct val="125000"/>
              <a:buFont typeface="Wingdings" pitchFamily="2" charset="2"/>
              <a:buChar char="§"/>
            </a:pPr>
            <a:r>
              <a:rPr lang="en-US" dirty="0" err="1">
                <a:cs typeface="Times New Roman" charset="0"/>
              </a:rPr>
              <a:t>Nyalakan</a:t>
            </a:r>
            <a:r>
              <a:rPr lang="en-US" dirty="0">
                <a:cs typeface="Times New Roman" charset="0"/>
              </a:rPr>
              <a:t> </a:t>
            </a:r>
            <a:r>
              <a:rPr lang="en-US" dirty="0" err="1">
                <a:cs typeface="Times New Roman" charset="0"/>
              </a:rPr>
              <a:t>servis</a:t>
            </a:r>
            <a:r>
              <a:rPr lang="en-US" dirty="0">
                <a:cs typeface="Times New Roman" charset="0"/>
              </a:rPr>
              <a:t> yang </a:t>
            </a:r>
            <a:r>
              <a:rPr lang="en-US" dirty="0" err="1">
                <a:cs typeface="Times New Roman" charset="0"/>
              </a:rPr>
              <a:t>diperlukan</a:t>
            </a:r>
            <a:r>
              <a:rPr lang="en-US" dirty="0">
                <a:cs typeface="Times New Roman" charset="0"/>
              </a:rPr>
              <a:t> </a:t>
            </a:r>
            <a:r>
              <a:rPr lang="en-US" dirty="0" err="1">
                <a:cs typeface="Times New Roman" charset="0"/>
              </a:rPr>
              <a:t>saja</a:t>
            </a:r>
            <a:endParaRPr lang="en-US" dirty="0">
              <a:cs typeface="Times New Roman" charset="0"/>
            </a:endParaRPr>
          </a:p>
          <a:p>
            <a:pPr lvl="1">
              <a:buSzPct val="125000"/>
              <a:buFont typeface="Wingdings" pitchFamily="2" charset="2"/>
              <a:buChar char="§"/>
            </a:pPr>
            <a:r>
              <a:rPr lang="en-US" dirty="0" err="1">
                <a:cs typeface="Times New Roman" charset="0"/>
              </a:rPr>
              <a:t>Konfigurasikan</a:t>
            </a:r>
            <a:r>
              <a:rPr lang="en-US" dirty="0">
                <a:cs typeface="Times New Roman" charset="0"/>
              </a:rPr>
              <a:t> seaman </a:t>
            </a:r>
            <a:r>
              <a:rPr lang="en-US" dirty="0" err="1">
                <a:cs typeface="Times New Roman" charset="0"/>
              </a:rPr>
              <a:t>mungkin</a:t>
            </a:r>
            <a:endParaRPr lang="en-US" dirty="0">
              <a:cs typeface="Times New Roman" charset="0"/>
            </a:endParaRPr>
          </a:p>
          <a:p>
            <a:pPr lvl="1">
              <a:buSzPct val="125000"/>
              <a:buFont typeface="Wingdings" pitchFamily="2" charset="2"/>
              <a:buChar char="§"/>
            </a:pPr>
            <a:r>
              <a:rPr lang="en-US" dirty="0" err="1">
                <a:cs typeface="Times New Roman" charset="0"/>
              </a:rPr>
              <a:t>Buang</a:t>
            </a:r>
            <a:r>
              <a:rPr lang="en-US" dirty="0">
                <a:cs typeface="Times New Roman" charset="0"/>
              </a:rPr>
              <a:t> </a:t>
            </a:r>
            <a:r>
              <a:rPr lang="en-US" dirty="0" err="1">
                <a:cs typeface="Times New Roman" charset="0"/>
              </a:rPr>
              <a:t>semua</a:t>
            </a:r>
            <a:r>
              <a:rPr lang="en-US" dirty="0">
                <a:cs typeface="Times New Roman" charset="0"/>
              </a:rPr>
              <a:t> yang </a:t>
            </a:r>
            <a:r>
              <a:rPr lang="en-US" dirty="0" err="1">
                <a:cs typeface="Times New Roman" charset="0"/>
              </a:rPr>
              <a:t>tidak</a:t>
            </a:r>
            <a:r>
              <a:rPr lang="en-US" dirty="0">
                <a:cs typeface="Times New Roman" charset="0"/>
              </a:rPr>
              <a:t> </a:t>
            </a:r>
            <a:r>
              <a:rPr lang="en-US" dirty="0" err="1">
                <a:cs typeface="Times New Roman" charset="0"/>
              </a:rPr>
              <a:t>diperlukan</a:t>
            </a:r>
            <a:r>
              <a:rPr lang="en-US" dirty="0">
                <a:cs typeface="Times New Roman" charset="0"/>
              </a:rPr>
              <a:t> </a:t>
            </a:r>
            <a:r>
              <a:rPr lang="en-US" dirty="0" err="1">
                <a:cs typeface="Times New Roman" charset="0"/>
              </a:rPr>
              <a:t>setelah</a:t>
            </a:r>
            <a:r>
              <a:rPr lang="en-US" dirty="0">
                <a:cs typeface="Times New Roman" charset="0"/>
              </a:rPr>
              <a:t> </a:t>
            </a:r>
            <a:r>
              <a:rPr lang="en-US" dirty="0" err="1">
                <a:cs typeface="Times New Roman" charset="0"/>
              </a:rPr>
              <a:t>installasi</a:t>
            </a:r>
            <a:endParaRPr lang="en-US" dirty="0">
              <a:cs typeface="Times New Roman" charset="0"/>
            </a:endParaRPr>
          </a:p>
          <a:p>
            <a:pPr lvl="1">
              <a:buSzPct val="125000"/>
              <a:buFont typeface="Wingdings" pitchFamily="2" charset="2"/>
              <a:buChar char="§"/>
            </a:pPr>
            <a:r>
              <a:rPr lang="en-US" dirty="0">
                <a:cs typeface="Times New Roman" charset="0"/>
              </a:rPr>
              <a:t>Dan lain-lain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038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err="1">
                <a:effectLst>
                  <a:reflection blurRad="6350" stA="60000" endA="900" endPos="58000" dir="5400000" sy="-100000" algn="bl" rotWithShape="0"/>
                </a:effectLst>
              </a:rPr>
              <a:t>Ancaman</a:t>
            </a:r>
            <a:r>
              <a:rPr lang="en-US" sz="3200" b="1" dirty="0">
                <a:effectLst>
                  <a:reflection blurRad="6350" stA="60000" endA="900" endPos="58000" dir="5400000" sy="-100000" algn="bl" rotWithShape="0"/>
                </a:effectLst>
              </a:rPr>
              <a:t> </a:t>
            </a:r>
            <a:r>
              <a:rPr lang="en-US" sz="3200" b="1" dirty="0" err="1">
                <a:effectLst>
                  <a:reflection blurRad="6350" stA="60000" endA="900" endPos="58000" dir="5400000" sy="-100000" algn="bl" rotWithShape="0"/>
                </a:effectLst>
              </a:rPr>
              <a:t>serangan</a:t>
            </a:r>
            <a:r>
              <a:rPr lang="en-US" sz="3200" b="1" dirty="0">
                <a:effectLst>
                  <a:reflection blurRad="6350" stA="60000" endA="900" endPos="58000" dir="5400000" sy="-100000" algn="bl" rotWithShape="0"/>
                </a:effectLst>
              </a:rPr>
              <a:t> </a:t>
            </a:r>
            <a:r>
              <a:rPr lang="en-US" sz="3200" b="1" dirty="0" err="1">
                <a:effectLst>
                  <a:reflection blurRad="6350" stA="60000" endA="900" endPos="58000" dir="5400000" sy="-100000" algn="bl" rotWithShape="0"/>
                </a:effectLst>
              </a:rPr>
              <a:t>melalui</a:t>
            </a:r>
            <a:r>
              <a:rPr lang="en-US" sz="3200" b="1" dirty="0">
                <a:effectLst>
                  <a:reflection blurRad="6350" stA="60000" endA="900" endPos="58000" dir="5400000" sy="-100000" algn="bl" rotWithShape="0"/>
                </a:effectLst>
              </a:rPr>
              <a:t> </a:t>
            </a:r>
            <a:r>
              <a:rPr lang="en-US" sz="3200" b="1" dirty="0" err="1">
                <a:effectLst>
                  <a:reflection blurRad="6350" stA="60000" endA="900" endPos="58000" dir="5400000" sy="-100000" algn="bl" rotWithShape="0"/>
                </a:effectLst>
              </a:rPr>
              <a:t>jaringan</a:t>
            </a:r>
            <a:endParaRPr lang="en-US" sz="3200" b="1" dirty="0">
              <a:effectLst>
                <a:reflection blurRad="6350" stA="60000" endA="900" endPos="58000" dir="5400000" sy="-100000" algn="bl" rotWithShape="0"/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b="1" dirty="0" err="1">
                <a:sym typeface="Webdings" pitchFamily="18" charset="2"/>
              </a:rPr>
              <a:t>Ancaman</a:t>
            </a:r>
            <a:endParaRPr lang="en-US" b="1" dirty="0">
              <a:sym typeface="Webdings" pitchFamily="18" charset="2"/>
            </a:endParaRPr>
          </a:p>
          <a:p>
            <a:pPr lvl="1">
              <a:buSzPct val="125000"/>
              <a:buFont typeface="Wingdings" pitchFamily="2" charset="2"/>
              <a:buChar char="§"/>
            </a:pPr>
            <a:r>
              <a:rPr lang="en-US" dirty="0">
                <a:cs typeface="Times New Roman" charset="0"/>
              </a:rPr>
              <a:t>Sniffing (</a:t>
            </a:r>
            <a:r>
              <a:rPr lang="en-US" dirty="0" err="1">
                <a:cs typeface="Times New Roman" charset="0"/>
              </a:rPr>
              <a:t>penyadapan</a:t>
            </a:r>
            <a:r>
              <a:rPr lang="en-US" dirty="0">
                <a:cs typeface="Times New Roman" charset="0"/>
              </a:rPr>
              <a:t>)</a:t>
            </a:r>
          </a:p>
          <a:p>
            <a:pPr lvl="1">
              <a:buSzPct val="125000"/>
              <a:buFont typeface="Wingdings" pitchFamily="2" charset="2"/>
              <a:buChar char="§"/>
            </a:pPr>
            <a:r>
              <a:rPr lang="en-US" dirty="0">
                <a:cs typeface="Times New Roman" charset="0"/>
              </a:rPr>
              <a:t>Spoofing (</a:t>
            </a:r>
            <a:r>
              <a:rPr lang="en-US" dirty="0" err="1">
                <a:cs typeface="Times New Roman" charset="0"/>
              </a:rPr>
              <a:t>pemalsuan</a:t>
            </a:r>
            <a:r>
              <a:rPr lang="en-US" dirty="0">
                <a:cs typeface="Times New Roman" charset="0"/>
              </a:rPr>
              <a:t>)</a:t>
            </a:r>
          </a:p>
          <a:p>
            <a:pPr lvl="1">
              <a:buSzPct val="125000"/>
              <a:buFont typeface="Wingdings" pitchFamily="2" charset="2"/>
              <a:buChar char="§"/>
            </a:pPr>
            <a:r>
              <a:rPr lang="en-US" dirty="0">
                <a:cs typeface="Times New Roman" charset="0"/>
              </a:rPr>
              <a:t>Session hijacking (</a:t>
            </a:r>
            <a:r>
              <a:rPr lang="en-US" dirty="0" err="1">
                <a:cs typeface="Times New Roman" charset="0"/>
              </a:rPr>
              <a:t>pembajakan</a:t>
            </a:r>
            <a:r>
              <a:rPr lang="en-US" dirty="0">
                <a:cs typeface="Times New Roman" charset="0"/>
              </a:rPr>
              <a:t>)</a:t>
            </a:r>
          </a:p>
          <a:p>
            <a:pPr lvl="1">
              <a:buSzPct val="125000"/>
              <a:buFont typeface="Wingdings" pitchFamily="2" charset="2"/>
              <a:buChar char="§"/>
            </a:pPr>
            <a:r>
              <a:rPr lang="en-US" dirty="0">
                <a:cs typeface="Times New Roman" charset="0"/>
              </a:rPr>
              <a:t>DOS attack</a:t>
            </a:r>
          </a:p>
          <a:p>
            <a:pPr lvl="1">
              <a:buSzPct val="125000"/>
              <a:buFont typeface="Wingdings" pitchFamily="2" charset="2"/>
              <a:buChar char="§"/>
            </a:pPr>
            <a:r>
              <a:rPr lang="en-US" dirty="0">
                <a:cs typeface="Times New Roman" charset="0"/>
              </a:rPr>
              <a:t>Dan lain-lain</a:t>
            </a:r>
          </a:p>
          <a:p>
            <a:pPr marL="274320" lvl="1" indent="0">
              <a:buSzPct val="125000"/>
              <a:buNone/>
            </a:pPr>
            <a:endParaRPr lang="en-US" dirty="0">
              <a:sym typeface="Webdings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176633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762000"/>
          </a:xfrm>
        </p:spPr>
        <p:txBody>
          <a:bodyPr/>
          <a:lstStyle/>
          <a:p>
            <a:r>
              <a:rPr lang="en-US" b="1" dirty="0" smtClean="0">
                <a:effectLst>
                  <a:reflection blurRad="6350" stA="60000" endA="900" endPos="58000" dir="5400000" sy="-100000" algn="bl" rotWithShape="0"/>
                </a:effectLst>
              </a:rPr>
              <a:t>Outline</a:t>
            </a:r>
            <a:endParaRPr lang="en-US" b="1" dirty="0">
              <a:effectLst>
                <a:reflection blurRad="6350" stA="60000" endA="900" endPos="58000" dir="5400000" sy="-100000" algn="bl" rotWithShape="0"/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257800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Pendahuluan</a:t>
            </a:r>
            <a:endParaRPr lang="en-US" dirty="0" smtClean="0"/>
          </a:p>
          <a:p>
            <a:r>
              <a:rPr lang="en-US" dirty="0" err="1" smtClean="0"/>
              <a:t>Aspek-aspek</a:t>
            </a:r>
            <a:r>
              <a:rPr lang="en-US" dirty="0" smtClean="0"/>
              <a:t> </a:t>
            </a:r>
            <a:r>
              <a:rPr lang="en-US" dirty="0" err="1" smtClean="0"/>
              <a:t>keamanan</a:t>
            </a:r>
            <a:endParaRPr lang="en-US" dirty="0" smtClean="0"/>
          </a:p>
          <a:p>
            <a:r>
              <a:rPr lang="en-US" dirty="0" err="1" smtClean="0"/>
              <a:t>Permasalahan</a:t>
            </a:r>
            <a:r>
              <a:rPr lang="en-US" dirty="0" smtClean="0"/>
              <a:t> </a:t>
            </a:r>
            <a:r>
              <a:rPr lang="en-US" dirty="0" err="1" smtClean="0"/>
              <a:t>keamanan</a:t>
            </a:r>
            <a:endParaRPr lang="en-US" dirty="0" smtClean="0"/>
          </a:p>
          <a:p>
            <a:r>
              <a:rPr lang="en-US" dirty="0" err="1"/>
              <a:t>Ancaman</a:t>
            </a:r>
            <a:r>
              <a:rPr lang="en-US" dirty="0"/>
              <a:t> </a:t>
            </a:r>
            <a:r>
              <a:rPr lang="en-US" dirty="0" err="1"/>
              <a:t>keamanan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berbasis</a:t>
            </a:r>
            <a:r>
              <a:rPr lang="en-US" dirty="0"/>
              <a:t> </a:t>
            </a:r>
            <a:r>
              <a:rPr lang="en-US" dirty="0" err="1"/>
              <a:t>komputer</a:t>
            </a:r>
            <a:endParaRPr lang="en-US" dirty="0"/>
          </a:p>
          <a:p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 err="1" smtClean="0"/>
              <a:t>penyerangan</a:t>
            </a:r>
            <a:endParaRPr lang="en-US" dirty="0" smtClean="0"/>
          </a:p>
          <a:p>
            <a:pPr lvl="1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1800" dirty="0">
                <a:latin typeface="Book Antiqua" pitchFamily="18" charset="0"/>
                <a:cs typeface="Times New Roman" charset="0"/>
              </a:rPr>
              <a:t>Social engineering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1800" dirty="0" err="1">
                <a:latin typeface="Book Antiqua" pitchFamily="18" charset="0"/>
                <a:cs typeface="Times New Roman" charset="0"/>
              </a:rPr>
              <a:t>Keamanan</a:t>
            </a:r>
            <a:r>
              <a:rPr lang="en-US" sz="1800" dirty="0">
                <a:latin typeface="Book Antiqua" pitchFamily="18" charset="0"/>
                <a:cs typeface="Times New Roman" charset="0"/>
              </a:rPr>
              <a:t> </a:t>
            </a:r>
            <a:r>
              <a:rPr lang="en-US" sz="1800" dirty="0" err="1">
                <a:latin typeface="Book Antiqua" pitchFamily="18" charset="0"/>
                <a:cs typeface="Times New Roman" charset="0"/>
              </a:rPr>
              <a:t>fisik</a:t>
            </a:r>
            <a:endParaRPr lang="en-US" sz="1800" dirty="0">
              <a:latin typeface="Book Antiqua" pitchFamily="18" charset="0"/>
              <a:cs typeface="Times New Roman" charset="0"/>
            </a:endParaRPr>
          </a:p>
          <a:p>
            <a:pPr lvl="1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1800" dirty="0">
                <a:latin typeface="Book Antiqua" pitchFamily="18" charset="0"/>
                <a:cs typeface="Times New Roman" charset="0"/>
              </a:rPr>
              <a:t>Security hole </a:t>
            </a:r>
            <a:r>
              <a:rPr lang="en-US" sz="1800" dirty="0" err="1">
                <a:latin typeface="Book Antiqua" pitchFamily="18" charset="0"/>
                <a:cs typeface="Times New Roman" charset="0"/>
              </a:rPr>
              <a:t>pada</a:t>
            </a:r>
            <a:r>
              <a:rPr lang="en-US" sz="1800" dirty="0">
                <a:latin typeface="Book Antiqua" pitchFamily="18" charset="0"/>
                <a:cs typeface="Times New Roman" charset="0"/>
              </a:rPr>
              <a:t> </a:t>
            </a:r>
            <a:r>
              <a:rPr lang="en-US" sz="1800" dirty="0" err="1">
                <a:latin typeface="Book Antiqua" pitchFamily="18" charset="0"/>
                <a:cs typeface="Times New Roman" charset="0"/>
              </a:rPr>
              <a:t>sistem</a:t>
            </a:r>
            <a:r>
              <a:rPr lang="en-US" sz="1800" dirty="0">
                <a:latin typeface="Book Antiqua" pitchFamily="18" charset="0"/>
                <a:cs typeface="Times New Roman" charset="0"/>
              </a:rPr>
              <a:t> </a:t>
            </a:r>
            <a:r>
              <a:rPr lang="en-US" sz="1800" dirty="0" err="1">
                <a:latin typeface="Book Antiqua" pitchFamily="18" charset="0"/>
                <a:cs typeface="Times New Roman" charset="0"/>
              </a:rPr>
              <a:t>operasi</a:t>
            </a:r>
            <a:r>
              <a:rPr lang="en-US" sz="1800" dirty="0">
                <a:latin typeface="Book Antiqua" pitchFamily="18" charset="0"/>
                <a:cs typeface="Times New Roman" charset="0"/>
              </a:rPr>
              <a:t> </a:t>
            </a:r>
            <a:r>
              <a:rPr lang="en-US" sz="1800" dirty="0" err="1">
                <a:latin typeface="Book Antiqua" pitchFamily="18" charset="0"/>
                <a:cs typeface="Times New Roman" charset="0"/>
              </a:rPr>
              <a:t>dan</a:t>
            </a:r>
            <a:r>
              <a:rPr lang="en-US" sz="1800" dirty="0">
                <a:latin typeface="Book Antiqua" pitchFamily="18" charset="0"/>
                <a:cs typeface="Times New Roman" charset="0"/>
              </a:rPr>
              <a:t> </a:t>
            </a:r>
            <a:r>
              <a:rPr lang="en-US" sz="1800" dirty="0" err="1">
                <a:latin typeface="Book Antiqua" pitchFamily="18" charset="0"/>
                <a:cs typeface="Times New Roman" charset="0"/>
              </a:rPr>
              <a:t>servis</a:t>
            </a:r>
            <a:endParaRPr lang="en-US" sz="1800" dirty="0">
              <a:latin typeface="Book Antiqua" pitchFamily="18" charset="0"/>
              <a:cs typeface="Times New Roman" charset="0"/>
            </a:endParaRPr>
          </a:p>
          <a:p>
            <a:pPr lvl="1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1800" dirty="0" err="1">
                <a:latin typeface="Book Antiqua" pitchFamily="18" charset="0"/>
                <a:cs typeface="Times New Roman" charset="0"/>
              </a:rPr>
              <a:t>Serangan</a:t>
            </a:r>
            <a:r>
              <a:rPr lang="en-US" sz="1800" dirty="0">
                <a:latin typeface="Book Antiqua" pitchFamily="18" charset="0"/>
                <a:cs typeface="Times New Roman" charset="0"/>
              </a:rPr>
              <a:t> </a:t>
            </a:r>
            <a:r>
              <a:rPr lang="en-US" sz="1800" dirty="0" err="1">
                <a:latin typeface="Book Antiqua" pitchFamily="18" charset="0"/>
                <a:cs typeface="Times New Roman" charset="0"/>
              </a:rPr>
              <a:t>pada</a:t>
            </a:r>
            <a:r>
              <a:rPr lang="en-US" sz="1800" dirty="0">
                <a:latin typeface="Book Antiqua" pitchFamily="18" charset="0"/>
                <a:cs typeface="Times New Roman" charset="0"/>
              </a:rPr>
              <a:t> </a:t>
            </a:r>
            <a:r>
              <a:rPr lang="en-US" sz="1800" dirty="0" err="1">
                <a:latin typeface="Book Antiqua" pitchFamily="18" charset="0"/>
                <a:cs typeface="Times New Roman" charset="0"/>
              </a:rPr>
              <a:t>jaringan</a:t>
            </a:r>
            <a:endParaRPr lang="en-US" sz="1800" dirty="0">
              <a:latin typeface="Book Antiqua" pitchFamily="18" charset="0"/>
              <a:cs typeface="Times New Roman" charset="0"/>
            </a:endParaRPr>
          </a:p>
          <a:p>
            <a:pPr lvl="1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1800" dirty="0">
                <a:latin typeface="Book Antiqua" pitchFamily="18" charset="0"/>
                <a:cs typeface="Times New Roman" charset="0"/>
              </a:rPr>
              <a:t>DOS attack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1800" dirty="0" err="1">
                <a:latin typeface="Book Antiqua" pitchFamily="18" charset="0"/>
                <a:cs typeface="Times New Roman" charset="0"/>
              </a:rPr>
              <a:t>Serangan</a:t>
            </a:r>
            <a:r>
              <a:rPr lang="en-US" sz="1800" dirty="0">
                <a:latin typeface="Book Antiqua" pitchFamily="18" charset="0"/>
                <a:cs typeface="Times New Roman" charset="0"/>
              </a:rPr>
              <a:t> via </a:t>
            </a:r>
            <a:r>
              <a:rPr lang="en-US" sz="1800" dirty="0" err="1">
                <a:latin typeface="Book Antiqua" pitchFamily="18" charset="0"/>
                <a:cs typeface="Times New Roman" charset="0"/>
              </a:rPr>
              <a:t>aplikasi</a:t>
            </a:r>
            <a:r>
              <a:rPr lang="en-US" sz="1800" dirty="0">
                <a:latin typeface="Book Antiqua" pitchFamily="18" charset="0"/>
                <a:cs typeface="Times New Roman" charset="0"/>
              </a:rPr>
              <a:t> </a:t>
            </a:r>
            <a:r>
              <a:rPr lang="en-US" sz="1800" dirty="0" err="1">
                <a:latin typeface="Book Antiqua" pitchFamily="18" charset="0"/>
                <a:cs typeface="Times New Roman" charset="0"/>
              </a:rPr>
              <a:t>berbasis</a:t>
            </a:r>
            <a:r>
              <a:rPr lang="en-US" sz="1800" dirty="0">
                <a:latin typeface="Book Antiqua" pitchFamily="18" charset="0"/>
                <a:cs typeface="Times New Roman" charset="0"/>
              </a:rPr>
              <a:t> web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1800" dirty="0">
                <a:latin typeface="Book Antiqua" pitchFamily="18" charset="0"/>
                <a:cs typeface="Times New Roman" charset="0"/>
              </a:rPr>
              <a:t>Trojan, backdoor, rootkit, </a:t>
            </a:r>
            <a:r>
              <a:rPr lang="en-US" sz="1800" dirty="0" err="1">
                <a:latin typeface="Book Antiqua" pitchFamily="18" charset="0"/>
                <a:cs typeface="Times New Roman" charset="0"/>
              </a:rPr>
              <a:t>keylogger</a:t>
            </a:r>
            <a:endParaRPr lang="en-US" sz="1800" dirty="0">
              <a:latin typeface="Book Antiqua" pitchFamily="18" charset="0"/>
              <a:cs typeface="Times New Roman" charset="0"/>
            </a:endParaRPr>
          </a:p>
          <a:p>
            <a:pPr lvl="1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1800" dirty="0">
                <a:latin typeface="Book Antiqua" pitchFamily="18" charset="0"/>
                <a:cs typeface="Times New Roman" charset="0"/>
              </a:rPr>
              <a:t>Virus, worm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1800" dirty="0">
                <a:latin typeface="Book Antiqua" pitchFamily="18" charset="0"/>
                <a:cs typeface="Times New Roman" charset="0"/>
              </a:rPr>
              <a:t>Anatomy of A Hack</a:t>
            </a:r>
          </a:p>
          <a:p>
            <a:r>
              <a:rPr lang="en-US" dirty="0" err="1" smtClean="0"/>
              <a:t>Cyberlaw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masa</a:t>
            </a:r>
            <a:r>
              <a:rPr lang="en-US" dirty="0" smtClean="0"/>
              <a:t> </a:t>
            </a:r>
            <a:r>
              <a:rPr lang="en-US" dirty="0" err="1" smtClean="0"/>
              <a:t>depan</a:t>
            </a:r>
            <a:r>
              <a:rPr lang="en-US" dirty="0" smtClean="0"/>
              <a:t> </a:t>
            </a:r>
            <a:r>
              <a:rPr lang="en-US" dirty="0" err="1" smtClean="0"/>
              <a:t>keamanan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273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effectLst>
                  <a:reflection blurRad="6350" stA="60000" endA="900" endPos="58000" dir="5400000" sy="-100000" algn="bl" rotWithShape="0"/>
                </a:effectLst>
              </a:rPr>
              <a:t>Sniffing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b="1" dirty="0" err="1">
                <a:cs typeface="Times New Roman" charset="0"/>
              </a:rPr>
              <a:t>Bagaimana</a:t>
            </a:r>
            <a:r>
              <a:rPr lang="en-US" b="1" dirty="0">
                <a:cs typeface="Times New Roman" charset="0"/>
              </a:rPr>
              <a:t> Sniffing </a:t>
            </a:r>
            <a:r>
              <a:rPr lang="en-US" b="1" dirty="0" err="1">
                <a:cs typeface="Times New Roman" charset="0"/>
              </a:rPr>
              <a:t>terjadi</a:t>
            </a:r>
            <a:r>
              <a:rPr lang="en-US" b="1" dirty="0">
                <a:cs typeface="Times New Roman" charset="0"/>
              </a:rPr>
              <a:t>?</a:t>
            </a:r>
          </a:p>
          <a:p>
            <a:pPr>
              <a:buNone/>
            </a:pPr>
            <a:endParaRPr lang="en-US" b="1" dirty="0">
              <a:cs typeface="Times New Roman" charset="0"/>
            </a:endParaRPr>
          </a:p>
          <a:p>
            <a:pPr>
              <a:buNone/>
            </a:pPr>
            <a:endParaRPr lang="en-US" dirty="0">
              <a:cs typeface="Times New Roman" charset="0"/>
            </a:endParaRPr>
          </a:p>
          <a:p>
            <a:pPr>
              <a:buNone/>
            </a:pPr>
            <a:endParaRPr lang="en-US" dirty="0">
              <a:cs typeface="Times New Roman" charset="0"/>
            </a:endParaRPr>
          </a:p>
          <a:p>
            <a:pPr>
              <a:buNone/>
            </a:pPr>
            <a:endParaRPr lang="en-US" dirty="0">
              <a:cs typeface="Times New Roman" charset="0"/>
            </a:endParaRPr>
          </a:p>
          <a:p>
            <a:pPr>
              <a:buNone/>
            </a:pPr>
            <a:endParaRPr lang="en-US" dirty="0">
              <a:cs typeface="Times New Roman" charset="0"/>
            </a:endParaRPr>
          </a:p>
          <a:p>
            <a:pPr>
              <a:buFont typeface="Wingdings" pitchFamily="2" charset="2"/>
              <a:buChar char="q"/>
            </a:pPr>
            <a:endParaRPr lang="en-US" b="1" dirty="0" smtClean="0">
              <a:sym typeface="Webdings" pitchFamily="18" charset="2"/>
            </a:endParaRPr>
          </a:p>
          <a:p>
            <a:pPr>
              <a:buFont typeface="Wingdings" pitchFamily="2" charset="2"/>
              <a:buChar char="q"/>
            </a:pPr>
            <a:r>
              <a:rPr lang="en-US" b="1" dirty="0" err="1" smtClean="0">
                <a:sym typeface="Webdings" pitchFamily="18" charset="2"/>
              </a:rPr>
              <a:t>Pencegahan</a:t>
            </a:r>
            <a:endParaRPr lang="en-US" b="1" dirty="0">
              <a:sym typeface="Webdings" pitchFamily="18" charset="2"/>
            </a:endParaRPr>
          </a:p>
          <a:p>
            <a:pPr lvl="1">
              <a:buSzPct val="125000"/>
              <a:buFont typeface="Wingdings" pitchFamily="2" charset="2"/>
              <a:buChar char="§"/>
            </a:pPr>
            <a:r>
              <a:rPr lang="en-US" dirty="0" err="1">
                <a:cs typeface="Times New Roman" charset="0"/>
              </a:rPr>
              <a:t>Enkripsi</a:t>
            </a:r>
            <a:r>
              <a:rPr lang="en-US" dirty="0">
                <a:cs typeface="Times New Roman" charset="0"/>
              </a:rPr>
              <a:t> (SSL, SSH, PGP, </a:t>
            </a:r>
            <a:r>
              <a:rPr lang="en-US" dirty="0" err="1">
                <a:cs typeface="Times New Roman" charset="0"/>
              </a:rPr>
              <a:t>dan</a:t>
            </a:r>
            <a:r>
              <a:rPr lang="en-US" dirty="0">
                <a:cs typeface="Times New Roman" charset="0"/>
              </a:rPr>
              <a:t> lain-lain)</a:t>
            </a:r>
          </a:p>
          <a:p>
            <a:pPr lvl="1">
              <a:buSzPct val="125000"/>
              <a:buFont typeface="Wingdings" pitchFamily="2" charset="2"/>
              <a:buChar char="§"/>
            </a:pPr>
            <a:r>
              <a:rPr lang="en-US" dirty="0" err="1">
                <a:cs typeface="Times New Roman" charset="0"/>
              </a:rPr>
              <a:t>Penggunaan</a:t>
            </a:r>
            <a:r>
              <a:rPr lang="en-US" dirty="0">
                <a:cs typeface="Times New Roman" charset="0"/>
              </a:rPr>
              <a:t> switch </a:t>
            </a:r>
            <a:r>
              <a:rPr lang="en-US" dirty="0" err="1">
                <a:cs typeface="Times New Roman" charset="0"/>
              </a:rPr>
              <a:t>sebagai</a:t>
            </a:r>
            <a:r>
              <a:rPr lang="en-US" dirty="0">
                <a:cs typeface="Times New Roman" charset="0"/>
              </a:rPr>
              <a:t> </a:t>
            </a:r>
            <a:r>
              <a:rPr lang="en-US" dirty="0" err="1">
                <a:cs typeface="Times New Roman" charset="0"/>
              </a:rPr>
              <a:t>pengganti</a:t>
            </a:r>
            <a:r>
              <a:rPr lang="en-US" dirty="0">
                <a:cs typeface="Times New Roman" charset="0"/>
              </a:rPr>
              <a:t> hub</a:t>
            </a:r>
          </a:p>
          <a:p>
            <a:endParaRPr lang="en-US" dirty="0"/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5073650" y="2667000"/>
            <a:ext cx="4044950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2" tIns="45716" rIns="91432" bIns="45716">
            <a:spAutoFit/>
          </a:bodyPr>
          <a:lstStyle>
            <a:lvl1pPr eaLnBrk="0" hangingPunct="0">
              <a:defRPr sz="4000" b="1">
                <a:solidFill>
                  <a:schemeClr val="bg1"/>
                </a:solidFill>
                <a:latin typeface="Book Antiqua" pitchFamily="18" charset="0"/>
              </a:defRPr>
            </a:lvl1pPr>
            <a:lvl2pPr marL="742950" indent="-285750" eaLnBrk="0" hangingPunct="0">
              <a:defRPr sz="4000" b="1">
                <a:solidFill>
                  <a:schemeClr val="bg1"/>
                </a:solidFill>
                <a:latin typeface="Book Antiqua" pitchFamily="18" charset="0"/>
              </a:defRPr>
            </a:lvl2pPr>
            <a:lvl3pPr marL="1143000" indent="-228600" eaLnBrk="0" hangingPunct="0">
              <a:defRPr sz="4000" b="1">
                <a:solidFill>
                  <a:schemeClr val="bg1"/>
                </a:solidFill>
                <a:latin typeface="Book Antiqua" pitchFamily="18" charset="0"/>
              </a:defRPr>
            </a:lvl3pPr>
            <a:lvl4pPr marL="1600200" indent="-228600" eaLnBrk="0" hangingPunct="0">
              <a:defRPr sz="4000" b="1">
                <a:solidFill>
                  <a:schemeClr val="bg1"/>
                </a:solidFill>
                <a:latin typeface="Book Antiqua" pitchFamily="18" charset="0"/>
              </a:defRPr>
            </a:lvl4pPr>
            <a:lvl5pPr marL="2057400" indent="-228600" eaLnBrk="0" hangingPunct="0">
              <a:defRPr sz="4000" b="1">
                <a:solidFill>
                  <a:schemeClr val="bg1"/>
                </a:solidFill>
                <a:latin typeface="Book Antiqua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Book Antiqua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Book Antiqua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Book Antiqua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Book Antiqua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b="0" dirty="0">
                <a:solidFill>
                  <a:schemeClr val="tx1"/>
                </a:solidFill>
                <a:latin typeface="+mn-lt"/>
              </a:rPr>
              <a:t>Sniffer </a:t>
            </a:r>
            <a:r>
              <a:rPr lang="en-US" sz="2000" b="0" dirty="0" err="1">
                <a:solidFill>
                  <a:schemeClr val="tx1"/>
                </a:solidFill>
                <a:latin typeface="+mn-lt"/>
              </a:rPr>
              <a:t>mengubah</a:t>
            </a:r>
            <a:r>
              <a:rPr lang="en-US" sz="2000" b="0" dirty="0">
                <a:solidFill>
                  <a:schemeClr val="tx1"/>
                </a:solidFill>
                <a:latin typeface="+mn-lt"/>
              </a:rPr>
              <a:t> mode </a:t>
            </a:r>
            <a:r>
              <a:rPr lang="en-US" sz="2000" b="0" dirty="0" err="1">
                <a:solidFill>
                  <a:schemeClr val="tx1"/>
                </a:solidFill>
                <a:latin typeface="+mn-lt"/>
              </a:rPr>
              <a:t>ethernet</a:t>
            </a:r>
            <a:r>
              <a:rPr lang="en-US" sz="2000" b="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000" b="0" dirty="0" err="1">
                <a:solidFill>
                  <a:schemeClr val="tx1"/>
                </a:solidFill>
                <a:latin typeface="+mn-lt"/>
              </a:rPr>
              <a:t>untuk</a:t>
            </a:r>
            <a:r>
              <a:rPr lang="en-US" sz="2000" b="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000" b="0" dirty="0" err="1">
                <a:solidFill>
                  <a:schemeClr val="tx1"/>
                </a:solidFill>
                <a:latin typeface="+mn-lt"/>
              </a:rPr>
              <a:t>mendengarkan</a:t>
            </a:r>
            <a:r>
              <a:rPr lang="en-US" sz="2000" b="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000" b="0" dirty="0" err="1">
                <a:solidFill>
                  <a:schemeClr val="tx1"/>
                </a:solidFill>
                <a:latin typeface="+mn-lt"/>
              </a:rPr>
              <a:t>seluruh</a:t>
            </a:r>
            <a:r>
              <a:rPr lang="en-US" sz="2000" b="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000" b="0" dirty="0" err="1">
                <a:solidFill>
                  <a:schemeClr val="tx1"/>
                </a:solidFill>
                <a:latin typeface="+mn-lt"/>
              </a:rPr>
              <a:t>paket</a:t>
            </a:r>
            <a:r>
              <a:rPr lang="en-US" sz="2000" b="0" dirty="0">
                <a:solidFill>
                  <a:schemeClr val="tx1"/>
                </a:solidFill>
                <a:latin typeface="+mn-lt"/>
              </a:rPr>
              <a:t> data </a:t>
            </a:r>
            <a:r>
              <a:rPr lang="en-US" sz="2000" b="0" dirty="0" err="1">
                <a:solidFill>
                  <a:schemeClr val="tx1"/>
                </a:solidFill>
                <a:latin typeface="+mn-lt"/>
              </a:rPr>
              <a:t>pada</a:t>
            </a:r>
            <a:r>
              <a:rPr lang="en-US" sz="2000" b="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000" b="0" dirty="0" err="1">
                <a:solidFill>
                  <a:schemeClr val="tx1"/>
                </a:solidFill>
                <a:latin typeface="+mn-lt"/>
              </a:rPr>
              <a:t>jaringan</a:t>
            </a:r>
            <a:r>
              <a:rPr lang="en-US" sz="2000" b="0" dirty="0">
                <a:solidFill>
                  <a:schemeClr val="tx1"/>
                </a:solidFill>
                <a:latin typeface="+mn-lt"/>
              </a:rPr>
              <a:t> yang </a:t>
            </a:r>
            <a:r>
              <a:rPr lang="en-US" sz="2000" b="0" dirty="0" err="1">
                <a:solidFill>
                  <a:schemeClr val="tx1"/>
                </a:solidFill>
                <a:latin typeface="+mn-lt"/>
              </a:rPr>
              <a:t>menggunakan</a:t>
            </a:r>
            <a:r>
              <a:rPr lang="en-US" sz="2000" b="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hub </a:t>
            </a:r>
            <a:r>
              <a:rPr lang="en-US" sz="2000" b="0" dirty="0" err="1">
                <a:solidFill>
                  <a:schemeClr val="tx1"/>
                </a:solidFill>
                <a:latin typeface="+mn-lt"/>
              </a:rPr>
              <a:t>sebagai</a:t>
            </a:r>
            <a:r>
              <a:rPr lang="en-US" sz="2000" b="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000" b="0" dirty="0" err="1">
                <a:solidFill>
                  <a:schemeClr val="tx1"/>
                </a:solidFill>
                <a:latin typeface="+mn-lt"/>
              </a:rPr>
              <a:t>konsentrator</a:t>
            </a:r>
            <a:endParaRPr lang="en-US" sz="2000" dirty="0">
              <a:solidFill>
                <a:schemeClr val="tx1"/>
              </a:solidFill>
              <a:latin typeface="+mn-lt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0797339"/>
              </p:ext>
            </p:extLst>
          </p:nvPr>
        </p:nvGraphicFramePr>
        <p:xfrm>
          <a:off x="990600" y="2211387"/>
          <a:ext cx="3581400" cy="2071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Photo Editor Photo" r:id="rId3" imgW="3029373" imgH="1752381" progId="MSPhotoEd.3">
                  <p:embed/>
                </p:oleObj>
              </mc:Choice>
              <mc:Fallback>
                <p:oleObj name="Photo Editor Photo" r:id="rId3" imgW="3029373" imgH="1752381" progId="MSPhotoEd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211387"/>
                        <a:ext cx="3581400" cy="2071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21051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effectLst>
                  <a:reflection blurRad="6350" stA="60000" endA="900" endPos="58000" dir="5400000" sy="-100000" algn="bl" rotWithShape="0"/>
                </a:effectLst>
              </a:rPr>
              <a:t>Spoofing (</a:t>
            </a:r>
            <a:r>
              <a:rPr lang="en-US" sz="3200" b="1" dirty="0" err="1">
                <a:effectLst>
                  <a:reflection blurRad="6350" stA="60000" endA="900" endPos="58000" dir="5400000" sy="-100000" algn="bl" rotWithShape="0"/>
                </a:effectLst>
              </a:rPr>
              <a:t>Pemalsuan</a:t>
            </a:r>
            <a:r>
              <a:rPr lang="en-US" sz="3200" b="1" dirty="0">
                <a:effectLst>
                  <a:reflection blurRad="6350" stA="60000" endA="900" endPos="58000" dir="5400000" sy="-100000" algn="bl" rotWithShape="0"/>
                </a:effectLst>
              </a:rPr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b="1" dirty="0">
                <a:sym typeface="Webdings" pitchFamily="18" charset="2"/>
              </a:rPr>
              <a:t> </a:t>
            </a:r>
            <a:r>
              <a:rPr lang="en-US" b="1" dirty="0" err="1">
                <a:sym typeface="Webdings" pitchFamily="18" charset="2"/>
              </a:rPr>
              <a:t>Jenis-jenis</a:t>
            </a:r>
            <a:r>
              <a:rPr lang="en-US" b="1" dirty="0">
                <a:sym typeface="Webdings" pitchFamily="18" charset="2"/>
              </a:rPr>
              <a:t> spoofing</a:t>
            </a:r>
          </a:p>
          <a:p>
            <a:pPr lvl="1">
              <a:buSzPct val="125000"/>
              <a:buFont typeface="Wingdings" pitchFamily="2" charset="2"/>
              <a:buChar char="§"/>
            </a:pPr>
            <a:r>
              <a:rPr lang="en-US" dirty="0">
                <a:cs typeface="Times New Roman" charset="0"/>
              </a:rPr>
              <a:t>IP</a:t>
            </a:r>
          </a:p>
          <a:p>
            <a:pPr lvl="1">
              <a:buSzPct val="125000"/>
              <a:buFont typeface="Wingdings" pitchFamily="2" charset="2"/>
              <a:buChar char="§"/>
            </a:pPr>
            <a:r>
              <a:rPr lang="en-US" dirty="0">
                <a:cs typeface="Times New Roman" charset="0"/>
              </a:rPr>
              <a:t>MAC address</a:t>
            </a:r>
          </a:p>
          <a:p>
            <a:pPr lvl="1">
              <a:buSzPct val="125000"/>
              <a:buFont typeface="Wingdings" pitchFamily="2" charset="2"/>
              <a:buChar char="§"/>
            </a:pPr>
            <a:r>
              <a:rPr lang="en-US" dirty="0">
                <a:cs typeface="Times New Roman" charset="0"/>
              </a:rPr>
              <a:t>DNS</a:t>
            </a:r>
          </a:p>
          <a:p>
            <a:pPr lvl="1">
              <a:buSzPct val="125000"/>
              <a:buFont typeface="Wingdings" pitchFamily="2" charset="2"/>
              <a:buChar char="§"/>
            </a:pPr>
            <a:r>
              <a:rPr lang="en-US" dirty="0">
                <a:cs typeface="Times New Roman" charset="0"/>
              </a:rPr>
              <a:t>Routing</a:t>
            </a:r>
          </a:p>
          <a:p>
            <a:pPr>
              <a:buNone/>
            </a:pPr>
            <a:endParaRPr lang="en-US" sz="2000" b="1" dirty="0">
              <a:sym typeface="Webdings" pitchFamily="18" charset="2"/>
            </a:endParaRPr>
          </a:p>
          <a:p>
            <a:pPr>
              <a:buFont typeface="Wingdings" pitchFamily="2" charset="2"/>
              <a:buChar char="q"/>
            </a:pPr>
            <a:r>
              <a:rPr lang="en-US" b="1" dirty="0" err="1">
                <a:sym typeface="Webdings" pitchFamily="18" charset="2"/>
              </a:rPr>
              <a:t>Pencegahan</a:t>
            </a:r>
            <a:endParaRPr lang="en-US" b="1" dirty="0">
              <a:sym typeface="Webdings" pitchFamily="18" charset="2"/>
            </a:endParaRPr>
          </a:p>
          <a:p>
            <a:pPr lvl="1">
              <a:buSzPct val="125000"/>
              <a:buFont typeface="Wingdings" pitchFamily="2" charset="2"/>
              <a:buChar char="§"/>
            </a:pPr>
            <a:r>
              <a:rPr lang="en-US" dirty="0" err="1">
                <a:cs typeface="Times New Roman" charset="0"/>
              </a:rPr>
              <a:t>Implementasi</a:t>
            </a:r>
            <a:r>
              <a:rPr lang="en-US" dirty="0">
                <a:cs typeface="Times New Roman" charset="0"/>
              </a:rPr>
              <a:t> firewall </a:t>
            </a:r>
            <a:r>
              <a:rPr lang="en-US" dirty="0" err="1">
                <a:cs typeface="Times New Roman" charset="0"/>
              </a:rPr>
              <a:t>dengan</a:t>
            </a:r>
            <a:r>
              <a:rPr lang="en-US" dirty="0">
                <a:cs typeface="Times New Roman" charset="0"/>
              </a:rPr>
              <a:t> </a:t>
            </a:r>
            <a:r>
              <a:rPr lang="en-US" dirty="0" err="1">
                <a:cs typeface="Times New Roman" charset="0"/>
              </a:rPr>
              <a:t>benar</a:t>
            </a:r>
            <a:endParaRPr lang="en-US" dirty="0">
              <a:cs typeface="Times New Roman" charset="0"/>
            </a:endParaRPr>
          </a:p>
          <a:p>
            <a:pPr lvl="1">
              <a:buSzPct val="125000"/>
              <a:buFont typeface="Wingdings" pitchFamily="2" charset="2"/>
              <a:buChar char="§"/>
            </a:pPr>
            <a:r>
              <a:rPr lang="en-US" dirty="0">
                <a:cs typeface="Times New Roman" charset="0"/>
              </a:rPr>
              <a:t>Patch yang </a:t>
            </a:r>
            <a:r>
              <a:rPr lang="en-US" dirty="0" err="1">
                <a:cs typeface="Times New Roman" charset="0"/>
              </a:rPr>
              <a:t>mencegah</a:t>
            </a:r>
            <a:r>
              <a:rPr lang="en-US" dirty="0">
                <a:cs typeface="Times New Roman" charset="0"/>
              </a:rPr>
              <a:t> </a:t>
            </a:r>
            <a:r>
              <a:rPr lang="en-US" dirty="0" err="1">
                <a:cs typeface="Times New Roman" charset="0"/>
              </a:rPr>
              <a:t>prediksi</a:t>
            </a:r>
            <a:r>
              <a:rPr lang="en-US" dirty="0">
                <a:cs typeface="Times New Roman" charset="0"/>
              </a:rPr>
              <a:t> </a:t>
            </a:r>
            <a:r>
              <a:rPr lang="en-US" i="1" dirty="0">
                <a:cs typeface="Times New Roman" charset="0"/>
              </a:rPr>
              <a:t>sequence number</a:t>
            </a:r>
          </a:p>
          <a:p>
            <a:pPr lvl="1">
              <a:buSzPct val="125000"/>
              <a:buFont typeface="Wingdings" pitchFamily="2" charset="2"/>
              <a:buChar char="§"/>
            </a:pPr>
            <a:r>
              <a:rPr lang="en-US" dirty="0" err="1">
                <a:cs typeface="Times New Roman" charset="0"/>
              </a:rPr>
              <a:t>Mengeset</a:t>
            </a:r>
            <a:r>
              <a:rPr lang="en-US" dirty="0">
                <a:cs typeface="Times New Roman" charset="0"/>
              </a:rPr>
              <a:t> router agar </a:t>
            </a:r>
            <a:r>
              <a:rPr lang="en-US" dirty="0" err="1">
                <a:cs typeface="Times New Roman" charset="0"/>
              </a:rPr>
              <a:t>tidak</a:t>
            </a:r>
            <a:r>
              <a:rPr lang="en-US" dirty="0">
                <a:cs typeface="Times New Roman" charset="0"/>
              </a:rPr>
              <a:t> </a:t>
            </a:r>
            <a:r>
              <a:rPr lang="en-US" dirty="0" err="1">
                <a:cs typeface="Times New Roman" charset="0"/>
              </a:rPr>
              <a:t>bisa</a:t>
            </a:r>
            <a:r>
              <a:rPr lang="en-US" dirty="0">
                <a:cs typeface="Times New Roman" charset="0"/>
              </a:rPr>
              <a:t> </a:t>
            </a:r>
            <a:r>
              <a:rPr lang="en-US" dirty="0" err="1">
                <a:cs typeface="Times New Roman" charset="0"/>
              </a:rPr>
              <a:t>dilewatkan</a:t>
            </a:r>
            <a:r>
              <a:rPr lang="en-US" dirty="0">
                <a:cs typeface="Times New Roman" charset="0"/>
              </a:rPr>
              <a:t> </a:t>
            </a:r>
            <a:r>
              <a:rPr lang="en-US" dirty="0" err="1">
                <a:cs typeface="Times New Roman" charset="0"/>
              </a:rPr>
              <a:t>kecuali</a:t>
            </a:r>
            <a:r>
              <a:rPr lang="en-US" dirty="0">
                <a:cs typeface="Times New Roman" charset="0"/>
              </a:rPr>
              <a:t> </a:t>
            </a:r>
            <a:r>
              <a:rPr lang="en-US" dirty="0" err="1">
                <a:cs typeface="Times New Roman" charset="0"/>
              </a:rPr>
              <a:t>melalui</a:t>
            </a:r>
            <a:r>
              <a:rPr lang="en-US" dirty="0">
                <a:cs typeface="Times New Roman" charset="0"/>
              </a:rPr>
              <a:t> </a:t>
            </a:r>
            <a:r>
              <a:rPr lang="en-US" dirty="0" err="1">
                <a:cs typeface="Times New Roman" charset="0"/>
              </a:rPr>
              <a:t>rute</a:t>
            </a:r>
            <a:r>
              <a:rPr lang="en-US" dirty="0">
                <a:cs typeface="Times New Roman" charset="0"/>
              </a:rPr>
              <a:t>  yang </a:t>
            </a:r>
            <a:r>
              <a:rPr lang="en-US" dirty="0" err="1">
                <a:cs typeface="Times New Roman" charset="0"/>
              </a:rPr>
              <a:t>telah</a:t>
            </a:r>
            <a:r>
              <a:rPr lang="en-US" dirty="0">
                <a:cs typeface="Times New Roman" charset="0"/>
              </a:rPr>
              <a:t> </a:t>
            </a:r>
            <a:r>
              <a:rPr lang="en-US" dirty="0" err="1">
                <a:cs typeface="Times New Roman" charset="0"/>
              </a:rPr>
              <a:t>ditentukan</a:t>
            </a:r>
            <a:endParaRPr lang="en-US" dirty="0">
              <a:cs typeface="Times New Roman" charset="0"/>
            </a:endParaRPr>
          </a:p>
          <a:p>
            <a:pPr lvl="1">
              <a:buSzPct val="125000"/>
              <a:buFont typeface="Wingdings" pitchFamily="2" charset="2"/>
              <a:buChar char="§"/>
            </a:pPr>
            <a:r>
              <a:rPr lang="en-US" dirty="0">
                <a:cs typeface="Times New Roman" charset="0"/>
              </a:rPr>
              <a:t>Dan lain-lain</a:t>
            </a:r>
          </a:p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2137981"/>
              </p:ext>
            </p:extLst>
          </p:nvPr>
        </p:nvGraphicFramePr>
        <p:xfrm>
          <a:off x="5334000" y="1371600"/>
          <a:ext cx="3665538" cy="325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6" name="Photo Editor Photo" r:id="rId3" imgW="4057143" imgH="3610479" progId="MSPhotoEd.3">
                  <p:embed/>
                </p:oleObj>
              </mc:Choice>
              <mc:Fallback>
                <p:oleObj name="Photo Editor Photo" r:id="rId3" imgW="4057143" imgH="3610479" progId="MSPhotoEd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1371600"/>
                        <a:ext cx="3665538" cy="3259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15189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effectLst>
                  <a:reflection blurRad="6350" stA="60000" endA="900" endPos="58000" dir="5400000" sy="-100000" algn="bl" rotWithShape="0"/>
                </a:effectLst>
              </a:rPr>
              <a:t>Session Hijacking (</a:t>
            </a:r>
            <a:r>
              <a:rPr lang="en-US" sz="3200" b="1" dirty="0" err="1">
                <a:effectLst>
                  <a:reflection blurRad="6350" stA="60000" endA="900" endPos="58000" dir="5400000" sy="-100000" algn="bl" rotWithShape="0"/>
                </a:effectLst>
              </a:rPr>
              <a:t>Pembajakan</a:t>
            </a:r>
            <a:r>
              <a:rPr lang="en-US" sz="3200" b="1" dirty="0">
                <a:effectLst>
                  <a:reflection blurRad="6350" stA="60000" endA="900" endPos="58000" dir="5400000" sy="-100000" algn="bl" rotWithShape="0"/>
                </a:effectLst>
              </a:rPr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b="1" dirty="0" err="1">
                <a:sym typeface="Webdings" pitchFamily="18" charset="2"/>
              </a:rPr>
              <a:t>Bagaimana</a:t>
            </a:r>
            <a:r>
              <a:rPr lang="en-US" b="1" dirty="0">
                <a:sym typeface="Webdings" pitchFamily="18" charset="2"/>
              </a:rPr>
              <a:t> Session Hijacking </a:t>
            </a:r>
            <a:r>
              <a:rPr lang="en-US" b="1" dirty="0" err="1">
                <a:sym typeface="Webdings" pitchFamily="18" charset="2"/>
              </a:rPr>
              <a:t>terjadi</a:t>
            </a:r>
            <a:r>
              <a:rPr lang="en-US" b="1" dirty="0">
                <a:sym typeface="Webdings" pitchFamily="18" charset="2"/>
              </a:rPr>
              <a:t>?</a:t>
            </a:r>
          </a:p>
          <a:p>
            <a:pPr lvl="1">
              <a:buSzPct val="125000"/>
              <a:buFont typeface="Wingdings" pitchFamily="2" charset="2"/>
              <a:buChar char="§"/>
            </a:pPr>
            <a:r>
              <a:rPr lang="en-US" dirty="0">
                <a:cs typeface="Times New Roman" charset="0"/>
              </a:rPr>
              <a:t>Sniff</a:t>
            </a:r>
          </a:p>
          <a:p>
            <a:pPr lvl="1">
              <a:buSzPct val="125000"/>
              <a:buFont typeface="Wingdings" pitchFamily="2" charset="2"/>
              <a:buChar char="§"/>
            </a:pPr>
            <a:r>
              <a:rPr lang="en-US" dirty="0" err="1">
                <a:cs typeface="Times New Roman" charset="0"/>
              </a:rPr>
              <a:t>Prediksi</a:t>
            </a:r>
            <a:r>
              <a:rPr lang="en-US" dirty="0">
                <a:cs typeface="Times New Roman" charset="0"/>
              </a:rPr>
              <a:t> </a:t>
            </a:r>
            <a:r>
              <a:rPr lang="en-US" i="1" dirty="0">
                <a:cs typeface="Times New Roman" charset="0"/>
              </a:rPr>
              <a:t>sequence number</a:t>
            </a:r>
          </a:p>
          <a:p>
            <a:pPr lvl="1">
              <a:buSzPct val="125000"/>
              <a:buFont typeface="Wingdings" pitchFamily="2" charset="2"/>
              <a:buChar char="§"/>
            </a:pPr>
            <a:r>
              <a:rPr lang="en-US" dirty="0">
                <a:cs typeface="Times New Roman" charset="0"/>
              </a:rPr>
              <a:t>Spoof IP/MAC address</a:t>
            </a:r>
          </a:p>
          <a:p>
            <a:pPr lvl="1">
              <a:buSzPct val="125000"/>
              <a:buFont typeface="Wingdings" pitchFamily="2" charset="2"/>
              <a:buChar char="§"/>
            </a:pPr>
            <a:endParaRPr lang="en-US" dirty="0">
              <a:cs typeface="Times New Roman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b="1" dirty="0" err="1">
                <a:sym typeface="Webdings" pitchFamily="18" charset="2"/>
              </a:rPr>
              <a:t>Pencegahan</a:t>
            </a:r>
            <a:endParaRPr lang="en-US" b="1" dirty="0">
              <a:sym typeface="Webdings" pitchFamily="18" charset="2"/>
            </a:endParaRPr>
          </a:p>
          <a:p>
            <a:pPr lvl="1">
              <a:buSzPct val="125000"/>
              <a:buFont typeface="Wingdings" pitchFamily="2" charset="2"/>
              <a:buChar char="§"/>
            </a:pPr>
            <a:r>
              <a:rPr lang="en-US" dirty="0" err="1">
                <a:cs typeface="Times New Roman" charset="0"/>
              </a:rPr>
              <a:t>Cegah</a:t>
            </a:r>
            <a:r>
              <a:rPr lang="en-US" dirty="0">
                <a:cs typeface="Times New Roman" charset="0"/>
              </a:rPr>
              <a:t> sniffing</a:t>
            </a:r>
          </a:p>
          <a:p>
            <a:pPr lvl="1">
              <a:buSzPct val="125000"/>
              <a:buFont typeface="Wingdings" pitchFamily="2" charset="2"/>
              <a:buChar char="§"/>
            </a:pPr>
            <a:r>
              <a:rPr lang="en-US" dirty="0" err="1">
                <a:cs typeface="Times New Roman" charset="0"/>
              </a:rPr>
              <a:t>Cegah</a:t>
            </a:r>
            <a:r>
              <a:rPr lang="en-US" dirty="0">
                <a:cs typeface="Times New Roman" charset="0"/>
              </a:rPr>
              <a:t> spoofing</a:t>
            </a:r>
          </a:p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8238337"/>
              </p:ext>
            </p:extLst>
          </p:nvPr>
        </p:nvGraphicFramePr>
        <p:xfrm>
          <a:off x="4191000" y="2590800"/>
          <a:ext cx="3962400" cy="358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0" name="Photo Editor Photo" r:id="rId3" imgW="3495238" imgH="3161905" progId="MSPhotoEd.3">
                  <p:embed/>
                </p:oleObj>
              </mc:Choice>
              <mc:Fallback>
                <p:oleObj name="Photo Editor Photo" r:id="rId3" imgW="3495238" imgH="3161905" progId="MSPhotoEd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-4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2590800"/>
                        <a:ext cx="3962400" cy="3584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55775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effectLst>
                  <a:reflection blurRad="6350" stA="60000" endA="900" endPos="58000" dir="5400000" sy="-100000" algn="bl" rotWithShape="0"/>
                </a:effectLst>
              </a:rPr>
              <a:t>DOS </a:t>
            </a:r>
            <a:r>
              <a:rPr lang="en-US" sz="3600" b="1" dirty="0" smtClean="0">
                <a:effectLst>
                  <a:reflection blurRad="6350" stA="60000" endA="900" endPos="58000" dir="5400000" sy="-100000" algn="bl" rotWithShape="0"/>
                </a:effectLst>
              </a:rPr>
              <a:t>attack </a:t>
            </a:r>
            <a:r>
              <a:rPr lang="en-US" sz="1800" b="1" dirty="0" smtClean="0">
                <a:effectLst>
                  <a:reflection blurRad="6350" stA="60000" endA="900" endPos="58000" dir="5400000" sy="-100000" algn="bl" rotWithShape="0"/>
                </a:effectLst>
              </a:rPr>
              <a:t>[1]</a:t>
            </a:r>
            <a:endParaRPr lang="en-US" sz="1800" b="1" dirty="0">
              <a:effectLst>
                <a:reflection blurRad="6350" stA="60000" endA="900" endPos="58000" dir="5400000" sy="-100000" algn="bl" rotWithShape="0"/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b="1" dirty="0">
                <a:sym typeface="Webdings" pitchFamily="18" charset="2"/>
              </a:rPr>
              <a:t>DOS (Denial of Service)</a:t>
            </a:r>
          </a:p>
          <a:p>
            <a:pPr>
              <a:buNone/>
            </a:pPr>
            <a:r>
              <a:rPr lang="en-US" sz="2000" dirty="0">
                <a:sym typeface="Webdings" pitchFamily="18" charset="2"/>
              </a:rPr>
              <a:t>	</a:t>
            </a:r>
            <a:r>
              <a:rPr lang="en-US" sz="2000" dirty="0" err="1">
                <a:sym typeface="Webdings" pitchFamily="18" charset="2"/>
              </a:rPr>
              <a:t>Servis</a:t>
            </a:r>
            <a:r>
              <a:rPr lang="en-US" sz="2000" dirty="0">
                <a:sym typeface="Webdings" pitchFamily="18" charset="2"/>
              </a:rPr>
              <a:t> </a:t>
            </a:r>
            <a:r>
              <a:rPr lang="en-US" sz="2000" dirty="0" err="1">
                <a:sym typeface="Webdings" pitchFamily="18" charset="2"/>
              </a:rPr>
              <a:t>tidak</a:t>
            </a:r>
            <a:r>
              <a:rPr lang="en-US" sz="2000" dirty="0">
                <a:sym typeface="Webdings" pitchFamily="18" charset="2"/>
              </a:rPr>
              <a:t> </a:t>
            </a:r>
            <a:r>
              <a:rPr lang="en-US" sz="2000" dirty="0" err="1">
                <a:sym typeface="Webdings" pitchFamily="18" charset="2"/>
              </a:rPr>
              <a:t>mampu</a:t>
            </a:r>
            <a:r>
              <a:rPr lang="en-US" sz="2000" dirty="0">
                <a:sym typeface="Webdings" pitchFamily="18" charset="2"/>
              </a:rPr>
              <a:t> </a:t>
            </a:r>
            <a:r>
              <a:rPr lang="en-US" sz="2000" dirty="0" err="1">
                <a:sym typeface="Webdings" pitchFamily="18" charset="2"/>
              </a:rPr>
              <a:t>melayani</a:t>
            </a:r>
            <a:r>
              <a:rPr lang="en-US" sz="2000" dirty="0">
                <a:sym typeface="Webdings" pitchFamily="18" charset="2"/>
              </a:rPr>
              <a:t> </a:t>
            </a:r>
            <a:r>
              <a:rPr lang="en-US" sz="2000" dirty="0" err="1">
                <a:sym typeface="Webdings" pitchFamily="18" charset="2"/>
              </a:rPr>
              <a:t>sebagaimana</a:t>
            </a:r>
            <a:r>
              <a:rPr lang="en-US" sz="2000" dirty="0">
                <a:sym typeface="Webdings" pitchFamily="18" charset="2"/>
              </a:rPr>
              <a:t> </a:t>
            </a:r>
            <a:r>
              <a:rPr lang="en-US" sz="2000" dirty="0" err="1">
                <a:sym typeface="Webdings" pitchFamily="18" charset="2"/>
              </a:rPr>
              <a:t>mestinya</a:t>
            </a:r>
            <a:endParaRPr lang="en-US" sz="2000" dirty="0">
              <a:sym typeface="Webdings" pitchFamily="18" charset="2"/>
            </a:endParaRPr>
          </a:p>
          <a:p>
            <a:pPr>
              <a:buNone/>
            </a:pPr>
            <a:endParaRPr lang="en-US" sz="2000" dirty="0">
              <a:sym typeface="Webdings" pitchFamily="18" charset="2"/>
            </a:endParaRPr>
          </a:p>
          <a:p>
            <a:pPr>
              <a:buFont typeface="Wingdings" pitchFamily="2" charset="2"/>
              <a:buChar char="q"/>
            </a:pPr>
            <a:r>
              <a:rPr lang="en-US" b="1" dirty="0" err="1">
                <a:sym typeface="Webdings" pitchFamily="18" charset="2"/>
              </a:rPr>
              <a:t>Jenis-jenis</a:t>
            </a:r>
            <a:r>
              <a:rPr lang="en-US" b="1" dirty="0">
                <a:sym typeface="Webdings" pitchFamily="18" charset="2"/>
              </a:rPr>
              <a:t> DOS </a:t>
            </a:r>
            <a:r>
              <a:rPr lang="en-US" b="1" dirty="0" err="1">
                <a:sym typeface="Webdings" pitchFamily="18" charset="2"/>
              </a:rPr>
              <a:t>Atack</a:t>
            </a:r>
            <a:endParaRPr lang="en-US" b="1" dirty="0">
              <a:sym typeface="Webdings" pitchFamily="18" charset="2"/>
            </a:endParaRPr>
          </a:p>
          <a:p>
            <a:pPr lvl="1">
              <a:buSzPct val="125000"/>
              <a:buFont typeface="Wingdings" pitchFamily="2" charset="2"/>
              <a:buChar char="§"/>
            </a:pPr>
            <a:r>
              <a:rPr lang="en-US" dirty="0" err="1">
                <a:cs typeface="Times New Roman" charset="0"/>
              </a:rPr>
              <a:t>Mematikan</a:t>
            </a:r>
            <a:r>
              <a:rPr lang="en-US" dirty="0">
                <a:cs typeface="Times New Roman" charset="0"/>
              </a:rPr>
              <a:t> </a:t>
            </a:r>
            <a:r>
              <a:rPr lang="en-US" dirty="0" err="1">
                <a:cs typeface="Times New Roman" charset="0"/>
              </a:rPr>
              <a:t>servis</a:t>
            </a:r>
            <a:r>
              <a:rPr lang="en-US" dirty="0">
                <a:cs typeface="Times New Roman" charset="0"/>
              </a:rPr>
              <a:t> </a:t>
            </a:r>
            <a:r>
              <a:rPr lang="en-US" dirty="0" err="1">
                <a:cs typeface="Times New Roman" charset="0"/>
              </a:rPr>
              <a:t>secara</a:t>
            </a:r>
            <a:r>
              <a:rPr lang="en-US" dirty="0">
                <a:cs typeface="Times New Roman" charset="0"/>
              </a:rPr>
              <a:t> local/remote</a:t>
            </a:r>
          </a:p>
          <a:p>
            <a:pPr lvl="1">
              <a:buSzPct val="125000"/>
              <a:buFont typeface="Wingdings" pitchFamily="2" charset="2"/>
              <a:buChar char="§"/>
            </a:pPr>
            <a:r>
              <a:rPr lang="en-US" dirty="0" err="1">
                <a:cs typeface="Times New Roman" charset="0"/>
              </a:rPr>
              <a:t>Menguras</a:t>
            </a:r>
            <a:r>
              <a:rPr lang="en-US" dirty="0">
                <a:cs typeface="Times New Roman" charset="0"/>
              </a:rPr>
              <a:t> resource: </a:t>
            </a:r>
            <a:r>
              <a:rPr lang="en-US" dirty="0" err="1">
                <a:cs typeface="Times New Roman" charset="0"/>
              </a:rPr>
              <a:t>hardisk</a:t>
            </a:r>
            <a:r>
              <a:rPr lang="en-US" dirty="0">
                <a:cs typeface="Times New Roman" charset="0"/>
              </a:rPr>
              <a:t>, memory, </a:t>
            </a:r>
            <a:r>
              <a:rPr lang="en-US" dirty="0" err="1">
                <a:cs typeface="Times New Roman" charset="0"/>
              </a:rPr>
              <a:t>prosessor</a:t>
            </a:r>
            <a:r>
              <a:rPr lang="en-US" dirty="0">
                <a:cs typeface="Times New Roman" charset="0"/>
              </a:rPr>
              <a:t>, bandwidth</a:t>
            </a:r>
          </a:p>
          <a:p>
            <a:pPr lvl="1">
              <a:buSzPct val="125000"/>
              <a:buNone/>
            </a:pPr>
            <a:endParaRPr lang="en-US" dirty="0">
              <a:cs typeface="Times New Roman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300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b="1" dirty="0" err="1">
                <a:sym typeface="Webdings" pitchFamily="18" charset="2"/>
              </a:rPr>
              <a:t>Ancaman</a:t>
            </a:r>
            <a:r>
              <a:rPr lang="en-US" b="1" dirty="0">
                <a:sym typeface="Webdings" pitchFamily="18" charset="2"/>
              </a:rPr>
              <a:t> </a:t>
            </a:r>
            <a:r>
              <a:rPr lang="en-US" b="1" dirty="0" err="1">
                <a:sym typeface="Webdings" pitchFamily="18" charset="2"/>
              </a:rPr>
              <a:t>mematikan</a:t>
            </a:r>
            <a:r>
              <a:rPr lang="en-US" b="1" dirty="0">
                <a:sym typeface="Webdings" pitchFamily="18" charset="2"/>
              </a:rPr>
              <a:t> </a:t>
            </a:r>
            <a:r>
              <a:rPr lang="en-US" b="1" dirty="0" err="1">
                <a:sym typeface="Webdings" pitchFamily="18" charset="2"/>
              </a:rPr>
              <a:t>servis</a:t>
            </a:r>
            <a:r>
              <a:rPr lang="en-US" b="1" dirty="0">
                <a:sym typeface="Webdings" pitchFamily="18" charset="2"/>
              </a:rPr>
              <a:t> </a:t>
            </a:r>
            <a:r>
              <a:rPr lang="en-US" b="1" dirty="0" err="1">
                <a:sym typeface="Webdings" pitchFamily="18" charset="2"/>
              </a:rPr>
              <a:t>secara</a:t>
            </a:r>
            <a:r>
              <a:rPr lang="en-US" b="1" dirty="0">
                <a:sym typeface="Webdings" pitchFamily="18" charset="2"/>
              </a:rPr>
              <a:t> local</a:t>
            </a:r>
          </a:p>
          <a:p>
            <a:pPr lvl="1">
              <a:buSzPct val="125000"/>
              <a:buFont typeface="Wingdings" pitchFamily="2" charset="2"/>
              <a:buChar char="§"/>
            </a:pPr>
            <a:r>
              <a:rPr lang="en-US" dirty="0" err="1">
                <a:cs typeface="Times New Roman" charset="0"/>
              </a:rPr>
              <a:t>Membunuh</a:t>
            </a:r>
            <a:r>
              <a:rPr lang="en-US" dirty="0">
                <a:cs typeface="Times New Roman" charset="0"/>
              </a:rPr>
              <a:t> proses </a:t>
            </a:r>
            <a:r>
              <a:rPr lang="en-US" dirty="0" err="1">
                <a:cs typeface="Times New Roman" charset="0"/>
              </a:rPr>
              <a:t>pada</a:t>
            </a:r>
            <a:r>
              <a:rPr lang="en-US" dirty="0">
                <a:cs typeface="Times New Roman" charset="0"/>
              </a:rPr>
              <a:t> </a:t>
            </a:r>
            <a:r>
              <a:rPr lang="en-US" dirty="0" err="1">
                <a:cs typeface="Times New Roman" charset="0"/>
              </a:rPr>
              <a:t>servis</a:t>
            </a:r>
            <a:endParaRPr lang="en-US" dirty="0">
              <a:cs typeface="Times New Roman" charset="0"/>
            </a:endParaRPr>
          </a:p>
          <a:p>
            <a:pPr lvl="1">
              <a:buSzPct val="125000"/>
              <a:buFont typeface="Wingdings" pitchFamily="2" charset="2"/>
              <a:buChar char="§"/>
            </a:pPr>
            <a:r>
              <a:rPr lang="en-US" dirty="0" err="1">
                <a:cs typeface="Times New Roman" charset="0"/>
              </a:rPr>
              <a:t>Mengubah</a:t>
            </a:r>
            <a:r>
              <a:rPr lang="en-US" dirty="0">
                <a:cs typeface="Times New Roman" charset="0"/>
              </a:rPr>
              <a:t> </a:t>
            </a:r>
            <a:r>
              <a:rPr lang="en-US" dirty="0" err="1">
                <a:cs typeface="Times New Roman" charset="0"/>
              </a:rPr>
              <a:t>konfigurasi</a:t>
            </a:r>
            <a:r>
              <a:rPr lang="en-US" dirty="0">
                <a:cs typeface="Times New Roman" charset="0"/>
              </a:rPr>
              <a:t> </a:t>
            </a:r>
            <a:r>
              <a:rPr lang="en-US" dirty="0" err="1">
                <a:cs typeface="Times New Roman" charset="0"/>
              </a:rPr>
              <a:t>servis</a:t>
            </a:r>
            <a:endParaRPr lang="en-US" dirty="0">
              <a:cs typeface="Times New Roman" charset="0"/>
            </a:endParaRPr>
          </a:p>
          <a:p>
            <a:pPr lvl="1">
              <a:buSzPct val="125000"/>
              <a:buFont typeface="Wingdings" pitchFamily="2" charset="2"/>
              <a:buChar char="§"/>
            </a:pPr>
            <a:r>
              <a:rPr lang="en-US" dirty="0" err="1">
                <a:cs typeface="Times New Roman" charset="0"/>
              </a:rPr>
              <a:t>Meng</a:t>
            </a:r>
            <a:r>
              <a:rPr lang="en-US" i="1" dirty="0" err="1">
                <a:cs typeface="Times New Roman" charset="0"/>
              </a:rPr>
              <a:t>crash</a:t>
            </a:r>
            <a:r>
              <a:rPr lang="en-US" dirty="0" err="1">
                <a:cs typeface="Times New Roman" charset="0"/>
              </a:rPr>
              <a:t>kan</a:t>
            </a:r>
            <a:r>
              <a:rPr lang="en-US" dirty="0">
                <a:cs typeface="Times New Roman" charset="0"/>
              </a:rPr>
              <a:t> </a:t>
            </a:r>
            <a:r>
              <a:rPr lang="en-US" dirty="0" err="1">
                <a:cs typeface="Times New Roman" charset="0"/>
              </a:rPr>
              <a:t>servis</a:t>
            </a:r>
            <a:endParaRPr lang="en-US" dirty="0">
              <a:cs typeface="Times New Roman" charset="0"/>
            </a:endParaRPr>
          </a:p>
          <a:p>
            <a:pPr lvl="1">
              <a:buSzPct val="125000"/>
              <a:buFont typeface="Wingdings" pitchFamily="2" charset="2"/>
              <a:buChar char="§"/>
            </a:pPr>
            <a:r>
              <a:rPr lang="en-US" dirty="0">
                <a:cs typeface="Times New Roman" charset="0"/>
              </a:rPr>
              <a:t>Dan lain-lain</a:t>
            </a:r>
          </a:p>
          <a:p>
            <a:pPr lvl="1">
              <a:buSzPct val="125000"/>
              <a:buNone/>
            </a:pPr>
            <a:endParaRPr lang="en-US" dirty="0">
              <a:cs typeface="Times New Roman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b="1" dirty="0" err="1">
                <a:sym typeface="Webdings" pitchFamily="18" charset="2"/>
              </a:rPr>
              <a:t>Pencegahan</a:t>
            </a:r>
            <a:endParaRPr lang="en-US" b="1" dirty="0">
              <a:sym typeface="Webdings" pitchFamily="18" charset="2"/>
            </a:endParaRPr>
          </a:p>
          <a:p>
            <a:pPr lvl="1">
              <a:buSzPct val="125000"/>
              <a:buFont typeface="Wingdings" pitchFamily="2" charset="2"/>
              <a:buChar char="§"/>
            </a:pPr>
            <a:r>
              <a:rPr lang="en-US" dirty="0">
                <a:cs typeface="Times New Roman" charset="0"/>
              </a:rPr>
              <a:t>Patch </a:t>
            </a:r>
            <a:r>
              <a:rPr lang="en-US" dirty="0" err="1">
                <a:cs typeface="Times New Roman" charset="0"/>
              </a:rPr>
              <a:t>terbaru</a:t>
            </a:r>
            <a:endParaRPr lang="en-US" dirty="0">
              <a:cs typeface="Times New Roman" charset="0"/>
            </a:endParaRPr>
          </a:p>
          <a:p>
            <a:pPr lvl="1">
              <a:buSzPct val="125000"/>
              <a:buFont typeface="Wingdings" pitchFamily="2" charset="2"/>
              <a:buChar char="§"/>
            </a:pPr>
            <a:r>
              <a:rPr lang="en-US" dirty="0" err="1">
                <a:cs typeface="Times New Roman" charset="0"/>
              </a:rPr>
              <a:t>Pengaturan</a:t>
            </a:r>
            <a:r>
              <a:rPr lang="en-US" dirty="0">
                <a:cs typeface="Times New Roman" charset="0"/>
              </a:rPr>
              <a:t> </a:t>
            </a:r>
            <a:r>
              <a:rPr lang="en-US" i="1" dirty="0">
                <a:cs typeface="Times New Roman" charset="0"/>
              </a:rPr>
              <a:t>privilege </a:t>
            </a:r>
            <a:r>
              <a:rPr lang="en-US" dirty="0">
                <a:cs typeface="Times New Roman" charset="0"/>
              </a:rPr>
              <a:t>user </a:t>
            </a:r>
            <a:r>
              <a:rPr lang="en-US" dirty="0" err="1">
                <a:cs typeface="Times New Roman" charset="0"/>
              </a:rPr>
              <a:t>dengan</a:t>
            </a:r>
            <a:r>
              <a:rPr lang="en-US" dirty="0">
                <a:cs typeface="Times New Roman" charset="0"/>
              </a:rPr>
              <a:t> </a:t>
            </a:r>
            <a:r>
              <a:rPr lang="en-US" dirty="0" err="1">
                <a:cs typeface="Times New Roman" charset="0"/>
              </a:rPr>
              <a:t>tepat</a:t>
            </a:r>
            <a:endParaRPr lang="en-US" i="1" dirty="0">
              <a:cs typeface="Times New Roman" charset="0"/>
            </a:endParaRPr>
          </a:p>
          <a:p>
            <a:pPr lvl="1">
              <a:buSzPct val="125000"/>
              <a:buFont typeface="Wingdings" pitchFamily="2" charset="2"/>
              <a:buChar char="§"/>
            </a:pPr>
            <a:r>
              <a:rPr lang="en-US" dirty="0" err="1">
                <a:cs typeface="Times New Roman" charset="0"/>
              </a:rPr>
              <a:t>Deteksi</a:t>
            </a:r>
            <a:r>
              <a:rPr lang="en-US" dirty="0">
                <a:cs typeface="Times New Roman" charset="0"/>
              </a:rPr>
              <a:t> </a:t>
            </a:r>
            <a:r>
              <a:rPr lang="en-US" dirty="0" err="1">
                <a:cs typeface="Times New Roman" charset="0"/>
              </a:rPr>
              <a:t>perubahan</a:t>
            </a:r>
            <a:r>
              <a:rPr lang="en-US" dirty="0">
                <a:cs typeface="Times New Roman" charset="0"/>
              </a:rPr>
              <a:t> </a:t>
            </a:r>
            <a:r>
              <a:rPr lang="en-US" dirty="0" err="1">
                <a:cs typeface="Times New Roman" charset="0"/>
              </a:rPr>
              <a:t>dengan</a:t>
            </a:r>
            <a:r>
              <a:rPr lang="en-US" dirty="0">
                <a:cs typeface="Times New Roman" charset="0"/>
              </a:rPr>
              <a:t> program </a:t>
            </a:r>
            <a:r>
              <a:rPr lang="en-US" i="1" dirty="0">
                <a:cs typeface="Times New Roman" charset="0"/>
              </a:rPr>
              <a:t>integrity-checking</a:t>
            </a:r>
            <a:endParaRPr lang="en-US" dirty="0">
              <a:cs typeface="Times New Roman" charset="0"/>
            </a:endParaRPr>
          </a:p>
          <a:p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6858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effectLst>
                  <a:reflection blurRad="6350" stA="60000" endA="900" endPos="58000" dir="5400000" sy="-100000" algn="bl" rotWithShape="0"/>
                </a:effectLst>
              </a:rPr>
              <a:t>DOS attack </a:t>
            </a:r>
            <a:r>
              <a:rPr lang="en-US" sz="1800" b="1" dirty="0" smtClean="0">
                <a:effectLst>
                  <a:reflection blurRad="6350" stA="60000" endA="900" endPos="58000" dir="5400000" sy="-100000" algn="bl" rotWithShape="0"/>
                </a:effectLst>
              </a:rPr>
              <a:t>[2]</a:t>
            </a:r>
            <a:endParaRPr lang="en-US" sz="1800" b="1" dirty="0">
              <a:effectLst>
                <a:reflection blurRad="6350" stA="60000" endA="900" endPos="58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34362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b="1" dirty="0" err="1">
                <a:sym typeface="Webdings" pitchFamily="18" charset="2"/>
              </a:rPr>
              <a:t>Ancaman</a:t>
            </a:r>
            <a:r>
              <a:rPr lang="en-US" b="1" dirty="0">
                <a:sym typeface="Webdings" pitchFamily="18" charset="2"/>
              </a:rPr>
              <a:t> </a:t>
            </a:r>
            <a:r>
              <a:rPr lang="en-US" b="1" dirty="0" err="1">
                <a:sym typeface="Webdings" pitchFamily="18" charset="2"/>
              </a:rPr>
              <a:t>mematikan</a:t>
            </a:r>
            <a:r>
              <a:rPr lang="en-US" b="1" dirty="0">
                <a:sym typeface="Webdings" pitchFamily="18" charset="2"/>
              </a:rPr>
              <a:t> </a:t>
            </a:r>
            <a:r>
              <a:rPr lang="en-US" b="1" dirty="0" err="1">
                <a:sym typeface="Webdings" pitchFamily="18" charset="2"/>
              </a:rPr>
              <a:t>servis</a:t>
            </a:r>
            <a:r>
              <a:rPr lang="en-US" b="1" dirty="0">
                <a:sym typeface="Webdings" pitchFamily="18" charset="2"/>
              </a:rPr>
              <a:t> </a:t>
            </a:r>
            <a:r>
              <a:rPr lang="en-US" b="1" dirty="0" err="1">
                <a:sym typeface="Webdings" pitchFamily="18" charset="2"/>
              </a:rPr>
              <a:t>secara</a:t>
            </a:r>
            <a:r>
              <a:rPr lang="en-US" b="1" dirty="0">
                <a:sym typeface="Webdings" pitchFamily="18" charset="2"/>
              </a:rPr>
              <a:t> </a:t>
            </a:r>
            <a:r>
              <a:rPr lang="en-US" b="1" i="1" dirty="0">
                <a:sym typeface="Webdings" pitchFamily="18" charset="2"/>
              </a:rPr>
              <a:t>remote</a:t>
            </a:r>
          </a:p>
          <a:p>
            <a:pPr lvl="1">
              <a:buSzPct val="125000"/>
              <a:buFont typeface="Wingdings" pitchFamily="2" charset="2"/>
              <a:buChar char="§"/>
            </a:pPr>
            <a:r>
              <a:rPr lang="en-US" dirty="0" err="1">
                <a:cs typeface="Times New Roman" charset="0"/>
              </a:rPr>
              <a:t>Mengirimkan</a:t>
            </a:r>
            <a:r>
              <a:rPr lang="en-US" dirty="0">
                <a:cs typeface="Times New Roman" charset="0"/>
              </a:rPr>
              <a:t> </a:t>
            </a:r>
            <a:r>
              <a:rPr lang="en-US" i="1" dirty="0">
                <a:cs typeface="Times New Roman" charset="0"/>
              </a:rPr>
              <a:t>malformed</a:t>
            </a:r>
            <a:r>
              <a:rPr lang="en-US" dirty="0">
                <a:cs typeface="Times New Roman" charset="0"/>
              </a:rPr>
              <a:t> packet TCP/IP </a:t>
            </a:r>
            <a:r>
              <a:rPr lang="en-US" dirty="0" err="1">
                <a:cs typeface="Times New Roman" charset="0"/>
              </a:rPr>
              <a:t>ke</a:t>
            </a:r>
            <a:r>
              <a:rPr lang="en-US" dirty="0">
                <a:cs typeface="Times New Roman" charset="0"/>
              </a:rPr>
              <a:t> </a:t>
            </a:r>
            <a:r>
              <a:rPr lang="en-US" dirty="0" err="1">
                <a:cs typeface="Times New Roman" charset="0"/>
              </a:rPr>
              <a:t>korban</a:t>
            </a:r>
            <a:endParaRPr lang="en-US" dirty="0">
              <a:cs typeface="Times New Roman" charset="0"/>
            </a:endParaRPr>
          </a:p>
          <a:p>
            <a:pPr lvl="1">
              <a:buSzPct val="125000"/>
              <a:buFont typeface="Wingdings" pitchFamily="2" charset="2"/>
              <a:buChar char="§"/>
            </a:pPr>
            <a:r>
              <a:rPr lang="en-US" dirty="0">
                <a:cs typeface="Times New Roman" charset="0"/>
              </a:rPr>
              <a:t>Spoofing</a:t>
            </a:r>
          </a:p>
          <a:p>
            <a:pPr lvl="1">
              <a:buSzPct val="125000"/>
              <a:buFont typeface="Wingdings" pitchFamily="2" charset="2"/>
              <a:buChar char="§"/>
            </a:pPr>
            <a:r>
              <a:rPr lang="en-US" dirty="0">
                <a:cs typeface="Times New Roman" charset="0"/>
              </a:rPr>
              <a:t>Dan lain-lain</a:t>
            </a:r>
          </a:p>
          <a:p>
            <a:pPr lvl="1">
              <a:buSzPct val="125000"/>
              <a:buNone/>
            </a:pPr>
            <a:endParaRPr lang="en-US" dirty="0">
              <a:cs typeface="Times New Roman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b="1" dirty="0" err="1">
                <a:sym typeface="Webdings" pitchFamily="18" charset="2"/>
              </a:rPr>
              <a:t>Pencegahan</a:t>
            </a:r>
            <a:endParaRPr lang="en-US" b="1" dirty="0">
              <a:sym typeface="Webdings" pitchFamily="18" charset="2"/>
            </a:endParaRPr>
          </a:p>
          <a:p>
            <a:pPr lvl="1">
              <a:buSzPct val="125000"/>
              <a:buFont typeface="Wingdings" pitchFamily="2" charset="2"/>
              <a:buChar char="§"/>
            </a:pPr>
            <a:r>
              <a:rPr lang="en-US" dirty="0" err="1">
                <a:cs typeface="Times New Roman" charset="0"/>
              </a:rPr>
              <a:t>Implementasi</a:t>
            </a:r>
            <a:r>
              <a:rPr lang="en-US" dirty="0">
                <a:cs typeface="Times New Roman" charset="0"/>
              </a:rPr>
              <a:t> patch </a:t>
            </a:r>
            <a:r>
              <a:rPr lang="en-US" dirty="0" err="1">
                <a:cs typeface="Times New Roman" charset="0"/>
              </a:rPr>
              <a:t>terbaru</a:t>
            </a:r>
            <a:endParaRPr lang="en-US" dirty="0">
              <a:cs typeface="Times New Roman" charset="0"/>
            </a:endParaRPr>
          </a:p>
          <a:p>
            <a:pPr lvl="1">
              <a:buSzPct val="125000"/>
              <a:buFont typeface="Wingdings" pitchFamily="2" charset="2"/>
              <a:buChar char="§"/>
            </a:pPr>
            <a:r>
              <a:rPr lang="en-US" dirty="0" err="1">
                <a:cs typeface="Times New Roman" charset="0"/>
              </a:rPr>
              <a:t>Cegah</a:t>
            </a:r>
            <a:r>
              <a:rPr lang="en-US" dirty="0">
                <a:cs typeface="Times New Roman" charset="0"/>
              </a:rPr>
              <a:t> spoofing</a:t>
            </a:r>
          </a:p>
          <a:p>
            <a:pPr lvl="1">
              <a:buSzPct val="125000"/>
              <a:buFont typeface="Wingdings" pitchFamily="2" charset="2"/>
              <a:buChar char="§"/>
            </a:pPr>
            <a:r>
              <a:rPr lang="en-US" dirty="0">
                <a:cs typeface="Times New Roman" charset="0"/>
              </a:rPr>
              <a:t>Dan lain-lain</a:t>
            </a:r>
          </a:p>
          <a:p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>
            <a:normAutofit/>
          </a:bodyPr>
          <a:lstStyle/>
          <a:p>
            <a:r>
              <a:rPr lang="en-US" sz="3600" b="1" dirty="0">
                <a:effectLst>
                  <a:reflection blurRad="6350" stA="60000" endA="900" endPos="58000" dir="5400000" sy="-100000" algn="bl" rotWithShape="0"/>
                </a:effectLst>
              </a:rPr>
              <a:t>DOS </a:t>
            </a:r>
            <a:r>
              <a:rPr lang="en-US" sz="3600" b="1" dirty="0" smtClean="0">
                <a:effectLst>
                  <a:reflection blurRad="6350" stA="60000" endA="900" endPos="58000" dir="5400000" sy="-100000" algn="bl" rotWithShape="0"/>
                </a:effectLst>
              </a:rPr>
              <a:t>attack </a:t>
            </a:r>
            <a:r>
              <a:rPr lang="en-US" sz="1800" b="1" dirty="0" smtClean="0">
                <a:effectLst>
                  <a:reflection blurRad="6350" stA="60000" endA="900" endPos="58000" dir="5400000" sy="-100000" algn="bl" rotWithShape="0"/>
                </a:effectLst>
              </a:rPr>
              <a:t>[3]</a:t>
            </a:r>
            <a:endParaRPr lang="en-US" sz="1800" b="1" dirty="0">
              <a:effectLst>
                <a:reflection blurRad="6350" stA="60000" endA="900" endPos="58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64169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b="1" dirty="0" err="1">
                <a:sym typeface="Webdings" pitchFamily="18" charset="2"/>
              </a:rPr>
              <a:t>Ancaman</a:t>
            </a:r>
            <a:r>
              <a:rPr lang="en-US" b="1" dirty="0">
                <a:sym typeface="Webdings" pitchFamily="18" charset="2"/>
              </a:rPr>
              <a:t> </a:t>
            </a:r>
            <a:r>
              <a:rPr lang="en-US" b="1" dirty="0" err="1">
                <a:sym typeface="Webdings" pitchFamily="18" charset="2"/>
              </a:rPr>
              <a:t>menguras</a:t>
            </a:r>
            <a:r>
              <a:rPr lang="en-US" b="1" dirty="0">
                <a:sym typeface="Webdings" pitchFamily="18" charset="2"/>
              </a:rPr>
              <a:t> resource </a:t>
            </a:r>
            <a:r>
              <a:rPr lang="en-US" b="1" dirty="0" err="1">
                <a:sym typeface="Webdings" pitchFamily="18" charset="2"/>
              </a:rPr>
              <a:t>secara</a:t>
            </a:r>
            <a:r>
              <a:rPr lang="en-US" b="1" dirty="0">
                <a:sym typeface="Webdings" pitchFamily="18" charset="2"/>
              </a:rPr>
              <a:t>  local</a:t>
            </a:r>
            <a:endParaRPr lang="en-US" b="1" i="1" dirty="0">
              <a:sym typeface="Webdings" pitchFamily="18" charset="2"/>
            </a:endParaRPr>
          </a:p>
          <a:p>
            <a:pPr lvl="1">
              <a:buSzPct val="125000"/>
              <a:buFont typeface="Wingdings" pitchFamily="2" charset="2"/>
              <a:buChar char="§"/>
            </a:pPr>
            <a:r>
              <a:rPr lang="en-US" dirty="0" err="1">
                <a:cs typeface="Times New Roman" charset="0"/>
              </a:rPr>
              <a:t>Menciptakan</a:t>
            </a:r>
            <a:r>
              <a:rPr lang="en-US" dirty="0">
                <a:cs typeface="Times New Roman" charset="0"/>
              </a:rPr>
              <a:t> proses </a:t>
            </a:r>
            <a:r>
              <a:rPr lang="en-US" dirty="0" err="1">
                <a:cs typeface="Times New Roman" charset="0"/>
              </a:rPr>
              <a:t>secara</a:t>
            </a:r>
            <a:r>
              <a:rPr lang="en-US" dirty="0">
                <a:cs typeface="Times New Roman" charset="0"/>
              </a:rPr>
              <a:t> </a:t>
            </a:r>
            <a:r>
              <a:rPr lang="en-US" dirty="0" err="1">
                <a:cs typeface="Times New Roman" charset="0"/>
              </a:rPr>
              <a:t>paralel</a:t>
            </a:r>
            <a:endParaRPr lang="en-US" dirty="0">
              <a:cs typeface="Times New Roman" charset="0"/>
            </a:endParaRPr>
          </a:p>
          <a:p>
            <a:pPr lvl="1">
              <a:buSzPct val="125000"/>
              <a:buFont typeface="Wingdings" pitchFamily="2" charset="2"/>
              <a:buChar char="§"/>
            </a:pPr>
            <a:r>
              <a:rPr lang="en-US" dirty="0" err="1">
                <a:cs typeface="Times New Roman" charset="0"/>
              </a:rPr>
              <a:t>Menulis</a:t>
            </a:r>
            <a:r>
              <a:rPr lang="en-US" dirty="0">
                <a:cs typeface="Times New Roman" charset="0"/>
              </a:rPr>
              <a:t> file </a:t>
            </a:r>
            <a:r>
              <a:rPr lang="en-US" dirty="0" err="1">
                <a:cs typeface="Times New Roman" charset="0"/>
              </a:rPr>
              <a:t>ke</a:t>
            </a:r>
            <a:r>
              <a:rPr lang="en-US" dirty="0">
                <a:cs typeface="Times New Roman" charset="0"/>
              </a:rPr>
              <a:t> </a:t>
            </a:r>
            <a:r>
              <a:rPr lang="en-US" dirty="0" err="1">
                <a:cs typeface="Times New Roman" charset="0"/>
              </a:rPr>
              <a:t>sistem</a:t>
            </a:r>
            <a:endParaRPr lang="en-US" dirty="0">
              <a:cs typeface="Times New Roman" charset="0"/>
            </a:endParaRPr>
          </a:p>
          <a:p>
            <a:pPr lvl="1">
              <a:buSzPct val="125000"/>
              <a:buFont typeface="Wingdings" pitchFamily="2" charset="2"/>
              <a:buChar char="§"/>
            </a:pPr>
            <a:r>
              <a:rPr lang="en-US" dirty="0" err="1">
                <a:cs typeface="Times New Roman" charset="0"/>
              </a:rPr>
              <a:t>Mengirimkan</a:t>
            </a:r>
            <a:r>
              <a:rPr lang="en-US" dirty="0">
                <a:cs typeface="Times New Roman" charset="0"/>
              </a:rPr>
              <a:t> </a:t>
            </a:r>
            <a:r>
              <a:rPr lang="en-US" dirty="0" err="1">
                <a:cs typeface="Times New Roman" charset="0"/>
              </a:rPr>
              <a:t>paket</a:t>
            </a:r>
            <a:r>
              <a:rPr lang="en-US" dirty="0">
                <a:cs typeface="Times New Roman" charset="0"/>
              </a:rPr>
              <a:t> </a:t>
            </a:r>
            <a:r>
              <a:rPr lang="en-US" dirty="0" err="1">
                <a:cs typeface="Times New Roman" charset="0"/>
              </a:rPr>
              <a:t>ke</a:t>
            </a:r>
            <a:r>
              <a:rPr lang="en-US" dirty="0">
                <a:cs typeface="Times New Roman" charset="0"/>
              </a:rPr>
              <a:t> host lain</a:t>
            </a:r>
          </a:p>
          <a:p>
            <a:pPr lvl="1">
              <a:buSzPct val="125000"/>
              <a:buFont typeface="Wingdings" pitchFamily="2" charset="2"/>
              <a:buChar char="§"/>
            </a:pPr>
            <a:r>
              <a:rPr lang="en-US" dirty="0">
                <a:cs typeface="Times New Roman" charset="0"/>
              </a:rPr>
              <a:t>Dan lain-lain</a:t>
            </a:r>
          </a:p>
          <a:p>
            <a:pPr lvl="1">
              <a:buSzPct val="125000"/>
              <a:buNone/>
            </a:pPr>
            <a:endParaRPr lang="en-US" dirty="0">
              <a:cs typeface="Times New Roman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b="1" dirty="0" err="1">
                <a:sym typeface="Webdings" pitchFamily="18" charset="2"/>
              </a:rPr>
              <a:t>Pencegahan</a:t>
            </a:r>
            <a:endParaRPr lang="en-US" b="1" dirty="0">
              <a:sym typeface="Webdings" pitchFamily="18" charset="2"/>
            </a:endParaRPr>
          </a:p>
          <a:p>
            <a:pPr lvl="1">
              <a:buSzPct val="125000"/>
              <a:buFont typeface="Wingdings" pitchFamily="2" charset="2"/>
              <a:buChar char="§"/>
            </a:pPr>
            <a:r>
              <a:rPr lang="en-US" dirty="0" err="1">
                <a:cs typeface="Times New Roman" charset="0"/>
              </a:rPr>
              <a:t>Pengaturan</a:t>
            </a:r>
            <a:r>
              <a:rPr lang="en-US" dirty="0">
                <a:cs typeface="Times New Roman" charset="0"/>
              </a:rPr>
              <a:t> </a:t>
            </a:r>
            <a:r>
              <a:rPr lang="en-US" i="1" dirty="0">
                <a:cs typeface="Times New Roman" charset="0"/>
              </a:rPr>
              <a:t>privilege </a:t>
            </a:r>
            <a:r>
              <a:rPr lang="en-US" dirty="0" err="1">
                <a:cs typeface="Times New Roman" charset="0"/>
              </a:rPr>
              <a:t>dengan</a:t>
            </a:r>
            <a:r>
              <a:rPr lang="en-US" dirty="0">
                <a:cs typeface="Times New Roman" charset="0"/>
              </a:rPr>
              <a:t> </a:t>
            </a:r>
            <a:r>
              <a:rPr lang="en-US" dirty="0" err="1">
                <a:cs typeface="Times New Roman" charset="0"/>
              </a:rPr>
              <a:t>tepat</a:t>
            </a:r>
            <a:endParaRPr lang="en-US" dirty="0">
              <a:cs typeface="Times New Roman" charset="0"/>
            </a:endParaRPr>
          </a:p>
          <a:p>
            <a:pPr lvl="1">
              <a:buSzPct val="125000"/>
              <a:buFont typeface="Wingdings" pitchFamily="2" charset="2"/>
              <a:buChar char="§"/>
            </a:pPr>
            <a:r>
              <a:rPr lang="en-US" dirty="0" err="1">
                <a:cs typeface="Times New Roman" charset="0"/>
              </a:rPr>
              <a:t>Penggunaan</a:t>
            </a:r>
            <a:r>
              <a:rPr lang="en-US" dirty="0">
                <a:cs typeface="Times New Roman" charset="0"/>
              </a:rPr>
              <a:t> </a:t>
            </a:r>
            <a:r>
              <a:rPr lang="en-US" dirty="0" err="1">
                <a:cs typeface="Times New Roman" charset="0"/>
              </a:rPr>
              <a:t>resurce</a:t>
            </a:r>
            <a:r>
              <a:rPr lang="en-US" dirty="0">
                <a:cs typeface="Times New Roman" charset="0"/>
              </a:rPr>
              <a:t> yang </a:t>
            </a:r>
            <a:r>
              <a:rPr lang="en-US" dirty="0" err="1">
                <a:cs typeface="Times New Roman" charset="0"/>
              </a:rPr>
              <a:t>cukup</a:t>
            </a:r>
            <a:r>
              <a:rPr lang="en-US" dirty="0">
                <a:cs typeface="Times New Roman" charset="0"/>
              </a:rPr>
              <a:t> </a:t>
            </a:r>
            <a:r>
              <a:rPr lang="en-US" dirty="0" err="1">
                <a:cs typeface="Times New Roman" charset="0"/>
              </a:rPr>
              <a:t>untuk</a:t>
            </a:r>
            <a:r>
              <a:rPr lang="en-US" dirty="0">
                <a:cs typeface="Times New Roman" charset="0"/>
              </a:rPr>
              <a:t> </a:t>
            </a:r>
            <a:r>
              <a:rPr lang="en-US" dirty="0" err="1">
                <a:cs typeface="Times New Roman" charset="0"/>
              </a:rPr>
              <a:t>sistem</a:t>
            </a:r>
            <a:r>
              <a:rPr lang="en-US" dirty="0">
                <a:cs typeface="Times New Roman" charset="0"/>
              </a:rPr>
              <a:t> yang </a:t>
            </a:r>
            <a:r>
              <a:rPr lang="en-US" dirty="0" err="1">
                <a:cs typeface="Times New Roman" charset="0"/>
              </a:rPr>
              <a:t>sensitif</a:t>
            </a:r>
            <a:endParaRPr lang="en-US" dirty="0">
              <a:cs typeface="Times New Roman" charset="0"/>
            </a:endParaRPr>
          </a:p>
          <a:p>
            <a:pPr lvl="1">
              <a:buSzPct val="125000"/>
              <a:buFont typeface="Wingdings" pitchFamily="2" charset="2"/>
              <a:buChar char="§"/>
            </a:pPr>
            <a:r>
              <a:rPr lang="en-US" dirty="0" err="1">
                <a:cs typeface="Times New Roman" charset="0"/>
              </a:rPr>
              <a:t>Penggunaan</a:t>
            </a:r>
            <a:r>
              <a:rPr lang="en-US" dirty="0">
                <a:cs typeface="Times New Roman" charset="0"/>
              </a:rPr>
              <a:t> bandwidth yang </a:t>
            </a:r>
            <a:r>
              <a:rPr lang="en-US" dirty="0" err="1">
                <a:cs typeface="Times New Roman" charset="0"/>
              </a:rPr>
              <a:t>cukup</a:t>
            </a:r>
            <a:endParaRPr lang="en-US" dirty="0">
              <a:cs typeface="Times New Roman" charset="0"/>
            </a:endParaRPr>
          </a:p>
          <a:p>
            <a:pPr lvl="1">
              <a:buSzPct val="125000"/>
              <a:buFont typeface="Wingdings" pitchFamily="2" charset="2"/>
              <a:buChar char="§"/>
            </a:pPr>
            <a:r>
              <a:rPr lang="en-US" dirty="0">
                <a:cs typeface="Times New Roman" charset="0"/>
              </a:rPr>
              <a:t>Dan lain-lain</a:t>
            </a:r>
          </a:p>
          <a:p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>
            <a:normAutofit/>
          </a:bodyPr>
          <a:lstStyle/>
          <a:p>
            <a:r>
              <a:rPr lang="en-US" sz="3600" b="1" dirty="0">
                <a:effectLst>
                  <a:reflection blurRad="6350" stA="60000" endA="900" endPos="58000" dir="5400000" sy="-100000" algn="bl" rotWithShape="0"/>
                </a:effectLst>
              </a:rPr>
              <a:t>DOS </a:t>
            </a:r>
            <a:r>
              <a:rPr lang="en-US" sz="3600" b="1" dirty="0" smtClean="0">
                <a:effectLst>
                  <a:reflection blurRad="6350" stA="60000" endA="900" endPos="58000" dir="5400000" sy="-100000" algn="bl" rotWithShape="0"/>
                </a:effectLst>
              </a:rPr>
              <a:t>attack </a:t>
            </a:r>
            <a:r>
              <a:rPr lang="en-US" sz="1800" b="1" dirty="0" smtClean="0">
                <a:effectLst>
                  <a:reflection blurRad="6350" stA="60000" endA="900" endPos="58000" dir="5400000" sy="-100000" algn="bl" rotWithShape="0"/>
                </a:effectLst>
              </a:rPr>
              <a:t>[4]</a:t>
            </a:r>
            <a:endParaRPr lang="en-US" sz="1800" b="1" dirty="0">
              <a:effectLst>
                <a:reflection blurRad="6350" stA="60000" endA="900" endPos="58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62788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b="1" dirty="0" err="1">
                <a:sym typeface="Webdings" pitchFamily="18" charset="2"/>
              </a:rPr>
              <a:t>Ancaman</a:t>
            </a:r>
            <a:r>
              <a:rPr lang="en-US" b="1" dirty="0">
                <a:sym typeface="Webdings" pitchFamily="18" charset="2"/>
              </a:rPr>
              <a:t> </a:t>
            </a:r>
            <a:r>
              <a:rPr lang="en-US" b="1" dirty="0" err="1">
                <a:sym typeface="Webdings" pitchFamily="18" charset="2"/>
              </a:rPr>
              <a:t>menguras</a:t>
            </a:r>
            <a:r>
              <a:rPr lang="en-US" b="1" dirty="0">
                <a:sym typeface="Webdings" pitchFamily="18" charset="2"/>
              </a:rPr>
              <a:t> resource </a:t>
            </a:r>
            <a:r>
              <a:rPr lang="en-US" b="1" dirty="0" err="1">
                <a:sym typeface="Webdings" pitchFamily="18" charset="2"/>
              </a:rPr>
              <a:t>secara</a:t>
            </a:r>
            <a:r>
              <a:rPr lang="en-US" b="1" dirty="0">
                <a:sym typeface="Webdings" pitchFamily="18" charset="2"/>
              </a:rPr>
              <a:t>  remote</a:t>
            </a:r>
            <a:endParaRPr lang="en-US" b="1" i="1" dirty="0">
              <a:sym typeface="Webdings" pitchFamily="18" charset="2"/>
            </a:endParaRPr>
          </a:p>
          <a:p>
            <a:pPr lvl="1">
              <a:buSzPct val="125000"/>
              <a:buFont typeface="Wingdings" pitchFamily="2" charset="2"/>
              <a:buChar char="§"/>
            </a:pPr>
            <a:r>
              <a:rPr lang="en-US" dirty="0" err="1">
                <a:cs typeface="Times New Roman" charset="0"/>
              </a:rPr>
              <a:t>Teknik</a:t>
            </a:r>
            <a:r>
              <a:rPr lang="en-US" dirty="0">
                <a:cs typeface="Times New Roman" charset="0"/>
              </a:rPr>
              <a:t> </a:t>
            </a:r>
            <a:r>
              <a:rPr lang="en-US" dirty="0" err="1">
                <a:cs typeface="Times New Roman" charset="0"/>
              </a:rPr>
              <a:t>Syn</a:t>
            </a:r>
            <a:r>
              <a:rPr lang="en-US" dirty="0">
                <a:cs typeface="Times New Roman" charset="0"/>
              </a:rPr>
              <a:t> flood</a:t>
            </a:r>
          </a:p>
          <a:p>
            <a:pPr lvl="1">
              <a:buSzPct val="125000"/>
              <a:buFont typeface="Wingdings" pitchFamily="2" charset="2"/>
              <a:buChar char="§"/>
            </a:pPr>
            <a:r>
              <a:rPr lang="en-US" dirty="0" err="1">
                <a:cs typeface="Times New Roman" charset="0"/>
              </a:rPr>
              <a:t>Teknik</a:t>
            </a:r>
            <a:r>
              <a:rPr lang="en-US" dirty="0">
                <a:cs typeface="Times New Roman" charset="0"/>
              </a:rPr>
              <a:t> Smurf attack</a:t>
            </a:r>
          </a:p>
          <a:p>
            <a:pPr lvl="1">
              <a:buSzPct val="125000"/>
              <a:buFont typeface="Wingdings" pitchFamily="2" charset="2"/>
              <a:buChar char="§"/>
            </a:pPr>
            <a:r>
              <a:rPr lang="en-US" dirty="0" err="1">
                <a:cs typeface="Times New Roman" charset="0"/>
              </a:rPr>
              <a:t>Teknik</a:t>
            </a:r>
            <a:r>
              <a:rPr lang="en-US" dirty="0">
                <a:cs typeface="Times New Roman" charset="0"/>
              </a:rPr>
              <a:t> DDOS (Distributed DOS)</a:t>
            </a:r>
          </a:p>
          <a:p>
            <a:pPr lvl="1">
              <a:buSzPct val="125000"/>
              <a:buFont typeface="Wingdings" pitchFamily="2" charset="2"/>
              <a:buChar char="§"/>
            </a:pPr>
            <a:r>
              <a:rPr lang="en-US" dirty="0">
                <a:cs typeface="Times New Roman" charset="0"/>
              </a:rPr>
              <a:t>Dan lain-lain</a:t>
            </a:r>
          </a:p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>
            <a:normAutofit/>
          </a:bodyPr>
          <a:lstStyle/>
          <a:p>
            <a:r>
              <a:rPr lang="en-US" sz="3600" b="1" dirty="0">
                <a:effectLst>
                  <a:reflection blurRad="6350" stA="60000" endA="900" endPos="58000" dir="5400000" sy="-100000" algn="bl" rotWithShape="0"/>
                </a:effectLst>
              </a:rPr>
              <a:t>DOS </a:t>
            </a:r>
            <a:r>
              <a:rPr lang="en-US" sz="3600" b="1" dirty="0" smtClean="0">
                <a:effectLst>
                  <a:reflection blurRad="6350" stA="60000" endA="900" endPos="58000" dir="5400000" sy="-100000" algn="bl" rotWithShape="0"/>
                </a:effectLst>
              </a:rPr>
              <a:t>attack </a:t>
            </a:r>
            <a:r>
              <a:rPr lang="en-US" sz="1800" b="1" dirty="0" smtClean="0">
                <a:effectLst>
                  <a:reflection blurRad="6350" stA="60000" endA="900" endPos="58000" dir="5400000" sy="-100000" algn="bl" rotWithShape="0"/>
                </a:effectLst>
              </a:rPr>
              <a:t>[5]</a:t>
            </a:r>
            <a:endParaRPr lang="en-US" sz="1800" b="1" dirty="0">
              <a:effectLst>
                <a:reflection blurRad="6350" stA="60000" endA="900" endPos="58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88793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b="1" dirty="0" err="1">
                <a:sym typeface="Webdings" pitchFamily="18" charset="2"/>
              </a:rPr>
              <a:t>Ancaman</a:t>
            </a:r>
            <a:r>
              <a:rPr lang="en-US" b="1" dirty="0">
                <a:sym typeface="Webdings" pitchFamily="18" charset="2"/>
              </a:rPr>
              <a:t> SYN Flood</a:t>
            </a:r>
            <a:endParaRPr lang="en-US" b="1" i="1" dirty="0">
              <a:sym typeface="Webdings" pitchFamily="18" charset="2"/>
            </a:endParaRPr>
          </a:p>
          <a:p>
            <a:pPr lvl="1">
              <a:buSzPct val="125000"/>
              <a:buFont typeface="Wingdings" pitchFamily="2" charset="2"/>
              <a:buChar char="§"/>
            </a:pPr>
            <a:r>
              <a:rPr lang="en-US" dirty="0" err="1">
                <a:cs typeface="Times New Roman" charset="0"/>
              </a:rPr>
              <a:t>Korban</a:t>
            </a:r>
            <a:r>
              <a:rPr lang="en-US" dirty="0">
                <a:cs typeface="Times New Roman" charset="0"/>
              </a:rPr>
              <a:t> </a:t>
            </a:r>
            <a:r>
              <a:rPr lang="en-US" dirty="0" err="1">
                <a:cs typeface="Times New Roman" charset="0"/>
              </a:rPr>
              <a:t>mengalokasikan</a:t>
            </a:r>
            <a:r>
              <a:rPr lang="en-US" dirty="0">
                <a:cs typeface="Times New Roman" charset="0"/>
              </a:rPr>
              <a:t> </a:t>
            </a:r>
            <a:r>
              <a:rPr lang="en-US" dirty="0" err="1">
                <a:cs typeface="Times New Roman" charset="0"/>
              </a:rPr>
              <a:t>memori</a:t>
            </a:r>
            <a:r>
              <a:rPr lang="en-US" dirty="0">
                <a:cs typeface="Times New Roman" charset="0"/>
              </a:rPr>
              <a:t> </a:t>
            </a:r>
            <a:r>
              <a:rPr lang="en-US" dirty="0" err="1">
                <a:cs typeface="Times New Roman" charset="0"/>
              </a:rPr>
              <a:t>untuk</a:t>
            </a:r>
            <a:r>
              <a:rPr lang="en-US" dirty="0">
                <a:cs typeface="Times New Roman" charset="0"/>
              </a:rPr>
              <a:t> </a:t>
            </a:r>
            <a:r>
              <a:rPr lang="en-US" dirty="0" err="1">
                <a:cs typeface="Times New Roman" charset="0"/>
              </a:rPr>
              <a:t>mengingat</a:t>
            </a:r>
            <a:r>
              <a:rPr lang="en-US" dirty="0">
                <a:cs typeface="Times New Roman" charset="0"/>
              </a:rPr>
              <a:t> </a:t>
            </a:r>
            <a:r>
              <a:rPr lang="en-US" i="1" dirty="0">
                <a:cs typeface="Times New Roman" charset="0"/>
              </a:rPr>
              <a:t>sequence number </a:t>
            </a:r>
            <a:r>
              <a:rPr lang="en-US" dirty="0" err="1">
                <a:cs typeface="Times New Roman" charset="0"/>
              </a:rPr>
              <a:t>tiap</a:t>
            </a:r>
            <a:r>
              <a:rPr lang="en-US" dirty="0">
                <a:cs typeface="Times New Roman" charset="0"/>
              </a:rPr>
              <a:t> </a:t>
            </a:r>
            <a:r>
              <a:rPr lang="en-US" dirty="0" err="1">
                <a:cs typeface="Times New Roman" charset="0"/>
              </a:rPr>
              <a:t>paket</a:t>
            </a:r>
            <a:r>
              <a:rPr lang="en-US" dirty="0">
                <a:cs typeface="Times New Roman" charset="0"/>
              </a:rPr>
              <a:t> data yang </a:t>
            </a:r>
            <a:r>
              <a:rPr lang="en-US" dirty="0" err="1">
                <a:cs typeface="Times New Roman" charset="0"/>
              </a:rPr>
              <a:t>datang</a:t>
            </a:r>
            <a:r>
              <a:rPr lang="en-US" dirty="0">
                <a:cs typeface="Times New Roman" charset="0"/>
              </a:rPr>
              <a:t> </a:t>
            </a:r>
            <a:r>
              <a:rPr lang="en-US" dirty="0" err="1">
                <a:cs typeface="Times New Roman" charset="0"/>
              </a:rPr>
              <a:t>sampai</a:t>
            </a:r>
            <a:r>
              <a:rPr lang="en-US" dirty="0">
                <a:cs typeface="Times New Roman" charset="0"/>
              </a:rPr>
              <a:t> </a:t>
            </a:r>
            <a:r>
              <a:rPr lang="en-US" i="1" dirty="0">
                <a:cs typeface="Times New Roman" charset="0"/>
              </a:rPr>
              <a:t>expired time </a:t>
            </a:r>
            <a:r>
              <a:rPr lang="en-US" dirty="0" err="1">
                <a:cs typeface="Times New Roman" charset="0"/>
              </a:rPr>
              <a:t>nya</a:t>
            </a:r>
            <a:r>
              <a:rPr lang="en-US" dirty="0">
                <a:cs typeface="Times New Roman" charset="0"/>
              </a:rPr>
              <a:t> </a:t>
            </a:r>
            <a:r>
              <a:rPr lang="en-US" dirty="0" err="1">
                <a:cs typeface="Times New Roman" charset="0"/>
              </a:rPr>
              <a:t>terlampaui</a:t>
            </a:r>
            <a:endParaRPr lang="en-US" dirty="0">
              <a:cs typeface="Times New Roman" charset="0"/>
            </a:endParaRPr>
          </a:p>
          <a:p>
            <a:pPr lvl="1">
              <a:buSzPct val="125000"/>
              <a:buFont typeface="Wingdings" pitchFamily="2" charset="2"/>
              <a:buChar char="§"/>
            </a:pPr>
            <a:r>
              <a:rPr lang="en-US" dirty="0" err="1">
                <a:cs typeface="Times New Roman" charset="0"/>
              </a:rPr>
              <a:t>Jaringan</a:t>
            </a:r>
            <a:r>
              <a:rPr lang="en-US" dirty="0">
                <a:cs typeface="Times New Roman" charset="0"/>
              </a:rPr>
              <a:t> </a:t>
            </a:r>
            <a:r>
              <a:rPr lang="en-US" dirty="0" err="1">
                <a:cs typeface="Times New Roman" charset="0"/>
              </a:rPr>
              <a:t>dipadati</a:t>
            </a:r>
            <a:r>
              <a:rPr lang="en-US" dirty="0">
                <a:cs typeface="Times New Roman" charset="0"/>
              </a:rPr>
              <a:t> </a:t>
            </a:r>
            <a:r>
              <a:rPr lang="en-US" dirty="0" err="1">
                <a:cs typeface="Times New Roman" charset="0"/>
              </a:rPr>
              <a:t>paket</a:t>
            </a:r>
            <a:r>
              <a:rPr lang="en-US" dirty="0">
                <a:cs typeface="Times New Roman" charset="0"/>
              </a:rPr>
              <a:t> </a:t>
            </a:r>
            <a:r>
              <a:rPr lang="en-US" dirty="0" err="1">
                <a:cs typeface="Times New Roman" charset="0"/>
              </a:rPr>
              <a:t>sampah</a:t>
            </a:r>
            <a:endParaRPr lang="en-US" dirty="0">
              <a:cs typeface="Times New Roman" charset="0"/>
            </a:endParaRPr>
          </a:p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076476"/>
              </p:ext>
            </p:extLst>
          </p:nvPr>
        </p:nvGraphicFramePr>
        <p:xfrm>
          <a:off x="3505200" y="3572805"/>
          <a:ext cx="4876800" cy="30534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4" name="Photo Editor Photo" r:id="rId3" imgW="4990476" imgH="3123810" progId="MSPhotoEd.3">
                  <p:embed/>
                </p:oleObj>
              </mc:Choice>
              <mc:Fallback>
                <p:oleObj name="Photo Editor Photo" r:id="rId3" imgW="4990476" imgH="3123810" progId="MSPhotoEd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3572805"/>
                        <a:ext cx="4876800" cy="305341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>
            <a:normAutofit/>
          </a:bodyPr>
          <a:lstStyle/>
          <a:p>
            <a:r>
              <a:rPr lang="en-US" sz="3600" b="1" dirty="0">
                <a:effectLst>
                  <a:reflection blurRad="6350" stA="60000" endA="900" endPos="58000" dir="5400000" sy="-100000" algn="bl" rotWithShape="0"/>
                </a:effectLst>
              </a:rPr>
              <a:t>DOS </a:t>
            </a:r>
            <a:r>
              <a:rPr lang="en-US" sz="3600" b="1" dirty="0" smtClean="0">
                <a:effectLst>
                  <a:reflection blurRad="6350" stA="60000" endA="900" endPos="58000" dir="5400000" sy="-100000" algn="bl" rotWithShape="0"/>
                </a:effectLst>
              </a:rPr>
              <a:t>attack </a:t>
            </a:r>
            <a:r>
              <a:rPr lang="en-US" sz="1800" b="1" dirty="0" smtClean="0">
                <a:effectLst>
                  <a:reflection blurRad="6350" stA="60000" endA="900" endPos="58000" dir="5400000" sy="-100000" algn="bl" rotWithShape="0"/>
                </a:effectLst>
              </a:rPr>
              <a:t>[6]</a:t>
            </a:r>
            <a:endParaRPr lang="en-US" sz="1800" b="1" dirty="0">
              <a:effectLst>
                <a:reflection blurRad="6350" stA="60000" endA="900" endPos="58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2461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b="1" dirty="0" err="1">
                <a:sym typeface="Webdings" pitchFamily="18" charset="2"/>
              </a:rPr>
              <a:t>Pencegahan</a:t>
            </a:r>
            <a:r>
              <a:rPr lang="en-US" b="1" dirty="0">
                <a:sym typeface="Webdings" pitchFamily="18" charset="2"/>
              </a:rPr>
              <a:t> SYN Flood</a:t>
            </a:r>
            <a:endParaRPr lang="en-US" b="1" i="1" dirty="0">
              <a:sym typeface="Webdings" pitchFamily="18" charset="2"/>
            </a:endParaRPr>
          </a:p>
          <a:p>
            <a:pPr lvl="1">
              <a:buSzPct val="125000"/>
              <a:buFont typeface="Wingdings" pitchFamily="2" charset="2"/>
              <a:buChar char="§"/>
            </a:pPr>
            <a:r>
              <a:rPr lang="en-US" dirty="0" err="1">
                <a:cs typeface="Times New Roman" charset="0"/>
              </a:rPr>
              <a:t>Pengalokasian</a:t>
            </a:r>
            <a:r>
              <a:rPr lang="en-US" dirty="0">
                <a:cs typeface="Times New Roman" charset="0"/>
              </a:rPr>
              <a:t> </a:t>
            </a:r>
            <a:r>
              <a:rPr lang="en-US" i="1" dirty="0">
                <a:cs typeface="Times New Roman" charset="0"/>
              </a:rPr>
              <a:t>bandwidth</a:t>
            </a:r>
            <a:r>
              <a:rPr lang="en-US" dirty="0">
                <a:cs typeface="Times New Roman" charset="0"/>
              </a:rPr>
              <a:t> yang </a:t>
            </a:r>
            <a:r>
              <a:rPr lang="en-US" dirty="0" err="1">
                <a:cs typeface="Times New Roman" charset="0"/>
              </a:rPr>
              <a:t>cukup</a:t>
            </a:r>
            <a:endParaRPr lang="en-US" dirty="0">
              <a:cs typeface="Times New Roman" charset="0"/>
            </a:endParaRPr>
          </a:p>
          <a:p>
            <a:pPr lvl="1">
              <a:buSzPct val="125000"/>
              <a:buFont typeface="Wingdings" pitchFamily="2" charset="2"/>
              <a:buChar char="§"/>
            </a:pPr>
            <a:r>
              <a:rPr lang="en-US" dirty="0">
                <a:cs typeface="Times New Roman" charset="0"/>
              </a:rPr>
              <a:t>Gateway/ISP </a:t>
            </a:r>
            <a:r>
              <a:rPr lang="en-US" dirty="0" err="1">
                <a:cs typeface="Times New Roman" charset="0"/>
              </a:rPr>
              <a:t>cadangan</a:t>
            </a:r>
            <a:endParaRPr lang="en-US" dirty="0">
              <a:cs typeface="Times New Roman" charset="0"/>
            </a:endParaRPr>
          </a:p>
          <a:p>
            <a:pPr lvl="1">
              <a:buSzPct val="125000"/>
              <a:buFont typeface="Wingdings" pitchFamily="2" charset="2"/>
              <a:buChar char="§"/>
            </a:pPr>
            <a:r>
              <a:rPr lang="en-US" dirty="0" err="1">
                <a:cs typeface="Times New Roman" charset="0"/>
              </a:rPr>
              <a:t>Meningkatkan</a:t>
            </a:r>
            <a:r>
              <a:rPr lang="en-US" dirty="0">
                <a:cs typeface="Times New Roman" charset="0"/>
              </a:rPr>
              <a:t> </a:t>
            </a:r>
            <a:r>
              <a:rPr lang="en-US" dirty="0" err="1">
                <a:cs typeface="Times New Roman" charset="0"/>
              </a:rPr>
              <a:t>kemampuan</a:t>
            </a:r>
            <a:r>
              <a:rPr lang="en-US" dirty="0">
                <a:cs typeface="Times New Roman" charset="0"/>
              </a:rPr>
              <a:t> </a:t>
            </a:r>
            <a:r>
              <a:rPr lang="en-US" dirty="0" err="1">
                <a:cs typeface="Times New Roman" charset="0"/>
              </a:rPr>
              <a:t>jumlah</a:t>
            </a:r>
            <a:r>
              <a:rPr lang="en-US" dirty="0">
                <a:cs typeface="Times New Roman" charset="0"/>
              </a:rPr>
              <a:t> </a:t>
            </a:r>
            <a:r>
              <a:rPr lang="en-US" dirty="0" err="1">
                <a:cs typeface="Times New Roman" charset="0"/>
              </a:rPr>
              <a:t>antrian</a:t>
            </a:r>
            <a:r>
              <a:rPr lang="en-US" dirty="0">
                <a:cs typeface="Times New Roman" charset="0"/>
              </a:rPr>
              <a:t> </a:t>
            </a:r>
            <a:r>
              <a:rPr lang="en-US" dirty="0" err="1">
                <a:cs typeface="Times New Roman" charset="0"/>
              </a:rPr>
              <a:t>koneksi</a:t>
            </a:r>
            <a:endParaRPr lang="en-US" dirty="0">
              <a:cs typeface="Times New Roman" charset="0"/>
            </a:endParaRPr>
          </a:p>
          <a:p>
            <a:pPr lvl="1">
              <a:buSzPct val="125000"/>
              <a:buFont typeface="Wingdings" pitchFamily="2" charset="2"/>
              <a:buChar char="§"/>
            </a:pPr>
            <a:r>
              <a:rPr lang="en-US" dirty="0" err="1">
                <a:cs typeface="Times New Roman" charset="0"/>
              </a:rPr>
              <a:t>Perkecil</a:t>
            </a:r>
            <a:r>
              <a:rPr lang="en-US" dirty="0">
                <a:cs typeface="Times New Roman" charset="0"/>
              </a:rPr>
              <a:t> </a:t>
            </a:r>
            <a:r>
              <a:rPr lang="en-US" i="1" dirty="0">
                <a:cs typeface="Times New Roman" charset="0"/>
              </a:rPr>
              <a:t>timeout</a:t>
            </a:r>
            <a:r>
              <a:rPr lang="en-US" dirty="0">
                <a:cs typeface="Times New Roman" charset="0"/>
              </a:rPr>
              <a:t> </a:t>
            </a:r>
            <a:r>
              <a:rPr lang="en-US" dirty="0" err="1">
                <a:cs typeface="Times New Roman" charset="0"/>
              </a:rPr>
              <a:t>paket</a:t>
            </a:r>
            <a:r>
              <a:rPr lang="en-US" dirty="0">
                <a:cs typeface="Times New Roman" charset="0"/>
              </a:rPr>
              <a:t> data</a:t>
            </a:r>
          </a:p>
          <a:p>
            <a:pPr lvl="1">
              <a:buSzPct val="125000"/>
              <a:buFont typeface="Wingdings" pitchFamily="2" charset="2"/>
              <a:buChar char="§"/>
            </a:pPr>
            <a:r>
              <a:rPr lang="en-US" dirty="0" err="1">
                <a:cs typeface="Times New Roman" charset="0"/>
              </a:rPr>
              <a:t>Mengaktifkan</a:t>
            </a:r>
            <a:r>
              <a:rPr lang="en-US" dirty="0">
                <a:cs typeface="Times New Roman" charset="0"/>
              </a:rPr>
              <a:t> SYN Cookies (Linux)</a:t>
            </a:r>
          </a:p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7274188"/>
              </p:ext>
            </p:extLst>
          </p:nvPr>
        </p:nvGraphicFramePr>
        <p:xfrm>
          <a:off x="3048000" y="3989387"/>
          <a:ext cx="5680239" cy="2716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8" name="Photo Editor Photo" r:id="rId3" imgW="6095238" imgH="2657846" progId="MSPhotoEd.3">
                  <p:embed/>
                </p:oleObj>
              </mc:Choice>
              <mc:Fallback>
                <p:oleObj name="Photo Editor Photo" r:id="rId3" imgW="6095238" imgH="2657846" progId="MSPhotoEd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3989387"/>
                        <a:ext cx="5680239" cy="2716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>
            <a:normAutofit/>
          </a:bodyPr>
          <a:lstStyle/>
          <a:p>
            <a:r>
              <a:rPr lang="en-US" sz="3600" b="1" dirty="0">
                <a:effectLst>
                  <a:reflection blurRad="6350" stA="60000" endA="900" endPos="58000" dir="5400000" sy="-100000" algn="bl" rotWithShape="0"/>
                </a:effectLst>
              </a:rPr>
              <a:t>DOS </a:t>
            </a:r>
            <a:r>
              <a:rPr lang="en-US" sz="3600" b="1" dirty="0" smtClean="0">
                <a:effectLst>
                  <a:reflection blurRad="6350" stA="60000" endA="900" endPos="58000" dir="5400000" sy="-100000" algn="bl" rotWithShape="0"/>
                </a:effectLst>
              </a:rPr>
              <a:t>attack </a:t>
            </a:r>
            <a:r>
              <a:rPr lang="en-US" sz="1800" b="1" dirty="0" smtClean="0">
                <a:effectLst>
                  <a:reflection blurRad="6350" stA="60000" endA="900" endPos="58000" dir="5400000" sy="-100000" algn="bl" rotWithShape="0"/>
                </a:effectLst>
              </a:rPr>
              <a:t>[7]</a:t>
            </a:r>
            <a:endParaRPr lang="en-US" sz="1800" b="1" dirty="0">
              <a:effectLst>
                <a:reflection blurRad="6350" stA="60000" endA="900" endPos="58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2375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effectLst>
                  <a:reflection blurRad="6350" stA="60000" endA="900" endPos="58000" dir="5400000" sy="-100000" algn="bl" rotWithShape="0"/>
                </a:effectLst>
              </a:rPr>
              <a:t>Pendahuluan</a:t>
            </a:r>
            <a:r>
              <a:rPr lang="en-US" b="1" dirty="0" smtClean="0">
                <a:effectLst>
                  <a:reflection blurRad="6350" stA="60000" endA="900" endPos="58000" dir="5400000" sy="-100000" algn="bl" rotWithShape="0"/>
                </a:effectLst>
              </a:rPr>
              <a:t> </a:t>
            </a:r>
            <a:r>
              <a:rPr lang="en-US" sz="1600" b="1" dirty="0" smtClean="0">
                <a:effectLst>
                  <a:reflection blurRad="6350" stA="60000" endA="900" endPos="58000" dir="5400000" sy="-100000" algn="bl" rotWithShape="0"/>
                </a:effectLst>
              </a:rPr>
              <a:t>[1]</a:t>
            </a:r>
            <a:endParaRPr lang="en-US" sz="1600" b="1" dirty="0">
              <a:effectLst>
                <a:reflection blurRad="6350" stA="60000" endA="900" endPos="58000" dir="5400000" sy="-100000" algn="bl" rotWithShape="0"/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dirty="0" err="1"/>
              <a:t>Revolusi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: </a:t>
            </a:r>
            <a:r>
              <a:rPr lang="en-US" dirty="0" err="1"/>
              <a:t>komputerisasi</a:t>
            </a:r>
            <a:r>
              <a:rPr lang="en-US" dirty="0"/>
              <a:t>, networking, </a:t>
            </a:r>
            <a:r>
              <a:rPr lang="en-US" dirty="0" err="1"/>
              <a:t>sentralisasi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aspek</a:t>
            </a:r>
            <a:r>
              <a:rPr lang="en-US" dirty="0"/>
              <a:t> </a:t>
            </a:r>
            <a:r>
              <a:rPr lang="en-US" dirty="0" err="1"/>
              <a:t>keamanan</a:t>
            </a:r>
            <a:endParaRPr lang="en-US" dirty="0"/>
          </a:p>
          <a:p>
            <a:pPr>
              <a:buFont typeface="Wingdings" pitchFamily="2" charset="2"/>
              <a:buChar char="§"/>
            </a:pPr>
            <a:r>
              <a:rPr lang="en-US" dirty="0" err="1"/>
              <a:t>Mengapa</a:t>
            </a:r>
            <a:r>
              <a:rPr lang="en-US" dirty="0"/>
              <a:t>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aman</a:t>
            </a:r>
            <a:r>
              <a:rPr lang="en-US" dirty="0"/>
              <a:t>? </a:t>
            </a:r>
            <a:r>
              <a:rPr lang="en-US" dirty="0" err="1"/>
              <a:t>Sulitnya</a:t>
            </a:r>
            <a:r>
              <a:rPr lang="en-US" dirty="0"/>
              <a:t> </a:t>
            </a:r>
            <a:r>
              <a:rPr lang="en-US" dirty="0" err="1"/>
              <a:t>meyakinkan</a:t>
            </a:r>
            <a:r>
              <a:rPr lang="en-US" dirty="0"/>
              <a:t> </a:t>
            </a:r>
            <a:r>
              <a:rPr lang="en-US" dirty="0" err="1"/>
              <a:t>manajemen</a:t>
            </a:r>
            <a:r>
              <a:rPr lang="en-US" dirty="0"/>
              <a:t>.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Motif-motif </a:t>
            </a:r>
            <a:r>
              <a:rPr lang="en-US" dirty="0" err="1"/>
              <a:t>serangan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komputer</a:t>
            </a:r>
            <a:endParaRPr lang="en-US" dirty="0"/>
          </a:p>
          <a:p>
            <a:pPr>
              <a:buFont typeface="Wingdings" pitchFamily="2" charset="2"/>
              <a:buChar char="§"/>
            </a:pPr>
            <a:r>
              <a:rPr lang="en-US" dirty="0" err="1"/>
              <a:t>Aspek-aspek</a:t>
            </a:r>
            <a:r>
              <a:rPr lang="en-US" dirty="0"/>
              <a:t> </a:t>
            </a:r>
            <a:r>
              <a:rPr lang="en-US" dirty="0" err="1"/>
              <a:t>keamanan</a:t>
            </a:r>
            <a:r>
              <a:rPr lang="en-US" dirty="0"/>
              <a:t> </a:t>
            </a:r>
            <a:r>
              <a:rPr lang="en-US" dirty="0" err="1"/>
              <a:t>komputer</a:t>
            </a:r>
            <a:endParaRPr lang="en-US" dirty="0"/>
          </a:p>
          <a:p>
            <a:pPr>
              <a:buFont typeface="Wingdings" pitchFamily="2" charset="2"/>
              <a:buChar char="§"/>
            </a:pPr>
            <a:r>
              <a:rPr lang="en-US" dirty="0" err="1"/>
              <a:t>Hukum</a:t>
            </a:r>
            <a:r>
              <a:rPr lang="en-US" dirty="0"/>
              <a:t> </a:t>
            </a:r>
            <a:r>
              <a:rPr lang="en-US" dirty="0" err="1"/>
              <a:t>alam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keamanan</a:t>
            </a:r>
            <a:r>
              <a:rPr lang="en-US" dirty="0"/>
              <a:t> </a:t>
            </a:r>
            <a:r>
              <a:rPr lang="en-US" dirty="0" err="1"/>
              <a:t>komputer</a:t>
            </a:r>
            <a:endParaRPr lang="en-US" dirty="0"/>
          </a:p>
          <a:p>
            <a:pPr>
              <a:buFont typeface="Wingdings" pitchFamily="2" charset="2"/>
              <a:buChar char="§"/>
            </a:pPr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serangan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komputer</a:t>
            </a:r>
            <a:endParaRPr lang="en-US" dirty="0"/>
          </a:p>
          <a:p>
            <a:pPr>
              <a:buFont typeface="Wingdings" pitchFamily="2" charset="2"/>
              <a:buChar char="§"/>
            </a:pPr>
            <a:r>
              <a:rPr lang="en-US" dirty="0" err="1"/>
              <a:t>Istilah-istilah</a:t>
            </a:r>
            <a:r>
              <a:rPr lang="en-US" dirty="0"/>
              <a:t> </a:t>
            </a:r>
            <a:r>
              <a:rPr lang="en-US" dirty="0" err="1"/>
              <a:t>penting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keamanan</a:t>
            </a:r>
            <a:r>
              <a:rPr lang="en-US" dirty="0"/>
              <a:t> </a:t>
            </a:r>
            <a:r>
              <a:rPr lang="en-US" dirty="0" err="1" smtClean="0"/>
              <a:t>komputer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359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768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b="1" dirty="0" err="1">
                <a:sym typeface="Webdings" pitchFamily="18" charset="2"/>
              </a:rPr>
              <a:t>Ancaman</a:t>
            </a:r>
            <a:r>
              <a:rPr lang="en-US" b="1" dirty="0">
                <a:sym typeface="Webdings" pitchFamily="18" charset="2"/>
              </a:rPr>
              <a:t> Smurf attack</a:t>
            </a:r>
            <a:endParaRPr lang="en-US" b="1" i="1" dirty="0">
              <a:sym typeface="Webdings" pitchFamily="18" charset="2"/>
            </a:endParaRPr>
          </a:p>
          <a:p>
            <a:pPr lvl="1">
              <a:buSzPct val="125000"/>
              <a:buFont typeface="Wingdings" pitchFamily="2" charset="2"/>
              <a:buChar char="§"/>
            </a:pPr>
            <a:r>
              <a:rPr lang="en-US" dirty="0" err="1">
                <a:cs typeface="Times New Roman" charset="0"/>
              </a:rPr>
              <a:t>Pengiriman</a:t>
            </a:r>
            <a:r>
              <a:rPr lang="en-US" dirty="0">
                <a:cs typeface="Times New Roman" charset="0"/>
              </a:rPr>
              <a:t> </a:t>
            </a:r>
            <a:r>
              <a:rPr lang="en-US" dirty="0" err="1">
                <a:cs typeface="Times New Roman" charset="0"/>
              </a:rPr>
              <a:t>paket</a:t>
            </a:r>
            <a:r>
              <a:rPr lang="en-US" dirty="0">
                <a:cs typeface="Times New Roman" charset="0"/>
              </a:rPr>
              <a:t> spoof </a:t>
            </a:r>
            <a:r>
              <a:rPr lang="en-US" dirty="0" err="1">
                <a:cs typeface="Times New Roman" charset="0"/>
              </a:rPr>
              <a:t>ke</a:t>
            </a:r>
            <a:r>
              <a:rPr lang="en-US" dirty="0">
                <a:cs typeface="Times New Roman" charset="0"/>
              </a:rPr>
              <a:t> </a:t>
            </a:r>
            <a:r>
              <a:rPr lang="en-US" dirty="0" err="1">
                <a:cs typeface="Times New Roman" charset="0"/>
              </a:rPr>
              <a:t>alamat</a:t>
            </a:r>
            <a:r>
              <a:rPr lang="en-US" dirty="0">
                <a:cs typeface="Times New Roman" charset="0"/>
              </a:rPr>
              <a:t> broadcast</a:t>
            </a:r>
          </a:p>
          <a:p>
            <a:pPr lvl="1">
              <a:buSzPct val="125000"/>
              <a:buFont typeface="Wingdings" pitchFamily="2" charset="2"/>
              <a:buChar char="§"/>
            </a:pPr>
            <a:r>
              <a:rPr lang="en-US" dirty="0">
                <a:cs typeface="Times New Roman" charset="0"/>
              </a:rPr>
              <a:t>Flooding </a:t>
            </a:r>
            <a:r>
              <a:rPr lang="en-US" dirty="0" err="1">
                <a:cs typeface="Times New Roman" charset="0"/>
              </a:rPr>
              <a:t>paket</a:t>
            </a:r>
            <a:r>
              <a:rPr lang="en-US" dirty="0">
                <a:cs typeface="Times New Roman" charset="0"/>
              </a:rPr>
              <a:t> </a:t>
            </a:r>
            <a:r>
              <a:rPr lang="id-ID" b="1" dirty="0">
                <a:hlinkClick r:id="rId3"/>
              </a:rPr>
              <a:t>Internet Control Message </a:t>
            </a:r>
            <a:r>
              <a:rPr lang="id-ID" b="1" dirty="0" smtClean="0">
                <a:hlinkClick r:id="rId3"/>
              </a:rPr>
              <a:t>Protocol</a:t>
            </a:r>
            <a:r>
              <a:rPr lang="en-US" b="1" dirty="0" smtClean="0"/>
              <a:t> (</a:t>
            </a:r>
            <a:r>
              <a:rPr lang="en-US" dirty="0" smtClean="0">
                <a:cs typeface="Times New Roman" charset="0"/>
              </a:rPr>
              <a:t>ICMP)</a:t>
            </a:r>
            <a:endParaRPr lang="en-US" dirty="0">
              <a:cs typeface="Times New Roman" charset="0"/>
            </a:endParaRPr>
          </a:p>
          <a:p>
            <a:pPr lvl="1">
              <a:buSzPct val="125000"/>
              <a:buFont typeface="Wingdings" pitchFamily="2" charset="2"/>
              <a:buChar char="§"/>
            </a:pPr>
            <a:r>
              <a:rPr lang="en-US" dirty="0">
                <a:cs typeface="Times New Roman" charset="0"/>
              </a:rPr>
              <a:t>Flooding </a:t>
            </a:r>
            <a:r>
              <a:rPr lang="en-US" dirty="0" err="1">
                <a:cs typeface="Times New Roman" charset="0"/>
              </a:rPr>
              <a:t>paket</a:t>
            </a:r>
            <a:r>
              <a:rPr lang="en-US" dirty="0">
                <a:cs typeface="Times New Roman" charset="0"/>
              </a:rPr>
              <a:t> </a:t>
            </a:r>
            <a:r>
              <a:rPr lang="id-ID" b="1" dirty="0">
                <a:hlinkClick r:id="rId4"/>
              </a:rPr>
              <a:t>User Datagram </a:t>
            </a:r>
            <a:r>
              <a:rPr lang="id-ID" b="1" dirty="0" smtClean="0">
                <a:hlinkClick r:id="rId4"/>
              </a:rPr>
              <a:t>Protocol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smtClean="0">
                <a:cs typeface="Times New Roman" charset="0"/>
              </a:rPr>
              <a:t>UDP)</a:t>
            </a:r>
            <a:endParaRPr lang="en-US" dirty="0">
              <a:cs typeface="Times New Roman" charset="0"/>
            </a:endParaRPr>
          </a:p>
          <a:p>
            <a:pPr lvl="1">
              <a:buSzPct val="125000"/>
              <a:buFont typeface="Wingdings" pitchFamily="2" charset="2"/>
              <a:buChar char="§"/>
            </a:pPr>
            <a:r>
              <a:rPr lang="en-US" dirty="0">
                <a:cs typeface="Times New Roman" charset="0"/>
              </a:rPr>
              <a:t>Dan lain-lain</a:t>
            </a:r>
          </a:p>
          <a:p>
            <a:pPr lvl="1">
              <a:buSzPct val="125000"/>
              <a:buNone/>
            </a:pPr>
            <a:endParaRPr lang="en-US" dirty="0">
              <a:cs typeface="Times New Roman" charset="0"/>
            </a:endParaRPr>
          </a:p>
          <a:p>
            <a:pPr>
              <a:buSzPct val="125000"/>
              <a:buFont typeface="Wingdings" pitchFamily="2" charset="2"/>
              <a:buChar char="q"/>
            </a:pPr>
            <a:r>
              <a:rPr lang="en-US" b="1" dirty="0">
                <a:sym typeface="Webdings" pitchFamily="18" charset="2"/>
              </a:rPr>
              <a:t> </a:t>
            </a:r>
            <a:r>
              <a:rPr lang="en-US" b="1" dirty="0" err="1">
                <a:sym typeface="Webdings" pitchFamily="18" charset="2"/>
              </a:rPr>
              <a:t>Pencegahan</a:t>
            </a:r>
            <a:endParaRPr lang="en-US" b="1" i="1" dirty="0">
              <a:sym typeface="Webdings" pitchFamily="18" charset="2"/>
            </a:endParaRPr>
          </a:p>
          <a:p>
            <a:pPr lvl="1">
              <a:buSzPct val="125000"/>
              <a:buFont typeface="Wingdings" pitchFamily="2" charset="2"/>
              <a:buChar char="§"/>
            </a:pPr>
            <a:r>
              <a:rPr lang="en-US" dirty="0">
                <a:cs typeface="Times New Roman" charset="0"/>
              </a:rPr>
              <a:t>Bandwidth yang </a:t>
            </a:r>
            <a:r>
              <a:rPr lang="en-US" dirty="0" err="1">
                <a:cs typeface="Times New Roman" charset="0"/>
              </a:rPr>
              <a:t>cukup</a:t>
            </a:r>
            <a:endParaRPr lang="en-US" dirty="0">
              <a:cs typeface="Times New Roman" charset="0"/>
            </a:endParaRPr>
          </a:p>
          <a:p>
            <a:pPr lvl="1">
              <a:buSzPct val="125000"/>
              <a:buFont typeface="Wingdings" pitchFamily="2" charset="2"/>
              <a:buChar char="§"/>
            </a:pPr>
            <a:r>
              <a:rPr lang="en-US" dirty="0" err="1">
                <a:cs typeface="Times New Roman" charset="0"/>
              </a:rPr>
              <a:t>Pemasangan</a:t>
            </a:r>
            <a:r>
              <a:rPr lang="en-US" dirty="0">
                <a:cs typeface="Times New Roman" charset="0"/>
              </a:rPr>
              <a:t> firewall </a:t>
            </a:r>
            <a:r>
              <a:rPr lang="en-US" dirty="0" err="1">
                <a:cs typeface="Times New Roman" charset="0"/>
              </a:rPr>
              <a:t>dengan</a:t>
            </a:r>
            <a:r>
              <a:rPr lang="en-US" dirty="0">
                <a:cs typeface="Times New Roman" charset="0"/>
              </a:rPr>
              <a:t> </a:t>
            </a:r>
            <a:r>
              <a:rPr lang="en-US" dirty="0" err="1">
                <a:cs typeface="Times New Roman" charset="0"/>
              </a:rPr>
              <a:t>benar</a:t>
            </a:r>
            <a:endParaRPr lang="en-US" dirty="0">
              <a:cs typeface="Times New Roman" charset="0"/>
            </a:endParaRPr>
          </a:p>
          <a:p>
            <a:pPr lvl="1">
              <a:buSzPct val="125000"/>
              <a:buFont typeface="Wingdings" pitchFamily="2" charset="2"/>
              <a:buChar char="§"/>
            </a:pPr>
            <a:r>
              <a:rPr lang="en-US" dirty="0">
                <a:cs typeface="Times New Roman" charset="0"/>
              </a:rPr>
              <a:t>Dan lain-lain</a:t>
            </a:r>
          </a:p>
          <a:p>
            <a:pPr lvl="1">
              <a:buSzPct val="125000"/>
              <a:buFont typeface="Wingdings" pitchFamily="2" charset="2"/>
              <a:buChar char="§"/>
            </a:pPr>
            <a:endParaRPr lang="en-US" dirty="0">
              <a:cs typeface="Times New Roman" charset="0"/>
            </a:endParaRPr>
          </a:p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4650073"/>
              </p:ext>
            </p:extLst>
          </p:nvPr>
        </p:nvGraphicFramePr>
        <p:xfrm>
          <a:off x="5105400" y="3581400"/>
          <a:ext cx="3886200" cy="23448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2" name="Image" r:id="rId5" imgW="6247619" imgH="3771429" progId="Photoshop.Image.6">
                  <p:embed/>
                </p:oleObj>
              </mc:Choice>
              <mc:Fallback>
                <p:oleObj name="Image" r:id="rId5" imgW="6247619" imgH="3771429" progId="Photoshop.Image.6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3581400"/>
                        <a:ext cx="3886200" cy="23448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>
            <a:normAutofit/>
          </a:bodyPr>
          <a:lstStyle/>
          <a:p>
            <a:r>
              <a:rPr lang="en-US" sz="3600" b="1" dirty="0">
                <a:effectLst>
                  <a:reflection blurRad="6350" stA="60000" endA="900" endPos="58000" dir="5400000" sy="-100000" algn="bl" rotWithShape="0"/>
                </a:effectLst>
              </a:rPr>
              <a:t>DOS </a:t>
            </a:r>
            <a:r>
              <a:rPr lang="en-US" sz="3600" b="1" dirty="0" smtClean="0">
                <a:effectLst>
                  <a:reflection blurRad="6350" stA="60000" endA="900" endPos="58000" dir="5400000" sy="-100000" algn="bl" rotWithShape="0"/>
                </a:effectLst>
              </a:rPr>
              <a:t>attack </a:t>
            </a:r>
            <a:r>
              <a:rPr lang="en-US" sz="1800" b="1" dirty="0" smtClean="0">
                <a:effectLst>
                  <a:reflection blurRad="6350" stA="60000" endA="900" endPos="58000" dir="5400000" sy="-100000" algn="bl" rotWithShape="0"/>
                </a:effectLst>
              </a:rPr>
              <a:t>[8]</a:t>
            </a:r>
            <a:endParaRPr lang="en-US" sz="1800" b="1" dirty="0">
              <a:effectLst>
                <a:reflection blurRad="6350" stA="60000" endA="900" endPos="58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5787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229600" cy="48768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b="1" dirty="0" err="1">
                <a:sym typeface="Webdings" pitchFamily="18" charset="2"/>
              </a:rPr>
              <a:t>Ancaman</a:t>
            </a:r>
            <a:r>
              <a:rPr lang="en-US" b="1" dirty="0">
                <a:sym typeface="Webdings" pitchFamily="18" charset="2"/>
              </a:rPr>
              <a:t> DDOS (Distributed DOS)</a:t>
            </a:r>
            <a:endParaRPr lang="en-US" b="1" i="1" dirty="0">
              <a:sym typeface="Webdings" pitchFamily="18" charset="2"/>
            </a:endParaRPr>
          </a:p>
          <a:p>
            <a:pPr>
              <a:buNone/>
            </a:pPr>
            <a:r>
              <a:rPr lang="en-US" dirty="0">
                <a:cs typeface="Times New Roman" charset="0"/>
              </a:rPr>
              <a:t>	</a:t>
            </a:r>
            <a:r>
              <a:rPr lang="en-US" sz="2000" dirty="0" err="1">
                <a:cs typeface="Times New Roman" charset="0"/>
              </a:rPr>
              <a:t>Serangan</a:t>
            </a:r>
            <a:r>
              <a:rPr lang="en-US" sz="2000" dirty="0">
                <a:cs typeface="Times New Roman" charset="0"/>
              </a:rPr>
              <a:t> DOS </a:t>
            </a:r>
            <a:r>
              <a:rPr lang="en-US" sz="2000" dirty="0" err="1">
                <a:cs typeface="Times New Roman" charset="0"/>
              </a:rPr>
              <a:t>secara</a:t>
            </a:r>
            <a:r>
              <a:rPr lang="en-US" sz="2000" dirty="0">
                <a:cs typeface="Times New Roman" charset="0"/>
              </a:rPr>
              <a:t> </a:t>
            </a:r>
            <a:r>
              <a:rPr lang="en-US" sz="2000" dirty="0" err="1">
                <a:cs typeface="Times New Roman" charset="0"/>
              </a:rPr>
              <a:t>simultan</a:t>
            </a:r>
            <a:r>
              <a:rPr lang="en-US" sz="2000" dirty="0">
                <a:cs typeface="Times New Roman" charset="0"/>
              </a:rPr>
              <a:t> </a:t>
            </a:r>
            <a:r>
              <a:rPr lang="en-US" sz="2000" dirty="0" err="1">
                <a:cs typeface="Times New Roman" charset="0"/>
              </a:rPr>
              <a:t>dari</a:t>
            </a:r>
            <a:r>
              <a:rPr lang="en-US" sz="2000" dirty="0">
                <a:cs typeface="Times New Roman" charset="0"/>
              </a:rPr>
              <a:t> </a:t>
            </a:r>
            <a:r>
              <a:rPr lang="en-US" sz="2000" dirty="0" err="1">
                <a:cs typeface="Times New Roman" charset="0"/>
              </a:rPr>
              <a:t>banyak</a:t>
            </a:r>
            <a:r>
              <a:rPr lang="en-US" sz="2000" dirty="0">
                <a:cs typeface="Times New Roman" charset="0"/>
              </a:rPr>
              <a:t> host</a:t>
            </a:r>
          </a:p>
          <a:p>
            <a:pPr lvl="1">
              <a:buSzPct val="125000"/>
              <a:buFont typeface="Wingdings" pitchFamily="2" charset="2"/>
              <a:buChar char="§"/>
            </a:pPr>
            <a:endParaRPr lang="en-US" dirty="0">
              <a:cs typeface="Times New Roman" charset="0"/>
            </a:endParaRPr>
          </a:p>
          <a:p>
            <a:pPr>
              <a:buSzPct val="125000"/>
              <a:buFont typeface="Wingdings" pitchFamily="2" charset="2"/>
              <a:buChar char="q"/>
            </a:pPr>
            <a:r>
              <a:rPr lang="en-US" b="1" dirty="0">
                <a:sym typeface="Webdings" pitchFamily="18" charset="2"/>
              </a:rPr>
              <a:t> </a:t>
            </a:r>
            <a:r>
              <a:rPr lang="en-US" b="1" dirty="0" err="1">
                <a:sym typeface="Webdings" pitchFamily="18" charset="2"/>
              </a:rPr>
              <a:t>Pencegahan</a:t>
            </a:r>
            <a:endParaRPr lang="en-US" b="1" i="1" dirty="0">
              <a:sym typeface="Webdings" pitchFamily="18" charset="2"/>
            </a:endParaRPr>
          </a:p>
          <a:p>
            <a:pPr lvl="1">
              <a:buSzPct val="125000"/>
              <a:buFont typeface="Wingdings" pitchFamily="2" charset="2"/>
              <a:buChar char="§"/>
            </a:pPr>
            <a:r>
              <a:rPr lang="en-US" dirty="0" err="1">
                <a:cs typeface="Times New Roman" charset="0"/>
              </a:rPr>
              <a:t>Implementasikan</a:t>
            </a:r>
            <a:r>
              <a:rPr lang="en-US" dirty="0">
                <a:cs typeface="Times New Roman" charset="0"/>
              </a:rPr>
              <a:t> patch </a:t>
            </a:r>
            <a:r>
              <a:rPr lang="en-US" dirty="0" err="1">
                <a:cs typeface="Times New Roman" charset="0"/>
              </a:rPr>
              <a:t>terbaru</a:t>
            </a:r>
            <a:endParaRPr lang="en-US" dirty="0">
              <a:cs typeface="Times New Roman" charset="0"/>
            </a:endParaRPr>
          </a:p>
          <a:p>
            <a:pPr lvl="1">
              <a:buSzPct val="125000"/>
              <a:buFont typeface="Wingdings" pitchFamily="2" charset="2"/>
              <a:buChar char="§"/>
            </a:pPr>
            <a:r>
              <a:rPr lang="en-US" dirty="0" err="1">
                <a:cs typeface="Times New Roman" charset="0"/>
              </a:rPr>
              <a:t>Deteksi</a:t>
            </a:r>
            <a:r>
              <a:rPr lang="en-US" dirty="0">
                <a:cs typeface="Times New Roman" charset="0"/>
              </a:rPr>
              <a:t> DDOS tools </a:t>
            </a:r>
            <a:r>
              <a:rPr lang="en-US" dirty="0" err="1">
                <a:cs typeface="Times New Roman" charset="0"/>
              </a:rPr>
              <a:t>pada</a:t>
            </a:r>
            <a:r>
              <a:rPr lang="en-US" dirty="0">
                <a:cs typeface="Times New Roman" charset="0"/>
              </a:rPr>
              <a:t> </a:t>
            </a:r>
            <a:r>
              <a:rPr lang="en-US" dirty="0" err="1">
                <a:cs typeface="Times New Roman" charset="0"/>
              </a:rPr>
              <a:t>sistem</a:t>
            </a:r>
            <a:endParaRPr lang="en-US" dirty="0">
              <a:cs typeface="Times New Roman" charset="0"/>
            </a:endParaRPr>
          </a:p>
          <a:p>
            <a:pPr lvl="1">
              <a:buSzPct val="125000"/>
              <a:buFont typeface="Wingdings" pitchFamily="2" charset="2"/>
              <a:buChar char="§"/>
            </a:pPr>
            <a:r>
              <a:rPr lang="en-US" dirty="0" err="1">
                <a:cs typeface="Times New Roman" charset="0"/>
              </a:rPr>
              <a:t>Pemasangan</a:t>
            </a:r>
            <a:r>
              <a:rPr lang="en-US" dirty="0">
                <a:cs typeface="Times New Roman" charset="0"/>
              </a:rPr>
              <a:t> firewall </a:t>
            </a:r>
            <a:r>
              <a:rPr lang="en-US" dirty="0" err="1">
                <a:cs typeface="Times New Roman" charset="0"/>
              </a:rPr>
              <a:t>dengan</a:t>
            </a:r>
            <a:r>
              <a:rPr lang="en-US" dirty="0">
                <a:cs typeface="Times New Roman" charset="0"/>
              </a:rPr>
              <a:t> </a:t>
            </a:r>
            <a:r>
              <a:rPr lang="en-US" dirty="0" err="1">
                <a:cs typeface="Times New Roman" charset="0"/>
              </a:rPr>
              <a:t>benar</a:t>
            </a:r>
            <a:endParaRPr lang="en-US" dirty="0">
              <a:cs typeface="Times New Roman" charset="0"/>
            </a:endParaRPr>
          </a:p>
          <a:p>
            <a:pPr lvl="1">
              <a:buSzPct val="125000"/>
              <a:buFont typeface="Wingdings" pitchFamily="2" charset="2"/>
              <a:buChar char="§"/>
            </a:pPr>
            <a:r>
              <a:rPr lang="en-US" dirty="0">
                <a:cs typeface="Times New Roman" charset="0"/>
              </a:rPr>
              <a:t>Gateway/ISP </a:t>
            </a:r>
            <a:r>
              <a:rPr lang="en-US" dirty="0" err="1">
                <a:cs typeface="Times New Roman" charset="0"/>
              </a:rPr>
              <a:t>cadangan</a:t>
            </a:r>
            <a:endParaRPr lang="en-US" dirty="0">
              <a:cs typeface="Times New Roman" charset="0"/>
            </a:endParaRPr>
          </a:p>
          <a:p>
            <a:pPr lvl="1">
              <a:buSzPct val="125000"/>
              <a:buFont typeface="Wingdings" pitchFamily="2" charset="2"/>
              <a:buChar char="§"/>
            </a:pPr>
            <a:r>
              <a:rPr lang="en-US" dirty="0" err="1">
                <a:cs typeface="Times New Roman" charset="0"/>
              </a:rPr>
              <a:t>Pemasangan</a:t>
            </a:r>
            <a:r>
              <a:rPr lang="en-US" dirty="0">
                <a:cs typeface="Times New Roman" charset="0"/>
              </a:rPr>
              <a:t> IDS </a:t>
            </a:r>
            <a:r>
              <a:rPr lang="en-US" dirty="0" err="1">
                <a:cs typeface="Times New Roman" charset="0"/>
              </a:rPr>
              <a:t>untuk</a:t>
            </a:r>
            <a:r>
              <a:rPr lang="en-US" dirty="0">
                <a:cs typeface="Times New Roman" charset="0"/>
              </a:rPr>
              <a:t> </a:t>
            </a:r>
            <a:r>
              <a:rPr lang="en-US" dirty="0" err="1">
                <a:cs typeface="Times New Roman" charset="0"/>
              </a:rPr>
              <a:t>deteksi</a:t>
            </a:r>
            <a:r>
              <a:rPr lang="en-US" dirty="0">
                <a:cs typeface="Times New Roman" charset="0"/>
              </a:rPr>
              <a:t> DDOS</a:t>
            </a:r>
          </a:p>
          <a:p>
            <a:pPr lvl="1">
              <a:buSzPct val="125000"/>
              <a:buFont typeface="Wingdings" pitchFamily="2" charset="2"/>
              <a:buChar char="§"/>
            </a:pPr>
            <a:r>
              <a:rPr lang="en-US" dirty="0">
                <a:cs typeface="Times New Roman" charset="0"/>
              </a:rPr>
              <a:t>Dan lain-lain</a:t>
            </a:r>
          </a:p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0607323"/>
              </p:ext>
            </p:extLst>
          </p:nvPr>
        </p:nvGraphicFramePr>
        <p:xfrm>
          <a:off x="5181600" y="2667000"/>
          <a:ext cx="3705616" cy="381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6" name="Photo Editor Photo" r:id="rId3" imgW="5106113" imgH="5249008" progId="MSPhotoEd.3">
                  <p:embed/>
                </p:oleObj>
              </mc:Choice>
              <mc:Fallback>
                <p:oleObj name="Photo Editor Photo" r:id="rId3" imgW="5106113" imgH="5249008" progId="MSPhotoEd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2667000"/>
                        <a:ext cx="3705616" cy="381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>
            <a:normAutofit/>
          </a:bodyPr>
          <a:lstStyle/>
          <a:p>
            <a:r>
              <a:rPr lang="en-US" sz="3600" b="1" dirty="0">
                <a:effectLst>
                  <a:reflection blurRad="6350" stA="60000" endA="900" endPos="58000" dir="5400000" sy="-100000" algn="bl" rotWithShape="0"/>
                </a:effectLst>
              </a:rPr>
              <a:t>DOS </a:t>
            </a:r>
            <a:r>
              <a:rPr lang="en-US" sz="3600" b="1" dirty="0" smtClean="0">
                <a:effectLst>
                  <a:reflection blurRad="6350" stA="60000" endA="900" endPos="58000" dir="5400000" sy="-100000" algn="bl" rotWithShape="0"/>
                </a:effectLst>
              </a:rPr>
              <a:t>attack </a:t>
            </a:r>
            <a:r>
              <a:rPr lang="en-US" sz="1800" b="1" dirty="0" smtClean="0">
                <a:effectLst>
                  <a:reflection blurRad="6350" stA="60000" endA="900" endPos="58000" dir="5400000" sy="-100000" algn="bl" rotWithShape="0"/>
                </a:effectLst>
              </a:rPr>
              <a:t>[9]</a:t>
            </a:r>
            <a:endParaRPr lang="en-US" sz="1800" b="1" dirty="0">
              <a:effectLst>
                <a:reflection blurRad="6350" stA="60000" endA="900" endPos="58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165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533400"/>
            <a:ext cx="8763000" cy="990600"/>
          </a:xfrm>
        </p:spPr>
        <p:txBody>
          <a:bodyPr>
            <a:normAutofit/>
          </a:bodyPr>
          <a:lstStyle/>
          <a:p>
            <a:r>
              <a:rPr lang="en-US" sz="3600" b="1" dirty="0" err="1">
                <a:effectLst>
                  <a:reflection blurRad="6350" stA="60000" endA="900" endPos="58000" dir="5400000" sy="-100000" algn="bl" rotWithShape="0"/>
                </a:effectLst>
              </a:rPr>
              <a:t>Ancaman</a:t>
            </a:r>
            <a:r>
              <a:rPr lang="en-US" sz="3600" b="1" dirty="0">
                <a:effectLst>
                  <a:reflection blurRad="6350" stA="60000" endA="900" endPos="58000" dir="5400000" sy="-100000" algn="bl" rotWithShape="0"/>
                </a:effectLst>
              </a:rPr>
              <a:t> via </a:t>
            </a:r>
            <a:r>
              <a:rPr lang="en-US" sz="3600" b="1" dirty="0" err="1">
                <a:effectLst>
                  <a:reflection blurRad="6350" stA="60000" endA="900" endPos="58000" dir="5400000" sy="-100000" algn="bl" rotWithShape="0"/>
                </a:effectLst>
              </a:rPr>
              <a:t>aplikasi</a:t>
            </a:r>
            <a:r>
              <a:rPr lang="en-US" sz="3600" b="1" dirty="0">
                <a:effectLst>
                  <a:reflection blurRad="6350" stA="60000" endA="900" endPos="58000" dir="5400000" sy="-100000" algn="bl" rotWithShape="0"/>
                </a:effectLst>
              </a:rPr>
              <a:t> </a:t>
            </a:r>
            <a:r>
              <a:rPr lang="en-US" sz="3600" b="1" dirty="0" err="1">
                <a:effectLst>
                  <a:reflection blurRad="6350" stA="60000" endA="900" endPos="58000" dir="5400000" sy="-100000" algn="bl" rotWithShape="0"/>
                </a:effectLst>
              </a:rPr>
              <a:t>berbasis</a:t>
            </a:r>
            <a:r>
              <a:rPr lang="en-US" sz="3600" b="1" dirty="0">
                <a:effectLst>
                  <a:reflection blurRad="6350" stA="60000" endA="900" endPos="58000" dir="5400000" sy="-100000" algn="bl" rotWithShape="0"/>
                </a:effectLst>
              </a:rPr>
              <a:t> web </a:t>
            </a:r>
            <a:r>
              <a:rPr lang="en-US" sz="1800" b="1" dirty="0" smtClean="0">
                <a:effectLst>
                  <a:reflection blurRad="6350" stA="60000" endA="900" endPos="58000" dir="5400000" sy="-100000" algn="bl" rotWithShape="0"/>
                </a:effectLst>
              </a:rPr>
              <a:t>[1]</a:t>
            </a:r>
            <a:endParaRPr lang="en-US" sz="1800" b="1" dirty="0">
              <a:effectLst>
                <a:reflection blurRad="6350" stA="60000" endA="900" endPos="58000" dir="5400000" sy="-100000" algn="bl" rotWithShape="0"/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b="1" dirty="0" err="1">
                <a:sym typeface="Webdings" pitchFamily="18" charset="2"/>
              </a:rPr>
              <a:t>Ancaman</a:t>
            </a:r>
            <a:endParaRPr lang="en-US" b="1" i="1" dirty="0">
              <a:sym typeface="Webdings" pitchFamily="18" charset="2"/>
            </a:endParaRPr>
          </a:p>
          <a:p>
            <a:pPr lvl="1">
              <a:buSzPct val="125000"/>
              <a:buFont typeface="Wingdings" pitchFamily="2" charset="2"/>
              <a:buChar char="§"/>
            </a:pPr>
            <a:r>
              <a:rPr lang="en-US" dirty="0" err="1">
                <a:cs typeface="Times New Roman" charset="0"/>
              </a:rPr>
              <a:t>Serangan</a:t>
            </a:r>
            <a:r>
              <a:rPr lang="en-US" dirty="0">
                <a:cs typeface="Times New Roman" charset="0"/>
              </a:rPr>
              <a:t> </a:t>
            </a:r>
            <a:r>
              <a:rPr lang="en-US" dirty="0" err="1">
                <a:cs typeface="Times New Roman" charset="0"/>
              </a:rPr>
              <a:t>untuk</a:t>
            </a:r>
            <a:r>
              <a:rPr lang="en-US" dirty="0">
                <a:cs typeface="Times New Roman" charset="0"/>
              </a:rPr>
              <a:t> </a:t>
            </a:r>
            <a:r>
              <a:rPr lang="en-US" dirty="0" err="1">
                <a:cs typeface="Times New Roman" charset="0"/>
              </a:rPr>
              <a:t>mendapatkan</a:t>
            </a:r>
            <a:r>
              <a:rPr lang="en-US" dirty="0">
                <a:cs typeface="Times New Roman" charset="0"/>
              </a:rPr>
              <a:t> account</a:t>
            </a:r>
          </a:p>
          <a:p>
            <a:pPr lvl="1">
              <a:buSzPct val="125000"/>
              <a:buFont typeface="Wingdings" pitchFamily="2" charset="2"/>
              <a:buChar char="§"/>
            </a:pPr>
            <a:r>
              <a:rPr lang="en-US" dirty="0">
                <a:cs typeface="Times New Roman" charset="0"/>
              </a:rPr>
              <a:t>SQL injection</a:t>
            </a:r>
          </a:p>
          <a:p>
            <a:pPr lvl="1">
              <a:buSzPct val="125000"/>
              <a:buFont typeface="Wingdings" pitchFamily="2" charset="2"/>
              <a:buChar char="§"/>
            </a:pPr>
            <a:r>
              <a:rPr lang="en-US" dirty="0">
                <a:cs typeface="Times New Roman" charset="0"/>
              </a:rPr>
              <a:t>Session hijacking</a:t>
            </a:r>
          </a:p>
          <a:p>
            <a:pPr lvl="1">
              <a:buSzPct val="125000"/>
              <a:buFont typeface="Wingdings" pitchFamily="2" charset="2"/>
              <a:buChar char="§"/>
            </a:pPr>
            <a:r>
              <a:rPr lang="en-US" dirty="0">
                <a:cs typeface="Times New Roman" charset="0"/>
              </a:rPr>
              <a:t>Dan lain-lain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124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b="1" dirty="0" err="1">
                <a:sym typeface="Webdings" pitchFamily="18" charset="2"/>
              </a:rPr>
              <a:t>Ancaman</a:t>
            </a:r>
            <a:r>
              <a:rPr lang="en-US" b="1" dirty="0">
                <a:sym typeface="Webdings" pitchFamily="18" charset="2"/>
              </a:rPr>
              <a:t> </a:t>
            </a:r>
            <a:r>
              <a:rPr lang="en-US" b="1" dirty="0" err="1">
                <a:sym typeface="Webdings" pitchFamily="18" charset="2"/>
              </a:rPr>
              <a:t>serangan</a:t>
            </a:r>
            <a:r>
              <a:rPr lang="en-US" b="1" dirty="0">
                <a:sym typeface="Webdings" pitchFamily="18" charset="2"/>
              </a:rPr>
              <a:t> account</a:t>
            </a:r>
            <a:endParaRPr lang="en-US" b="1" i="1" dirty="0">
              <a:sym typeface="Webdings" pitchFamily="18" charset="2"/>
            </a:endParaRPr>
          </a:p>
          <a:p>
            <a:pPr lvl="1">
              <a:buSzPct val="125000"/>
              <a:buFont typeface="Wingdings" pitchFamily="2" charset="2"/>
              <a:buChar char="§"/>
            </a:pPr>
            <a:r>
              <a:rPr lang="en-US" dirty="0" err="1">
                <a:cs typeface="Times New Roman" charset="0"/>
              </a:rPr>
              <a:t>Analisa</a:t>
            </a:r>
            <a:r>
              <a:rPr lang="en-US" dirty="0">
                <a:cs typeface="Times New Roman" charset="0"/>
              </a:rPr>
              <a:t> </a:t>
            </a:r>
            <a:r>
              <a:rPr lang="en-US" dirty="0" err="1">
                <a:cs typeface="Times New Roman" charset="0"/>
              </a:rPr>
              <a:t>manajemen</a:t>
            </a:r>
            <a:r>
              <a:rPr lang="en-US" dirty="0">
                <a:cs typeface="Times New Roman" charset="0"/>
              </a:rPr>
              <a:t> account </a:t>
            </a:r>
            <a:r>
              <a:rPr lang="en-US" dirty="0" err="1">
                <a:cs typeface="Times New Roman" charset="0"/>
              </a:rPr>
              <a:t>untuk</a:t>
            </a:r>
            <a:r>
              <a:rPr lang="en-US" dirty="0">
                <a:cs typeface="Times New Roman" charset="0"/>
              </a:rPr>
              <a:t> </a:t>
            </a:r>
            <a:r>
              <a:rPr lang="en-US" dirty="0" err="1">
                <a:cs typeface="Times New Roman" charset="0"/>
              </a:rPr>
              <a:t>mendapatkan</a:t>
            </a:r>
            <a:r>
              <a:rPr lang="en-US" dirty="0">
                <a:cs typeface="Times New Roman" charset="0"/>
              </a:rPr>
              <a:t> account</a:t>
            </a:r>
          </a:p>
          <a:p>
            <a:pPr lvl="1">
              <a:buSzPct val="125000"/>
              <a:buFont typeface="Wingdings" pitchFamily="2" charset="2"/>
              <a:buChar char="§"/>
            </a:pPr>
            <a:r>
              <a:rPr lang="en-US" dirty="0">
                <a:cs typeface="Times New Roman" charset="0"/>
              </a:rPr>
              <a:t>Brute force attack</a:t>
            </a:r>
          </a:p>
          <a:p>
            <a:pPr lvl="1">
              <a:buSzPct val="125000"/>
              <a:buFont typeface="Wingdings" pitchFamily="2" charset="2"/>
              <a:buChar char="§"/>
            </a:pPr>
            <a:r>
              <a:rPr lang="en-US" dirty="0">
                <a:cs typeface="Times New Roman" charset="0"/>
              </a:rPr>
              <a:t>Dan lain-lain</a:t>
            </a:r>
          </a:p>
          <a:p>
            <a:pPr lvl="1">
              <a:buSzPct val="125000"/>
              <a:buFont typeface="Wingdings" pitchFamily="2" charset="2"/>
              <a:buChar char="§"/>
            </a:pPr>
            <a:endParaRPr lang="en-US" dirty="0">
              <a:cs typeface="Times New Roman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b="1" dirty="0" err="1">
                <a:sym typeface="Webdings" pitchFamily="18" charset="2"/>
              </a:rPr>
              <a:t>Pencegahan</a:t>
            </a:r>
            <a:endParaRPr lang="en-US" b="1" i="1" dirty="0">
              <a:sym typeface="Webdings" pitchFamily="18" charset="2"/>
            </a:endParaRPr>
          </a:p>
          <a:p>
            <a:pPr lvl="1">
              <a:buSzPct val="125000"/>
              <a:buFont typeface="Wingdings" pitchFamily="2" charset="2"/>
              <a:buChar char="§"/>
            </a:pPr>
            <a:r>
              <a:rPr lang="en-US" dirty="0" err="1">
                <a:cs typeface="Times New Roman" charset="0"/>
              </a:rPr>
              <a:t>Desain</a:t>
            </a:r>
            <a:r>
              <a:rPr lang="en-US" dirty="0">
                <a:cs typeface="Times New Roman" charset="0"/>
              </a:rPr>
              <a:t> </a:t>
            </a:r>
            <a:r>
              <a:rPr lang="en-US" dirty="0" err="1">
                <a:cs typeface="Times New Roman" charset="0"/>
              </a:rPr>
              <a:t>dan</a:t>
            </a:r>
            <a:r>
              <a:rPr lang="en-US" dirty="0">
                <a:cs typeface="Times New Roman" charset="0"/>
              </a:rPr>
              <a:t> coding yang </a:t>
            </a:r>
            <a:r>
              <a:rPr lang="en-US" dirty="0" err="1">
                <a:cs typeface="Times New Roman" charset="0"/>
              </a:rPr>
              <a:t>aman</a:t>
            </a:r>
            <a:endParaRPr lang="en-US" dirty="0">
              <a:cs typeface="Times New Roman" charset="0"/>
            </a:endParaRPr>
          </a:p>
          <a:p>
            <a:pPr lvl="1">
              <a:buSzPct val="125000"/>
              <a:buFont typeface="Wingdings" pitchFamily="2" charset="2"/>
              <a:buChar char="§"/>
            </a:pPr>
            <a:r>
              <a:rPr lang="en-US" dirty="0" err="1">
                <a:cs typeface="Times New Roman" charset="0"/>
              </a:rPr>
              <a:t>Mendisable</a:t>
            </a:r>
            <a:r>
              <a:rPr lang="en-US" dirty="0">
                <a:cs typeface="Times New Roman" charset="0"/>
              </a:rPr>
              <a:t> </a:t>
            </a:r>
            <a:r>
              <a:rPr lang="en-US" dirty="0" err="1">
                <a:cs typeface="Times New Roman" charset="0"/>
              </a:rPr>
              <a:t>pesan</a:t>
            </a:r>
            <a:r>
              <a:rPr lang="en-US" dirty="0">
                <a:cs typeface="Times New Roman" charset="0"/>
              </a:rPr>
              <a:t> error </a:t>
            </a:r>
            <a:r>
              <a:rPr lang="en-US" dirty="0" err="1">
                <a:cs typeface="Times New Roman" charset="0"/>
              </a:rPr>
              <a:t>sistem</a:t>
            </a:r>
            <a:r>
              <a:rPr lang="en-US" dirty="0">
                <a:cs typeface="Times New Roman" charset="0"/>
              </a:rPr>
              <a:t> </a:t>
            </a:r>
            <a:r>
              <a:rPr lang="en-US" dirty="0" err="1">
                <a:cs typeface="Times New Roman" charset="0"/>
              </a:rPr>
              <a:t>dan</a:t>
            </a:r>
            <a:r>
              <a:rPr lang="en-US" dirty="0">
                <a:cs typeface="Times New Roman" charset="0"/>
              </a:rPr>
              <a:t> </a:t>
            </a:r>
            <a:r>
              <a:rPr lang="en-US" dirty="0" err="1">
                <a:cs typeface="Times New Roman" charset="0"/>
              </a:rPr>
              <a:t>aplikasi</a:t>
            </a:r>
            <a:r>
              <a:rPr lang="en-US" dirty="0">
                <a:cs typeface="Times New Roman" charset="0"/>
              </a:rPr>
              <a:t> yang </a:t>
            </a:r>
            <a:r>
              <a:rPr lang="en-US" dirty="0" err="1">
                <a:cs typeface="Times New Roman" charset="0"/>
              </a:rPr>
              <a:t>tidak</a:t>
            </a:r>
            <a:r>
              <a:rPr lang="en-US" dirty="0">
                <a:cs typeface="Times New Roman" charset="0"/>
              </a:rPr>
              <a:t> </a:t>
            </a:r>
            <a:r>
              <a:rPr lang="en-US" dirty="0" err="1">
                <a:cs typeface="Times New Roman" charset="0"/>
              </a:rPr>
              <a:t>perlu</a:t>
            </a:r>
            <a:endParaRPr lang="en-US" dirty="0">
              <a:cs typeface="Times New Roman" charset="0"/>
            </a:endParaRPr>
          </a:p>
          <a:p>
            <a:pPr lvl="1">
              <a:buSzPct val="125000"/>
              <a:buFont typeface="Wingdings" pitchFamily="2" charset="2"/>
              <a:buChar char="§"/>
            </a:pPr>
            <a:r>
              <a:rPr lang="en-US" dirty="0" err="1">
                <a:cs typeface="Times New Roman" charset="0"/>
              </a:rPr>
              <a:t>Sanitasi</a:t>
            </a:r>
            <a:r>
              <a:rPr lang="en-US" dirty="0">
                <a:cs typeface="Times New Roman" charset="0"/>
              </a:rPr>
              <a:t> </a:t>
            </a:r>
            <a:r>
              <a:rPr lang="en-US" dirty="0" err="1">
                <a:cs typeface="Times New Roman" charset="0"/>
              </a:rPr>
              <a:t>nilai</a:t>
            </a:r>
            <a:r>
              <a:rPr lang="en-US" dirty="0">
                <a:cs typeface="Times New Roman" charset="0"/>
              </a:rPr>
              <a:t> input </a:t>
            </a:r>
            <a:r>
              <a:rPr lang="en-US" dirty="0" err="1">
                <a:cs typeface="Times New Roman" charset="0"/>
              </a:rPr>
              <a:t>dengan</a:t>
            </a:r>
            <a:r>
              <a:rPr lang="en-US" dirty="0">
                <a:cs typeface="Times New Roman" charset="0"/>
              </a:rPr>
              <a:t> </a:t>
            </a:r>
            <a:r>
              <a:rPr lang="en-US" dirty="0" err="1">
                <a:cs typeface="Times New Roman" charset="0"/>
              </a:rPr>
              <a:t>baik</a:t>
            </a:r>
            <a:r>
              <a:rPr lang="en-US" dirty="0">
                <a:cs typeface="Times New Roman" charset="0"/>
              </a:rPr>
              <a:t> di </a:t>
            </a:r>
            <a:r>
              <a:rPr lang="en-US" dirty="0" err="1">
                <a:cs typeface="Times New Roman" charset="0"/>
              </a:rPr>
              <a:t>sisi</a:t>
            </a:r>
            <a:r>
              <a:rPr lang="en-US" dirty="0">
                <a:cs typeface="Times New Roman" charset="0"/>
              </a:rPr>
              <a:t> server</a:t>
            </a:r>
          </a:p>
          <a:p>
            <a:pPr lvl="1">
              <a:buSzPct val="125000"/>
              <a:buFont typeface="Wingdings" pitchFamily="2" charset="2"/>
              <a:buChar char="§"/>
            </a:pPr>
            <a:r>
              <a:rPr lang="en-US" dirty="0">
                <a:cs typeface="Times New Roman" charset="0"/>
              </a:rPr>
              <a:t>Dan lain-lain</a:t>
            </a:r>
          </a:p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04800" y="533400"/>
            <a:ext cx="8338457" cy="990600"/>
          </a:xfrm>
        </p:spPr>
        <p:txBody>
          <a:bodyPr>
            <a:normAutofit/>
          </a:bodyPr>
          <a:lstStyle/>
          <a:p>
            <a:r>
              <a:rPr lang="en-US" sz="3600" b="1" dirty="0" err="1">
                <a:effectLst>
                  <a:reflection blurRad="6350" stA="60000" endA="900" endPos="58000" dir="5400000" sy="-100000" algn="bl" rotWithShape="0"/>
                </a:effectLst>
              </a:rPr>
              <a:t>Ancaman</a:t>
            </a:r>
            <a:r>
              <a:rPr lang="en-US" sz="3600" b="1" dirty="0">
                <a:effectLst>
                  <a:reflection blurRad="6350" stA="60000" endA="900" endPos="58000" dir="5400000" sy="-100000" algn="bl" rotWithShape="0"/>
                </a:effectLst>
              </a:rPr>
              <a:t> via </a:t>
            </a:r>
            <a:r>
              <a:rPr lang="en-US" sz="3600" b="1" dirty="0" err="1">
                <a:effectLst>
                  <a:reflection blurRad="6350" stA="60000" endA="900" endPos="58000" dir="5400000" sy="-100000" algn="bl" rotWithShape="0"/>
                </a:effectLst>
              </a:rPr>
              <a:t>aplikasi</a:t>
            </a:r>
            <a:r>
              <a:rPr lang="en-US" sz="3600" b="1" dirty="0">
                <a:effectLst>
                  <a:reflection blurRad="6350" stA="60000" endA="900" endPos="58000" dir="5400000" sy="-100000" algn="bl" rotWithShape="0"/>
                </a:effectLst>
              </a:rPr>
              <a:t> </a:t>
            </a:r>
            <a:r>
              <a:rPr lang="en-US" sz="3600" b="1" dirty="0" err="1">
                <a:effectLst>
                  <a:reflection blurRad="6350" stA="60000" endA="900" endPos="58000" dir="5400000" sy="-100000" algn="bl" rotWithShape="0"/>
                </a:effectLst>
              </a:rPr>
              <a:t>berbasis</a:t>
            </a:r>
            <a:r>
              <a:rPr lang="en-US" sz="3600" b="1" dirty="0">
                <a:effectLst>
                  <a:reflection blurRad="6350" stA="60000" endA="900" endPos="58000" dir="5400000" sy="-100000" algn="bl" rotWithShape="0"/>
                </a:effectLst>
              </a:rPr>
              <a:t> web </a:t>
            </a:r>
            <a:r>
              <a:rPr lang="en-US" sz="1800" b="1" dirty="0" smtClean="0">
                <a:effectLst>
                  <a:reflection blurRad="6350" stA="60000" endA="900" endPos="58000" dir="5400000" sy="-100000" algn="bl" rotWithShape="0"/>
                </a:effectLst>
              </a:rPr>
              <a:t>[2]</a:t>
            </a:r>
            <a:endParaRPr lang="en-US" sz="1800" b="1" dirty="0">
              <a:effectLst>
                <a:reflection blurRad="6350" stA="60000" endA="900" endPos="58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301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q"/>
            </a:pPr>
            <a:r>
              <a:rPr lang="en-US" b="1" dirty="0" err="1">
                <a:sym typeface="Webdings" pitchFamily="18" charset="2"/>
              </a:rPr>
              <a:t>Ancaman</a:t>
            </a:r>
            <a:r>
              <a:rPr lang="en-US" b="1" dirty="0">
                <a:sym typeface="Webdings" pitchFamily="18" charset="2"/>
              </a:rPr>
              <a:t> </a:t>
            </a:r>
            <a:r>
              <a:rPr lang="en-US" b="1" dirty="0" err="1">
                <a:sym typeface="Webdings" pitchFamily="18" charset="2"/>
              </a:rPr>
              <a:t>serangan</a:t>
            </a:r>
            <a:r>
              <a:rPr lang="en-US" b="1" dirty="0">
                <a:sym typeface="Webdings" pitchFamily="18" charset="2"/>
              </a:rPr>
              <a:t> SQL injection	</a:t>
            </a:r>
          </a:p>
          <a:p>
            <a:pPr>
              <a:buNone/>
            </a:pPr>
            <a:r>
              <a:rPr lang="en-US" b="1" dirty="0">
                <a:sym typeface="Webdings" pitchFamily="18" charset="2"/>
              </a:rPr>
              <a:t>	</a:t>
            </a:r>
            <a:r>
              <a:rPr lang="en-US" sz="2000" dirty="0" err="1">
                <a:sym typeface="Webdings" pitchFamily="18" charset="2"/>
              </a:rPr>
              <a:t>Contoh</a:t>
            </a:r>
            <a:r>
              <a:rPr lang="en-US" sz="2000" dirty="0">
                <a:sym typeface="Webdings" pitchFamily="18" charset="2"/>
              </a:rPr>
              <a:t>:</a:t>
            </a:r>
          </a:p>
          <a:p>
            <a:pPr lvl="1">
              <a:buSzPct val="125000"/>
              <a:buFont typeface="Wingdings" pitchFamily="2" charset="2"/>
              <a:buChar char="§"/>
            </a:pPr>
            <a:r>
              <a:rPr lang="en-US" dirty="0">
                <a:cs typeface="Times New Roman" charset="0"/>
              </a:rPr>
              <a:t>Query </a:t>
            </a:r>
            <a:r>
              <a:rPr lang="en-US" dirty="0" err="1">
                <a:cs typeface="Times New Roman" charset="0"/>
              </a:rPr>
              <a:t>pada</a:t>
            </a:r>
            <a:r>
              <a:rPr lang="en-US" dirty="0">
                <a:cs typeface="Times New Roman" charset="0"/>
              </a:rPr>
              <a:t> </a:t>
            </a:r>
            <a:r>
              <a:rPr lang="en-US" dirty="0" err="1">
                <a:cs typeface="Times New Roman" charset="0"/>
              </a:rPr>
              <a:t>aplikasi</a:t>
            </a:r>
            <a:r>
              <a:rPr lang="en-US" dirty="0">
                <a:cs typeface="Times New Roman" charset="0"/>
              </a:rPr>
              <a:t> database</a:t>
            </a:r>
          </a:p>
          <a:p>
            <a:pPr lvl="1">
              <a:buSzPct val="125000"/>
              <a:buNone/>
            </a:pPr>
            <a:r>
              <a:rPr lang="en-US" b="1" dirty="0">
                <a:latin typeface="Book Antiqua" pitchFamily="18" charset="0"/>
                <a:cs typeface="Times New Roman" charset="0"/>
              </a:rPr>
              <a:t>	</a:t>
            </a:r>
            <a:r>
              <a:rPr lang="en-US" b="1" dirty="0">
                <a:latin typeface="Courier New" pitchFamily="49" charset="0"/>
                <a:cs typeface="Times New Roman" charset="0"/>
              </a:rPr>
              <a:t>s</a:t>
            </a:r>
            <a:r>
              <a:rPr lang="en-US" b="1" dirty="0">
                <a:latin typeface="Courier New" pitchFamily="49" charset="0"/>
                <a:sym typeface="Webdings" pitchFamily="18" charset="2"/>
              </a:rPr>
              <a:t>elect * from user where id=$id;</a:t>
            </a:r>
          </a:p>
          <a:p>
            <a:pPr lvl="1">
              <a:buSzPct val="125000"/>
              <a:buNone/>
            </a:pPr>
            <a:endParaRPr lang="en-US" b="1" dirty="0">
              <a:latin typeface="Courier New" pitchFamily="49" charset="0"/>
              <a:sym typeface="Webdings" pitchFamily="18" charset="2"/>
            </a:endParaRPr>
          </a:p>
          <a:p>
            <a:pPr lvl="1">
              <a:buSzPct val="125000"/>
              <a:buFont typeface="Wingdings" pitchFamily="2" charset="2"/>
              <a:buChar char="§"/>
            </a:pPr>
            <a:r>
              <a:rPr lang="en-US" dirty="0" err="1">
                <a:cs typeface="Times New Roman" charset="0"/>
              </a:rPr>
              <a:t>Penyerang</a:t>
            </a:r>
            <a:r>
              <a:rPr lang="en-US" dirty="0">
                <a:cs typeface="Times New Roman" charset="0"/>
              </a:rPr>
              <a:t> </a:t>
            </a:r>
            <a:r>
              <a:rPr lang="en-US" dirty="0" err="1">
                <a:cs typeface="Times New Roman" charset="0"/>
              </a:rPr>
              <a:t>memasukan</a:t>
            </a:r>
            <a:r>
              <a:rPr lang="en-US" dirty="0">
                <a:cs typeface="Times New Roman" charset="0"/>
              </a:rPr>
              <a:t> </a:t>
            </a:r>
            <a:r>
              <a:rPr lang="en-US" dirty="0" err="1">
                <a:cs typeface="Times New Roman" charset="0"/>
              </a:rPr>
              <a:t>nilai</a:t>
            </a:r>
            <a:r>
              <a:rPr lang="en-US" dirty="0">
                <a:cs typeface="Times New Roman" charset="0"/>
              </a:rPr>
              <a:t> </a:t>
            </a:r>
            <a:r>
              <a:rPr lang="en-US" dirty="0" err="1">
                <a:cs typeface="Times New Roman" charset="0"/>
              </a:rPr>
              <a:t>variabel</a:t>
            </a:r>
            <a:r>
              <a:rPr lang="en-US" dirty="0">
                <a:cs typeface="Times New Roman" charset="0"/>
              </a:rPr>
              <a:t> </a:t>
            </a:r>
            <a:r>
              <a:rPr lang="en-US" dirty="0">
                <a:sym typeface="Webdings" pitchFamily="18" charset="2"/>
              </a:rPr>
              <a:t>”</a:t>
            </a:r>
            <a:r>
              <a:rPr lang="en-US" dirty="0" err="1">
                <a:sym typeface="Webdings" pitchFamily="18" charset="2"/>
              </a:rPr>
              <a:t>id”</a:t>
            </a:r>
            <a:r>
              <a:rPr lang="en-US" dirty="0" err="1">
                <a:cs typeface="Times New Roman" charset="0"/>
              </a:rPr>
              <a:t>dengan</a:t>
            </a:r>
            <a:r>
              <a:rPr lang="en-US" dirty="0">
                <a:cs typeface="Times New Roman" charset="0"/>
              </a:rPr>
              <a:t> query yang “</a:t>
            </a:r>
            <a:r>
              <a:rPr lang="en-US" dirty="0" err="1">
                <a:cs typeface="Times New Roman" charset="0"/>
              </a:rPr>
              <a:t>diinginkan</a:t>
            </a:r>
            <a:r>
              <a:rPr lang="en-US" dirty="0">
                <a:cs typeface="Times New Roman" charset="0"/>
              </a:rPr>
              <a:t>"</a:t>
            </a:r>
          </a:p>
          <a:p>
            <a:pPr lvl="1">
              <a:buSzPct val="125000"/>
              <a:buNone/>
            </a:pPr>
            <a:r>
              <a:rPr lang="en-US" dirty="0">
                <a:latin typeface="Book Antiqua" pitchFamily="18" charset="0"/>
                <a:cs typeface="Times New Roman" charset="0"/>
              </a:rPr>
              <a:t>	</a:t>
            </a:r>
            <a:r>
              <a:rPr lang="en-US" b="1" dirty="0">
                <a:latin typeface="Courier New" pitchFamily="49" charset="0"/>
                <a:sym typeface="Webdings" pitchFamily="18" charset="2"/>
              </a:rPr>
              <a:t>$id=212; select * from admin</a:t>
            </a:r>
            <a:r>
              <a:rPr lang="en-US" b="1" dirty="0">
                <a:latin typeface="Trebuchet MS" pitchFamily="34" charset="0"/>
                <a:sym typeface="Webdings" pitchFamily="18" charset="2"/>
              </a:rPr>
              <a:t> </a:t>
            </a:r>
          </a:p>
          <a:p>
            <a:pPr lvl="1">
              <a:buSzPct val="125000"/>
              <a:buNone/>
            </a:pPr>
            <a:endParaRPr lang="en-US" b="1" dirty="0">
              <a:latin typeface="Trebuchet MS" pitchFamily="34" charset="0"/>
              <a:sym typeface="Webdings" pitchFamily="18" charset="2"/>
            </a:endParaRPr>
          </a:p>
          <a:p>
            <a:pPr lvl="1">
              <a:buSzPct val="125000"/>
              <a:buFont typeface="Wingdings" pitchFamily="2" charset="2"/>
              <a:buChar char="§"/>
            </a:pPr>
            <a:r>
              <a:rPr lang="en-US" dirty="0">
                <a:cs typeface="Times New Roman" charset="0"/>
              </a:rPr>
              <a:t>Query </a:t>
            </a:r>
            <a:r>
              <a:rPr lang="en-US" dirty="0" err="1">
                <a:cs typeface="Times New Roman" charset="0"/>
              </a:rPr>
              <a:t>akhir</a:t>
            </a:r>
            <a:r>
              <a:rPr lang="en-US" dirty="0">
                <a:cs typeface="Times New Roman" charset="0"/>
              </a:rPr>
              <a:t> </a:t>
            </a:r>
            <a:r>
              <a:rPr lang="en-US" dirty="0" err="1">
                <a:cs typeface="Times New Roman" charset="0"/>
              </a:rPr>
              <a:t>menghasilkan</a:t>
            </a:r>
            <a:r>
              <a:rPr lang="en-US" dirty="0">
                <a:cs typeface="Times New Roman" charset="0"/>
              </a:rPr>
              <a:t> 2 </a:t>
            </a:r>
            <a:r>
              <a:rPr lang="en-US" dirty="0" err="1">
                <a:cs typeface="Times New Roman" charset="0"/>
              </a:rPr>
              <a:t>buah</a:t>
            </a:r>
            <a:r>
              <a:rPr lang="en-US" dirty="0">
                <a:cs typeface="Times New Roman" charset="0"/>
              </a:rPr>
              <a:t> query</a:t>
            </a:r>
            <a:endParaRPr lang="en-US" dirty="0">
              <a:sym typeface="Webdings" pitchFamily="18" charset="2"/>
            </a:endParaRPr>
          </a:p>
          <a:p>
            <a:pPr lvl="1">
              <a:buNone/>
            </a:pPr>
            <a:r>
              <a:rPr lang="en-US" b="1" dirty="0">
                <a:latin typeface="Trebuchet MS" pitchFamily="34" charset="0"/>
                <a:sym typeface="Webdings" pitchFamily="18" charset="2"/>
              </a:rPr>
              <a:t>	</a:t>
            </a:r>
            <a:r>
              <a:rPr lang="en-US" b="1" dirty="0">
                <a:latin typeface="Courier New" pitchFamily="49" charset="0"/>
                <a:sym typeface="Webdings" pitchFamily="18" charset="2"/>
              </a:rPr>
              <a:t>select * from users where id=212;</a:t>
            </a:r>
          </a:p>
          <a:p>
            <a:pPr lvl="1">
              <a:buNone/>
            </a:pPr>
            <a:r>
              <a:rPr lang="en-US" b="1" dirty="0">
                <a:latin typeface="Courier New" pitchFamily="49" charset="0"/>
                <a:sym typeface="Webdings" pitchFamily="18" charset="2"/>
              </a:rPr>
              <a:t>	select * from admin;</a:t>
            </a:r>
          </a:p>
          <a:p>
            <a:pPr lvl="1">
              <a:buNone/>
            </a:pPr>
            <a:endParaRPr lang="en-US" b="1" dirty="0">
              <a:latin typeface="Courier New" pitchFamily="49" charset="0"/>
              <a:sym typeface="Webdings" pitchFamily="18" charset="2"/>
            </a:endParaRPr>
          </a:p>
          <a:p>
            <a:pPr>
              <a:buFont typeface="Wingdings" pitchFamily="2" charset="2"/>
              <a:buChar char="q"/>
            </a:pPr>
            <a:r>
              <a:rPr lang="en-US" b="1" dirty="0" err="1">
                <a:sym typeface="Webdings" pitchFamily="18" charset="2"/>
              </a:rPr>
              <a:t>Pencegahan</a:t>
            </a:r>
            <a:endParaRPr lang="en-US" b="1" i="1" dirty="0">
              <a:sym typeface="Webdings" pitchFamily="18" charset="2"/>
            </a:endParaRPr>
          </a:p>
          <a:p>
            <a:pPr lvl="1">
              <a:buSzPct val="125000"/>
              <a:buFont typeface="Wingdings" pitchFamily="2" charset="2"/>
              <a:buChar char="§"/>
            </a:pPr>
            <a:r>
              <a:rPr lang="en-US" dirty="0" err="1">
                <a:cs typeface="Times New Roman" charset="0"/>
              </a:rPr>
              <a:t>Sanitasi</a:t>
            </a:r>
            <a:r>
              <a:rPr lang="en-US" dirty="0">
                <a:cs typeface="Times New Roman" charset="0"/>
              </a:rPr>
              <a:t> </a:t>
            </a:r>
            <a:r>
              <a:rPr lang="en-US" dirty="0" err="1">
                <a:cs typeface="Times New Roman" charset="0"/>
              </a:rPr>
              <a:t>nilai</a:t>
            </a:r>
            <a:r>
              <a:rPr lang="en-US" dirty="0">
                <a:cs typeface="Times New Roman" charset="0"/>
              </a:rPr>
              <a:t> input </a:t>
            </a:r>
            <a:r>
              <a:rPr lang="en-US" dirty="0" err="1">
                <a:cs typeface="Times New Roman" charset="0"/>
              </a:rPr>
              <a:t>dengan</a:t>
            </a:r>
            <a:r>
              <a:rPr lang="en-US" dirty="0">
                <a:cs typeface="Times New Roman" charset="0"/>
              </a:rPr>
              <a:t> </a:t>
            </a:r>
            <a:r>
              <a:rPr lang="en-US" dirty="0" err="1">
                <a:cs typeface="Times New Roman" charset="0"/>
              </a:rPr>
              <a:t>baik</a:t>
            </a:r>
            <a:r>
              <a:rPr lang="en-US" dirty="0">
                <a:cs typeface="Times New Roman" charset="0"/>
              </a:rPr>
              <a:t> di </a:t>
            </a:r>
            <a:r>
              <a:rPr lang="en-US" dirty="0" err="1">
                <a:cs typeface="Times New Roman" charset="0"/>
              </a:rPr>
              <a:t>sisi</a:t>
            </a:r>
            <a:r>
              <a:rPr lang="en-US" dirty="0">
                <a:cs typeface="Times New Roman" charset="0"/>
              </a:rPr>
              <a:t> server</a:t>
            </a:r>
          </a:p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04800" y="533400"/>
            <a:ext cx="8763000" cy="990600"/>
          </a:xfrm>
        </p:spPr>
        <p:txBody>
          <a:bodyPr>
            <a:normAutofit/>
          </a:bodyPr>
          <a:lstStyle/>
          <a:p>
            <a:r>
              <a:rPr lang="en-US" sz="3600" b="1" dirty="0" err="1">
                <a:effectLst>
                  <a:reflection blurRad="6350" stA="60000" endA="900" endPos="58000" dir="5400000" sy="-100000" algn="bl" rotWithShape="0"/>
                </a:effectLst>
              </a:rPr>
              <a:t>Ancaman</a:t>
            </a:r>
            <a:r>
              <a:rPr lang="en-US" sz="3600" b="1" dirty="0">
                <a:effectLst>
                  <a:reflection blurRad="6350" stA="60000" endA="900" endPos="58000" dir="5400000" sy="-100000" algn="bl" rotWithShape="0"/>
                </a:effectLst>
              </a:rPr>
              <a:t> via </a:t>
            </a:r>
            <a:r>
              <a:rPr lang="en-US" sz="3600" b="1" dirty="0" err="1">
                <a:effectLst>
                  <a:reflection blurRad="6350" stA="60000" endA="900" endPos="58000" dir="5400000" sy="-100000" algn="bl" rotWithShape="0"/>
                </a:effectLst>
              </a:rPr>
              <a:t>aplikasi</a:t>
            </a:r>
            <a:r>
              <a:rPr lang="en-US" sz="3600" b="1" dirty="0">
                <a:effectLst>
                  <a:reflection blurRad="6350" stA="60000" endA="900" endPos="58000" dir="5400000" sy="-100000" algn="bl" rotWithShape="0"/>
                </a:effectLst>
              </a:rPr>
              <a:t> </a:t>
            </a:r>
            <a:r>
              <a:rPr lang="en-US" sz="3600" b="1" dirty="0" err="1">
                <a:effectLst>
                  <a:reflection blurRad="6350" stA="60000" endA="900" endPos="58000" dir="5400000" sy="-100000" algn="bl" rotWithShape="0"/>
                </a:effectLst>
              </a:rPr>
              <a:t>berbasis</a:t>
            </a:r>
            <a:r>
              <a:rPr lang="en-US" sz="3600" b="1" dirty="0">
                <a:effectLst>
                  <a:reflection blurRad="6350" stA="60000" endA="900" endPos="58000" dir="5400000" sy="-100000" algn="bl" rotWithShape="0"/>
                </a:effectLst>
              </a:rPr>
              <a:t> web </a:t>
            </a:r>
            <a:r>
              <a:rPr lang="en-US" sz="1800" b="1" dirty="0" smtClean="0">
                <a:effectLst>
                  <a:reflection blurRad="6350" stA="60000" endA="900" endPos="58000" dir="5400000" sy="-100000" algn="bl" rotWithShape="0"/>
                </a:effectLst>
              </a:rPr>
              <a:t>[3]</a:t>
            </a:r>
            <a:endParaRPr lang="en-US" sz="1800" b="1" dirty="0">
              <a:effectLst>
                <a:reflection blurRad="6350" stA="60000" endA="900" endPos="58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61384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b="1" dirty="0" err="1">
                <a:sym typeface="Webdings" pitchFamily="18" charset="2"/>
              </a:rPr>
              <a:t>Ancaman</a:t>
            </a:r>
            <a:r>
              <a:rPr lang="en-US" b="1" dirty="0">
                <a:sym typeface="Webdings" pitchFamily="18" charset="2"/>
              </a:rPr>
              <a:t> session hijacking</a:t>
            </a:r>
            <a:endParaRPr lang="en-US" b="1" i="1" dirty="0">
              <a:sym typeface="Webdings" pitchFamily="18" charset="2"/>
            </a:endParaRPr>
          </a:p>
          <a:p>
            <a:pPr lvl="1">
              <a:buSzPct val="125000"/>
              <a:buFont typeface="Wingdings" pitchFamily="2" charset="2"/>
              <a:buChar char="§"/>
            </a:pPr>
            <a:r>
              <a:rPr lang="en-US" dirty="0">
                <a:cs typeface="Times New Roman" charset="0"/>
              </a:rPr>
              <a:t>HTTP </a:t>
            </a:r>
            <a:r>
              <a:rPr lang="en-US" dirty="0" err="1">
                <a:cs typeface="Times New Roman" charset="0"/>
              </a:rPr>
              <a:t>adalah</a:t>
            </a:r>
            <a:r>
              <a:rPr lang="en-US" dirty="0">
                <a:cs typeface="Times New Roman" charset="0"/>
              </a:rPr>
              <a:t> stateless</a:t>
            </a:r>
          </a:p>
          <a:p>
            <a:pPr lvl="1">
              <a:buSzPct val="125000"/>
              <a:buFont typeface="Wingdings" pitchFamily="2" charset="2"/>
              <a:buChar char="§"/>
            </a:pPr>
            <a:r>
              <a:rPr lang="en-US" dirty="0" err="1">
                <a:cs typeface="Times New Roman" charset="0"/>
              </a:rPr>
              <a:t>Ekploitasi</a:t>
            </a:r>
            <a:r>
              <a:rPr lang="en-US" dirty="0">
                <a:cs typeface="Times New Roman" charset="0"/>
              </a:rPr>
              <a:t> session</a:t>
            </a:r>
            <a:endParaRPr lang="en-US" i="1" dirty="0">
              <a:cs typeface="Times New Roman" charset="0"/>
            </a:endParaRPr>
          </a:p>
          <a:p>
            <a:pPr lvl="1">
              <a:buSzPct val="125000"/>
              <a:buNone/>
            </a:pPr>
            <a:endParaRPr lang="en-US" i="1" dirty="0">
              <a:cs typeface="Times New Roman" charset="0"/>
            </a:endParaRPr>
          </a:p>
          <a:p>
            <a:pPr lvl="1">
              <a:buSzPct val="125000"/>
              <a:buNone/>
            </a:pPr>
            <a:endParaRPr lang="en-US" i="1" dirty="0">
              <a:cs typeface="Times New Roman" charset="0"/>
            </a:endParaRPr>
          </a:p>
          <a:p>
            <a:pPr lvl="1">
              <a:buSzPct val="125000"/>
              <a:buNone/>
            </a:pPr>
            <a:endParaRPr lang="en-US" i="1" dirty="0">
              <a:cs typeface="Times New Roman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b="1" dirty="0" err="1">
                <a:sym typeface="Webdings" pitchFamily="18" charset="2"/>
              </a:rPr>
              <a:t>Pencegahan</a:t>
            </a:r>
            <a:endParaRPr lang="en-US" b="1" i="1" dirty="0">
              <a:sym typeface="Webdings" pitchFamily="18" charset="2"/>
            </a:endParaRPr>
          </a:p>
          <a:p>
            <a:pPr lvl="1">
              <a:buSzPct val="125000"/>
              <a:buFont typeface="Wingdings" pitchFamily="2" charset="2"/>
              <a:buChar char="§"/>
            </a:pPr>
            <a:r>
              <a:rPr lang="en-US" dirty="0" err="1">
                <a:cs typeface="Times New Roman" charset="0"/>
              </a:rPr>
              <a:t>Menggunakan</a:t>
            </a:r>
            <a:r>
              <a:rPr lang="en-US" dirty="0">
                <a:cs typeface="Times New Roman" charset="0"/>
              </a:rPr>
              <a:t> session yang </a:t>
            </a:r>
            <a:r>
              <a:rPr lang="en-US" dirty="0" err="1">
                <a:cs typeface="Times New Roman" charset="0"/>
              </a:rPr>
              <a:t>sulit</a:t>
            </a:r>
            <a:r>
              <a:rPr lang="en-US" dirty="0">
                <a:cs typeface="Times New Roman" charset="0"/>
              </a:rPr>
              <a:t> </a:t>
            </a:r>
            <a:r>
              <a:rPr lang="en-US" dirty="0" err="1">
                <a:cs typeface="Times New Roman" charset="0"/>
              </a:rPr>
              <a:t>ditebak</a:t>
            </a:r>
            <a:r>
              <a:rPr lang="en-US" dirty="0">
                <a:cs typeface="Times New Roman" charset="0"/>
              </a:rPr>
              <a:t>, </a:t>
            </a:r>
            <a:r>
              <a:rPr lang="en-US" dirty="0" err="1">
                <a:cs typeface="Times New Roman" charset="0"/>
              </a:rPr>
              <a:t>misalnya</a:t>
            </a:r>
            <a:r>
              <a:rPr lang="en-US" dirty="0">
                <a:cs typeface="Times New Roman" charset="0"/>
              </a:rPr>
              <a:t> </a:t>
            </a:r>
            <a:r>
              <a:rPr lang="en-US" dirty="0" err="1">
                <a:cs typeface="Times New Roman" charset="0"/>
              </a:rPr>
              <a:t>menyertakan</a:t>
            </a:r>
            <a:r>
              <a:rPr lang="en-US" dirty="0">
                <a:cs typeface="Times New Roman" charset="0"/>
              </a:rPr>
              <a:t> id </a:t>
            </a:r>
            <a:r>
              <a:rPr lang="en-US" dirty="0" err="1">
                <a:cs typeface="Times New Roman" charset="0"/>
              </a:rPr>
              <a:t>dan</a:t>
            </a:r>
            <a:r>
              <a:rPr lang="en-US" dirty="0">
                <a:cs typeface="Times New Roman" charset="0"/>
              </a:rPr>
              <a:t> password</a:t>
            </a:r>
          </a:p>
          <a:p>
            <a:pPr lvl="1">
              <a:buSzPct val="125000"/>
              <a:buFont typeface="Wingdings" pitchFamily="2" charset="2"/>
              <a:buChar char="§"/>
            </a:pPr>
            <a:r>
              <a:rPr lang="en-US" dirty="0" err="1">
                <a:cs typeface="Times New Roman" charset="0"/>
              </a:rPr>
              <a:t>Enkripsi</a:t>
            </a:r>
            <a:r>
              <a:rPr lang="en-US" dirty="0">
                <a:cs typeface="Times New Roman" charset="0"/>
              </a:rPr>
              <a:t> </a:t>
            </a:r>
            <a:r>
              <a:rPr lang="en-US" dirty="0" err="1">
                <a:cs typeface="Times New Roman" charset="0"/>
              </a:rPr>
              <a:t>nilai</a:t>
            </a:r>
            <a:r>
              <a:rPr lang="en-US" dirty="0">
                <a:cs typeface="Times New Roman" charset="0"/>
              </a:rPr>
              <a:t> session</a:t>
            </a:r>
          </a:p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284770"/>
              </p:ext>
            </p:extLst>
          </p:nvPr>
        </p:nvGraphicFramePr>
        <p:xfrm>
          <a:off x="4724400" y="1600200"/>
          <a:ext cx="4076700" cy="2552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0" name="Photo Editor Photo" r:id="rId3" imgW="4076190" imgH="2553056" progId="MSPhotoEd.3">
                  <p:embed/>
                </p:oleObj>
              </mc:Choice>
              <mc:Fallback>
                <p:oleObj name="Photo Editor Photo" r:id="rId3" imgW="4076190" imgH="2553056" progId="MSPhotoEd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1600200"/>
                        <a:ext cx="4076700" cy="2552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2400" y="533400"/>
            <a:ext cx="8763000" cy="990600"/>
          </a:xfrm>
        </p:spPr>
        <p:txBody>
          <a:bodyPr>
            <a:normAutofit/>
          </a:bodyPr>
          <a:lstStyle/>
          <a:p>
            <a:r>
              <a:rPr lang="en-US" sz="3600" b="1" dirty="0" err="1">
                <a:effectLst>
                  <a:reflection blurRad="6350" stA="60000" endA="900" endPos="58000" dir="5400000" sy="-100000" algn="bl" rotWithShape="0"/>
                </a:effectLst>
              </a:rPr>
              <a:t>Ancaman</a:t>
            </a:r>
            <a:r>
              <a:rPr lang="en-US" sz="3600" b="1" dirty="0">
                <a:effectLst>
                  <a:reflection blurRad="6350" stA="60000" endA="900" endPos="58000" dir="5400000" sy="-100000" algn="bl" rotWithShape="0"/>
                </a:effectLst>
              </a:rPr>
              <a:t> via </a:t>
            </a:r>
            <a:r>
              <a:rPr lang="en-US" sz="3600" b="1" dirty="0" err="1">
                <a:effectLst>
                  <a:reflection blurRad="6350" stA="60000" endA="900" endPos="58000" dir="5400000" sy="-100000" algn="bl" rotWithShape="0"/>
                </a:effectLst>
              </a:rPr>
              <a:t>aplikasi</a:t>
            </a:r>
            <a:r>
              <a:rPr lang="en-US" sz="3600" b="1" dirty="0">
                <a:effectLst>
                  <a:reflection blurRad="6350" stA="60000" endA="900" endPos="58000" dir="5400000" sy="-100000" algn="bl" rotWithShape="0"/>
                </a:effectLst>
              </a:rPr>
              <a:t> </a:t>
            </a:r>
            <a:r>
              <a:rPr lang="en-US" sz="3600" b="1" dirty="0" err="1">
                <a:effectLst>
                  <a:reflection blurRad="6350" stA="60000" endA="900" endPos="58000" dir="5400000" sy="-100000" algn="bl" rotWithShape="0"/>
                </a:effectLst>
              </a:rPr>
              <a:t>berbasis</a:t>
            </a:r>
            <a:r>
              <a:rPr lang="en-US" sz="3600" b="1" dirty="0">
                <a:effectLst>
                  <a:reflection blurRad="6350" stA="60000" endA="900" endPos="58000" dir="5400000" sy="-100000" algn="bl" rotWithShape="0"/>
                </a:effectLst>
              </a:rPr>
              <a:t> web </a:t>
            </a:r>
            <a:r>
              <a:rPr lang="en-US" sz="1800" b="1" dirty="0" smtClean="0">
                <a:effectLst>
                  <a:reflection blurRad="6350" stA="60000" endA="900" endPos="58000" dir="5400000" sy="-100000" algn="bl" rotWithShape="0"/>
                </a:effectLst>
              </a:rPr>
              <a:t>[4]</a:t>
            </a:r>
            <a:endParaRPr lang="en-US" sz="1800" b="1" dirty="0">
              <a:effectLst>
                <a:reflection blurRad="6350" stA="60000" endA="900" endPos="58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64832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effectLst>
                  <a:reflection blurRad="6350" stA="60000" endA="900" endPos="58000" dir="5400000" sy="-100000" algn="bl" rotWithShape="0"/>
                </a:effectLst>
              </a:rPr>
              <a:t>Backdoor, </a:t>
            </a:r>
            <a:r>
              <a:rPr lang="en-US" sz="3600" b="1" dirty="0" err="1">
                <a:effectLst>
                  <a:reflection blurRad="6350" stA="60000" endA="900" endPos="58000" dir="5400000" sy="-100000" algn="bl" rotWithShape="0"/>
                </a:effectLst>
              </a:rPr>
              <a:t>trojan</a:t>
            </a:r>
            <a:r>
              <a:rPr lang="en-US" sz="3600" b="1" dirty="0">
                <a:effectLst>
                  <a:reflection blurRad="6350" stA="60000" endA="900" endPos="58000" dir="5400000" sy="-100000" algn="bl" rotWithShape="0"/>
                </a:effectLst>
              </a:rPr>
              <a:t>, rootkit, </a:t>
            </a:r>
            <a:r>
              <a:rPr lang="en-US" sz="3600" b="1" dirty="0" err="1">
                <a:effectLst>
                  <a:reflection blurRad="6350" stA="60000" endA="900" endPos="58000" dir="5400000" sy="-100000" algn="bl" rotWithShape="0"/>
                </a:effectLst>
              </a:rPr>
              <a:t>keylogger</a:t>
            </a:r>
            <a:endParaRPr lang="en-US" sz="3600" b="1" dirty="0">
              <a:effectLst>
                <a:reflection blurRad="6350" stA="60000" endA="900" endPos="58000" dir="5400000" sy="-100000" algn="bl" rotWithShape="0"/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24000"/>
            <a:ext cx="8229600" cy="48768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b="1" dirty="0" err="1">
                <a:sym typeface="Webdings" pitchFamily="18" charset="2"/>
              </a:rPr>
              <a:t>Ancaman</a:t>
            </a:r>
            <a:endParaRPr lang="en-US" b="1" i="1" dirty="0">
              <a:sym typeface="Webdings" pitchFamily="18" charset="2"/>
            </a:endParaRPr>
          </a:p>
          <a:p>
            <a:pPr lvl="1">
              <a:buSzPct val="125000"/>
              <a:buFont typeface="Wingdings" pitchFamily="2" charset="2"/>
              <a:buChar char="§"/>
            </a:pPr>
            <a:r>
              <a:rPr lang="en-US" dirty="0" err="1">
                <a:cs typeface="Times New Roman" charset="0"/>
              </a:rPr>
              <a:t>Penanaman</a:t>
            </a:r>
            <a:r>
              <a:rPr lang="en-US" dirty="0">
                <a:cs typeface="Times New Roman" charset="0"/>
              </a:rPr>
              <a:t> </a:t>
            </a:r>
            <a:r>
              <a:rPr lang="en-US" dirty="0" err="1">
                <a:cs typeface="Times New Roman" charset="0"/>
              </a:rPr>
              <a:t>trojan</a:t>
            </a:r>
            <a:r>
              <a:rPr lang="en-US" dirty="0">
                <a:cs typeface="Times New Roman" charset="0"/>
              </a:rPr>
              <a:t> </a:t>
            </a:r>
            <a:r>
              <a:rPr lang="en-US" dirty="0" err="1">
                <a:cs typeface="Times New Roman" charset="0"/>
              </a:rPr>
              <a:t>pada</a:t>
            </a:r>
            <a:r>
              <a:rPr lang="en-US" dirty="0">
                <a:cs typeface="Times New Roman" charset="0"/>
              </a:rPr>
              <a:t> software-software </a:t>
            </a:r>
            <a:r>
              <a:rPr lang="en-US" dirty="0" err="1">
                <a:cs typeface="Times New Roman" charset="0"/>
              </a:rPr>
              <a:t>gratisan</a:t>
            </a:r>
            <a:r>
              <a:rPr lang="en-US" dirty="0">
                <a:cs typeface="Times New Roman" charset="0"/>
              </a:rPr>
              <a:t> </a:t>
            </a:r>
            <a:r>
              <a:rPr lang="en-US" dirty="0" err="1">
                <a:cs typeface="Times New Roman" charset="0"/>
              </a:rPr>
              <a:t>dari</a:t>
            </a:r>
            <a:r>
              <a:rPr lang="en-US" dirty="0">
                <a:cs typeface="Times New Roman" charset="0"/>
              </a:rPr>
              <a:t> internet </a:t>
            </a:r>
            <a:r>
              <a:rPr lang="en-US" dirty="0" err="1">
                <a:cs typeface="Times New Roman" charset="0"/>
              </a:rPr>
              <a:t>dan</a:t>
            </a:r>
            <a:r>
              <a:rPr lang="en-US" dirty="0">
                <a:cs typeface="Times New Roman" charset="0"/>
              </a:rPr>
              <a:t> CD </a:t>
            </a:r>
            <a:r>
              <a:rPr lang="en-US" dirty="0" err="1">
                <a:cs typeface="Times New Roman" charset="0"/>
              </a:rPr>
              <a:t>bajakan</a:t>
            </a:r>
            <a:endParaRPr lang="en-US" dirty="0">
              <a:cs typeface="Times New Roman" charset="0"/>
            </a:endParaRPr>
          </a:p>
          <a:p>
            <a:pPr lvl="1">
              <a:buSzPct val="125000"/>
              <a:buFont typeface="Wingdings" pitchFamily="2" charset="2"/>
              <a:buChar char="§"/>
            </a:pPr>
            <a:r>
              <a:rPr lang="en-US" dirty="0" err="1">
                <a:cs typeface="Times New Roman" charset="0"/>
              </a:rPr>
              <a:t>Sistem</a:t>
            </a:r>
            <a:r>
              <a:rPr lang="en-US" dirty="0">
                <a:cs typeface="Times New Roman" charset="0"/>
              </a:rPr>
              <a:t> </a:t>
            </a:r>
            <a:r>
              <a:rPr lang="en-US" dirty="0" err="1">
                <a:cs typeface="Times New Roman" charset="0"/>
              </a:rPr>
              <a:t>dapat</a:t>
            </a:r>
            <a:r>
              <a:rPr lang="en-US" dirty="0">
                <a:cs typeface="Times New Roman" charset="0"/>
              </a:rPr>
              <a:t> </a:t>
            </a:r>
            <a:r>
              <a:rPr lang="en-US" dirty="0" err="1">
                <a:cs typeface="Times New Roman" charset="0"/>
              </a:rPr>
              <a:t>dikendalikan</a:t>
            </a:r>
            <a:r>
              <a:rPr lang="en-US" dirty="0">
                <a:cs typeface="Times New Roman" charset="0"/>
              </a:rPr>
              <a:t> </a:t>
            </a:r>
            <a:r>
              <a:rPr lang="en-US" dirty="0" err="1">
                <a:cs typeface="Times New Roman" charset="0"/>
              </a:rPr>
              <a:t>secara</a:t>
            </a:r>
            <a:r>
              <a:rPr lang="en-US" dirty="0">
                <a:cs typeface="Times New Roman" charset="0"/>
              </a:rPr>
              <a:t> remote</a:t>
            </a:r>
          </a:p>
          <a:p>
            <a:pPr lvl="1">
              <a:buSzPct val="125000"/>
              <a:buFont typeface="Wingdings" pitchFamily="2" charset="2"/>
              <a:buChar char="§"/>
            </a:pPr>
            <a:endParaRPr lang="en-US" i="1" dirty="0">
              <a:cs typeface="Times New Roman" charset="0"/>
            </a:endParaRPr>
          </a:p>
          <a:p>
            <a:pPr>
              <a:buSzPct val="125000"/>
              <a:buFont typeface="Wingdings" pitchFamily="2" charset="2"/>
              <a:buChar char="q"/>
            </a:pPr>
            <a:r>
              <a:rPr lang="en-US" b="1" dirty="0">
                <a:sym typeface="Webdings" pitchFamily="18" charset="2"/>
              </a:rPr>
              <a:t> </a:t>
            </a:r>
            <a:r>
              <a:rPr lang="en-US" b="1" dirty="0" err="1">
                <a:sym typeface="Webdings" pitchFamily="18" charset="2"/>
              </a:rPr>
              <a:t>Pencegahan</a:t>
            </a:r>
            <a:endParaRPr lang="en-US" b="1" i="1" dirty="0">
              <a:sym typeface="Webdings" pitchFamily="18" charset="2"/>
            </a:endParaRPr>
          </a:p>
          <a:p>
            <a:pPr lvl="1">
              <a:buSzPct val="125000"/>
              <a:buFont typeface="Wingdings" pitchFamily="2" charset="2"/>
              <a:buChar char="§"/>
            </a:pPr>
            <a:r>
              <a:rPr lang="en-US" dirty="0" err="1">
                <a:cs typeface="Times New Roman" charset="0"/>
              </a:rPr>
              <a:t>Gunakan</a:t>
            </a:r>
            <a:r>
              <a:rPr lang="en-US" dirty="0">
                <a:cs typeface="Times New Roman" charset="0"/>
              </a:rPr>
              <a:t> scanner </a:t>
            </a:r>
            <a:r>
              <a:rPr lang="en-US" dirty="0" err="1">
                <a:cs typeface="Times New Roman" charset="0"/>
              </a:rPr>
              <a:t>dengan</a:t>
            </a:r>
            <a:r>
              <a:rPr lang="en-US" dirty="0">
                <a:cs typeface="Times New Roman" charset="0"/>
              </a:rPr>
              <a:t> database </a:t>
            </a:r>
            <a:r>
              <a:rPr lang="en-US" dirty="0" err="1">
                <a:cs typeface="Times New Roman" charset="0"/>
              </a:rPr>
              <a:t>terbaru</a:t>
            </a:r>
            <a:endParaRPr lang="en-US" dirty="0">
              <a:cs typeface="Times New Roman" charset="0"/>
            </a:endParaRPr>
          </a:p>
          <a:p>
            <a:pPr lvl="1">
              <a:buSzPct val="125000"/>
              <a:buFont typeface="Wingdings" pitchFamily="2" charset="2"/>
              <a:buChar char="§"/>
            </a:pPr>
            <a:r>
              <a:rPr lang="en-US" dirty="0" err="1">
                <a:cs typeface="Times New Roman" charset="0"/>
              </a:rPr>
              <a:t>Jangan</a:t>
            </a:r>
            <a:r>
              <a:rPr lang="en-US" dirty="0">
                <a:cs typeface="Times New Roman" charset="0"/>
              </a:rPr>
              <a:t> </a:t>
            </a:r>
            <a:r>
              <a:rPr lang="en-US" dirty="0" err="1">
                <a:cs typeface="Times New Roman" charset="0"/>
              </a:rPr>
              <a:t>menginstall</a:t>
            </a:r>
            <a:r>
              <a:rPr lang="en-US" dirty="0">
                <a:cs typeface="Times New Roman" charset="0"/>
              </a:rPr>
              <a:t> program yang </a:t>
            </a:r>
            <a:r>
              <a:rPr lang="en-US" dirty="0" err="1">
                <a:cs typeface="Times New Roman" charset="0"/>
              </a:rPr>
              <a:t>belum</a:t>
            </a:r>
            <a:r>
              <a:rPr lang="en-US" dirty="0">
                <a:cs typeface="Times New Roman" charset="0"/>
              </a:rPr>
              <a:t> </a:t>
            </a:r>
            <a:r>
              <a:rPr lang="en-US" dirty="0" err="1">
                <a:cs typeface="Times New Roman" charset="0"/>
              </a:rPr>
              <a:t>dikenal</a:t>
            </a:r>
            <a:r>
              <a:rPr lang="en-US" dirty="0">
                <a:cs typeface="Times New Roman" charset="0"/>
              </a:rPr>
              <a:t> </a:t>
            </a:r>
            <a:r>
              <a:rPr lang="en-US" dirty="0" err="1">
                <a:cs typeface="Times New Roman" charset="0"/>
              </a:rPr>
              <a:t>betul</a:t>
            </a:r>
            <a:endParaRPr lang="en-US" dirty="0">
              <a:cs typeface="Times New Roman" charset="0"/>
            </a:endParaRPr>
          </a:p>
          <a:p>
            <a:pPr lvl="1">
              <a:buSzPct val="125000"/>
              <a:buFont typeface="Wingdings" pitchFamily="2" charset="2"/>
              <a:buChar char="§"/>
            </a:pPr>
            <a:r>
              <a:rPr lang="en-US" dirty="0" err="1">
                <a:cs typeface="Times New Roman" charset="0"/>
              </a:rPr>
              <a:t>Mendidik</a:t>
            </a:r>
            <a:r>
              <a:rPr lang="en-US" dirty="0">
                <a:cs typeface="Times New Roman" charset="0"/>
              </a:rPr>
              <a:t> user </a:t>
            </a:r>
            <a:r>
              <a:rPr lang="en-US" dirty="0" err="1">
                <a:cs typeface="Times New Roman" charset="0"/>
              </a:rPr>
              <a:t>tentang</a:t>
            </a:r>
            <a:r>
              <a:rPr lang="en-US" dirty="0">
                <a:cs typeface="Times New Roman" charset="0"/>
              </a:rPr>
              <a:t> </a:t>
            </a:r>
            <a:r>
              <a:rPr lang="en-US" dirty="0" err="1">
                <a:cs typeface="Times New Roman" charset="0"/>
              </a:rPr>
              <a:t>keamanan</a:t>
            </a:r>
            <a:r>
              <a:rPr lang="en-US" dirty="0">
                <a:cs typeface="Times New Roman" charset="0"/>
              </a:rPr>
              <a:t> </a:t>
            </a:r>
            <a:r>
              <a:rPr lang="en-US" dirty="0" err="1">
                <a:cs typeface="Times New Roman" charset="0"/>
              </a:rPr>
              <a:t>komputer</a:t>
            </a:r>
            <a:endParaRPr lang="en-US" dirty="0">
              <a:cs typeface="Times New Roman" charset="0"/>
            </a:endParaRPr>
          </a:p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674182"/>
              </p:ext>
            </p:extLst>
          </p:nvPr>
        </p:nvGraphicFramePr>
        <p:xfrm>
          <a:off x="5848350" y="4746222"/>
          <a:ext cx="3219450" cy="20355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4" name="Photo Editor Photo" r:id="rId3" imgW="3600000" imgH="2276793" progId="MSPhotoEd.3">
                  <p:embed/>
                </p:oleObj>
              </mc:Choice>
              <mc:Fallback>
                <p:oleObj name="Photo Editor Photo" r:id="rId3" imgW="3600000" imgH="2276793" progId="MSPhotoEd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8350" y="4746222"/>
                        <a:ext cx="3219450" cy="203557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64832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229600" cy="990600"/>
          </a:xfrm>
        </p:spPr>
        <p:txBody>
          <a:bodyPr>
            <a:normAutofit/>
          </a:bodyPr>
          <a:lstStyle/>
          <a:p>
            <a:r>
              <a:rPr lang="en-US" sz="3600" b="1" dirty="0">
                <a:effectLst>
                  <a:reflection blurRad="6350" stA="60000" endA="900" endPos="58000" dir="5400000" sy="-100000" algn="bl" rotWithShape="0"/>
                </a:effectLst>
              </a:rPr>
              <a:t>Virus, worm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b="1" dirty="0" err="1">
                <a:sym typeface="Webdings" pitchFamily="18" charset="2"/>
              </a:rPr>
              <a:t>Ancaman</a:t>
            </a:r>
            <a:endParaRPr lang="en-US" b="1" i="1" dirty="0">
              <a:sym typeface="Webdings" pitchFamily="18" charset="2"/>
            </a:endParaRPr>
          </a:p>
          <a:p>
            <a:pPr lvl="1">
              <a:buSzPct val="125000"/>
              <a:buFont typeface="Wingdings" pitchFamily="2" charset="2"/>
              <a:buChar char="§"/>
            </a:pPr>
            <a:r>
              <a:rPr lang="en-US" dirty="0" err="1">
                <a:cs typeface="Times New Roman" charset="0"/>
              </a:rPr>
              <a:t>Kerusakan</a:t>
            </a:r>
            <a:r>
              <a:rPr lang="en-US" dirty="0">
                <a:cs typeface="Times New Roman" charset="0"/>
              </a:rPr>
              <a:t>, </a:t>
            </a:r>
            <a:r>
              <a:rPr lang="en-US" dirty="0" err="1">
                <a:cs typeface="Times New Roman" charset="0"/>
              </a:rPr>
              <a:t>kehilangan</a:t>
            </a:r>
            <a:r>
              <a:rPr lang="en-US" dirty="0">
                <a:cs typeface="Times New Roman" charset="0"/>
              </a:rPr>
              <a:t> data</a:t>
            </a:r>
          </a:p>
          <a:p>
            <a:pPr lvl="1">
              <a:buSzPct val="125000"/>
              <a:buFont typeface="Wingdings" pitchFamily="2" charset="2"/>
              <a:buChar char="§"/>
            </a:pPr>
            <a:r>
              <a:rPr lang="en-US" dirty="0" err="1">
                <a:cs typeface="Times New Roman" charset="0"/>
              </a:rPr>
              <a:t>Menguras</a:t>
            </a:r>
            <a:r>
              <a:rPr lang="en-US" dirty="0">
                <a:cs typeface="Times New Roman" charset="0"/>
              </a:rPr>
              <a:t> resource </a:t>
            </a:r>
            <a:r>
              <a:rPr lang="en-US" dirty="0" err="1">
                <a:cs typeface="Times New Roman" charset="0"/>
              </a:rPr>
              <a:t>sistem</a:t>
            </a:r>
            <a:r>
              <a:rPr lang="en-US" dirty="0">
                <a:cs typeface="Times New Roman" charset="0"/>
              </a:rPr>
              <a:t> (memory, </a:t>
            </a:r>
            <a:r>
              <a:rPr lang="en-US" dirty="0" err="1">
                <a:cs typeface="Times New Roman" charset="0"/>
              </a:rPr>
              <a:t>prosessor</a:t>
            </a:r>
            <a:r>
              <a:rPr lang="en-US" dirty="0">
                <a:cs typeface="Times New Roman" charset="0"/>
              </a:rPr>
              <a:t>, </a:t>
            </a:r>
            <a:r>
              <a:rPr lang="en-US" dirty="0" err="1">
                <a:cs typeface="Times New Roman" charset="0"/>
              </a:rPr>
              <a:t>hardisk</a:t>
            </a:r>
            <a:r>
              <a:rPr lang="en-US" dirty="0">
                <a:cs typeface="Times New Roman" charset="0"/>
              </a:rPr>
              <a:t>, bandwidth)</a:t>
            </a:r>
          </a:p>
          <a:p>
            <a:pPr lvl="1">
              <a:buSzPct val="125000"/>
              <a:buFont typeface="Wingdings" pitchFamily="2" charset="2"/>
              <a:buChar char="§"/>
            </a:pPr>
            <a:r>
              <a:rPr lang="en-US" dirty="0" err="1" smtClean="0">
                <a:cs typeface="Times New Roman" charset="0"/>
              </a:rPr>
              <a:t>Mengganggu</a:t>
            </a:r>
            <a:r>
              <a:rPr lang="en-US" dirty="0" smtClean="0">
                <a:cs typeface="Times New Roman" charset="0"/>
              </a:rPr>
              <a:t>/</a:t>
            </a:r>
            <a:r>
              <a:rPr lang="en-US" dirty="0" err="1" smtClean="0">
                <a:cs typeface="Times New Roman" charset="0"/>
              </a:rPr>
              <a:t>merusak</a:t>
            </a:r>
            <a:r>
              <a:rPr lang="en-US" dirty="0" smtClean="0">
                <a:cs typeface="Times New Roman" charset="0"/>
              </a:rPr>
              <a:t> </a:t>
            </a:r>
            <a:r>
              <a:rPr lang="en-US" dirty="0" err="1">
                <a:cs typeface="Times New Roman" charset="0"/>
              </a:rPr>
              <a:t>sistem</a:t>
            </a:r>
            <a:endParaRPr lang="en-US" dirty="0">
              <a:cs typeface="Times New Roman" charset="0"/>
            </a:endParaRPr>
          </a:p>
          <a:p>
            <a:pPr lvl="1">
              <a:buSzPct val="125000"/>
              <a:buFont typeface="Wingdings" pitchFamily="2" charset="2"/>
              <a:buChar char="§"/>
            </a:pPr>
            <a:r>
              <a:rPr lang="en-US" dirty="0">
                <a:cs typeface="Times New Roman" charset="0"/>
              </a:rPr>
              <a:t>Dan lain-lain</a:t>
            </a:r>
            <a:endParaRPr lang="en-US" i="1" dirty="0">
              <a:cs typeface="Times New Roman" charset="0"/>
            </a:endParaRPr>
          </a:p>
          <a:p>
            <a:pPr lvl="1">
              <a:buSzPct val="125000"/>
              <a:buNone/>
            </a:pPr>
            <a:endParaRPr lang="en-US" i="1" dirty="0">
              <a:cs typeface="Times New Roman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b="1" dirty="0" err="1">
                <a:sym typeface="Webdings" pitchFamily="18" charset="2"/>
              </a:rPr>
              <a:t>Pencegahan</a:t>
            </a:r>
            <a:endParaRPr lang="en-US" b="1" i="1" dirty="0">
              <a:sym typeface="Webdings" pitchFamily="18" charset="2"/>
            </a:endParaRPr>
          </a:p>
          <a:p>
            <a:pPr lvl="1">
              <a:buSzPct val="125000"/>
              <a:buFont typeface="Wingdings" pitchFamily="2" charset="2"/>
              <a:buChar char="§"/>
            </a:pPr>
            <a:r>
              <a:rPr lang="en-US" dirty="0" err="1">
                <a:cs typeface="Times New Roman" charset="0"/>
              </a:rPr>
              <a:t>Gunakan</a:t>
            </a:r>
            <a:r>
              <a:rPr lang="en-US" dirty="0">
                <a:cs typeface="Times New Roman" charset="0"/>
              </a:rPr>
              <a:t> scan virus </a:t>
            </a:r>
            <a:r>
              <a:rPr lang="en-US" dirty="0" err="1">
                <a:cs typeface="Times New Roman" charset="0"/>
              </a:rPr>
              <a:t>dengan</a:t>
            </a:r>
            <a:r>
              <a:rPr lang="en-US" dirty="0">
                <a:cs typeface="Times New Roman" charset="0"/>
              </a:rPr>
              <a:t> database </a:t>
            </a:r>
            <a:r>
              <a:rPr lang="en-US" dirty="0" err="1">
                <a:cs typeface="Times New Roman" charset="0"/>
              </a:rPr>
              <a:t>terbaru</a:t>
            </a:r>
            <a:endParaRPr lang="en-US" dirty="0">
              <a:cs typeface="Times New Roman" charset="0"/>
            </a:endParaRPr>
          </a:p>
          <a:p>
            <a:pPr lvl="1">
              <a:buSzPct val="125000"/>
              <a:buFont typeface="Wingdings" pitchFamily="2" charset="2"/>
              <a:buChar char="§"/>
            </a:pPr>
            <a:r>
              <a:rPr lang="en-US" dirty="0" err="1">
                <a:cs typeface="Times New Roman" charset="0"/>
              </a:rPr>
              <a:t>Jangan</a:t>
            </a:r>
            <a:r>
              <a:rPr lang="en-US" dirty="0">
                <a:cs typeface="Times New Roman" charset="0"/>
              </a:rPr>
              <a:t> </a:t>
            </a:r>
            <a:r>
              <a:rPr lang="en-US" dirty="0" err="1">
                <a:cs typeface="Times New Roman" charset="0"/>
              </a:rPr>
              <a:t>menginstall</a:t>
            </a:r>
            <a:r>
              <a:rPr lang="en-US" dirty="0">
                <a:cs typeface="Times New Roman" charset="0"/>
              </a:rPr>
              <a:t> program yang </a:t>
            </a:r>
            <a:r>
              <a:rPr lang="en-US" dirty="0" err="1">
                <a:cs typeface="Times New Roman" charset="0"/>
              </a:rPr>
              <a:t>belum</a:t>
            </a:r>
            <a:r>
              <a:rPr lang="en-US" dirty="0">
                <a:cs typeface="Times New Roman" charset="0"/>
              </a:rPr>
              <a:t> </a:t>
            </a:r>
            <a:r>
              <a:rPr lang="en-US" dirty="0" err="1">
                <a:cs typeface="Times New Roman" charset="0"/>
              </a:rPr>
              <a:t>dikenal</a:t>
            </a:r>
            <a:r>
              <a:rPr lang="en-US" dirty="0">
                <a:cs typeface="Times New Roman" charset="0"/>
              </a:rPr>
              <a:t>  </a:t>
            </a:r>
            <a:r>
              <a:rPr lang="en-US" dirty="0" err="1">
                <a:cs typeface="Times New Roman" charset="0"/>
              </a:rPr>
              <a:t>betul</a:t>
            </a:r>
            <a:endParaRPr lang="en-US" dirty="0">
              <a:cs typeface="Times New Roman" charset="0"/>
            </a:endParaRPr>
          </a:p>
          <a:p>
            <a:pPr lvl="1">
              <a:buSzPct val="125000"/>
              <a:buFont typeface="Wingdings" pitchFamily="2" charset="2"/>
              <a:buChar char="§"/>
            </a:pPr>
            <a:r>
              <a:rPr lang="en-US" dirty="0" err="1">
                <a:cs typeface="Times New Roman" charset="0"/>
              </a:rPr>
              <a:t>Mendidik</a:t>
            </a:r>
            <a:r>
              <a:rPr lang="en-US" dirty="0">
                <a:cs typeface="Times New Roman" charset="0"/>
              </a:rPr>
              <a:t> user </a:t>
            </a:r>
            <a:r>
              <a:rPr lang="en-US" dirty="0" err="1">
                <a:cs typeface="Times New Roman" charset="0"/>
              </a:rPr>
              <a:t>tentang</a:t>
            </a:r>
            <a:r>
              <a:rPr lang="en-US" dirty="0">
                <a:cs typeface="Times New Roman" charset="0"/>
              </a:rPr>
              <a:t> </a:t>
            </a:r>
            <a:r>
              <a:rPr lang="en-US" dirty="0" err="1">
                <a:cs typeface="Times New Roman" charset="0"/>
              </a:rPr>
              <a:t>keamanan</a:t>
            </a:r>
            <a:r>
              <a:rPr lang="en-US" dirty="0">
                <a:cs typeface="Times New Roman" charset="0"/>
              </a:rPr>
              <a:t> </a:t>
            </a:r>
            <a:r>
              <a:rPr lang="en-US" dirty="0" err="1">
                <a:cs typeface="Times New Roman" charset="0"/>
              </a:rPr>
              <a:t>komputer</a:t>
            </a:r>
            <a:endParaRPr lang="en-US" dirty="0">
              <a:cs typeface="Times New Roman" charset="0"/>
            </a:endParaRPr>
          </a:p>
          <a:p>
            <a:pPr lvl="1">
              <a:buSzPct val="125000"/>
              <a:buFont typeface="Wingdings" pitchFamily="2" charset="2"/>
              <a:buChar char="§"/>
            </a:pPr>
            <a:r>
              <a:rPr lang="en-US" dirty="0">
                <a:cs typeface="Times New Roman" charset="0"/>
              </a:rPr>
              <a:t>Dan lain-lain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832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effectLst>
                  <a:reflection blurRad="6350" stA="60000" endA="900" endPos="58000" dir="5400000" sy="-100000" algn="bl" rotWithShape="0"/>
                </a:effectLst>
              </a:rPr>
              <a:t>System hardening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dirty="0">
                <a:cs typeface="Times New Roman" charset="0"/>
              </a:rPr>
              <a:t>Security Policy</a:t>
            </a:r>
          </a:p>
          <a:p>
            <a:pPr>
              <a:buFont typeface="Wingdings" pitchFamily="2" charset="2"/>
              <a:buChar char="§"/>
            </a:pPr>
            <a:r>
              <a:rPr lang="en-US" dirty="0" err="1" smtClean="0">
                <a:cs typeface="Times New Roman" charset="0"/>
              </a:rPr>
              <a:t>Kriptografi</a:t>
            </a:r>
            <a:endParaRPr lang="en-US" dirty="0">
              <a:cs typeface="Times New Roman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dirty="0" smtClean="0">
                <a:cs typeface="Times New Roman" charset="0"/>
              </a:rPr>
              <a:t>Firewall</a:t>
            </a:r>
            <a:endParaRPr lang="en-US" dirty="0">
              <a:cs typeface="Times New Roman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dirty="0" smtClean="0">
                <a:cs typeface="Times New Roman" charset="0"/>
              </a:rPr>
              <a:t>IDS </a:t>
            </a:r>
            <a:r>
              <a:rPr lang="en-US" dirty="0">
                <a:cs typeface="Times New Roman" charset="0"/>
              </a:rPr>
              <a:t>(Intrusion Detection System)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>
                <a:cs typeface="Times New Roman" charset="0"/>
              </a:rPr>
              <a:t>Backup</a:t>
            </a:r>
            <a:endParaRPr lang="en-US" dirty="0">
              <a:cs typeface="Times New Roman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dirty="0" smtClean="0">
                <a:cs typeface="Times New Roman" charset="0"/>
              </a:rPr>
              <a:t>Auditing </a:t>
            </a:r>
            <a:r>
              <a:rPr lang="en-US" dirty="0">
                <a:cs typeface="Times New Roman" charset="0"/>
              </a:rPr>
              <a:t>System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>
                <a:cs typeface="Times New Roman" charset="0"/>
              </a:rPr>
              <a:t>Digital </a:t>
            </a:r>
            <a:r>
              <a:rPr lang="en-US" dirty="0" err="1">
                <a:cs typeface="Times New Roman" charset="0"/>
              </a:rPr>
              <a:t>Forensik</a:t>
            </a:r>
            <a:r>
              <a:rPr lang="en-US" dirty="0">
                <a:cs typeface="Times New Roman" charset="0"/>
              </a:rPr>
              <a:t> </a:t>
            </a:r>
            <a:r>
              <a:rPr lang="en-US" dirty="0" err="1">
                <a:cs typeface="Times New Roman" charset="0"/>
              </a:rPr>
              <a:t>dan</a:t>
            </a:r>
            <a:r>
              <a:rPr lang="en-US" dirty="0">
                <a:cs typeface="Times New Roman" charset="0"/>
              </a:rPr>
              <a:t> </a:t>
            </a:r>
            <a:r>
              <a:rPr lang="en-US" dirty="0" err="1">
                <a:cs typeface="Times New Roman" charset="0"/>
              </a:rPr>
              <a:t>Penanganan</a:t>
            </a:r>
            <a:r>
              <a:rPr lang="en-US" dirty="0">
                <a:cs typeface="Times New Roman" charset="0"/>
              </a:rPr>
              <a:t> </a:t>
            </a:r>
            <a:r>
              <a:rPr lang="en-US" dirty="0" err="1">
                <a:cs typeface="Times New Roman" charset="0"/>
              </a:rPr>
              <a:t>Pasca</a:t>
            </a:r>
            <a:r>
              <a:rPr lang="en-US" dirty="0">
                <a:cs typeface="Times New Roman" charset="0"/>
              </a:rPr>
              <a:t> </a:t>
            </a:r>
            <a:r>
              <a:rPr lang="en-US" dirty="0" err="1">
                <a:cs typeface="Times New Roman" charset="0"/>
              </a:rPr>
              <a:t>Insiden</a:t>
            </a:r>
            <a:endParaRPr lang="en-US" b="1" dirty="0">
              <a:sym typeface="Webdings" pitchFamily="18" charset="2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832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effectLst>
                  <a:reflection blurRad="6350" stA="60000" endA="900" endPos="58000" dir="5400000" sy="-100000" algn="bl" rotWithShape="0"/>
                </a:effectLst>
              </a:rPr>
              <a:t>Security Policy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q"/>
            </a:pPr>
            <a:r>
              <a:rPr lang="en-US" b="1" dirty="0">
                <a:sym typeface="Webdings" pitchFamily="18" charset="2"/>
              </a:rPr>
              <a:t>Policy </a:t>
            </a:r>
            <a:r>
              <a:rPr lang="en-US" b="1" dirty="0" err="1">
                <a:sym typeface="Webdings" pitchFamily="18" charset="2"/>
              </a:rPr>
              <a:t>penggunaan</a:t>
            </a:r>
            <a:r>
              <a:rPr lang="en-US" b="1" dirty="0">
                <a:sym typeface="Webdings" pitchFamily="18" charset="2"/>
              </a:rPr>
              <a:t> </a:t>
            </a:r>
            <a:r>
              <a:rPr lang="en-US" b="1" dirty="0" err="1">
                <a:sym typeface="Webdings" pitchFamily="18" charset="2"/>
              </a:rPr>
              <a:t>komputer</a:t>
            </a:r>
            <a:endParaRPr lang="en-US" b="1" dirty="0">
              <a:sym typeface="Webdings" pitchFamily="18" charset="2"/>
            </a:endParaRPr>
          </a:p>
          <a:p>
            <a:pPr lvl="1">
              <a:buFont typeface="Wingdings" pitchFamily="2" charset="2"/>
              <a:buChar char="§"/>
            </a:pPr>
            <a:r>
              <a:rPr lang="en-US" dirty="0" err="1">
                <a:sym typeface="Webdings" pitchFamily="18" charset="2"/>
              </a:rPr>
              <a:t>Tidak</a:t>
            </a:r>
            <a:r>
              <a:rPr lang="en-US" dirty="0">
                <a:sym typeface="Webdings" pitchFamily="18" charset="2"/>
              </a:rPr>
              <a:t> </a:t>
            </a:r>
            <a:r>
              <a:rPr lang="en-US" dirty="0" err="1">
                <a:sym typeface="Webdings" pitchFamily="18" charset="2"/>
              </a:rPr>
              <a:t>boleh</a:t>
            </a:r>
            <a:r>
              <a:rPr lang="en-US" dirty="0">
                <a:sym typeface="Webdings" pitchFamily="18" charset="2"/>
              </a:rPr>
              <a:t> </a:t>
            </a:r>
            <a:r>
              <a:rPr lang="en-US" dirty="0" err="1">
                <a:sym typeface="Webdings" pitchFamily="18" charset="2"/>
              </a:rPr>
              <a:t>meminjamkan</a:t>
            </a:r>
            <a:r>
              <a:rPr lang="en-US" dirty="0">
                <a:sym typeface="Webdings" pitchFamily="18" charset="2"/>
              </a:rPr>
              <a:t> account </a:t>
            </a:r>
            <a:r>
              <a:rPr lang="en-US" dirty="0" err="1">
                <a:sym typeface="Webdings" pitchFamily="18" charset="2"/>
              </a:rPr>
              <a:t>kepada</a:t>
            </a:r>
            <a:r>
              <a:rPr lang="en-US" dirty="0">
                <a:sym typeface="Webdings" pitchFamily="18" charset="2"/>
              </a:rPr>
              <a:t> orang lain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err="1">
                <a:sym typeface="Webdings" pitchFamily="18" charset="2"/>
              </a:rPr>
              <a:t>Tidak</a:t>
            </a:r>
            <a:r>
              <a:rPr lang="en-US" dirty="0">
                <a:sym typeface="Webdings" pitchFamily="18" charset="2"/>
              </a:rPr>
              <a:t> </a:t>
            </a:r>
            <a:r>
              <a:rPr lang="en-US" dirty="0" err="1">
                <a:sym typeface="Webdings" pitchFamily="18" charset="2"/>
              </a:rPr>
              <a:t>boleh</a:t>
            </a:r>
            <a:r>
              <a:rPr lang="en-US" dirty="0">
                <a:sym typeface="Webdings" pitchFamily="18" charset="2"/>
              </a:rPr>
              <a:t> </a:t>
            </a:r>
            <a:r>
              <a:rPr lang="en-US" dirty="0" err="1">
                <a:sym typeface="Webdings" pitchFamily="18" charset="2"/>
              </a:rPr>
              <a:t>mengambil</a:t>
            </a:r>
            <a:r>
              <a:rPr lang="en-US" dirty="0">
                <a:sym typeface="Webdings" pitchFamily="18" charset="2"/>
              </a:rPr>
              <a:t>/</a:t>
            </a:r>
            <a:r>
              <a:rPr lang="en-US" dirty="0" err="1">
                <a:sym typeface="Webdings" pitchFamily="18" charset="2"/>
              </a:rPr>
              <a:t>menaruh</a:t>
            </a:r>
            <a:r>
              <a:rPr lang="en-US" dirty="0">
                <a:sym typeface="Webdings" pitchFamily="18" charset="2"/>
              </a:rPr>
              <a:t> file </a:t>
            </a:r>
            <a:r>
              <a:rPr lang="en-US" dirty="0" err="1">
                <a:sym typeface="Webdings" pitchFamily="18" charset="2"/>
              </a:rPr>
              <a:t>dari</a:t>
            </a:r>
            <a:r>
              <a:rPr lang="en-US" dirty="0">
                <a:sym typeface="Webdings" pitchFamily="18" charset="2"/>
              </a:rPr>
              <a:t> </a:t>
            </a:r>
            <a:r>
              <a:rPr lang="en-US" dirty="0" err="1">
                <a:sym typeface="Webdings" pitchFamily="18" charset="2"/>
              </a:rPr>
              <a:t>komputer</a:t>
            </a:r>
            <a:r>
              <a:rPr lang="en-US" dirty="0">
                <a:sym typeface="Webdings" pitchFamily="18" charset="2"/>
              </a:rPr>
              <a:t> </a:t>
            </a:r>
            <a:r>
              <a:rPr lang="en-US" dirty="0" err="1">
                <a:sym typeface="Webdings" pitchFamily="18" charset="2"/>
              </a:rPr>
              <a:t>kantor</a:t>
            </a:r>
            <a:r>
              <a:rPr lang="en-US" dirty="0">
                <a:sym typeface="Webdings" pitchFamily="18" charset="2"/>
              </a:rPr>
              <a:t>, </a:t>
            </a:r>
            <a:r>
              <a:rPr lang="en-US" dirty="0" err="1">
                <a:sym typeface="Webdings" pitchFamily="18" charset="2"/>
              </a:rPr>
              <a:t>dll</a:t>
            </a:r>
            <a:endParaRPr lang="en-US" dirty="0">
              <a:sym typeface="Webdings" pitchFamily="18" charset="2"/>
            </a:endParaRPr>
          </a:p>
          <a:p>
            <a:pPr lvl="1">
              <a:buFont typeface="Wingdings" pitchFamily="2" charset="2"/>
              <a:buChar char="§"/>
            </a:pPr>
            <a:endParaRPr lang="en-US" dirty="0">
              <a:sym typeface="Webdings" pitchFamily="18" charset="2"/>
            </a:endParaRPr>
          </a:p>
          <a:p>
            <a:pPr>
              <a:buFont typeface="Wingdings" pitchFamily="2" charset="2"/>
              <a:buChar char="q"/>
            </a:pPr>
            <a:r>
              <a:rPr lang="en-US" b="1" dirty="0">
                <a:sym typeface="Webdings" pitchFamily="18" charset="2"/>
              </a:rPr>
              <a:t>Policy </a:t>
            </a:r>
            <a:r>
              <a:rPr lang="en-US" b="1" dirty="0" err="1">
                <a:sym typeface="Webdings" pitchFamily="18" charset="2"/>
              </a:rPr>
              <a:t>penggunaan</a:t>
            </a:r>
            <a:r>
              <a:rPr lang="en-US" b="1" dirty="0">
                <a:sym typeface="Webdings" pitchFamily="18" charset="2"/>
              </a:rPr>
              <a:t> </a:t>
            </a:r>
            <a:r>
              <a:rPr lang="en-US" b="1" dirty="0" err="1">
                <a:sym typeface="Webdings" pitchFamily="18" charset="2"/>
              </a:rPr>
              <a:t>Installasi</a:t>
            </a:r>
            <a:r>
              <a:rPr lang="en-US" b="1" dirty="0">
                <a:sym typeface="Webdings" pitchFamily="18" charset="2"/>
              </a:rPr>
              <a:t> program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err="1">
                <a:sym typeface="Webdings" pitchFamily="18" charset="2"/>
              </a:rPr>
              <a:t>Tidak</a:t>
            </a:r>
            <a:r>
              <a:rPr lang="en-US" dirty="0">
                <a:sym typeface="Webdings" pitchFamily="18" charset="2"/>
              </a:rPr>
              <a:t> </a:t>
            </a:r>
            <a:r>
              <a:rPr lang="en-US" dirty="0" err="1">
                <a:sym typeface="Webdings" pitchFamily="18" charset="2"/>
              </a:rPr>
              <a:t>boleh</a:t>
            </a:r>
            <a:r>
              <a:rPr lang="en-US" dirty="0">
                <a:sym typeface="Webdings" pitchFamily="18" charset="2"/>
              </a:rPr>
              <a:t> </a:t>
            </a:r>
            <a:r>
              <a:rPr lang="en-US" dirty="0" err="1">
                <a:sym typeface="Webdings" pitchFamily="18" charset="2"/>
              </a:rPr>
              <a:t>menginsall</a:t>
            </a:r>
            <a:r>
              <a:rPr lang="en-US" dirty="0">
                <a:sym typeface="Webdings" pitchFamily="18" charset="2"/>
              </a:rPr>
              <a:t> program </a:t>
            </a:r>
            <a:r>
              <a:rPr lang="en-US" dirty="0" err="1">
                <a:sym typeface="Webdings" pitchFamily="18" charset="2"/>
              </a:rPr>
              <a:t>tanpa</a:t>
            </a:r>
            <a:r>
              <a:rPr lang="en-US" dirty="0">
                <a:sym typeface="Webdings" pitchFamily="18" charset="2"/>
              </a:rPr>
              <a:t> </a:t>
            </a:r>
            <a:r>
              <a:rPr lang="en-US" dirty="0" err="1">
                <a:sym typeface="Webdings" pitchFamily="18" charset="2"/>
              </a:rPr>
              <a:t>seijin</a:t>
            </a:r>
            <a:r>
              <a:rPr lang="en-US" dirty="0">
                <a:sym typeface="Webdings" pitchFamily="18" charset="2"/>
              </a:rPr>
              <a:t> staff IT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err="1">
                <a:sym typeface="Webdings" pitchFamily="18" charset="2"/>
              </a:rPr>
              <a:t>Tidak</a:t>
            </a:r>
            <a:r>
              <a:rPr lang="en-US" dirty="0">
                <a:sym typeface="Webdings" pitchFamily="18" charset="2"/>
              </a:rPr>
              <a:t> </a:t>
            </a:r>
            <a:r>
              <a:rPr lang="en-US" dirty="0" err="1">
                <a:sym typeface="Webdings" pitchFamily="18" charset="2"/>
              </a:rPr>
              <a:t>boleh</a:t>
            </a:r>
            <a:r>
              <a:rPr lang="en-US" dirty="0">
                <a:sym typeface="Webdings" pitchFamily="18" charset="2"/>
              </a:rPr>
              <a:t> </a:t>
            </a:r>
            <a:r>
              <a:rPr lang="en-US" dirty="0" err="1">
                <a:sym typeface="Webdings" pitchFamily="18" charset="2"/>
              </a:rPr>
              <a:t>menginsall</a:t>
            </a:r>
            <a:r>
              <a:rPr lang="en-US" dirty="0">
                <a:sym typeface="Webdings" pitchFamily="18" charset="2"/>
              </a:rPr>
              <a:t> program </a:t>
            </a:r>
            <a:r>
              <a:rPr lang="en-US" dirty="0" err="1">
                <a:sym typeface="Webdings" pitchFamily="18" charset="2"/>
              </a:rPr>
              <a:t>ilegal</a:t>
            </a:r>
            <a:r>
              <a:rPr lang="en-US" dirty="0">
                <a:sym typeface="Webdings" pitchFamily="18" charset="2"/>
              </a:rPr>
              <a:t>, </a:t>
            </a:r>
            <a:r>
              <a:rPr lang="en-US" dirty="0" err="1">
                <a:sym typeface="Webdings" pitchFamily="18" charset="2"/>
              </a:rPr>
              <a:t>dll</a:t>
            </a:r>
            <a:endParaRPr lang="en-US" dirty="0">
              <a:sym typeface="Webdings" pitchFamily="18" charset="2"/>
            </a:endParaRPr>
          </a:p>
          <a:p>
            <a:pPr lvl="1">
              <a:buNone/>
            </a:pPr>
            <a:endParaRPr lang="en-US" dirty="0">
              <a:sym typeface="Webdings" pitchFamily="18" charset="2"/>
            </a:endParaRPr>
          </a:p>
          <a:p>
            <a:pPr>
              <a:buFont typeface="Wingdings" pitchFamily="2" charset="2"/>
              <a:buChar char="q"/>
            </a:pPr>
            <a:r>
              <a:rPr lang="en-US" b="1" dirty="0">
                <a:sym typeface="Webdings" pitchFamily="18" charset="2"/>
              </a:rPr>
              <a:t>Policy </a:t>
            </a:r>
            <a:r>
              <a:rPr lang="en-US" b="1" dirty="0" err="1">
                <a:sym typeface="Webdings" pitchFamily="18" charset="2"/>
              </a:rPr>
              <a:t>penggunaan</a:t>
            </a:r>
            <a:r>
              <a:rPr lang="en-US" b="1" dirty="0">
                <a:sym typeface="Webdings" pitchFamily="18" charset="2"/>
              </a:rPr>
              <a:t> Internet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err="1">
                <a:sym typeface="Webdings" pitchFamily="18" charset="2"/>
              </a:rPr>
              <a:t>Tidak</a:t>
            </a:r>
            <a:r>
              <a:rPr lang="en-US" dirty="0">
                <a:sym typeface="Webdings" pitchFamily="18" charset="2"/>
              </a:rPr>
              <a:t> </a:t>
            </a:r>
            <a:r>
              <a:rPr lang="en-US" dirty="0" err="1">
                <a:sym typeface="Webdings" pitchFamily="18" charset="2"/>
              </a:rPr>
              <a:t>boleh</a:t>
            </a:r>
            <a:r>
              <a:rPr lang="en-US" dirty="0">
                <a:sym typeface="Webdings" pitchFamily="18" charset="2"/>
              </a:rPr>
              <a:t> </a:t>
            </a:r>
            <a:r>
              <a:rPr lang="en-US" dirty="0" err="1">
                <a:sym typeface="Webdings" pitchFamily="18" charset="2"/>
              </a:rPr>
              <a:t>menggunakan</a:t>
            </a:r>
            <a:r>
              <a:rPr lang="en-US" dirty="0">
                <a:sym typeface="Webdings" pitchFamily="18" charset="2"/>
              </a:rPr>
              <a:t> internet </a:t>
            </a:r>
            <a:r>
              <a:rPr lang="en-US" dirty="0" err="1">
                <a:sym typeface="Webdings" pitchFamily="18" charset="2"/>
              </a:rPr>
              <a:t>untuk</a:t>
            </a:r>
            <a:r>
              <a:rPr lang="en-US" dirty="0">
                <a:sym typeface="Webdings" pitchFamily="18" charset="2"/>
              </a:rPr>
              <a:t> </a:t>
            </a:r>
            <a:r>
              <a:rPr lang="en-US" dirty="0" err="1">
                <a:sym typeface="Webdings" pitchFamily="18" charset="2"/>
              </a:rPr>
              <a:t>kegiatan</a:t>
            </a:r>
            <a:r>
              <a:rPr lang="en-US" dirty="0">
                <a:sym typeface="Webdings" pitchFamily="18" charset="2"/>
              </a:rPr>
              <a:t> carding, hacking </a:t>
            </a:r>
            <a:r>
              <a:rPr lang="en-US" dirty="0" err="1">
                <a:sym typeface="Webdings" pitchFamily="18" charset="2"/>
              </a:rPr>
              <a:t>dkk</a:t>
            </a:r>
            <a:endParaRPr lang="en-US" dirty="0">
              <a:sym typeface="Webdings" pitchFamily="18" charset="2"/>
            </a:endParaRPr>
          </a:p>
          <a:p>
            <a:pPr lvl="1">
              <a:buFont typeface="Wingdings" pitchFamily="2" charset="2"/>
              <a:buChar char="§"/>
            </a:pPr>
            <a:r>
              <a:rPr lang="en-US" dirty="0" err="1">
                <a:sym typeface="Webdings" pitchFamily="18" charset="2"/>
              </a:rPr>
              <a:t>Tidak</a:t>
            </a:r>
            <a:r>
              <a:rPr lang="en-US" dirty="0">
                <a:sym typeface="Webdings" pitchFamily="18" charset="2"/>
              </a:rPr>
              <a:t> </a:t>
            </a:r>
            <a:r>
              <a:rPr lang="en-US" dirty="0" err="1">
                <a:sym typeface="Webdings" pitchFamily="18" charset="2"/>
              </a:rPr>
              <a:t>boleh</a:t>
            </a:r>
            <a:r>
              <a:rPr lang="en-US" dirty="0">
                <a:sym typeface="Webdings" pitchFamily="18" charset="2"/>
              </a:rPr>
              <a:t> </a:t>
            </a:r>
            <a:r>
              <a:rPr lang="en-US" dirty="0" err="1">
                <a:sym typeface="Webdings" pitchFamily="18" charset="2"/>
              </a:rPr>
              <a:t>menggunakan</a:t>
            </a:r>
            <a:r>
              <a:rPr lang="en-US" dirty="0">
                <a:sym typeface="Webdings" pitchFamily="18" charset="2"/>
              </a:rPr>
              <a:t> internet </a:t>
            </a:r>
            <a:r>
              <a:rPr lang="en-US" dirty="0" err="1">
                <a:sym typeface="Webdings" pitchFamily="18" charset="2"/>
              </a:rPr>
              <a:t>untuk</a:t>
            </a:r>
            <a:r>
              <a:rPr lang="en-US" dirty="0">
                <a:sym typeface="Webdings" pitchFamily="18" charset="2"/>
              </a:rPr>
              <a:t> </a:t>
            </a:r>
            <a:r>
              <a:rPr lang="en-US" dirty="0" err="1">
                <a:sym typeface="Webdings" pitchFamily="18" charset="2"/>
              </a:rPr>
              <a:t>mengakses</a:t>
            </a:r>
            <a:r>
              <a:rPr lang="en-US" dirty="0">
                <a:sym typeface="Webdings" pitchFamily="18" charset="2"/>
              </a:rPr>
              <a:t> </a:t>
            </a:r>
            <a:r>
              <a:rPr lang="en-US" dirty="0" err="1">
                <a:sym typeface="Webdings" pitchFamily="18" charset="2"/>
              </a:rPr>
              <a:t>situs-situs</a:t>
            </a:r>
            <a:r>
              <a:rPr lang="en-US" dirty="0">
                <a:sym typeface="Webdings" pitchFamily="18" charset="2"/>
              </a:rPr>
              <a:t> yang </a:t>
            </a:r>
            <a:r>
              <a:rPr lang="en-US" dirty="0" err="1">
                <a:sym typeface="Webdings" pitchFamily="18" charset="2"/>
              </a:rPr>
              <a:t>berpotensi</a:t>
            </a:r>
            <a:r>
              <a:rPr lang="en-US" dirty="0">
                <a:sym typeface="Webdings" pitchFamily="18" charset="2"/>
              </a:rPr>
              <a:t> </a:t>
            </a:r>
            <a:r>
              <a:rPr lang="en-US" dirty="0" err="1">
                <a:sym typeface="Webdings" pitchFamily="18" charset="2"/>
              </a:rPr>
              <a:t>menyebarkan</a:t>
            </a:r>
            <a:r>
              <a:rPr lang="en-US" dirty="0">
                <a:sym typeface="Webdings" pitchFamily="18" charset="2"/>
              </a:rPr>
              <a:t> virus, </a:t>
            </a:r>
            <a:r>
              <a:rPr lang="en-US" dirty="0" err="1">
                <a:sym typeface="Webdings" pitchFamily="18" charset="2"/>
              </a:rPr>
              <a:t>dll</a:t>
            </a:r>
            <a:endParaRPr lang="en-US" dirty="0">
              <a:sym typeface="Webdings" pitchFamily="18" charset="2"/>
            </a:endParaRPr>
          </a:p>
          <a:p>
            <a:pPr lvl="1">
              <a:buFont typeface="Wingdings" pitchFamily="2" charset="2"/>
              <a:buChar char="§"/>
            </a:pPr>
            <a:endParaRPr lang="en-US" dirty="0">
              <a:sym typeface="Webdings" pitchFamily="18" charset="2"/>
            </a:endParaRPr>
          </a:p>
          <a:p>
            <a:pPr>
              <a:buFont typeface="Wingdings" pitchFamily="2" charset="2"/>
              <a:buChar char="q"/>
            </a:pPr>
            <a:r>
              <a:rPr lang="en-US" b="1" dirty="0">
                <a:sym typeface="Webdings" pitchFamily="18" charset="2"/>
              </a:rPr>
              <a:t>Policy </a:t>
            </a:r>
            <a:r>
              <a:rPr lang="en-US" b="1" dirty="0" err="1">
                <a:sym typeface="Webdings" pitchFamily="18" charset="2"/>
              </a:rPr>
              <a:t>penggunaan</a:t>
            </a:r>
            <a:r>
              <a:rPr lang="en-US" b="1" dirty="0">
                <a:sym typeface="Webdings" pitchFamily="18" charset="2"/>
              </a:rPr>
              <a:t> Email</a:t>
            </a:r>
          </a:p>
          <a:p>
            <a:pPr lvl="1">
              <a:buFont typeface="Wingdings" pitchFamily="2" charset="2"/>
              <a:buChar char="§"/>
            </a:pPr>
            <a:r>
              <a:rPr lang="en-US" sz="1800" dirty="0" err="1">
                <a:sym typeface="Webdings" pitchFamily="18" charset="2"/>
              </a:rPr>
              <a:t>Tidak</a:t>
            </a:r>
            <a:r>
              <a:rPr lang="en-US" sz="1800" dirty="0">
                <a:sym typeface="Webdings" pitchFamily="18" charset="2"/>
              </a:rPr>
              <a:t> </a:t>
            </a:r>
            <a:r>
              <a:rPr lang="en-US" sz="1800" dirty="0" err="1">
                <a:sym typeface="Webdings" pitchFamily="18" charset="2"/>
              </a:rPr>
              <a:t>boleh</a:t>
            </a:r>
            <a:r>
              <a:rPr lang="en-US" sz="1800" dirty="0">
                <a:sym typeface="Webdings" pitchFamily="18" charset="2"/>
              </a:rPr>
              <a:t> </a:t>
            </a:r>
            <a:r>
              <a:rPr lang="en-US" sz="1800" dirty="0" err="1">
                <a:sym typeface="Webdings" pitchFamily="18" charset="2"/>
              </a:rPr>
              <a:t>menggunakan</a:t>
            </a:r>
            <a:r>
              <a:rPr lang="en-US" sz="1800" dirty="0">
                <a:sym typeface="Webdings" pitchFamily="18" charset="2"/>
              </a:rPr>
              <a:t> email </a:t>
            </a:r>
            <a:r>
              <a:rPr lang="en-US" sz="1800" dirty="0" err="1">
                <a:sym typeface="Webdings" pitchFamily="18" charset="2"/>
              </a:rPr>
              <a:t>kantor</a:t>
            </a:r>
            <a:r>
              <a:rPr lang="en-US" sz="1800" dirty="0">
                <a:sym typeface="Webdings" pitchFamily="18" charset="2"/>
              </a:rPr>
              <a:t> </a:t>
            </a:r>
            <a:r>
              <a:rPr lang="en-US" sz="1800" dirty="0" err="1">
                <a:sym typeface="Webdings" pitchFamily="18" charset="2"/>
              </a:rPr>
              <a:t>untuk</a:t>
            </a:r>
            <a:r>
              <a:rPr lang="en-US" sz="1800" dirty="0">
                <a:sym typeface="Webdings" pitchFamily="18" charset="2"/>
              </a:rPr>
              <a:t> </a:t>
            </a:r>
            <a:r>
              <a:rPr lang="en-US" sz="1800" dirty="0" err="1">
                <a:sym typeface="Webdings" pitchFamily="18" charset="2"/>
              </a:rPr>
              <a:t>kegiatan</a:t>
            </a:r>
            <a:r>
              <a:rPr lang="en-US" sz="1800" dirty="0">
                <a:sym typeface="Webdings" pitchFamily="18" charset="2"/>
              </a:rPr>
              <a:t> </a:t>
            </a:r>
            <a:r>
              <a:rPr lang="en-US" sz="1800" dirty="0" err="1">
                <a:sym typeface="Webdings" pitchFamily="18" charset="2"/>
              </a:rPr>
              <a:t>milis</a:t>
            </a:r>
            <a:r>
              <a:rPr lang="en-US" sz="1800" dirty="0">
                <a:sym typeface="Webdings" pitchFamily="18" charset="2"/>
              </a:rPr>
              <a:t>, </a:t>
            </a:r>
            <a:r>
              <a:rPr lang="en-US" sz="1800" dirty="0" err="1">
                <a:sym typeface="Webdings" pitchFamily="18" charset="2"/>
              </a:rPr>
              <a:t>dll</a:t>
            </a:r>
            <a:endParaRPr lang="en-US" dirty="0">
              <a:sym typeface="Webdings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464832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>
                <a:effectLst>
                  <a:reflection blurRad="6350" stA="60000" endA="900" endPos="58000" dir="5400000" sy="-100000" algn="bl" rotWithShape="0"/>
                </a:effectLst>
              </a:rPr>
              <a:t>Pendahuluan</a:t>
            </a:r>
            <a:r>
              <a:rPr lang="en-US" b="1" dirty="0" smtClean="0">
                <a:effectLst>
                  <a:reflection blurRad="6350" stA="60000" endA="900" endPos="58000" dir="5400000" sy="-100000" algn="bl" rotWithShape="0"/>
                </a:effectLst>
              </a:rPr>
              <a:t> </a:t>
            </a:r>
            <a:r>
              <a:rPr lang="en-US" sz="1600" b="1" dirty="0" smtClean="0">
                <a:effectLst>
                  <a:reflection blurRad="6350" stA="60000" endA="900" endPos="58000" dir="5400000" sy="-100000" algn="bl" rotWithShape="0"/>
                </a:effectLst>
              </a:rPr>
              <a:t>[2]</a:t>
            </a:r>
            <a:endParaRPr lang="en-US" sz="1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q"/>
            </a:pPr>
            <a:r>
              <a:rPr lang="en-US" b="1" dirty="0" err="1">
                <a:latin typeface="Book Antiqua" pitchFamily="18" charset="0"/>
              </a:rPr>
              <a:t>Mengapa</a:t>
            </a:r>
            <a:r>
              <a:rPr lang="en-US" b="1" dirty="0">
                <a:latin typeface="Book Antiqua" pitchFamily="18" charset="0"/>
              </a:rPr>
              <a:t> </a:t>
            </a:r>
            <a:r>
              <a:rPr lang="en-US" b="1" dirty="0" err="1">
                <a:latin typeface="Book Antiqua" pitchFamily="18" charset="0"/>
              </a:rPr>
              <a:t>perlu</a:t>
            </a:r>
            <a:r>
              <a:rPr lang="en-US" b="1" dirty="0">
                <a:latin typeface="Book Antiqua" pitchFamily="18" charset="0"/>
              </a:rPr>
              <a:t> </a:t>
            </a:r>
            <a:r>
              <a:rPr lang="en-US" b="1" dirty="0" err="1">
                <a:latin typeface="Book Antiqua" pitchFamily="18" charset="0"/>
              </a:rPr>
              <a:t>aman</a:t>
            </a:r>
            <a:r>
              <a:rPr lang="en-US" b="1" dirty="0">
                <a:latin typeface="Book Antiqua" pitchFamily="18" charset="0"/>
              </a:rPr>
              <a:t>?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err="1">
                <a:latin typeface="Book Antiqua" pitchFamily="18" charset="0"/>
                <a:cs typeface="Times New Roman" charset="0"/>
              </a:rPr>
              <a:t>Resiko</a:t>
            </a:r>
            <a:r>
              <a:rPr lang="en-US" dirty="0">
                <a:latin typeface="Book Antiqua" pitchFamily="18" charset="0"/>
                <a:cs typeface="Times New Roman" charset="0"/>
              </a:rPr>
              <a:t> </a:t>
            </a:r>
            <a:r>
              <a:rPr lang="en-US" dirty="0" err="1">
                <a:latin typeface="Book Antiqua" pitchFamily="18" charset="0"/>
                <a:cs typeface="Times New Roman" charset="0"/>
              </a:rPr>
              <a:t>kerugian</a:t>
            </a:r>
            <a:r>
              <a:rPr lang="en-US" dirty="0">
                <a:latin typeface="Book Antiqua" pitchFamily="18" charset="0"/>
                <a:cs typeface="Times New Roman" charset="0"/>
              </a:rPr>
              <a:t> </a:t>
            </a:r>
            <a:r>
              <a:rPr lang="en-US" dirty="0" err="1">
                <a:latin typeface="Book Antiqua" pitchFamily="18" charset="0"/>
                <a:cs typeface="Times New Roman" charset="0"/>
              </a:rPr>
              <a:t>finansial</a:t>
            </a:r>
            <a:r>
              <a:rPr lang="en-US" dirty="0">
                <a:latin typeface="Book Antiqua" pitchFamily="18" charset="0"/>
                <a:cs typeface="Times New Roman" charset="0"/>
              </a:rPr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err="1">
                <a:latin typeface="Book Antiqua" pitchFamily="18" charset="0"/>
                <a:cs typeface="Times New Roman" charset="0"/>
              </a:rPr>
              <a:t>Resiko</a:t>
            </a:r>
            <a:r>
              <a:rPr lang="en-US" dirty="0">
                <a:latin typeface="Book Antiqua" pitchFamily="18" charset="0"/>
                <a:cs typeface="Times New Roman" charset="0"/>
              </a:rPr>
              <a:t> </a:t>
            </a:r>
            <a:r>
              <a:rPr lang="en-US" dirty="0" err="1">
                <a:latin typeface="Book Antiqua" pitchFamily="18" charset="0"/>
                <a:cs typeface="Times New Roman" charset="0"/>
              </a:rPr>
              <a:t>kerugian</a:t>
            </a:r>
            <a:r>
              <a:rPr lang="en-US" dirty="0">
                <a:latin typeface="Book Antiqua" pitchFamily="18" charset="0"/>
                <a:cs typeface="Times New Roman" charset="0"/>
              </a:rPr>
              <a:t> </a:t>
            </a:r>
            <a:r>
              <a:rPr lang="en-US" dirty="0" err="1">
                <a:latin typeface="Book Antiqua" pitchFamily="18" charset="0"/>
                <a:cs typeface="Times New Roman" charset="0"/>
              </a:rPr>
              <a:t>kerahasiaan</a:t>
            </a:r>
            <a:endParaRPr lang="en-US" dirty="0">
              <a:latin typeface="Book Antiqua" pitchFamily="18" charset="0"/>
              <a:cs typeface="Times New Roman" charset="0"/>
            </a:endParaRPr>
          </a:p>
          <a:p>
            <a:pPr lvl="1">
              <a:buFont typeface="Wingdings" pitchFamily="2" charset="2"/>
              <a:buChar char="§"/>
            </a:pPr>
            <a:r>
              <a:rPr lang="en-US" dirty="0" err="1">
                <a:latin typeface="Book Antiqua" pitchFamily="18" charset="0"/>
                <a:cs typeface="Times New Roman" charset="0"/>
              </a:rPr>
              <a:t>Resiko</a:t>
            </a:r>
            <a:r>
              <a:rPr lang="en-US" dirty="0">
                <a:latin typeface="Book Antiqua" pitchFamily="18" charset="0"/>
                <a:cs typeface="Times New Roman" charset="0"/>
              </a:rPr>
              <a:t> </a:t>
            </a:r>
            <a:r>
              <a:rPr lang="en-US" dirty="0" err="1">
                <a:latin typeface="Book Antiqua" pitchFamily="18" charset="0"/>
                <a:cs typeface="Times New Roman" charset="0"/>
              </a:rPr>
              <a:t>kerugian</a:t>
            </a:r>
            <a:r>
              <a:rPr lang="en-US" dirty="0">
                <a:latin typeface="Book Antiqua" pitchFamily="18" charset="0"/>
                <a:cs typeface="Times New Roman" charset="0"/>
              </a:rPr>
              <a:t> </a:t>
            </a:r>
            <a:r>
              <a:rPr lang="en-US" dirty="0" err="1">
                <a:latin typeface="Book Antiqua" pitchFamily="18" charset="0"/>
                <a:cs typeface="Times New Roman" charset="0"/>
              </a:rPr>
              <a:t>harga</a:t>
            </a:r>
            <a:r>
              <a:rPr lang="en-US" dirty="0">
                <a:latin typeface="Book Antiqua" pitchFamily="18" charset="0"/>
                <a:cs typeface="Times New Roman" charset="0"/>
              </a:rPr>
              <a:t> </a:t>
            </a:r>
            <a:r>
              <a:rPr lang="en-US" dirty="0" err="1">
                <a:latin typeface="Book Antiqua" pitchFamily="18" charset="0"/>
                <a:cs typeface="Times New Roman" charset="0"/>
              </a:rPr>
              <a:t>diri</a:t>
            </a:r>
            <a:endParaRPr lang="en-US" dirty="0">
              <a:latin typeface="Book Antiqua" pitchFamily="18" charset="0"/>
              <a:cs typeface="Times New Roman" charset="0"/>
            </a:endParaRPr>
          </a:p>
          <a:p>
            <a:pPr lvl="1">
              <a:buFont typeface="Wingdings" pitchFamily="2" charset="2"/>
              <a:buChar char="§"/>
            </a:pPr>
            <a:r>
              <a:rPr lang="en-US" dirty="0">
                <a:latin typeface="Book Antiqua" pitchFamily="18" charset="0"/>
                <a:cs typeface="Times New Roman" charset="0"/>
              </a:rPr>
              <a:t>Dan lain-lain</a:t>
            </a:r>
          </a:p>
          <a:p>
            <a:pPr lvl="1">
              <a:buFont typeface="Wingdings" pitchFamily="2" charset="2"/>
              <a:buChar char="§"/>
            </a:pPr>
            <a:endParaRPr lang="en-US" dirty="0">
              <a:latin typeface="Book Antiqua" pitchFamily="18" charset="0"/>
              <a:cs typeface="Times New Roman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b="1" dirty="0">
                <a:latin typeface="Book Antiqua" pitchFamily="18" charset="0"/>
                <a:cs typeface="Times New Roman" charset="0"/>
              </a:rPr>
              <a:t>Motif-motif </a:t>
            </a:r>
            <a:r>
              <a:rPr lang="en-US" b="1" dirty="0" err="1">
                <a:latin typeface="Book Antiqua" pitchFamily="18" charset="0"/>
                <a:cs typeface="Times New Roman" charset="0"/>
              </a:rPr>
              <a:t>serangan</a:t>
            </a:r>
            <a:r>
              <a:rPr lang="en-US" b="1" dirty="0">
                <a:latin typeface="Book Antiqua" pitchFamily="18" charset="0"/>
                <a:cs typeface="Times New Roman" charset="0"/>
              </a:rPr>
              <a:t> </a:t>
            </a:r>
            <a:r>
              <a:rPr lang="en-US" b="1" dirty="0" err="1">
                <a:latin typeface="Book Antiqua" pitchFamily="18" charset="0"/>
                <a:cs typeface="Times New Roman" charset="0"/>
              </a:rPr>
              <a:t>pada</a:t>
            </a:r>
            <a:r>
              <a:rPr lang="en-US" b="1" dirty="0">
                <a:latin typeface="Book Antiqua" pitchFamily="18" charset="0"/>
                <a:cs typeface="Times New Roman" charset="0"/>
              </a:rPr>
              <a:t> </a:t>
            </a:r>
            <a:r>
              <a:rPr lang="en-US" b="1" dirty="0" err="1">
                <a:latin typeface="Book Antiqua" pitchFamily="18" charset="0"/>
                <a:cs typeface="Times New Roman" charset="0"/>
              </a:rPr>
              <a:t>sistem</a:t>
            </a:r>
            <a:r>
              <a:rPr lang="en-US" b="1" dirty="0">
                <a:latin typeface="Book Antiqua" pitchFamily="18" charset="0"/>
                <a:cs typeface="Times New Roman" charset="0"/>
              </a:rPr>
              <a:t> </a:t>
            </a:r>
            <a:r>
              <a:rPr lang="en-US" b="1" dirty="0" err="1">
                <a:latin typeface="Book Antiqua" pitchFamily="18" charset="0"/>
                <a:cs typeface="Times New Roman" charset="0"/>
              </a:rPr>
              <a:t>komputer</a:t>
            </a:r>
            <a:endParaRPr lang="en-US" b="1" dirty="0">
              <a:latin typeface="Book Antiqua" pitchFamily="18" charset="0"/>
              <a:cs typeface="Times New Roman" charset="0"/>
            </a:endParaRPr>
          </a:p>
          <a:p>
            <a:pPr lvl="1">
              <a:buFont typeface="Wingdings" pitchFamily="2" charset="2"/>
              <a:buChar char="§"/>
            </a:pPr>
            <a:r>
              <a:rPr lang="en-US" dirty="0" err="1">
                <a:latin typeface="Book Antiqua" pitchFamily="18" charset="0"/>
                <a:cs typeface="Times New Roman" charset="0"/>
              </a:rPr>
              <a:t>Politis</a:t>
            </a:r>
            <a:endParaRPr lang="en-US" dirty="0">
              <a:latin typeface="Book Antiqua" pitchFamily="18" charset="0"/>
              <a:cs typeface="Times New Roman" charset="0"/>
            </a:endParaRPr>
          </a:p>
          <a:p>
            <a:pPr lvl="1">
              <a:buFont typeface="Wingdings" pitchFamily="2" charset="2"/>
              <a:buChar char="§"/>
            </a:pPr>
            <a:r>
              <a:rPr lang="en-US" dirty="0" err="1">
                <a:latin typeface="Book Antiqua" pitchFamily="18" charset="0"/>
                <a:cs typeface="Times New Roman" charset="0"/>
              </a:rPr>
              <a:t>Finansial</a:t>
            </a:r>
            <a:endParaRPr lang="en-US" dirty="0">
              <a:latin typeface="Book Antiqua" pitchFamily="18" charset="0"/>
              <a:cs typeface="Times New Roman" charset="0"/>
            </a:endParaRPr>
          </a:p>
          <a:p>
            <a:pPr lvl="1">
              <a:buFont typeface="Wingdings" pitchFamily="2" charset="2"/>
              <a:buChar char="§"/>
            </a:pPr>
            <a:r>
              <a:rPr lang="en-US" dirty="0" err="1">
                <a:latin typeface="Book Antiqua" pitchFamily="18" charset="0"/>
                <a:cs typeface="Times New Roman" charset="0"/>
              </a:rPr>
              <a:t>Dendam</a:t>
            </a:r>
            <a:r>
              <a:rPr lang="en-US" dirty="0">
                <a:latin typeface="Book Antiqua" pitchFamily="18" charset="0"/>
                <a:cs typeface="Times New Roman" charset="0"/>
              </a:rPr>
              <a:t> (</a:t>
            </a:r>
            <a:r>
              <a:rPr lang="en-US" dirty="0" err="1">
                <a:latin typeface="Book Antiqua" pitchFamily="18" charset="0"/>
                <a:cs typeface="Times New Roman" charset="0"/>
              </a:rPr>
              <a:t>sakit</a:t>
            </a:r>
            <a:r>
              <a:rPr lang="en-US" dirty="0">
                <a:latin typeface="Book Antiqua" pitchFamily="18" charset="0"/>
                <a:cs typeface="Times New Roman" charset="0"/>
              </a:rPr>
              <a:t> </a:t>
            </a:r>
            <a:r>
              <a:rPr lang="en-US" dirty="0" err="1">
                <a:latin typeface="Book Antiqua" pitchFamily="18" charset="0"/>
                <a:cs typeface="Times New Roman" charset="0"/>
              </a:rPr>
              <a:t>hati</a:t>
            </a:r>
            <a:r>
              <a:rPr lang="en-US" dirty="0">
                <a:latin typeface="Book Antiqua" pitchFamily="18" charset="0"/>
                <a:cs typeface="Times New Roman" charset="0"/>
              </a:rPr>
              <a:t>)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err="1">
                <a:latin typeface="Book Antiqua" pitchFamily="18" charset="0"/>
                <a:cs typeface="Times New Roman" charset="0"/>
              </a:rPr>
              <a:t>Iseng</a:t>
            </a:r>
            <a:endParaRPr lang="en-US" dirty="0">
              <a:latin typeface="Book Antiqua" pitchFamily="18" charset="0"/>
              <a:cs typeface="Times New Roman" charset="0"/>
            </a:endParaRPr>
          </a:p>
          <a:p>
            <a:pPr lvl="1">
              <a:buFont typeface="Wingdings" pitchFamily="2" charset="2"/>
              <a:buChar char="§"/>
            </a:pPr>
            <a:r>
              <a:rPr lang="en-US" dirty="0" err="1">
                <a:latin typeface="Book Antiqua" pitchFamily="18" charset="0"/>
                <a:cs typeface="Times New Roman" charset="0"/>
              </a:rPr>
              <a:t>Sebagai</a:t>
            </a:r>
            <a:r>
              <a:rPr lang="en-US" dirty="0">
                <a:latin typeface="Book Antiqua" pitchFamily="18" charset="0"/>
                <a:cs typeface="Times New Roman" charset="0"/>
              </a:rPr>
              <a:t> </a:t>
            </a:r>
            <a:r>
              <a:rPr lang="en-US" dirty="0" err="1">
                <a:latin typeface="Book Antiqua" pitchFamily="18" charset="0"/>
                <a:cs typeface="Times New Roman" charset="0"/>
              </a:rPr>
              <a:t>pekerjaan</a:t>
            </a:r>
            <a:r>
              <a:rPr lang="en-US" dirty="0">
                <a:latin typeface="Book Antiqua" pitchFamily="18" charset="0"/>
                <a:cs typeface="Times New Roman" charset="0"/>
              </a:rPr>
              <a:t> (cracker </a:t>
            </a:r>
            <a:r>
              <a:rPr lang="en-US" dirty="0" err="1">
                <a:latin typeface="Book Antiqua" pitchFamily="18" charset="0"/>
                <a:cs typeface="Times New Roman" charset="0"/>
              </a:rPr>
              <a:t>bayaran</a:t>
            </a:r>
            <a:r>
              <a:rPr lang="en-US" dirty="0">
                <a:latin typeface="Book Antiqua" pitchFamily="18" charset="0"/>
                <a:cs typeface="Times New Roman" charset="0"/>
              </a:rPr>
              <a:t>)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>
                <a:latin typeface="Book Antiqua" pitchFamily="18" charset="0"/>
                <a:cs typeface="Times New Roman" charset="0"/>
              </a:rPr>
              <a:t>Dan lain-lain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632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err="1" smtClean="0">
                <a:effectLst>
                  <a:reflection blurRad="6350" stA="60000" endA="900" endPos="58000" dir="5400000" sy="-100000" algn="bl" rotWithShape="0"/>
                </a:effectLst>
              </a:rPr>
              <a:t>Kryptografi</a:t>
            </a:r>
            <a:r>
              <a:rPr lang="en-US" sz="3600" b="1" dirty="0" smtClean="0">
                <a:effectLst>
                  <a:reflection blurRad="6350" stA="60000" endA="900" endPos="58000" dir="5400000" sy="-100000" algn="bl" rotWithShape="0"/>
                </a:effectLst>
              </a:rPr>
              <a:t> </a:t>
            </a:r>
            <a:r>
              <a:rPr lang="en-US" sz="1800" b="1" dirty="0" smtClean="0">
                <a:effectLst>
                  <a:reflection blurRad="6350" stA="60000" endA="900" endPos="58000" dir="5400000" sy="-100000" algn="bl" rotWithShape="0"/>
                </a:effectLst>
              </a:rPr>
              <a:t>[1]</a:t>
            </a:r>
            <a:endParaRPr lang="en-US" sz="1800" b="1" dirty="0">
              <a:effectLst>
                <a:reflection blurRad="6350" stA="60000" endA="900" endPos="58000" dir="5400000" sy="-100000" algn="bl" rotWithShape="0"/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b="1" dirty="0" err="1">
                <a:sym typeface="Webdings" pitchFamily="18" charset="2"/>
              </a:rPr>
              <a:t>Kriptografi</a:t>
            </a:r>
            <a:r>
              <a:rPr lang="en-US" b="1" dirty="0">
                <a:sym typeface="Webdings" pitchFamily="18" charset="2"/>
              </a:rPr>
              <a:t> (cryptography) </a:t>
            </a:r>
            <a:r>
              <a:rPr lang="en-US" dirty="0" err="1">
                <a:sym typeface="Webdings" pitchFamily="18" charset="2"/>
              </a:rPr>
              <a:t>adalah</a:t>
            </a:r>
            <a:r>
              <a:rPr lang="en-US" dirty="0">
                <a:sym typeface="Webdings" pitchFamily="18" charset="2"/>
              </a:rPr>
              <a:t> </a:t>
            </a:r>
            <a:r>
              <a:rPr lang="en-US" dirty="0" err="1">
                <a:sym typeface="Webdings" pitchFamily="18" charset="2"/>
              </a:rPr>
              <a:t>ilmu</a:t>
            </a:r>
            <a:r>
              <a:rPr lang="en-US" dirty="0">
                <a:sym typeface="Webdings" pitchFamily="18" charset="2"/>
              </a:rPr>
              <a:t> </a:t>
            </a:r>
            <a:r>
              <a:rPr lang="en-US" dirty="0" err="1">
                <a:sym typeface="Webdings" pitchFamily="18" charset="2"/>
              </a:rPr>
              <a:t>dan</a:t>
            </a:r>
            <a:r>
              <a:rPr lang="en-US" dirty="0">
                <a:sym typeface="Webdings" pitchFamily="18" charset="2"/>
              </a:rPr>
              <a:t> </a:t>
            </a:r>
            <a:r>
              <a:rPr lang="en-US" dirty="0" err="1">
                <a:sym typeface="Webdings" pitchFamily="18" charset="2"/>
              </a:rPr>
              <a:t>seni</a:t>
            </a:r>
            <a:r>
              <a:rPr lang="en-US" dirty="0">
                <a:sym typeface="Webdings" pitchFamily="18" charset="2"/>
              </a:rPr>
              <a:t> </a:t>
            </a:r>
            <a:r>
              <a:rPr lang="en-US" dirty="0" err="1">
                <a:sym typeface="Webdings" pitchFamily="18" charset="2"/>
              </a:rPr>
              <a:t>menyimpan</a:t>
            </a:r>
            <a:r>
              <a:rPr lang="en-US" dirty="0">
                <a:sym typeface="Webdings" pitchFamily="18" charset="2"/>
              </a:rPr>
              <a:t> </a:t>
            </a:r>
            <a:r>
              <a:rPr lang="en-US" dirty="0" err="1">
                <a:sym typeface="Webdings" pitchFamily="18" charset="2"/>
              </a:rPr>
              <a:t>suatu</a:t>
            </a:r>
            <a:r>
              <a:rPr lang="en-US" dirty="0">
                <a:sym typeface="Webdings" pitchFamily="18" charset="2"/>
              </a:rPr>
              <a:t> </a:t>
            </a:r>
            <a:r>
              <a:rPr lang="en-US" dirty="0" err="1">
                <a:sym typeface="Webdings" pitchFamily="18" charset="2"/>
              </a:rPr>
              <a:t>pesan</a:t>
            </a:r>
            <a:r>
              <a:rPr lang="en-US" dirty="0">
                <a:sym typeface="Webdings" pitchFamily="18" charset="2"/>
              </a:rPr>
              <a:t> </a:t>
            </a:r>
            <a:r>
              <a:rPr lang="en-US" dirty="0" err="1">
                <a:sym typeface="Webdings" pitchFamily="18" charset="2"/>
              </a:rPr>
              <a:t>secara</a:t>
            </a:r>
            <a:r>
              <a:rPr lang="en-US" dirty="0">
                <a:sym typeface="Webdings" pitchFamily="18" charset="2"/>
              </a:rPr>
              <a:t> </a:t>
            </a:r>
            <a:r>
              <a:rPr lang="en-US" dirty="0" err="1">
                <a:sym typeface="Webdings" pitchFamily="18" charset="2"/>
              </a:rPr>
              <a:t>aman</a:t>
            </a:r>
            <a:endParaRPr lang="en-US" dirty="0">
              <a:sym typeface="Webdings" pitchFamily="18" charset="2"/>
            </a:endParaRPr>
          </a:p>
          <a:p>
            <a:pPr>
              <a:buFont typeface="Wingdings" pitchFamily="2" charset="2"/>
              <a:buChar char="q"/>
            </a:pPr>
            <a:r>
              <a:rPr lang="en-US" b="1" dirty="0" err="1" smtClean="0">
                <a:sym typeface="Webdings" pitchFamily="18" charset="2"/>
              </a:rPr>
              <a:t>Enkripsi</a:t>
            </a:r>
            <a:r>
              <a:rPr lang="en-US" b="1" dirty="0" smtClean="0">
                <a:sym typeface="Webdings" pitchFamily="18" charset="2"/>
              </a:rPr>
              <a:t> </a:t>
            </a:r>
            <a:r>
              <a:rPr lang="en-US" b="1" dirty="0" err="1">
                <a:sym typeface="Webdings" pitchFamily="18" charset="2"/>
              </a:rPr>
              <a:t>dan</a:t>
            </a:r>
            <a:r>
              <a:rPr lang="en-US" b="1" dirty="0">
                <a:sym typeface="Webdings" pitchFamily="18" charset="2"/>
              </a:rPr>
              <a:t> </a:t>
            </a:r>
            <a:r>
              <a:rPr lang="en-US" b="1" dirty="0" err="1">
                <a:sym typeface="Webdings" pitchFamily="18" charset="2"/>
              </a:rPr>
              <a:t>Dekripsi</a:t>
            </a:r>
            <a:endParaRPr lang="en-US" b="1" dirty="0">
              <a:sym typeface="Webdings" pitchFamily="18" charset="2"/>
            </a:endParaRP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121038"/>
              </p:ext>
            </p:extLst>
          </p:nvPr>
        </p:nvGraphicFramePr>
        <p:xfrm>
          <a:off x="990600" y="2895600"/>
          <a:ext cx="6780213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7" name="Photo Editor Photo" r:id="rId3" imgW="6780952" imgH="905001" progId="MSPhotoEd.3">
                  <p:embed/>
                </p:oleObj>
              </mc:Choice>
              <mc:Fallback>
                <p:oleObj name="Photo Editor Photo" r:id="rId3" imgW="6780952" imgH="905001" progId="MSPhotoEd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895600"/>
                        <a:ext cx="6780213" cy="904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/>
          <p:nvPr/>
        </p:nvSpPr>
        <p:spPr>
          <a:xfrm>
            <a:off x="533400" y="4267200"/>
            <a:ext cx="8153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dirty="0" err="1" smtClean="0">
                <a:sym typeface="Webdings" pitchFamily="18" charset="2"/>
              </a:rPr>
              <a:t>Implementasi</a:t>
            </a:r>
            <a:r>
              <a:rPr lang="en-US" dirty="0" smtClean="0">
                <a:sym typeface="Webdings" pitchFamily="18" charset="2"/>
              </a:rPr>
              <a:t> </a:t>
            </a:r>
            <a:r>
              <a:rPr lang="en-US" dirty="0" err="1" smtClean="0">
                <a:sym typeface="Webdings" pitchFamily="18" charset="2"/>
              </a:rPr>
              <a:t>Cryptografi</a:t>
            </a:r>
            <a:r>
              <a:rPr lang="en-US" dirty="0" smtClean="0">
                <a:sym typeface="Webdings" pitchFamily="18" charset="2"/>
              </a:rPr>
              <a:t> </a:t>
            </a:r>
            <a:r>
              <a:rPr lang="en-US" dirty="0" err="1" smtClean="0">
                <a:sym typeface="Webdings" pitchFamily="18" charset="2"/>
              </a:rPr>
              <a:t>pada</a:t>
            </a:r>
            <a:r>
              <a:rPr lang="en-US" dirty="0" smtClean="0">
                <a:sym typeface="Webdings" pitchFamily="18" charset="2"/>
              </a:rPr>
              <a:t> HTTP </a:t>
            </a:r>
            <a:r>
              <a:rPr lang="en-US" dirty="0" smtClean="0">
                <a:sym typeface="Wingdings" pitchFamily="2" charset="2"/>
              </a:rPr>
              <a:t> SSL(Secure Socket Layer)</a:t>
            </a:r>
          </a:p>
          <a:p>
            <a:pPr>
              <a:buFont typeface="Wingdings" pitchFamily="2" charset="2"/>
              <a:buChar char="§"/>
            </a:pPr>
            <a:r>
              <a:rPr lang="en-US" dirty="0" err="1" smtClean="0">
                <a:sym typeface="Webdings" pitchFamily="18" charset="2"/>
              </a:rPr>
              <a:t>Implementasi</a:t>
            </a:r>
            <a:r>
              <a:rPr lang="en-US" dirty="0" smtClean="0">
                <a:sym typeface="Webdings" pitchFamily="18" charset="2"/>
              </a:rPr>
              <a:t> </a:t>
            </a:r>
            <a:r>
              <a:rPr lang="en-US" dirty="0" err="1" smtClean="0">
                <a:sym typeface="Webdings" pitchFamily="18" charset="2"/>
              </a:rPr>
              <a:t>Cryptografi</a:t>
            </a:r>
            <a:r>
              <a:rPr lang="en-US" dirty="0" smtClean="0">
                <a:sym typeface="Webdings" pitchFamily="18" charset="2"/>
              </a:rPr>
              <a:t> </a:t>
            </a:r>
            <a:r>
              <a:rPr lang="en-US" dirty="0" err="1" smtClean="0">
                <a:sym typeface="Webdings" pitchFamily="18" charset="2"/>
              </a:rPr>
              <a:t>pada</a:t>
            </a:r>
            <a:r>
              <a:rPr lang="en-US" dirty="0" smtClean="0">
                <a:sym typeface="Webdings" pitchFamily="18" charset="2"/>
              </a:rPr>
              <a:t> Remote Login </a:t>
            </a:r>
            <a:r>
              <a:rPr lang="en-US" dirty="0" smtClean="0">
                <a:sym typeface="Wingdings" pitchFamily="2" charset="2"/>
              </a:rPr>
              <a:t> SSH (Secure Shell)</a:t>
            </a:r>
          </a:p>
          <a:p>
            <a:pPr>
              <a:buFont typeface="Wingdings" pitchFamily="2" charset="2"/>
              <a:buChar char="§"/>
            </a:pPr>
            <a:r>
              <a:rPr lang="en-US" dirty="0" err="1" smtClean="0">
                <a:sym typeface="Webdings" pitchFamily="18" charset="2"/>
              </a:rPr>
              <a:t>Implementasi</a:t>
            </a:r>
            <a:r>
              <a:rPr lang="en-US" dirty="0" smtClean="0">
                <a:sym typeface="Webdings" pitchFamily="18" charset="2"/>
              </a:rPr>
              <a:t> </a:t>
            </a:r>
            <a:r>
              <a:rPr lang="en-US" dirty="0" err="1" smtClean="0">
                <a:sym typeface="Webdings" pitchFamily="18" charset="2"/>
              </a:rPr>
              <a:t>Cryptografi</a:t>
            </a:r>
            <a:r>
              <a:rPr lang="en-US" dirty="0" smtClean="0">
                <a:sym typeface="Webdings" pitchFamily="18" charset="2"/>
              </a:rPr>
              <a:t> </a:t>
            </a:r>
            <a:r>
              <a:rPr lang="en-US" dirty="0" err="1" smtClean="0">
                <a:sym typeface="Webdings" pitchFamily="18" charset="2"/>
              </a:rPr>
              <a:t>pada</a:t>
            </a:r>
            <a:r>
              <a:rPr lang="en-US" dirty="0" smtClean="0">
                <a:sym typeface="Webdings" pitchFamily="18" charset="2"/>
              </a:rPr>
              <a:t> File Transfer </a:t>
            </a:r>
            <a:r>
              <a:rPr lang="en-US" dirty="0" smtClean="0">
                <a:sym typeface="Wingdings" pitchFamily="2" charset="2"/>
              </a:rPr>
              <a:t> File transfer via SSH</a:t>
            </a:r>
          </a:p>
          <a:p>
            <a:pPr>
              <a:buFont typeface="Wingdings" pitchFamily="2" charset="2"/>
              <a:buChar char="§"/>
            </a:pPr>
            <a:r>
              <a:rPr lang="en-US" dirty="0" err="1" smtClean="0">
                <a:sym typeface="Webdings" pitchFamily="18" charset="2"/>
              </a:rPr>
              <a:t>Implementasi</a:t>
            </a:r>
            <a:r>
              <a:rPr lang="en-US" dirty="0" smtClean="0">
                <a:sym typeface="Webdings" pitchFamily="18" charset="2"/>
              </a:rPr>
              <a:t> </a:t>
            </a:r>
            <a:r>
              <a:rPr lang="en-US" dirty="0" err="1" smtClean="0">
                <a:sym typeface="Webdings" pitchFamily="18" charset="2"/>
              </a:rPr>
              <a:t>Cryptografi</a:t>
            </a:r>
            <a:r>
              <a:rPr lang="en-US" dirty="0" smtClean="0">
                <a:sym typeface="Webdings" pitchFamily="18" charset="2"/>
              </a:rPr>
              <a:t> </a:t>
            </a:r>
            <a:r>
              <a:rPr lang="en-US" dirty="0" err="1" smtClean="0">
                <a:sym typeface="Webdings" pitchFamily="18" charset="2"/>
              </a:rPr>
              <a:t>pada</a:t>
            </a:r>
            <a:r>
              <a:rPr lang="en-US" dirty="0" smtClean="0">
                <a:sym typeface="Webdings" pitchFamily="18" charset="2"/>
              </a:rPr>
              <a:t> Email </a:t>
            </a:r>
            <a:r>
              <a:rPr lang="en-US" dirty="0" smtClean="0">
                <a:sym typeface="Wingdings" pitchFamily="2" charset="2"/>
              </a:rPr>
              <a:t> PGP (Pretty Good Privacy)</a:t>
            </a:r>
            <a:endParaRPr lang="en-US" dirty="0" smtClean="0">
              <a:sym typeface="Webdings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464832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b="1" dirty="0" err="1">
                <a:sym typeface="Webdings" pitchFamily="18" charset="2"/>
              </a:rPr>
              <a:t>Cryptografi</a:t>
            </a:r>
            <a:r>
              <a:rPr lang="en-US" b="1" dirty="0">
                <a:sym typeface="Webdings" pitchFamily="18" charset="2"/>
              </a:rPr>
              <a:t> </a:t>
            </a:r>
            <a:r>
              <a:rPr lang="en-US" b="1" dirty="0" err="1">
                <a:sym typeface="Webdings" pitchFamily="18" charset="2"/>
              </a:rPr>
              <a:t>Symetric</a:t>
            </a:r>
            <a:endParaRPr lang="en-US" b="1" dirty="0">
              <a:sym typeface="Webdings" pitchFamily="18" charset="2"/>
            </a:endParaRPr>
          </a:p>
          <a:p>
            <a:pPr>
              <a:buNone/>
            </a:pPr>
            <a:endParaRPr lang="en-US" b="1" dirty="0">
              <a:sym typeface="Webdings" pitchFamily="18" charset="2"/>
            </a:endParaRPr>
          </a:p>
          <a:p>
            <a:pPr>
              <a:buNone/>
            </a:pPr>
            <a:endParaRPr lang="en-US" b="1" dirty="0">
              <a:sym typeface="Webdings" pitchFamily="18" charset="2"/>
            </a:endParaRPr>
          </a:p>
          <a:p>
            <a:pPr>
              <a:buNone/>
            </a:pPr>
            <a:endParaRPr lang="en-US" b="1" dirty="0">
              <a:sym typeface="Webdings" pitchFamily="18" charset="2"/>
            </a:endParaRPr>
          </a:p>
          <a:p>
            <a:pPr>
              <a:buNone/>
            </a:pPr>
            <a:endParaRPr lang="en-US" b="1" dirty="0">
              <a:sym typeface="Webdings" pitchFamily="18" charset="2"/>
            </a:endParaRPr>
          </a:p>
          <a:p>
            <a:pPr>
              <a:buFont typeface="Wingdings" pitchFamily="2" charset="2"/>
              <a:buChar char="q"/>
            </a:pPr>
            <a:r>
              <a:rPr lang="en-US" b="1" dirty="0" err="1" smtClean="0">
                <a:sym typeface="Webdings" pitchFamily="18" charset="2"/>
              </a:rPr>
              <a:t>Cryptografi</a:t>
            </a:r>
            <a:r>
              <a:rPr lang="en-US" b="1" dirty="0" smtClean="0">
                <a:sym typeface="Webdings" pitchFamily="18" charset="2"/>
              </a:rPr>
              <a:t> </a:t>
            </a:r>
            <a:r>
              <a:rPr lang="en-US" b="1" dirty="0" err="1">
                <a:sym typeface="Webdings" pitchFamily="18" charset="2"/>
              </a:rPr>
              <a:t>Asymetric</a:t>
            </a:r>
            <a:endParaRPr lang="en-US" b="1" dirty="0">
              <a:sym typeface="Webdings" pitchFamily="18" charset="2"/>
            </a:endParaRPr>
          </a:p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2171083"/>
              </p:ext>
            </p:extLst>
          </p:nvPr>
        </p:nvGraphicFramePr>
        <p:xfrm>
          <a:off x="1219200" y="2209800"/>
          <a:ext cx="6818313" cy="1438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8" name="Photo Editor Photo" r:id="rId3" imgW="6819048" imgH="1438095" progId="MSPhotoEd.3">
                  <p:embed/>
                </p:oleObj>
              </mc:Choice>
              <mc:Fallback>
                <p:oleObj name="Photo Editor Photo" r:id="rId3" imgW="6819048" imgH="1438095" progId="MSPhotoEd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2209800"/>
                        <a:ext cx="6818313" cy="1438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295400" y="4343400"/>
          <a:ext cx="6792913" cy="187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9" name="Photo Editor Photo" r:id="rId5" imgW="6792273" imgH="1876190" progId="MSPhotoEd.3">
                  <p:embed/>
                </p:oleObj>
              </mc:Choice>
              <mc:Fallback>
                <p:oleObj name="Photo Editor Photo" r:id="rId5" imgW="6792273" imgH="1876190" progId="MSPhotoEd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4343400"/>
                        <a:ext cx="6792913" cy="1876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>
            <a:normAutofit/>
          </a:bodyPr>
          <a:lstStyle/>
          <a:p>
            <a:r>
              <a:rPr lang="en-US" sz="3600" b="1" dirty="0" err="1" smtClean="0">
                <a:effectLst>
                  <a:reflection blurRad="6350" stA="60000" endA="900" endPos="58000" dir="5400000" sy="-100000" algn="bl" rotWithShape="0"/>
                </a:effectLst>
              </a:rPr>
              <a:t>Kryptografi</a:t>
            </a:r>
            <a:r>
              <a:rPr lang="en-US" sz="3600" b="1" dirty="0" smtClean="0">
                <a:effectLst>
                  <a:reflection blurRad="6350" stA="60000" endA="900" endPos="58000" dir="5400000" sy="-100000" algn="bl" rotWithShape="0"/>
                </a:effectLst>
              </a:rPr>
              <a:t> </a:t>
            </a:r>
            <a:r>
              <a:rPr lang="en-US" sz="1800" b="1" dirty="0" smtClean="0">
                <a:effectLst>
                  <a:reflection blurRad="6350" stA="60000" endA="900" endPos="58000" dir="5400000" sy="-100000" algn="bl" rotWithShape="0"/>
                </a:effectLst>
              </a:rPr>
              <a:t>[2]</a:t>
            </a:r>
            <a:endParaRPr lang="en-US" sz="1800" b="1" dirty="0">
              <a:effectLst>
                <a:reflection blurRad="6350" stA="60000" endA="900" endPos="58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52075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7049354"/>
              </p:ext>
            </p:extLst>
          </p:nvPr>
        </p:nvGraphicFramePr>
        <p:xfrm>
          <a:off x="457200" y="2362199"/>
          <a:ext cx="8382000" cy="42992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5" name="Photo Editor Photo" r:id="rId3" imgW="5161905" imgH="2647619" progId="MSPhotoEd.3">
                  <p:embed/>
                </p:oleObj>
              </mc:Choice>
              <mc:Fallback>
                <p:oleObj name="Photo Editor Photo" r:id="rId3" imgW="5161905" imgH="2647619" progId="MSPhotoEd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362199"/>
                        <a:ext cx="8382000" cy="42992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/>
          <p:nvPr/>
        </p:nvSpPr>
        <p:spPr>
          <a:xfrm>
            <a:off x="457200" y="1676400"/>
            <a:ext cx="8305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b="1" dirty="0" err="1" smtClean="0">
                <a:sym typeface="Webdings" pitchFamily="18" charset="2"/>
              </a:rPr>
              <a:t>Pembagian</a:t>
            </a:r>
            <a:r>
              <a:rPr lang="en-US" b="1" dirty="0" smtClean="0">
                <a:sym typeface="Webdings" pitchFamily="18" charset="2"/>
              </a:rPr>
              <a:t> </a:t>
            </a:r>
            <a:r>
              <a:rPr lang="en-US" b="1" dirty="0" err="1" smtClean="0">
                <a:sym typeface="Webdings" pitchFamily="18" charset="2"/>
              </a:rPr>
              <a:t>sistem</a:t>
            </a:r>
            <a:r>
              <a:rPr lang="en-US" b="1" dirty="0" smtClean="0">
                <a:sym typeface="Webdings" pitchFamily="18" charset="2"/>
              </a:rPr>
              <a:t> </a:t>
            </a:r>
            <a:r>
              <a:rPr lang="en-US" b="1" dirty="0" err="1" smtClean="0">
                <a:sym typeface="Webdings" pitchFamily="18" charset="2"/>
              </a:rPr>
              <a:t>kriptografi</a:t>
            </a:r>
            <a:r>
              <a:rPr lang="en-US" b="1" dirty="0" smtClean="0">
                <a:sym typeface="Webdings" pitchFamily="18" charset="2"/>
              </a:rPr>
              <a:t> </a:t>
            </a:r>
            <a:r>
              <a:rPr lang="en-US" b="1" dirty="0" err="1" smtClean="0">
                <a:sym typeface="Webdings" pitchFamily="18" charset="2"/>
              </a:rPr>
              <a:t>berdasarkan</a:t>
            </a:r>
            <a:r>
              <a:rPr lang="en-US" b="1" dirty="0" smtClean="0">
                <a:sym typeface="Webdings" pitchFamily="18" charset="2"/>
              </a:rPr>
              <a:t> </a:t>
            </a:r>
            <a:r>
              <a:rPr lang="en-US" b="1" dirty="0" err="1" smtClean="0">
                <a:sym typeface="Webdings" pitchFamily="18" charset="2"/>
              </a:rPr>
              <a:t>kunci</a:t>
            </a:r>
            <a:endParaRPr lang="en-US" b="1" dirty="0" smtClean="0">
              <a:sym typeface="Webdings" pitchFamily="18" charset="2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>
            <a:normAutofit/>
          </a:bodyPr>
          <a:lstStyle/>
          <a:p>
            <a:r>
              <a:rPr lang="en-US" sz="3600" b="1" dirty="0" err="1">
                <a:effectLst>
                  <a:reflection blurRad="6350" stA="60000" endA="900" endPos="58000" dir="5400000" sy="-100000" algn="bl" rotWithShape="0"/>
                </a:effectLst>
              </a:rPr>
              <a:t>Kryptografi</a:t>
            </a:r>
            <a:r>
              <a:rPr lang="en-US" sz="3600" b="1" dirty="0">
                <a:effectLst>
                  <a:reflection blurRad="6350" stA="60000" endA="900" endPos="58000" dir="5400000" sy="-100000" algn="bl" rotWithShape="0"/>
                </a:effectLst>
              </a:rPr>
              <a:t> </a:t>
            </a:r>
            <a:r>
              <a:rPr lang="en-US" sz="1800" b="1" dirty="0" smtClean="0">
                <a:effectLst>
                  <a:reflection blurRad="6350" stA="60000" endA="900" endPos="58000" dir="5400000" sy="-100000" algn="bl" rotWithShape="0"/>
                </a:effectLst>
              </a:rPr>
              <a:t>[3]</a:t>
            </a:r>
            <a:endParaRPr lang="en-US" sz="1800" b="1" dirty="0">
              <a:effectLst>
                <a:reflection blurRad="6350" stA="60000" endA="900" endPos="58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64832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ym typeface="Webdings" pitchFamily="18" charset="2"/>
              </a:rPr>
              <a:t>Contoh</a:t>
            </a:r>
            <a:r>
              <a:rPr lang="en-US" dirty="0">
                <a:sym typeface="Webdings" pitchFamily="18" charset="2"/>
              </a:rPr>
              <a:t> </a:t>
            </a:r>
            <a:r>
              <a:rPr lang="en-US" dirty="0" err="1">
                <a:sym typeface="Webdings" pitchFamily="18" charset="2"/>
              </a:rPr>
              <a:t>penyadapan</a:t>
            </a:r>
            <a:r>
              <a:rPr lang="en-US" dirty="0">
                <a:sym typeface="Webdings" pitchFamily="18" charset="2"/>
              </a:rPr>
              <a:t> </a:t>
            </a:r>
            <a:r>
              <a:rPr lang="en-US" dirty="0" err="1">
                <a:sym typeface="Webdings" pitchFamily="18" charset="2"/>
              </a:rPr>
              <a:t>karena</a:t>
            </a:r>
            <a:r>
              <a:rPr lang="en-US" dirty="0">
                <a:sym typeface="Webdings" pitchFamily="18" charset="2"/>
              </a:rPr>
              <a:t> </a:t>
            </a:r>
            <a:r>
              <a:rPr lang="en-US" dirty="0" err="1">
                <a:sym typeface="Webdings" pitchFamily="18" charset="2"/>
              </a:rPr>
              <a:t>transmisi</a:t>
            </a:r>
            <a:r>
              <a:rPr lang="en-US" dirty="0">
                <a:sym typeface="Webdings" pitchFamily="18" charset="2"/>
              </a:rPr>
              <a:t> data </a:t>
            </a:r>
            <a:r>
              <a:rPr lang="en-US" dirty="0" err="1">
                <a:sym typeface="Webdings" pitchFamily="18" charset="2"/>
              </a:rPr>
              <a:t>dalam</a:t>
            </a:r>
            <a:r>
              <a:rPr lang="en-US" dirty="0">
                <a:sym typeface="Webdings" pitchFamily="18" charset="2"/>
              </a:rPr>
              <a:t>  </a:t>
            </a:r>
            <a:r>
              <a:rPr lang="en-US" dirty="0" err="1">
                <a:sym typeface="Webdings" pitchFamily="18" charset="2"/>
              </a:rPr>
              <a:t>bentuk</a:t>
            </a:r>
            <a:r>
              <a:rPr lang="en-US" dirty="0">
                <a:sym typeface="Webdings" pitchFamily="18" charset="2"/>
              </a:rPr>
              <a:t> </a:t>
            </a:r>
            <a:r>
              <a:rPr lang="en-US" i="1" dirty="0">
                <a:sym typeface="Webdings" pitchFamily="18" charset="2"/>
              </a:rPr>
              <a:t>clear </a:t>
            </a:r>
            <a:r>
              <a:rPr lang="en-US" i="1" dirty="0" smtClean="0">
                <a:sym typeface="Webdings" pitchFamily="18" charset="2"/>
              </a:rPr>
              <a:t>text</a:t>
            </a:r>
          </a:p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9082175"/>
              </p:ext>
            </p:extLst>
          </p:nvPr>
        </p:nvGraphicFramePr>
        <p:xfrm>
          <a:off x="304800" y="2720975"/>
          <a:ext cx="8610600" cy="307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9" name="Photo Editor Photo" r:id="rId3" imgW="4944165" imgH="1762371" progId="MSPhotoEd.3">
                  <p:embed/>
                </p:oleObj>
              </mc:Choice>
              <mc:Fallback>
                <p:oleObj name="Photo Editor Photo" r:id="rId3" imgW="4944165" imgH="1762371" progId="MSPhotoEd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720975"/>
                        <a:ext cx="8610600" cy="307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>
            <a:normAutofit/>
          </a:bodyPr>
          <a:lstStyle/>
          <a:p>
            <a:r>
              <a:rPr lang="en-US" sz="3600" b="1" dirty="0" err="1">
                <a:effectLst>
                  <a:reflection blurRad="6350" stA="60000" endA="900" endPos="58000" dir="5400000" sy="-100000" algn="bl" rotWithShape="0"/>
                </a:effectLst>
              </a:rPr>
              <a:t>Kryptografi</a:t>
            </a:r>
            <a:r>
              <a:rPr lang="en-US" sz="3600" b="1" dirty="0">
                <a:effectLst>
                  <a:reflection blurRad="6350" stA="60000" endA="900" endPos="58000" dir="5400000" sy="-100000" algn="bl" rotWithShape="0"/>
                </a:effectLst>
              </a:rPr>
              <a:t> </a:t>
            </a:r>
            <a:r>
              <a:rPr lang="en-US" sz="1800" b="1" dirty="0" smtClean="0">
                <a:effectLst>
                  <a:reflection blurRad="6350" stA="60000" endA="900" endPos="58000" dir="5400000" sy="-100000" algn="bl" rotWithShape="0"/>
                </a:effectLst>
              </a:rPr>
              <a:t>[4]</a:t>
            </a:r>
            <a:endParaRPr lang="en-US" sz="1800" b="1" dirty="0">
              <a:effectLst>
                <a:reflection blurRad="6350" stA="60000" endA="900" endPos="58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64832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76800"/>
          </a:xfrm>
        </p:spPr>
        <p:txBody>
          <a:bodyPr/>
          <a:lstStyle/>
          <a:p>
            <a:r>
              <a:rPr lang="en-US" b="1" dirty="0" err="1">
                <a:sym typeface="Webdings" pitchFamily="18" charset="2"/>
              </a:rPr>
              <a:t>Implementasi</a:t>
            </a:r>
            <a:r>
              <a:rPr lang="en-US" b="1" dirty="0">
                <a:sym typeface="Webdings" pitchFamily="18" charset="2"/>
              </a:rPr>
              <a:t> </a:t>
            </a:r>
            <a:r>
              <a:rPr lang="en-US" b="1" dirty="0" err="1">
                <a:sym typeface="Webdings" pitchFamily="18" charset="2"/>
              </a:rPr>
              <a:t>kriptografi</a:t>
            </a:r>
            <a:r>
              <a:rPr lang="en-US" b="1" dirty="0">
                <a:sym typeface="Webdings" pitchFamily="18" charset="2"/>
              </a:rPr>
              <a:t> </a:t>
            </a:r>
            <a:r>
              <a:rPr lang="en-US" b="1" dirty="0" err="1">
                <a:sym typeface="Webdings" pitchFamily="18" charset="2"/>
              </a:rPr>
              <a:t>pada</a:t>
            </a:r>
            <a:r>
              <a:rPr lang="en-US" b="1" dirty="0">
                <a:sym typeface="Webdings" pitchFamily="18" charset="2"/>
              </a:rPr>
              <a:t> </a:t>
            </a:r>
            <a:r>
              <a:rPr lang="en-US" b="1" dirty="0" err="1">
                <a:sym typeface="Webdings" pitchFamily="18" charset="2"/>
              </a:rPr>
              <a:t>protokol</a:t>
            </a:r>
            <a:r>
              <a:rPr lang="en-US" b="1" dirty="0">
                <a:sym typeface="Webdings" pitchFamily="18" charset="2"/>
              </a:rPr>
              <a:t> HTTP </a:t>
            </a:r>
            <a:r>
              <a:rPr lang="en-US" b="1" dirty="0" err="1">
                <a:sym typeface="Webdings" pitchFamily="18" charset="2"/>
              </a:rPr>
              <a:t>berupa</a:t>
            </a:r>
            <a:r>
              <a:rPr lang="en-US" b="1" dirty="0">
                <a:sym typeface="Webdings" pitchFamily="18" charset="2"/>
              </a:rPr>
              <a:t> SSL	</a:t>
            </a:r>
          </a:p>
          <a:p>
            <a:endParaRPr lang="en-US" dirty="0"/>
          </a:p>
        </p:txBody>
      </p:sp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926" y="2057400"/>
            <a:ext cx="6235050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122720"/>
              </p:ext>
            </p:extLst>
          </p:nvPr>
        </p:nvGraphicFramePr>
        <p:xfrm>
          <a:off x="6244459" y="5715000"/>
          <a:ext cx="2670941" cy="10030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0" name="Photo Editor Photo" r:id="rId4" imgW="1190476" imgH="447856" progId="MSPhotoEd.3">
                  <p:embed/>
                </p:oleObj>
              </mc:Choice>
              <mc:Fallback>
                <p:oleObj name="Photo Editor Photo" r:id="rId4" imgW="1190476" imgH="447856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4459" y="5715000"/>
                        <a:ext cx="2670941" cy="1003030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5029098"/>
              </p:ext>
            </p:extLst>
          </p:nvPr>
        </p:nvGraphicFramePr>
        <p:xfrm>
          <a:off x="3328547" y="2133599"/>
          <a:ext cx="4520054" cy="10971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1" name="Photo Editor Photo" r:id="rId6" imgW="2276793" imgH="552527" progId="MSPhotoEd.3">
                  <p:embed/>
                </p:oleObj>
              </mc:Choice>
              <mc:Fallback>
                <p:oleObj name="Photo Editor Photo" r:id="rId6" imgW="2276793" imgH="552527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8547" y="2133599"/>
                        <a:ext cx="4520054" cy="1097198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990600"/>
          </a:xfrm>
        </p:spPr>
        <p:txBody>
          <a:bodyPr>
            <a:normAutofit/>
          </a:bodyPr>
          <a:lstStyle/>
          <a:p>
            <a:r>
              <a:rPr lang="en-US" sz="3600" b="1" dirty="0" err="1">
                <a:effectLst>
                  <a:reflection blurRad="6350" stA="60000" endA="900" endPos="58000" dir="5400000" sy="-100000" algn="bl" rotWithShape="0"/>
                </a:effectLst>
              </a:rPr>
              <a:t>Kryptografi</a:t>
            </a:r>
            <a:r>
              <a:rPr lang="en-US" sz="3600" b="1" dirty="0">
                <a:effectLst>
                  <a:reflection blurRad="6350" stA="60000" endA="900" endPos="58000" dir="5400000" sy="-100000" algn="bl" rotWithShape="0"/>
                </a:effectLst>
              </a:rPr>
              <a:t> </a:t>
            </a:r>
            <a:r>
              <a:rPr lang="en-US" sz="1800" b="1" dirty="0" smtClean="0">
                <a:effectLst>
                  <a:reflection blurRad="6350" stA="60000" endA="900" endPos="58000" dir="5400000" sy="-100000" algn="bl" rotWithShape="0"/>
                </a:effectLst>
              </a:rPr>
              <a:t>[5]</a:t>
            </a:r>
            <a:endParaRPr lang="en-US" sz="1800" b="1" dirty="0">
              <a:effectLst>
                <a:reflection blurRad="6350" stA="60000" endA="900" endPos="58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94440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>
                <a:sym typeface="Webdings" pitchFamily="18" charset="2"/>
              </a:rPr>
              <a:t>Implementasi</a:t>
            </a:r>
            <a:r>
              <a:rPr lang="en-US" b="1" dirty="0">
                <a:sym typeface="Webdings" pitchFamily="18" charset="2"/>
              </a:rPr>
              <a:t> </a:t>
            </a:r>
            <a:r>
              <a:rPr lang="en-US" b="1" dirty="0" err="1">
                <a:sym typeface="Webdings" pitchFamily="18" charset="2"/>
              </a:rPr>
              <a:t>kriptografi</a:t>
            </a:r>
            <a:r>
              <a:rPr lang="en-US" b="1" dirty="0">
                <a:sym typeface="Webdings" pitchFamily="18" charset="2"/>
              </a:rPr>
              <a:t> </a:t>
            </a:r>
            <a:r>
              <a:rPr lang="en-US" b="1" dirty="0" err="1">
                <a:sym typeface="Webdings" pitchFamily="18" charset="2"/>
              </a:rPr>
              <a:t>pada</a:t>
            </a:r>
            <a:r>
              <a:rPr lang="en-US" b="1" dirty="0">
                <a:sym typeface="Webdings" pitchFamily="18" charset="2"/>
              </a:rPr>
              <a:t> remote login </a:t>
            </a:r>
            <a:r>
              <a:rPr lang="en-US" b="1" dirty="0" err="1">
                <a:sym typeface="Webdings" pitchFamily="18" charset="2"/>
              </a:rPr>
              <a:t>dengan</a:t>
            </a:r>
            <a:r>
              <a:rPr lang="en-US" b="1" dirty="0">
                <a:sym typeface="Webdings" pitchFamily="18" charset="2"/>
              </a:rPr>
              <a:t> SSH</a:t>
            </a:r>
          </a:p>
          <a:p>
            <a:endParaRPr lang="en-US" dirty="0"/>
          </a:p>
        </p:txBody>
      </p:sp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438400"/>
            <a:ext cx="4057650" cy="398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0739256"/>
              </p:ext>
            </p:extLst>
          </p:nvPr>
        </p:nvGraphicFramePr>
        <p:xfrm>
          <a:off x="4419600" y="2514600"/>
          <a:ext cx="4495800" cy="322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9" name="Photo Editor Photo" r:id="rId4" imgW="4495238" imgH="3228571" progId="MSPhotoEd.3">
                  <p:embed/>
                </p:oleObj>
              </mc:Choice>
              <mc:Fallback>
                <p:oleObj name="Photo Editor Photo" r:id="rId4" imgW="4495238" imgH="3228571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2514600"/>
                        <a:ext cx="4495800" cy="3228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>
            <a:normAutofit/>
          </a:bodyPr>
          <a:lstStyle/>
          <a:p>
            <a:r>
              <a:rPr lang="en-US" sz="3600" b="1" dirty="0" err="1">
                <a:effectLst>
                  <a:reflection blurRad="6350" stA="60000" endA="900" endPos="58000" dir="5400000" sy="-100000" algn="bl" rotWithShape="0"/>
                </a:effectLst>
              </a:rPr>
              <a:t>Kryptografi</a:t>
            </a:r>
            <a:r>
              <a:rPr lang="en-US" sz="3600" b="1" dirty="0">
                <a:effectLst>
                  <a:reflection blurRad="6350" stA="60000" endA="900" endPos="58000" dir="5400000" sy="-100000" algn="bl" rotWithShape="0"/>
                </a:effectLst>
              </a:rPr>
              <a:t> </a:t>
            </a:r>
            <a:r>
              <a:rPr lang="en-US" sz="1800" b="1" dirty="0" smtClean="0">
                <a:effectLst>
                  <a:reflection blurRad="6350" stA="60000" endA="900" endPos="58000" dir="5400000" sy="-100000" algn="bl" rotWithShape="0"/>
                </a:effectLst>
              </a:rPr>
              <a:t>[6]</a:t>
            </a:r>
            <a:endParaRPr lang="en-US" sz="1800" b="1" dirty="0">
              <a:effectLst>
                <a:reflection blurRad="6350" stA="60000" endA="900" endPos="58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28323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effectLst>
                  <a:reflection blurRad="6350" stA="60000" endA="900" endPos="58000" dir="5400000" sy="-100000" algn="bl" rotWithShape="0"/>
                </a:effectLst>
              </a:rPr>
              <a:t>Firewall </a:t>
            </a:r>
            <a:r>
              <a:rPr lang="en-US" sz="1800" b="1" dirty="0" smtClean="0">
                <a:effectLst>
                  <a:reflection blurRad="6350" stA="60000" endA="900" endPos="58000" dir="5400000" sy="-100000" algn="bl" rotWithShape="0"/>
                </a:effectLst>
              </a:rPr>
              <a:t>[1]</a:t>
            </a:r>
            <a:endParaRPr lang="en-US" sz="1800" b="1" dirty="0">
              <a:effectLst>
                <a:reflection blurRad="6350" stA="60000" endA="900" endPos="58000" dir="5400000" sy="-100000" algn="bl" rotWithShape="0"/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b="1" dirty="0" err="1">
                <a:sym typeface="Webdings" pitchFamily="18" charset="2"/>
              </a:rPr>
              <a:t>Jenis-jenis</a:t>
            </a:r>
            <a:endParaRPr lang="en-US" b="1" dirty="0">
              <a:sym typeface="Webdings" pitchFamily="18" charset="2"/>
            </a:endParaRPr>
          </a:p>
          <a:p>
            <a:pPr lvl="1">
              <a:buFont typeface="Wingdings" pitchFamily="2" charset="2"/>
              <a:buChar char="§"/>
            </a:pPr>
            <a:r>
              <a:rPr lang="en-US" dirty="0">
                <a:sym typeface="Webdings" pitchFamily="18" charset="2"/>
              </a:rPr>
              <a:t>Packet filtering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>
                <a:sym typeface="Webdings" pitchFamily="18" charset="2"/>
              </a:rPr>
              <a:t>Proxy based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err="1">
                <a:sym typeface="Webdings" pitchFamily="18" charset="2"/>
              </a:rPr>
              <a:t>Statefull</a:t>
            </a:r>
            <a:endParaRPr lang="en-US" dirty="0">
              <a:sym typeface="Webdings" pitchFamily="18" charset="2"/>
            </a:endParaRPr>
          </a:p>
          <a:p>
            <a:pPr lvl="1">
              <a:buNone/>
            </a:pPr>
            <a:endParaRPr lang="en-US" dirty="0">
              <a:sym typeface="Webdings" pitchFamily="18" charset="2"/>
            </a:endParaRPr>
          </a:p>
          <a:p>
            <a:pPr>
              <a:buFont typeface="Wingdings" pitchFamily="2" charset="2"/>
              <a:buChar char="q"/>
            </a:pPr>
            <a:r>
              <a:rPr lang="en-US" b="1" dirty="0" err="1">
                <a:sym typeface="Webdings" pitchFamily="18" charset="2"/>
              </a:rPr>
              <a:t>Dimana</a:t>
            </a:r>
            <a:r>
              <a:rPr lang="en-US" b="1" dirty="0">
                <a:sym typeface="Webdings" pitchFamily="18" charset="2"/>
              </a:rPr>
              <a:t>?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>
                <a:sym typeface="Webdings" pitchFamily="18" charset="2"/>
              </a:rPr>
              <a:t>Host (Personal firewall)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>
                <a:sym typeface="Webdings" pitchFamily="18" charset="2"/>
              </a:rPr>
              <a:t>Router</a:t>
            </a:r>
          </a:p>
          <a:p>
            <a:pPr lvl="1">
              <a:buNone/>
            </a:pPr>
            <a:endParaRPr lang="en-US" dirty="0">
              <a:sym typeface="Webdings" pitchFamily="18" charset="2"/>
            </a:endParaRPr>
          </a:p>
          <a:p>
            <a:pPr>
              <a:buFont typeface="Wingdings" pitchFamily="2" charset="2"/>
              <a:buChar char="q"/>
            </a:pPr>
            <a:r>
              <a:rPr lang="en-US" b="1" dirty="0" err="1">
                <a:sym typeface="Webdings" pitchFamily="18" charset="2"/>
              </a:rPr>
              <a:t>Efektifitas</a:t>
            </a:r>
            <a:r>
              <a:rPr lang="en-US" b="1" dirty="0">
                <a:sym typeface="Webdings" pitchFamily="18" charset="2"/>
              </a:rPr>
              <a:t>= 20% tools + 80% </a:t>
            </a:r>
            <a:r>
              <a:rPr lang="en-US" b="1" dirty="0" err="1">
                <a:sym typeface="Webdings" pitchFamily="18" charset="2"/>
              </a:rPr>
              <a:t>konfigurasi</a:t>
            </a:r>
            <a:endParaRPr lang="en-US" b="1" dirty="0">
              <a:sym typeface="Webdings" pitchFamily="18" charset="2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243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b="1" dirty="0">
                <a:sym typeface="Webdings" pitchFamily="18" charset="2"/>
              </a:rPr>
              <a:t>Packet Filtering Firewall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>
                <a:sym typeface="Webdings" pitchFamily="18" charset="2"/>
              </a:rPr>
              <a:t>Parameter:</a:t>
            </a:r>
          </a:p>
          <a:p>
            <a:pPr lvl="2">
              <a:buFont typeface="Wingdings" pitchFamily="2" charset="2"/>
              <a:buChar char="§"/>
            </a:pPr>
            <a:r>
              <a:rPr lang="en-US" sz="2000" dirty="0" err="1">
                <a:sym typeface="Webdings" pitchFamily="18" charset="2"/>
              </a:rPr>
              <a:t>Protokol</a:t>
            </a:r>
            <a:r>
              <a:rPr lang="en-US" sz="2000" dirty="0">
                <a:sym typeface="Webdings" pitchFamily="18" charset="2"/>
              </a:rPr>
              <a:t>, </a:t>
            </a:r>
            <a:r>
              <a:rPr lang="en-US" sz="2000" dirty="0" err="1">
                <a:sym typeface="Webdings" pitchFamily="18" charset="2"/>
              </a:rPr>
              <a:t>contoh</a:t>
            </a:r>
            <a:r>
              <a:rPr lang="en-US" sz="2000" dirty="0">
                <a:sym typeface="Webdings" pitchFamily="18" charset="2"/>
              </a:rPr>
              <a:t> TCP, UDP, ICMP</a:t>
            </a:r>
          </a:p>
          <a:p>
            <a:pPr lvl="2">
              <a:buFont typeface="Wingdings" pitchFamily="2" charset="2"/>
              <a:buChar char="§"/>
            </a:pPr>
            <a:r>
              <a:rPr lang="en-US" sz="2000" dirty="0">
                <a:sym typeface="Webdings" pitchFamily="18" charset="2"/>
              </a:rPr>
              <a:t>Port </a:t>
            </a:r>
            <a:r>
              <a:rPr lang="en-US" sz="2000" dirty="0" err="1">
                <a:sym typeface="Webdings" pitchFamily="18" charset="2"/>
              </a:rPr>
              <a:t>Asal</a:t>
            </a:r>
            <a:r>
              <a:rPr lang="en-US" sz="2000" dirty="0">
                <a:sym typeface="Webdings" pitchFamily="18" charset="2"/>
              </a:rPr>
              <a:t>, </a:t>
            </a:r>
            <a:r>
              <a:rPr lang="en-US" sz="2000" dirty="0" err="1">
                <a:sym typeface="Webdings" pitchFamily="18" charset="2"/>
              </a:rPr>
              <a:t>contoh</a:t>
            </a:r>
            <a:r>
              <a:rPr lang="en-US" sz="2000" dirty="0">
                <a:sym typeface="Webdings" pitchFamily="18" charset="2"/>
              </a:rPr>
              <a:t> 25, 1024:65536</a:t>
            </a:r>
          </a:p>
          <a:p>
            <a:pPr lvl="2">
              <a:buFont typeface="Wingdings" pitchFamily="2" charset="2"/>
              <a:buChar char="§"/>
            </a:pPr>
            <a:r>
              <a:rPr lang="en-US" sz="2000" dirty="0">
                <a:sym typeface="Webdings" pitchFamily="18" charset="2"/>
              </a:rPr>
              <a:t>Port </a:t>
            </a:r>
            <a:r>
              <a:rPr lang="en-US" sz="2000" dirty="0" err="1">
                <a:sym typeface="Webdings" pitchFamily="18" charset="2"/>
              </a:rPr>
              <a:t>Tujuan</a:t>
            </a:r>
            <a:r>
              <a:rPr lang="en-US" sz="2000" dirty="0">
                <a:sym typeface="Webdings" pitchFamily="18" charset="2"/>
              </a:rPr>
              <a:t>, </a:t>
            </a:r>
            <a:r>
              <a:rPr lang="en-US" sz="2000" dirty="0" err="1">
                <a:sym typeface="Webdings" pitchFamily="18" charset="2"/>
              </a:rPr>
              <a:t>contoh</a:t>
            </a:r>
            <a:r>
              <a:rPr lang="en-US" sz="2000" dirty="0">
                <a:sym typeface="Webdings" pitchFamily="18" charset="2"/>
              </a:rPr>
              <a:t> 25</a:t>
            </a:r>
          </a:p>
          <a:p>
            <a:pPr lvl="2">
              <a:buFont typeface="Wingdings" pitchFamily="2" charset="2"/>
              <a:buChar char="§"/>
            </a:pPr>
            <a:r>
              <a:rPr lang="en-US" sz="2000" dirty="0">
                <a:sym typeface="Webdings" pitchFamily="18" charset="2"/>
              </a:rPr>
              <a:t>IP </a:t>
            </a:r>
            <a:r>
              <a:rPr lang="en-US" sz="2000" dirty="0" err="1">
                <a:sym typeface="Webdings" pitchFamily="18" charset="2"/>
              </a:rPr>
              <a:t>Asal</a:t>
            </a:r>
            <a:r>
              <a:rPr lang="en-US" sz="2000" dirty="0">
                <a:sym typeface="Webdings" pitchFamily="18" charset="2"/>
              </a:rPr>
              <a:t>/Network </a:t>
            </a:r>
            <a:r>
              <a:rPr lang="en-US" sz="2000" dirty="0" err="1">
                <a:sym typeface="Webdings" pitchFamily="18" charset="2"/>
              </a:rPr>
              <a:t>tujuan</a:t>
            </a:r>
            <a:r>
              <a:rPr lang="en-US" sz="2000" dirty="0">
                <a:sym typeface="Webdings" pitchFamily="18" charset="2"/>
              </a:rPr>
              <a:t>, </a:t>
            </a:r>
            <a:r>
              <a:rPr lang="en-US" sz="2000" dirty="0" err="1">
                <a:sym typeface="Webdings" pitchFamily="18" charset="2"/>
              </a:rPr>
              <a:t>contoh</a:t>
            </a:r>
            <a:r>
              <a:rPr lang="en-US" sz="2000" dirty="0">
                <a:sym typeface="Webdings" pitchFamily="18" charset="2"/>
              </a:rPr>
              <a:t> 81.52.22.1, 81.52.22.0/29</a:t>
            </a:r>
          </a:p>
          <a:p>
            <a:pPr lvl="2">
              <a:buFont typeface="Wingdings" pitchFamily="2" charset="2"/>
              <a:buChar char="§"/>
            </a:pPr>
            <a:r>
              <a:rPr lang="en-US" sz="2000" dirty="0">
                <a:sym typeface="Webdings" pitchFamily="18" charset="2"/>
              </a:rPr>
              <a:t>IP </a:t>
            </a:r>
            <a:r>
              <a:rPr lang="en-US" sz="2000" dirty="0" err="1">
                <a:sym typeface="Webdings" pitchFamily="18" charset="2"/>
              </a:rPr>
              <a:t>Tujuan</a:t>
            </a:r>
            <a:r>
              <a:rPr lang="en-US" sz="2000" dirty="0">
                <a:sym typeface="Webdings" pitchFamily="18" charset="2"/>
              </a:rPr>
              <a:t> /Network </a:t>
            </a:r>
            <a:r>
              <a:rPr lang="en-US" sz="2000" dirty="0" err="1">
                <a:sym typeface="Webdings" pitchFamily="18" charset="2"/>
              </a:rPr>
              <a:t>tujuan</a:t>
            </a:r>
            <a:r>
              <a:rPr lang="en-US" sz="2000" dirty="0">
                <a:sym typeface="Webdings" pitchFamily="18" charset="2"/>
              </a:rPr>
              <a:t> , </a:t>
            </a:r>
            <a:r>
              <a:rPr lang="en-US" sz="2000" dirty="0" err="1">
                <a:sym typeface="Webdings" pitchFamily="18" charset="2"/>
              </a:rPr>
              <a:t>contoh</a:t>
            </a:r>
            <a:r>
              <a:rPr lang="en-US" sz="2000" dirty="0">
                <a:sym typeface="Webdings" pitchFamily="18" charset="2"/>
              </a:rPr>
              <a:t> 81.52.22.1, 81.52.22.0/29</a:t>
            </a:r>
          </a:p>
          <a:p>
            <a:pPr lvl="2">
              <a:buFont typeface="Wingdings" pitchFamily="2" charset="2"/>
              <a:buChar char="§"/>
            </a:pPr>
            <a:r>
              <a:rPr lang="en-US" sz="2000" dirty="0">
                <a:sym typeface="Webdings" pitchFamily="18" charset="2"/>
              </a:rPr>
              <a:t>Code bit, </a:t>
            </a:r>
            <a:r>
              <a:rPr lang="en-US" sz="2000" dirty="0" err="1">
                <a:sym typeface="Webdings" pitchFamily="18" charset="2"/>
              </a:rPr>
              <a:t>contoh</a:t>
            </a:r>
            <a:r>
              <a:rPr lang="en-US" sz="2000" dirty="0">
                <a:sym typeface="Webdings" pitchFamily="18" charset="2"/>
              </a:rPr>
              <a:t> ACK</a:t>
            </a:r>
          </a:p>
          <a:p>
            <a:pPr lvl="2">
              <a:buFont typeface="Wingdings" pitchFamily="2" charset="2"/>
              <a:buChar char="§"/>
            </a:pPr>
            <a:r>
              <a:rPr lang="en-US" sz="2000" dirty="0">
                <a:sym typeface="Webdings" pitchFamily="18" charset="2"/>
              </a:rPr>
              <a:t>Judge, </a:t>
            </a:r>
            <a:r>
              <a:rPr lang="en-US" sz="2000" dirty="0" err="1">
                <a:sym typeface="Webdings" pitchFamily="18" charset="2"/>
              </a:rPr>
              <a:t>contoh</a:t>
            </a:r>
            <a:r>
              <a:rPr lang="en-US" sz="2000" dirty="0">
                <a:sym typeface="Webdings" pitchFamily="18" charset="2"/>
              </a:rPr>
              <a:t> DROP, ACCEPT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>
                <a:sym typeface="Webdings" pitchFamily="18" charset="2"/>
              </a:rPr>
              <a:t>Proses filtering </a:t>
            </a:r>
            <a:r>
              <a:rPr lang="en-US" dirty="0" err="1">
                <a:sym typeface="Webdings" pitchFamily="18" charset="2"/>
              </a:rPr>
              <a:t>cepat</a:t>
            </a:r>
            <a:endParaRPr lang="en-US" dirty="0">
              <a:sym typeface="Webdings" pitchFamily="18" charset="2"/>
            </a:endParaRPr>
          </a:p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>
            <a:normAutofit/>
          </a:bodyPr>
          <a:lstStyle/>
          <a:p>
            <a:r>
              <a:rPr lang="en-US" sz="3600" b="1" dirty="0">
                <a:effectLst>
                  <a:reflection blurRad="6350" stA="60000" endA="900" endPos="58000" dir="5400000" sy="-100000" algn="bl" rotWithShape="0"/>
                </a:effectLst>
              </a:rPr>
              <a:t>Firewall </a:t>
            </a:r>
            <a:r>
              <a:rPr lang="en-US" sz="1800" b="1" dirty="0" smtClean="0">
                <a:effectLst>
                  <a:reflection blurRad="6350" stA="60000" endA="900" endPos="58000" dir="5400000" sy="-100000" algn="bl" rotWithShape="0"/>
                </a:effectLst>
              </a:rPr>
              <a:t>[2]</a:t>
            </a:r>
            <a:endParaRPr lang="en-US" sz="1800" b="1" dirty="0">
              <a:effectLst>
                <a:reflection blurRad="6350" stA="60000" endA="900" endPos="58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36650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b="1" dirty="0" err="1">
                <a:sym typeface="Webdings" pitchFamily="18" charset="2"/>
              </a:rPr>
              <a:t>Aliran</a:t>
            </a:r>
            <a:r>
              <a:rPr lang="en-US" b="1" dirty="0">
                <a:sym typeface="Webdings" pitchFamily="18" charset="2"/>
              </a:rPr>
              <a:t> </a:t>
            </a:r>
            <a:r>
              <a:rPr lang="en-US" b="1" dirty="0" err="1">
                <a:sym typeface="Webdings" pitchFamily="18" charset="2"/>
              </a:rPr>
              <a:t>paket</a:t>
            </a:r>
            <a:r>
              <a:rPr lang="en-US" b="1" dirty="0">
                <a:sym typeface="Webdings" pitchFamily="18" charset="2"/>
              </a:rPr>
              <a:t> data (chain)</a:t>
            </a:r>
          </a:p>
          <a:p>
            <a:pPr lvl="1">
              <a:buSzPct val="125000"/>
              <a:buFont typeface="Wingdings" pitchFamily="2" charset="2"/>
              <a:buChar char="§"/>
            </a:pPr>
            <a:r>
              <a:rPr lang="en-US" dirty="0"/>
              <a:t>Input = rule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paket</a:t>
            </a:r>
            <a:r>
              <a:rPr lang="en-US" dirty="0"/>
              <a:t> yang </a:t>
            </a:r>
            <a:r>
              <a:rPr lang="en-US" dirty="0" err="1"/>
              <a:t>masuk</a:t>
            </a:r>
            <a:endParaRPr lang="en-US" dirty="0"/>
          </a:p>
          <a:p>
            <a:pPr lvl="1">
              <a:buSzPct val="125000"/>
              <a:buFont typeface="Wingdings" pitchFamily="2" charset="2"/>
              <a:buChar char="§"/>
            </a:pPr>
            <a:r>
              <a:rPr lang="en-US" dirty="0"/>
              <a:t>Output = rule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paket</a:t>
            </a:r>
            <a:r>
              <a:rPr lang="en-US" dirty="0"/>
              <a:t> yang </a:t>
            </a:r>
            <a:r>
              <a:rPr lang="en-US" dirty="0" err="1"/>
              <a:t>keluar</a:t>
            </a:r>
            <a:endParaRPr lang="en-US" dirty="0"/>
          </a:p>
          <a:p>
            <a:pPr lvl="1">
              <a:buSzPct val="125000"/>
              <a:buFont typeface="Wingdings" pitchFamily="2" charset="2"/>
              <a:buChar char="§"/>
            </a:pPr>
            <a:r>
              <a:rPr lang="en-US" dirty="0"/>
              <a:t>Forward = rule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paket</a:t>
            </a:r>
            <a:r>
              <a:rPr lang="en-US" dirty="0"/>
              <a:t> yang </a:t>
            </a:r>
            <a:r>
              <a:rPr lang="en-US" dirty="0" err="1"/>
              <a:t>diteruskan</a:t>
            </a:r>
            <a:r>
              <a:rPr lang="en-US" dirty="0"/>
              <a:t> (</a:t>
            </a:r>
            <a:r>
              <a:rPr lang="en-US" dirty="0" err="1"/>
              <a:t>khusus</a:t>
            </a:r>
            <a:r>
              <a:rPr lang="en-US" dirty="0"/>
              <a:t> router)</a:t>
            </a:r>
          </a:p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5639558"/>
              </p:ext>
            </p:extLst>
          </p:nvPr>
        </p:nvGraphicFramePr>
        <p:xfrm>
          <a:off x="1295400" y="3429000"/>
          <a:ext cx="6440488" cy="283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3" name="Photo Editor Photo" r:id="rId3" imgW="6439799" imgH="2838846" progId="MSPhotoEd.3">
                  <p:embed/>
                </p:oleObj>
              </mc:Choice>
              <mc:Fallback>
                <p:oleObj name="Photo Editor Photo" r:id="rId3" imgW="6439799" imgH="2838846" progId="MSPhotoEd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3429000"/>
                        <a:ext cx="6440488" cy="2838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>
            <a:normAutofit/>
          </a:bodyPr>
          <a:lstStyle/>
          <a:p>
            <a:r>
              <a:rPr lang="en-US" sz="3600" b="1" dirty="0">
                <a:effectLst>
                  <a:reflection blurRad="6350" stA="60000" endA="900" endPos="58000" dir="5400000" sy="-100000" algn="bl" rotWithShape="0"/>
                </a:effectLst>
              </a:rPr>
              <a:t>Firewall </a:t>
            </a:r>
            <a:r>
              <a:rPr lang="en-US" sz="1800" b="1" dirty="0" smtClean="0">
                <a:effectLst>
                  <a:reflection blurRad="6350" stA="60000" endA="900" endPos="58000" dir="5400000" sy="-100000" algn="bl" rotWithShape="0"/>
                </a:effectLst>
              </a:rPr>
              <a:t>[3]</a:t>
            </a:r>
            <a:endParaRPr lang="en-US" sz="1800" b="1" dirty="0">
              <a:effectLst>
                <a:reflection blurRad="6350" stA="60000" endA="900" endPos="58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36650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b="1" dirty="0" err="1">
                <a:sym typeface="Webdings" pitchFamily="18" charset="2"/>
              </a:rPr>
              <a:t>Statefull</a:t>
            </a:r>
            <a:r>
              <a:rPr lang="en-US" b="1" dirty="0">
                <a:sym typeface="Webdings" pitchFamily="18" charset="2"/>
              </a:rPr>
              <a:t> Packet Filter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>
                <a:sym typeface="Webdings" pitchFamily="18" charset="2"/>
              </a:rPr>
              <a:t>Packet filtering yang </a:t>
            </a:r>
            <a:r>
              <a:rPr lang="en-US" dirty="0" err="1">
                <a:sym typeface="Webdings" pitchFamily="18" charset="2"/>
              </a:rPr>
              <a:t>dikembangkan</a:t>
            </a:r>
            <a:r>
              <a:rPr lang="en-US" dirty="0">
                <a:sym typeface="Webdings" pitchFamily="18" charset="2"/>
              </a:rPr>
              <a:t> </a:t>
            </a:r>
            <a:r>
              <a:rPr lang="en-US" dirty="0" err="1">
                <a:sym typeface="Webdings" pitchFamily="18" charset="2"/>
              </a:rPr>
              <a:t>sehingga</a:t>
            </a:r>
            <a:r>
              <a:rPr lang="en-US" dirty="0">
                <a:sym typeface="Webdings" pitchFamily="18" charset="2"/>
              </a:rPr>
              <a:t> </a:t>
            </a:r>
            <a:r>
              <a:rPr lang="en-US" dirty="0" err="1">
                <a:sym typeface="Webdings" pitchFamily="18" charset="2"/>
              </a:rPr>
              <a:t>mampu</a:t>
            </a:r>
            <a:r>
              <a:rPr lang="en-US" dirty="0">
                <a:sym typeface="Webdings" pitchFamily="18" charset="2"/>
              </a:rPr>
              <a:t> “</a:t>
            </a:r>
            <a:r>
              <a:rPr lang="en-US" dirty="0" err="1">
                <a:sym typeface="Webdings" pitchFamily="18" charset="2"/>
              </a:rPr>
              <a:t>mengingat</a:t>
            </a:r>
            <a:r>
              <a:rPr lang="en-US" dirty="0">
                <a:sym typeface="Webdings" pitchFamily="18" charset="2"/>
              </a:rPr>
              <a:t>” </a:t>
            </a:r>
            <a:r>
              <a:rPr lang="en-US" dirty="0" err="1">
                <a:sym typeface="Webdings" pitchFamily="18" charset="2"/>
              </a:rPr>
              <a:t>paket</a:t>
            </a:r>
            <a:r>
              <a:rPr lang="en-US" dirty="0">
                <a:sym typeface="Webdings" pitchFamily="18" charset="2"/>
              </a:rPr>
              <a:t> yang </a:t>
            </a:r>
            <a:r>
              <a:rPr lang="en-US" dirty="0" err="1">
                <a:sym typeface="Webdings" pitchFamily="18" charset="2"/>
              </a:rPr>
              <a:t>diimplementasikan</a:t>
            </a:r>
            <a:r>
              <a:rPr lang="en-US" dirty="0">
                <a:sym typeface="Webdings" pitchFamily="18" charset="2"/>
              </a:rPr>
              <a:t> </a:t>
            </a:r>
            <a:r>
              <a:rPr lang="en-US" dirty="0" err="1">
                <a:sym typeface="Webdings" pitchFamily="18" charset="2"/>
              </a:rPr>
              <a:t>dalam</a:t>
            </a:r>
            <a:r>
              <a:rPr lang="en-US" dirty="0">
                <a:sym typeface="Webdings" pitchFamily="18" charset="2"/>
              </a:rPr>
              <a:t> </a:t>
            </a:r>
            <a:r>
              <a:rPr lang="en-US" i="1" dirty="0">
                <a:sym typeface="Webdings" pitchFamily="18" charset="2"/>
              </a:rPr>
              <a:t>state </a:t>
            </a:r>
            <a:r>
              <a:rPr lang="en-US" i="1" dirty="0" err="1">
                <a:sym typeface="Webdings" pitchFamily="18" charset="2"/>
              </a:rPr>
              <a:t>tabel</a:t>
            </a:r>
            <a:endParaRPr lang="en-US" i="1" dirty="0">
              <a:sym typeface="Webdings" pitchFamily="18" charset="2"/>
            </a:endParaRPr>
          </a:p>
          <a:p>
            <a:pPr lvl="1">
              <a:buFont typeface="Wingdings" pitchFamily="2" charset="2"/>
              <a:buChar char="§"/>
            </a:pPr>
            <a:r>
              <a:rPr lang="en-US" dirty="0">
                <a:sym typeface="Webdings" pitchFamily="18" charset="2"/>
              </a:rPr>
              <a:t>Proses filtering </a:t>
            </a:r>
            <a:r>
              <a:rPr lang="en-US" dirty="0" err="1">
                <a:sym typeface="Webdings" pitchFamily="18" charset="2"/>
              </a:rPr>
              <a:t>sedang</a:t>
            </a:r>
            <a:r>
              <a:rPr lang="en-US" dirty="0">
                <a:sym typeface="Webdings" pitchFamily="18" charset="2"/>
              </a:rPr>
              <a:t> </a:t>
            </a:r>
            <a:r>
              <a:rPr lang="en-US" dirty="0" err="1">
                <a:sym typeface="Webdings" pitchFamily="18" charset="2"/>
              </a:rPr>
              <a:t>dibanding</a:t>
            </a:r>
            <a:r>
              <a:rPr lang="en-US" dirty="0">
                <a:sym typeface="Webdings" pitchFamily="18" charset="2"/>
              </a:rPr>
              <a:t> packet filtering </a:t>
            </a:r>
            <a:r>
              <a:rPr lang="en-US" dirty="0" err="1">
                <a:sym typeface="Webdings" pitchFamily="18" charset="2"/>
              </a:rPr>
              <a:t>dan</a:t>
            </a:r>
            <a:r>
              <a:rPr lang="en-US" dirty="0">
                <a:sym typeface="Webdings" pitchFamily="18" charset="2"/>
              </a:rPr>
              <a:t> proxy based</a:t>
            </a:r>
          </a:p>
          <a:p>
            <a:pPr lvl="1">
              <a:buNone/>
            </a:pPr>
            <a:endParaRPr lang="en-US" b="1" dirty="0">
              <a:sym typeface="Webdings" pitchFamily="18" charset="2"/>
            </a:endParaRPr>
          </a:p>
          <a:p>
            <a:pPr>
              <a:buFont typeface="Wingdings" pitchFamily="2" charset="2"/>
              <a:buChar char="q"/>
            </a:pPr>
            <a:r>
              <a:rPr lang="en-US" b="1" dirty="0">
                <a:sym typeface="Webdings" pitchFamily="18" charset="2"/>
              </a:rPr>
              <a:t> Proxy Based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>
                <a:sym typeface="Webdings" pitchFamily="18" charset="2"/>
              </a:rPr>
              <a:t>Filtering di level </a:t>
            </a:r>
            <a:r>
              <a:rPr lang="en-US" dirty="0" err="1">
                <a:sym typeface="Webdings" pitchFamily="18" charset="2"/>
              </a:rPr>
              <a:t>aplikasi</a:t>
            </a:r>
            <a:endParaRPr lang="en-US" dirty="0">
              <a:sym typeface="Webdings" pitchFamily="18" charset="2"/>
            </a:endParaRPr>
          </a:p>
          <a:p>
            <a:pPr lvl="1">
              <a:buFont typeface="Wingdings" pitchFamily="2" charset="2"/>
              <a:buChar char="§"/>
            </a:pPr>
            <a:r>
              <a:rPr lang="en-US" dirty="0">
                <a:sym typeface="Webdings" pitchFamily="18" charset="2"/>
              </a:rPr>
              <a:t>Proses filtering </a:t>
            </a:r>
            <a:r>
              <a:rPr lang="en-US" dirty="0" err="1">
                <a:sym typeface="Webdings" pitchFamily="18" charset="2"/>
              </a:rPr>
              <a:t>lebih</a:t>
            </a:r>
            <a:r>
              <a:rPr lang="en-US" dirty="0">
                <a:sym typeface="Webdings" pitchFamily="18" charset="2"/>
              </a:rPr>
              <a:t> </a:t>
            </a:r>
            <a:r>
              <a:rPr lang="en-US" dirty="0" err="1">
                <a:sym typeface="Webdings" pitchFamily="18" charset="2"/>
              </a:rPr>
              <a:t>lambat</a:t>
            </a:r>
            <a:endParaRPr lang="en-US" dirty="0">
              <a:sym typeface="Webdings" pitchFamily="18" charset="2"/>
            </a:endParaRPr>
          </a:p>
          <a:p>
            <a:pPr marL="0" indent="0">
              <a:buNone/>
            </a:pPr>
            <a:endParaRPr lang="en-US" sz="2000" dirty="0">
              <a:sym typeface="Webdings" pitchFamily="18" charset="2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>
            <a:normAutofit/>
          </a:bodyPr>
          <a:lstStyle/>
          <a:p>
            <a:r>
              <a:rPr lang="en-US" sz="3600" b="1" dirty="0">
                <a:effectLst>
                  <a:reflection blurRad="6350" stA="60000" endA="900" endPos="58000" dir="5400000" sy="-100000" algn="bl" rotWithShape="0"/>
                </a:effectLst>
              </a:rPr>
              <a:t>Firewall </a:t>
            </a:r>
            <a:r>
              <a:rPr lang="en-US" sz="1800" b="1" dirty="0" smtClean="0">
                <a:effectLst>
                  <a:reflection blurRad="6350" stA="60000" endA="900" endPos="58000" dir="5400000" sy="-100000" algn="bl" rotWithShape="0"/>
                </a:effectLst>
              </a:rPr>
              <a:t>[4]</a:t>
            </a:r>
            <a:endParaRPr lang="en-US" sz="1800" b="1" dirty="0">
              <a:effectLst>
                <a:reflection blurRad="6350" stA="60000" endA="900" endPos="58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36650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762000"/>
          </a:xfrm>
        </p:spPr>
        <p:txBody>
          <a:bodyPr>
            <a:normAutofit/>
          </a:bodyPr>
          <a:lstStyle/>
          <a:p>
            <a:r>
              <a:rPr lang="en-US" b="1" dirty="0" err="1">
                <a:effectLst>
                  <a:reflection blurRad="6350" stA="60000" endA="900" endPos="58000" dir="5400000" sy="-100000" algn="bl" rotWithShape="0"/>
                </a:effectLst>
              </a:rPr>
              <a:t>Aspek-aspek</a:t>
            </a:r>
            <a:r>
              <a:rPr lang="en-US" b="1" dirty="0">
                <a:effectLst>
                  <a:reflection blurRad="6350" stA="60000" endA="900" endPos="58000" dir="5400000" sy="-100000" algn="bl" rotWithShape="0"/>
                </a:effectLst>
              </a:rPr>
              <a:t> </a:t>
            </a:r>
            <a:r>
              <a:rPr lang="en-US" b="1" dirty="0" err="1">
                <a:effectLst>
                  <a:reflection blurRad="6350" stA="60000" endA="900" endPos="58000" dir="5400000" sy="-100000" algn="bl" rotWithShape="0"/>
                </a:effectLst>
              </a:rPr>
              <a:t>keamanan</a:t>
            </a:r>
            <a:endParaRPr lang="en-US" b="1" dirty="0">
              <a:effectLst>
                <a:reflection blurRad="6350" stA="60000" endA="900" endPos="58000" dir="5400000" sy="-100000" algn="bl" rotWithShape="0"/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10600" cy="5181600"/>
          </a:xfrm>
        </p:spPr>
        <p:txBody>
          <a:bodyPr>
            <a:normAutofit fontScale="92500" lnSpcReduction="10000"/>
          </a:bodyPr>
          <a:lstStyle/>
          <a:p>
            <a:pPr marL="290513" lvl="1" indent="-290513">
              <a:buFont typeface="Wingdings" pitchFamily="2" charset="2"/>
              <a:buChar char="§"/>
            </a:pPr>
            <a:r>
              <a:rPr lang="en-US" sz="2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Confidentiality, </a:t>
            </a:r>
            <a:r>
              <a:rPr lang="en-US" sz="2400" dirty="0" err="1" smtClean="0"/>
              <a:t>Informasi</a:t>
            </a:r>
            <a:r>
              <a:rPr lang="en-US" sz="2400" dirty="0" smtClean="0"/>
              <a:t> </a:t>
            </a:r>
            <a:r>
              <a:rPr lang="en-US" sz="2400" dirty="0"/>
              <a:t>(data) </a:t>
            </a:r>
            <a:r>
              <a:rPr lang="en-US" sz="2400" dirty="0" err="1"/>
              <a:t>hanya</a:t>
            </a:r>
            <a:r>
              <a:rPr lang="en-US" sz="2400" dirty="0"/>
              <a:t> </a:t>
            </a:r>
            <a:r>
              <a:rPr lang="en-US" sz="2400" dirty="0" err="1"/>
              <a:t>bisa</a:t>
            </a:r>
            <a:r>
              <a:rPr lang="en-US" sz="2400" dirty="0"/>
              <a:t> </a:t>
            </a:r>
            <a:r>
              <a:rPr lang="en-US" sz="2400" dirty="0" err="1"/>
              <a:t>diakses</a:t>
            </a:r>
            <a:r>
              <a:rPr lang="en-US" sz="2400" dirty="0"/>
              <a:t> </a:t>
            </a:r>
            <a:r>
              <a:rPr lang="en-US" sz="2400" dirty="0" err="1"/>
              <a:t>oleh</a:t>
            </a:r>
            <a:r>
              <a:rPr lang="en-US" sz="2400" dirty="0"/>
              <a:t> </a:t>
            </a:r>
            <a:r>
              <a:rPr lang="en-US" sz="2400" dirty="0" err="1"/>
              <a:t>pihak</a:t>
            </a:r>
            <a:r>
              <a:rPr lang="en-US" sz="2400" dirty="0"/>
              <a:t> yang </a:t>
            </a:r>
            <a:r>
              <a:rPr lang="en-US" sz="2400" dirty="0" err="1"/>
              <a:t>memiliki</a:t>
            </a:r>
            <a:r>
              <a:rPr lang="en-US" sz="2400" dirty="0"/>
              <a:t> </a:t>
            </a:r>
            <a:r>
              <a:rPr lang="en-US" sz="2400" dirty="0" err="1"/>
              <a:t>wewenang</a:t>
            </a:r>
            <a:r>
              <a:rPr lang="en-US" sz="2400" dirty="0" smtClean="0"/>
              <a:t>.</a:t>
            </a:r>
          </a:p>
          <a:p>
            <a:pPr marL="290513" lvl="1" indent="-290513">
              <a:buFont typeface="Wingdings" pitchFamily="2" charset="2"/>
              <a:buChar char="§"/>
            </a:pPr>
            <a:endParaRPr lang="en-US" sz="2400" dirty="0"/>
          </a:p>
          <a:p>
            <a:pPr marL="290513" lvl="1" indent="-290513">
              <a:buFont typeface="Wingdings" pitchFamily="2" charset="2"/>
              <a:buChar char="§"/>
            </a:pP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Integrity</a:t>
            </a:r>
            <a:r>
              <a:rPr lang="en-US" sz="2400" dirty="0" smtClean="0"/>
              <a:t>, </a:t>
            </a:r>
            <a:r>
              <a:rPr lang="en-US" sz="2400" dirty="0" err="1" smtClean="0"/>
              <a:t>Informasi</a:t>
            </a:r>
            <a:r>
              <a:rPr lang="en-US" sz="2400" dirty="0" smtClean="0"/>
              <a:t> </a:t>
            </a:r>
            <a:r>
              <a:rPr lang="en-US" sz="2400" dirty="0" err="1"/>
              <a:t>hanya</a:t>
            </a:r>
            <a:r>
              <a:rPr lang="en-US" sz="2400" dirty="0"/>
              <a:t>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diubah</a:t>
            </a:r>
            <a:r>
              <a:rPr lang="en-US" sz="2400" dirty="0"/>
              <a:t> </a:t>
            </a:r>
            <a:r>
              <a:rPr lang="en-US" sz="2400" dirty="0" err="1"/>
              <a:t>oleh</a:t>
            </a:r>
            <a:r>
              <a:rPr lang="en-US" sz="2400" dirty="0"/>
              <a:t> </a:t>
            </a:r>
            <a:r>
              <a:rPr lang="en-US" sz="2400" dirty="0" err="1"/>
              <a:t>pihak</a:t>
            </a:r>
            <a:r>
              <a:rPr lang="en-US" sz="2400" dirty="0"/>
              <a:t> yang </a:t>
            </a:r>
            <a:r>
              <a:rPr lang="en-US" sz="2400" dirty="0" err="1"/>
              <a:t>memiliki</a:t>
            </a:r>
            <a:r>
              <a:rPr lang="en-US" sz="2400" dirty="0"/>
              <a:t> </a:t>
            </a:r>
            <a:r>
              <a:rPr lang="en-US" sz="2400" dirty="0" err="1"/>
              <a:t>wewenang</a:t>
            </a:r>
            <a:r>
              <a:rPr lang="en-US" sz="2400" dirty="0"/>
              <a:t>. </a:t>
            </a:r>
            <a:endParaRPr lang="en-US" sz="2400" dirty="0" smtClean="0"/>
          </a:p>
          <a:p>
            <a:pPr marL="290513" lvl="1" indent="-290513">
              <a:buFont typeface="Wingdings" pitchFamily="2" charset="2"/>
              <a:buChar char="§"/>
            </a:pPr>
            <a:endParaRPr lang="en-US" sz="2400" dirty="0"/>
          </a:p>
          <a:p>
            <a:pPr marL="290513" lvl="1" indent="-290513">
              <a:buFont typeface="Wingdings" pitchFamily="2" charset="2"/>
              <a:buChar char="§"/>
            </a:pPr>
            <a:r>
              <a:rPr lang="en-US" sz="2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Availability, </a:t>
            </a:r>
            <a:r>
              <a:rPr lang="en-US" sz="2400" dirty="0" err="1" smtClean="0"/>
              <a:t>Informasi</a:t>
            </a:r>
            <a:r>
              <a:rPr lang="en-US" sz="2400" dirty="0" smtClean="0"/>
              <a:t> </a:t>
            </a:r>
            <a:r>
              <a:rPr lang="en-US" sz="2400" dirty="0" err="1"/>
              <a:t>tersedia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pihak</a:t>
            </a:r>
            <a:r>
              <a:rPr lang="en-US" sz="2400" dirty="0"/>
              <a:t> yang </a:t>
            </a:r>
            <a:r>
              <a:rPr lang="en-US" sz="2400" dirty="0" err="1"/>
              <a:t>memiliki</a:t>
            </a:r>
            <a:r>
              <a:rPr lang="en-US" sz="2400" dirty="0"/>
              <a:t> </a:t>
            </a:r>
            <a:r>
              <a:rPr lang="en-US" sz="2400" dirty="0" err="1"/>
              <a:t>wewenang</a:t>
            </a:r>
            <a:r>
              <a:rPr lang="en-US" sz="2400" dirty="0"/>
              <a:t> </a:t>
            </a:r>
            <a:r>
              <a:rPr lang="en-US" sz="2400" dirty="0" err="1"/>
              <a:t>ketika</a:t>
            </a:r>
            <a:r>
              <a:rPr lang="en-US" sz="2400" dirty="0"/>
              <a:t> </a:t>
            </a:r>
            <a:r>
              <a:rPr lang="en-US" sz="2400" dirty="0" err="1"/>
              <a:t>dibutuhkan</a:t>
            </a:r>
            <a:r>
              <a:rPr lang="en-US" sz="2400" dirty="0"/>
              <a:t>. </a:t>
            </a:r>
            <a:endParaRPr lang="en-US" sz="2400" dirty="0" smtClean="0"/>
          </a:p>
          <a:p>
            <a:pPr marL="290513" lvl="1" indent="-290513">
              <a:buFont typeface="Wingdings" pitchFamily="2" charset="2"/>
              <a:buChar char="§"/>
            </a:pPr>
            <a:endParaRPr lang="en-US" sz="2400" dirty="0"/>
          </a:p>
          <a:p>
            <a:pPr marL="290513" lvl="1" indent="-290513">
              <a:buFont typeface="Wingdings" pitchFamily="2" charset="2"/>
              <a:buChar char="§"/>
            </a:pPr>
            <a:r>
              <a:rPr lang="en-US" sz="2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Authentication, </a:t>
            </a:r>
            <a:r>
              <a:rPr lang="en-US" sz="2400" dirty="0" err="1" smtClean="0"/>
              <a:t>Pihak</a:t>
            </a:r>
            <a:r>
              <a:rPr lang="en-US" sz="2400" dirty="0" smtClean="0"/>
              <a:t> </a:t>
            </a:r>
            <a:r>
              <a:rPr lang="en-US" sz="2400" dirty="0"/>
              <a:t>yang </a:t>
            </a:r>
            <a:r>
              <a:rPr lang="en-US" sz="2400" dirty="0" err="1"/>
              <a:t>terlibat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pertukaran</a:t>
            </a:r>
            <a:r>
              <a:rPr lang="en-US" sz="2400" dirty="0"/>
              <a:t> </a:t>
            </a:r>
            <a:r>
              <a:rPr lang="en-US" sz="2400" dirty="0" err="1"/>
              <a:t>informasi</a:t>
            </a:r>
            <a:r>
              <a:rPr lang="en-US" sz="2400" dirty="0"/>
              <a:t>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diidentifikasi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benar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ada</a:t>
            </a:r>
            <a:r>
              <a:rPr lang="en-US" sz="2400" dirty="0"/>
              <a:t> </a:t>
            </a:r>
            <a:r>
              <a:rPr lang="en-US" sz="2400" dirty="0" err="1"/>
              <a:t>jaminan</a:t>
            </a:r>
            <a:r>
              <a:rPr lang="en-US" sz="2400" dirty="0"/>
              <a:t> </a:t>
            </a:r>
            <a:r>
              <a:rPr lang="en-US" sz="2400" dirty="0" err="1"/>
              <a:t>bahwa</a:t>
            </a:r>
            <a:r>
              <a:rPr lang="en-US" sz="2400" dirty="0"/>
              <a:t> </a:t>
            </a:r>
            <a:r>
              <a:rPr lang="en-US" sz="2400" dirty="0" err="1"/>
              <a:t>identitas</a:t>
            </a:r>
            <a:r>
              <a:rPr lang="en-US" sz="2400" dirty="0"/>
              <a:t> yang </a:t>
            </a:r>
            <a:r>
              <a:rPr lang="en-US" sz="2400" dirty="0" err="1"/>
              <a:t>didapat</a:t>
            </a:r>
            <a:r>
              <a:rPr lang="en-US" sz="2400" dirty="0"/>
              <a:t>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palsu</a:t>
            </a:r>
            <a:r>
              <a:rPr lang="en-US" sz="2400" dirty="0" smtClean="0"/>
              <a:t>.</a:t>
            </a:r>
          </a:p>
          <a:p>
            <a:pPr marL="290513" lvl="1" indent="-290513">
              <a:buFont typeface="Wingdings" pitchFamily="2" charset="2"/>
              <a:buChar char="§"/>
            </a:pPr>
            <a:endParaRPr lang="en-US" sz="2400" dirty="0"/>
          </a:p>
          <a:p>
            <a:pPr marL="290513" lvl="1" indent="-290513">
              <a:buFont typeface="Wingdings" pitchFamily="2" charset="2"/>
              <a:buChar char="§"/>
            </a:pPr>
            <a:r>
              <a:rPr lang="en-US" sz="2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Nonrepudiation, </a:t>
            </a:r>
            <a:r>
              <a:rPr lang="en-US" sz="2400" dirty="0" err="1" smtClean="0"/>
              <a:t>Pengirim</a:t>
            </a:r>
            <a:r>
              <a:rPr lang="en-US" sz="2400" dirty="0" smtClean="0"/>
              <a:t> </a:t>
            </a:r>
            <a:r>
              <a:rPr lang="en-US" sz="2400" dirty="0" err="1"/>
              <a:t>maupun</a:t>
            </a:r>
            <a:r>
              <a:rPr lang="en-US" sz="2400" dirty="0"/>
              <a:t> </a:t>
            </a:r>
            <a:r>
              <a:rPr lang="en-US" sz="2400" dirty="0" err="1" smtClean="0"/>
              <a:t>penerima</a:t>
            </a:r>
            <a:r>
              <a:rPr lang="en-US" sz="2400" dirty="0" smtClean="0"/>
              <a:t> </a:t>
            </a:r>
            <a:r>
              <a:rPr lang="en-US" sz="2400" dirty="0" err="1"/>
              <a:t>informasi</a:t>
            </a:r>
            <a:r>
              <a:rPr lang="en-US" sz="2400" dirty="0"/>
              <a:t>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menyangkal</a:t>
            </a:r>
            <a:r>
              <a:rPr lang="en-US" sz="2400" dirty="0"/>
              <a:t> </a:t>
            </a:r>
            <a:r>
              <a:rPr lang="en-US" sz="2400" dirty="0" err="1"/>
              <a:t>pengiriman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penerimaan</a:t>
            </a:r>
            <a:r>
              <a:rPr lang="en-US" sz="2400" dirty="0"/>
              <a:t> </a:t>
            </a:r>
            <a:r>
              <a:rPr lang="en-US" sz="2400" dirty="0" err="1"/>
              <a:t>pesan</a:t>
            </a:r>
            <a:r>
              <a:rPr lang="en-US" sz="2400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584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810000" cy="48768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b="1" dirty="0" err="1">
                <a:sym typeface="Webdings" pitchFamily="18" charset="2"/>
              </a:rPr>
              <a:t>Posisi</a:t>
            </a:r>
            <a:r>
              <a:rPr lang="en-US" b="1" dirty="0">
                <a:sym typeface="Webdings" pitchFamily="18" charset="2"/>
              </a:rPr>
              <a:t> firewall yang optimal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>
                <a:sym typeface="Webdings" pitchFamily="18" charset="2"/>
              </a:rPr>
              <a:t>Firewall </a:t>
            </a:r>
            <a:r>
              <a:rPr lang="en-US" dirty="0" err="1">
                <a:sym typeface="Webdings" pitchFamily="18" charset="2"/>
              </a:rPr>
              <a:t>diletakkan</a:t>
            </a:r>
            <a:r>
              <a:rPr lang="en-US" dirty="0">
                <a:sym typeface="Webdings" pitchFamily="18" charset="2"/>
              </a:rPr>
              <a:t> di Router/Gateway </a:t>
            </a:r>
            <a:r>
              <a:rPr lang="en-US" dirty="0" err="1">
                <a:sym typeface="Webdings" pitchFamily="18" charset="2"/>
              </a:rPr>
              <a:t>untuk</a:t>
            </a:r>
            <a:r>
              <a:rPr lang="en-US" dirty="0">
                <a:sym typeface="Webdings" pitchFamily="18" charset="2"/>
              </a:rPr>
              <a:t> </a:t>
            </a:r>
            <a:r>
              <a:rPr lang="en-US" dirty="0" err="1">
                <a:sym typeface="Webdings" pitchFamily="18" charset="2"/>
              </a:rPr>
              <a:t>mengantisipasi</a:t>
            </a:r>
            <a:r>
              <a:rPr lang="en-US" dirty="0">
                <a:sym typeface="Webdings" pitchFamily="18" charset="2"/>
              </a:rPr>
              <a:t> </a:t>
            </a:r>
            <a:r>
              <a:rPr lang="en-US" dirty="0" err="1">
                <a:sym typeface="Webdings" pitchFamily="18" charset="2"/>
              </a:rPr>
              <a:t>serangan</a:t>
            </a:r>
            <a:r>
              <a:rPr lang="en-US" dirty="0">
                <a:sym typeface="Webdings" pitchFamily="18" charset="2"/>
              </a:rPr>
              <a:t> </a:t>
            </a:r>
            <a:r>
              <a:rPr lang="en-US" dirty="0" err="1">
                <a:sym typeface="Webdings" pitchFamily="18" charset="2"/>
              </a:rPr>
              <a:t>dari</a:t>
            </a:r>
            <a:r>
              <a:rPr lang="en-US" dirty="0">
                <a:sym typeface="Webdings" pitchFamily="18" charset="2"/>
              </a:rPr>
              <a:t> INTERNET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>
                <a:sym typeface="Webdings" pitchFamily="18" charset="2"/>
              </a:rPr>
              <a:t>Firewall </a:t>
            </a:r>
            <a:r>
              <a:rPr lang="en-US" dirty="0" err="1">
                <a:sym typeface="Webdings" pitchFamily="18" charset="2"/>
              </a:rPr>
              <a:t>diletakkan</a:t>
            </a:r>
            <a:r>
              <a:rPr lang="en-US" dirty="0">
                <a:sym typeface="Webdings" pitchFamily="18" charset="2"/>
              </a:rPr>
              <a:t> di </a:t>
            </a:r>
            <a:r>
              <a:rPr lang="en-US" dirty="0" err="1">
                <a:sym typeface="Webdings" pitchFamily="18" charset="2"/>
              </a:rPr>
              <a:t>Router,NAT</a:t>
            </a:r>
            <a:r>
              <a:rPr lang="en-US" dirty="0">
                <a:sym typeface="Webdings" pitchFamily="18" charset="2"/>
              </a:rPr>
              <a:t> </a:t>
            </a:r>
            <a:r>
              <a:rPr lang="en-US" dirty="0" err="1">
                <a:sym typeface="Webdings" pitchFamily="18" charset="2"/>
              </a:rPr>
              <a:t>untuk</a:t>
            </a:r>
            <a:r>
              <a:rPr lang="en-US" dirty="0">
                <a:sym typeface="Webdings" pitchFamily="18" charset="2"/>
              </a:rPr>
              <a:t> </a:t>
            </a:r>
            <a:r>
              <a:rPr lang="en-US" dirty="0" err="1">
                <a:sym typeface="Webdings" pitchFamily="18" charset="2"/>
              </a:rPr>
              <a:t>mengantisipasi</a:t>
            </a:r>
            <a:r>
              <a:rPr lang="en-US" dirty="0">
                <a:sym typeface="Webdings" pitchFamily="18" charset="2"/>
              </a:rPr>
              <a:t> </a:t>
            </a:r>
            <a:r>
              <a:rPr lang="en-US" dirty="0" err="1">
                <a:sym typeface="Webdings" pitchFamily="18" charset="2"/>
              </a:rPr>
              <a:t>serangan</a:t>
            </a:r>
            <a:r>
              <a:rPr lang="en-US" dirty="0">
                <a:sym typeface="Webdings" pitchFamily="18" charset="2"/>
              </a:rPr>
              <a:t> </a:t>
            </a:r>
            <a:r>
              <a:rPr lang="en-US" dirty="0" err="1">
                <a:sym typeface="Webdings" pitchFamily="18" charset="2"/>
              </a:rPr>
              <a:t>dari</a:t>
            </a:r>
            <a:r>
              <a:rPr lang="en-US" dirty="0">
                <a:sym typeface="Webdings" pitchFamily="18" charset="2"/>
              </a:rPr>
              <a:t> INTRANET</a:t>
            </a:r>
          </a:p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5747605"/>
              </p:ext>
            </p:extLst>
          </p:nvPr>
        </p:nvGraphicFramePr>
        <p:xfrm>
          <a:off x="4572000" y="2133600"/>
          <a:ext cx="4470184" cy="3656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7" name="Photo Editor Photo" r:id="rId3" imgW="5753903" imgH="4704762" progId="MSPhotoEd.3">
                  <p:embed/>
                </p:oleObj>
              </mc:Choice>
              <mc:Fallback>
                <p:oleObj name="Photo Editor Photo" r:id="rId3" imgW="5753903" imgH="4704762" progId="MSPhotoEd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2133600"/>
                        <a:ext cx="4470184" cy="3656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>
            <a:normAutofit/>
          </a:bodyPr>
          <a:lstStyle/>
          <a:p>
            <a:r>
              <a:rPr lang="en-US" sz="3600" b="1" dirty="0">
                <a:effectLst>
                  <a:reflection blurRad="6350" stA="60000" endA="900" endPos="58000" dir="5400000" sy="-100000" algn="bl" rotWithShape="0"/>
                </a:effectLst>
              </a:rPr>
              <a:t>Firewall </a:t>
            </a:r>
            <a:r>
              <a:rPr lang="en-US" sz="1800" b="1" dirty="0" smtClean="0">
                <a:effectLst>
                  <a:reflection blurRad="6350" stA="60000" endA="900" endPos="58000" dir="5400000" sy="-100000" algn="bl" rotWithShape="0"/>
                </a:effectLst>
              </a:rPr>
              <a:t>[5]</a:t>
            </a:r>
            <a:endParaRPr lang="en-US" sz="1800" b="1" dirty="0">
              <a:effectLst>
                <a:reflection blurRad="6350" stA="60000" endA="900" endPos="58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36650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q"/>
            </a:pPr>
            <a:r>
              <a:rPr lang="en-US" b="1" dirty="0" err="1">
                <a:sym typeface="Webdings" pitchFamily="18" charset="2"/>
              </a:rPr>
              <a:t>Contoh</a:t>
            </a:r>
            <a:r>
              <a:rPr lang="en-US" b="1" dirty="0">
                <a:sym typeface="Webdings" pitchFamily="18" charset="2"/>
              </a:rPr>
              <a:t> Firewall </a:t>
            </a:r>
            <a:r>
              <a:rPr lang="en-US" b="1" dirty="0" err="1">
                <a:sym typeface="Webdings" pitchFamily="18" charset="2"/>
              </a:rPr>
              <a:t>dengan</a:t>
            </a:r>
            <a:r>
              <a:rPr lang="en-US" b="1" dirty="0">
                <a:sym typeface="Webdings" pitchFamily="18" charset="2"/>
              </a:rPr>
              <a:t> </a:t>
            </a:r>
            <a:r>
              <a:rPr lang="en-US" b="1" dirty="0" err="1">
                <a:sym typeface="Webdings" pitchFamily="18" charset="2"/>
              </a:rPr>
              <a:t>IPTables</a:t>
            </a:r>
            <a:endParaRPr lang="en-US" b="1" dirty="0">
              <a:sym typeface="Webdings" pitchFamily="18" charset="2"/>
            </a:endParaRPr>
          </a:p>
          <a:p>
            <a:pPr lvl="1">
              <a:buFont typeface="Wingdings" pitchFamily="2" charset="2"/>
              <a:buChar char="§"/>
            </a:pPr>
            <a:r>
              <a:rPr lang="en-US" dirty="0">
                <a:sym typeface="Webdings" pitchFamily="18" charset="2"/>
              </a:rPr>
              <a:t>202.62.9.219 server yang </a:t>
            </a:r>
            <a:r>
              <a:rPr lang="en-US" dirty="0" err="1">
                <a:sym typeface="Webdings" pitchFamily="18" charset="2"/>
              </a:rPr>
              <a:t>didedikasikan</a:t>
            </a:r>
            <a:r>
              <a:rPr lang="en-US" dirty="0">
                <a:sym typeface="Webdings" pitchFamily="18" charset="2"/>
              </a:rPr>
              <a:t> </a:t>
            </a:r>
            <a:r>
              <a:rPr lang="en-US" dirty="0" err="1">
                <a:sym typeface="Webdings" pitchFamily="18" charset="2"/>
              </a:rPr>
              <a:t>khusus</a:t>
            </a:r>
            <a:r>
              <a:rPr lang="en-US" dirty="0">
                <a:sym typeface="Webdings" pitchFamily="18" charset="2"/>
              </a:rPr>
              <a:t> HANYA </a:t>
            </a:r>
            <a:r>
              <a:rPr lang="en-US" dirty="0" err="1">
                <a:sym typeface="Webdings" pitchFamily="18" charset="2"/>
              </a:rPr>
              <a:t>untuk</a:t>
            </a:r>
            <a:r>
              <a:rPr lang="en-US" dirty="0">
                <a:sym typeface="Webdings" pitchFamily="18" charset="2"/>
              </a:rPr>
              <a:t> Web Server, </a:t>
            </a:r>
            <a:r>
              <a:rPr lang="en-US" dirty="0" err="1">
                <a:sym typeface="Webdings" pitchFamily="18" charset="2"/>
              </a:rPr>
              <a:t>maka</a:t>
            </a:r>
            <a:r>
              <a:rPr lang="en-US" dirty="0">
                <a:sym typeface="Webdings" pitchFamily="18" charset="2"/>
              </a:rPr>
              <a:t> </a:t>
            </a:r>
            <a:r>
              <a:rPr lang="en-US" dirty="0" err="1">
                <a:sym typeface="Webdings" pitchFamily="18" charset="2"/>
              </a:rPr>
              <a:t>seluruh</a:t>
            </a:r>
            <a:r>
              <a:rPr lang="en-US" dirty="0">
                <a:sym typeface="Webdings" pitchFamily="18" charset="2"/>
              </a:rPr>
              <a:t> </a:t>
            </a:r>
            <a:r>
              <a:rPr lang="en-US" dirty="0" err="1">
                <a:sym typeface="Webdings" pitchFamily="18" charset="2"/>
              </a:rPr>
              <a:t>paket</a:t>
            </a:r>
            <a:r>
              <a:rPr lang="en-US" dirty="0">
                <a:sym typeface="Webdings" pitchFamily="18" charset="2"/>
              </a:rPr>
              <a:t> </a:t>
            </a:r>
            <a:r>
              <a:rPr lang="en-US" dirty="0" err="1">
                <a:sym typeface="Webdings" pitchFamily="18" charset="2"/>
              </a:rPr>
              <a:t>dari</a:t>
            </a:r>
            <a:r>
              <a:rPr lang="en-US" dirty="0">
                <a:sym typeface="Webdings" pitchFamily="18" charset="2"/>
              </a:rPr>
              <a:t> internet </a:t>
            </a:r>
            <a:r>
              <a:rPr lang="en-US" dirty="0" err="1">
                <a:sym typeface="Webdings" pitchFamily="18" charset="2"/>
              </a:rPr>
              <a:t>ditolak</a:t>
            </a:r>
            <a:r>
              <a:rPr lang="en-US" dirty="0">
                <a:sym typeface="Webdings" pitchFamily="18" charset="2"/>
              </a:rPr>
              <a:t> </a:t>
            </a:r>
            <a:r>
              <a:rPr lang="en-US" dirty="0" err="1">
                <a:sym typeface="Webdings" pitchFamily="18" charset="2"/>
              </a:rPr>
              <a:t>kecuali</a:t>
            </a:r>
            <a:r>
              <a:rPr lang="en-US" dirty="0">
                <a:sym typeface="Webdings" pitchFamily="18" charset="2"/>
              </a:rPr>
              <a:t> </a:t>
            </a:r>
            <a:r>
              <a:rPr lang="en-US" dirty="0" err="1">
                <a:sym typeface="Webdings" pitchFamily="18" charset="2"/>
              </a:rPr>
              <a:t>protokol</a:t>
            </a:r>
            <a:r>
              <a:rPr lang="en-US" dirty="0">
                <a:sym typeface="Webdings" pitchFamily="18" charset="2"/>
              </a:rPr>
              <a:t> TCP </a:t>
            </a:r>
            <a:r>
              <a:rPr lang="en-US" dirty="0" err="1">
                <a:sym typeface="Webdings" pitchFamily="18" charset="2"/>
              </a:rPr>
              <a:t>dengan</a:t>
            </a:r>
            <a:r>
              <a:rPr lang="en-US" dirty="0">
                <a:sym typeface="Webdings" pitchFamily="18" charset="2"/>
              </a:rPr>
              <a:t> destination port 80 </a:t>
            </a:r>
            <a:r>
              <a:rPr lang="en-US" dirty="0" err="1">
                <a:sym typeface="Webdings" pitchFamily="18" charset="2"/>
              </a:rPr>
              <a:t>dengan</a:t>
            </a:r>
            <a:r>
              <a:rPr lang="en-US" dirty="0">
                <a:sym typeface="Webdings" pitchFamily="18" charset="2"/>
              </a:rPr>
              <a:t> </a:t>
            </a:r>
            <a:r>
              <a:rPr lang="en-US" dirty="0" err="1">
                <a:sym typeface="Webdings" pitchFamily="18" charset="2"/>
              </a:rPr>
              <a:t>cara</a:t>
            </a:r>
            <a:r>
              <a:rPr lang="en-US" dirty="0">
                <a:sym typeface="Webdings" pitchFamily="18" charset="2"/>
              </a:rPr>
              <a:t> filtering </a:t>
            </a:r>
            <a:r>
              <a:rPr lang="en-US" dirty="0" err="1">
                <a:sym typeface="Webdings" pitchFamily="18" charset="2"/>
              </a:rPr>
              <a:t>paket</a:t>
            </a:r>
            <a:r>
              <a:rPr lang="en-US" dirty="0">
                <a:sym typeface="Webdings" pitchFamily="18" charset="2"/>
              </a:rPr>
              <a:t> di Router/Gateway (202.62.9.217)</a:t>
            </a:r>
          </a:p>
          <a:p>
            <a:pPr lvl="1">
              <a:buNone/>
            </a:pPr>
            <a:endParaRPr lang="en-US" dirty="0">
              <a:latin typeface="Book Antiqua" pitchFamily="18" charset="0"/>
              <a:sym typeface="Webdings" pitchFamily="18" charset="2"/>
            </a:endParaRPr>
          </a:p>
          <a:p>
            <a:pPr lvl="1">
              <a:buNone/>
            </a:pPr>
            <a:r>
              <a:rPr lang="en-US" sz="1400" b="1" dirty="0">
                <a:latin typeface="Courier New" pitchFamily="49" charset="0"/>
                <a:sym typeface="Webdings" pitchFamily="18" charset="2"/>
              </a:rPr>
              <a:t>	#</a:t>
            </a:r>
            <a:r>
              <a:rPr lang="en-US" sz="1400" b="1" dirty="0" err="1">
                <a:latin typeface="Courier New" pitchFamily="49" charset="0"/>
                <a:sym typeface="Webdings" pitchFamily="18" charset="2"/>
              </a:rPr>
              <a:t>iptables</a:t>
            </a:r>
            <a:r>
              <a:rPr lang="en-US" sz="1400" b="1" dirty="0">
                <a:latin typeface="Courier New" pitchFamily="49" charset="0"/>
                <a:sym typeface="Webdings" pitchFamily="18" charset="2"/>
              </a:rPr>
              <a:t> –A FORWARD –p </a:t>
            </a:r>
            <a:r>
              <a:rPr lang="en-US" sz="1400" b="1" dirty="0" err="1">
                <a:latin typeface="Courier New" pitchFamily="49" charset="0"/>
                <a:sym typeface="Webdings" pitchFamily="18" charset="2"/>
              </a:rPr>
              <a:t>tcp</a:t>
            </a:r>
            <a:r>
              <a:rPr lang="en-US" sz="1400" b="1" dirty="0">
                <a:latin typeface="Courier New" pitchFamily="49" charset="0"/>
                <a:sym typeface="Webdings" pitchFamily="18" charset="2"/>
              </a:rPr>
              <a:t> –s 0.0.0.0/0 –d 202.62.9.219 –</a:t>
            </a:r>
            <a:r>
              <a:rPr lang="en-US" sz="1400" b="1" dirty="0" err="1">
                <a:latin typeface="Courier New" pitchFamily="49" charset="0"/>
                <a:sym typeface="Webdings" pitchFamily="18" charset="2"/>
              </a:rPr>
              <a:t>dport</a:t>
            </a:r>
            <a:r>
              <a:rPr lang="en-US" sz="1400" b="1" dirty="0">
                <a:latin typeface="Courier New" pitchFamily="49" charset="0"/>
                <a:sym typeface="Webdings" pitchFamily="18" charset="2"/>
              </a:rPr>
              <a:t> 80 –j ACCEPT</a:t>
            </a:r>
          </a:p>
          <a:p>
            <a:pPr lvl="1">
              <a:buNone/>
            </a:pPr>
            <a:r>
              <a:rPr lang="en-US" sz="1400" b="1" dirty="0">
                <a:latin typeface="Courier New" pitchFamily="49" charset="0"/>
                <a:sym typeface="Webdings" pitchFamily="18" charset="2"/>
              </a:rPr>
              <a:t>	#</a:t>
            </a:r>
            <a:r>
              <a:rPr lang="en-US" sz="1400" b="1" dirty="0" err="1">
                <a:latin typeface="Courier New" pitchFamily="49" charset="0"/>
                <a:sym typeface="Webdings" pitchFamily="18" charset="2"/>
              </a:rPr>
              <a:t>iptables</a:t>
            </a:r>
            <a:r>
              <a:rPr lang="en-US" sz="1400" b="1" dirty="0">
                <a:latin typeface="Courier New" pitchFamily="49" charset="0"/>
                <a:sym typeface="Webdings" pitchFamily="18" charset="2"/>
              </a:rPr>
              <a:t> –A FORWARD –p </a:t>
            </a:r>
            <a:r>
              <a:rPr lang="en-US" sz="1400" b="1" dirty="0" err="1">
                <a:latin typeface="Courier New" pitchFamily="49" charset="0"/>
                <a:sym typeface="Webdings" pitchFamily="18" charset="2"/>
              </a:rPr>
              <a:t>tcp</a:t>
            </a:r>
            <a:r>
              <a:rPr lang="en-US" sz="1400" b="1" dirty="0">
                <a:latin typeface="Courier New" pitchFamily="49" charset="0"/>
                <a:sym typeface="Webdings" pitchFamily="18" charset="2"/>
              </a:rPr>
              <a:t> –s 0.0.0.0/0 –d 202.62.9.219 –j DROP</a:t>
            </a:r>
          </a:p>
          <a:p>
            <a:pPr lvl="1">
              <a:buNone/>
            </a:pPr>
            <a:r>
              <a:rPr lang="en-US" sz="1400" b="1" dirty="0">
                <a:latin typeface="Courier New" pitchFamily="49" charset="0"/>
                <a:sym typeface="Webdings" pitchFamily="18" charset="2"/>
              </a:rPr>
              <a:t>	#</a:t>
            </a:r>
            <a:r>
              <a:rPr lang="en-US" sz="1400" b="1" dirty="0" err="1">
                <a:latin typeface="Courier New" pitchFamily="49" charset="0"/>
                <a:sym typeface="Webdings" pitchFamily="18" charset="2"/>
              </a:rPr>
              <a:t>iptables</a:t>
            </a:r>
            <a:r>
              <a:rPr lang="en-US" sz="1400" b="1" dirty="0">
                <a:latin typeface="Courier New" pitchFamily="49" charset="0"/>
                <a:sym typeface="Webdings" pitchFamily="18" charset="2"/>
              </a:rPr>
              <a:t> –A FORWARD –p </a:t>
            </a:r>
            <a:r>
              <a:rPr lang="en-US" sz="1400" b="1" dirty="0" err="1">
                <a:latin typeface="Courier New" pitchFamily="49" charset="0"/>
                <a:sym typeface="Webdings" pitchFamily="18" charset="2"/>
              </a:rPr>
              <a:t>udp</a:t>
            </a:r>
            <a:r>
              <a:rPr lang="en-US" sz="1400" b="1" dirty="0">
                <a:latin typeface="Courier New" pitchFamily="49" charset="0"/>
                <a:sym typeface="Webdings" pitchFamily="18" charset="2"/>
              </a:rPr>
              <a:t> –s 0.0.0.0/0 –d 202.62.9.219 –j DROP</a:t>
            </a:r>
          </a:p>
          <a:p>
            <a:pPr lvl="1">
              <a:buNone/>
            </a:pPr>
            <a:endParaRPr lang="en-US" sz="1400" b="1" dirty="0">
              <a:latin typeface="Courier New" pitchFamily="49" charset="0"/>
              <a:sym typeface="Webdings" pitchFamily="18" charset="2"/>
            </a:endParaRPr>
          </a:p>
          <a:p>
            <a:pPr lvl="1">
              <a:buFont typeface="Wingdings" pitchFamily="2" charset="2"/>
              <a:buChar char="§"/>
            </a:pPr>
            <a:r>
              <a:rPr lang="en-US" dirty="0" err="1">
                <a:sym typeface="Webdings" pitchFamily="18" charset="2"/>
              </a:rPr>
              <a:t>Jaringan</a:t>
            </a:r>
            <a:r>
              <a:rPr lang="en-US" dirty="0">
                <a:sym typeface="Webdings" pitchFamily="18" charset="2"/>
              </a:rPr>
              <a:t> Intranet </a:t>
            </a:r>
            <a:r>
              <a:rPr lang="en-US" dirty="0" err="1">
                <a:sym typeface="Webdings" pitchFamily="18" charset="2"/>
              </a:rPr>
              <a:t>terkena</a:t>
            </a:r>
            <a:r>
              <a:rPr lang="en-US" dirty="0">
                <a:sym typeface="Webdings" pitchFamily="18" charset="2"/>
              </a:rPr>
              <a:t> virus </a:t>
            </a:r>
            <a:r>
              <a:rPr lang="en-US" dirty="0" err="1">
                <a:sym typeface="Webdings" pitchFamily="18" charset="2"/>
              </a:rPr>
              <a:t>brontok</a:t>
            </a:r>
            <a:r>
              <a:rPr lang="en-US" dirty="0">
                <a:sym typeface="Webdings" pitchFamily="18" charset="2"/>
              </a:rPr>
              <a:t> yang </a:t>
            </a:r>
            <a:r>
              <a:rPr lang="en-US" dirty="0" err="1">
                <a:sym typeface="Webdings" pitchFamily="18" charset="2"/>
              </a:rPr>
              <a:t>salah</a:t>
            </a:r>
            <a:r>
              <a:rPr lang="en-US" dirty="0">
                <a:sym typeface="Webdings" pitchFamily="18" charset="2"/>
              </a:rPr>
              <a:t> </a:t>
            </a:r>
            <a:r>
              <a:rPr lang="en-US" dirty="0" err="1">
                <a:sym typeface="Webdings" pitchFamily="18" charset="2"/>
              </a:rPr>
              <a:t>satu</a:t>
            </a:r>
            <a:r>
              <a:rPr lang="en-US" dirty="0">
                <a:sym typeface="Webdings" pitchFamily="18" charset="2"/>
              </a:rPr>
              <a:t> </a:t>
            </a:r>
            <a:r>
              <a:rPr lang="en-US" dirty="0" err="1">
                <a:sym typeface="Webdings" pitchFamily="18" charset="2"/>
              </a:rPr>
              <a:t>efeknya</a:t>
            </a:r>
            <a:r>
              <a:rPr lang="en-US" dirty="0">
                <a:sym typeface="Webdings" pitchFamily="18" charset="2"/>
              </a:rPr>
              <a:t> </a:t>
            </a:r>
            <a:r>
              <a:rPr lang="en-US" dirty="0" err="1">
                <a:sym typeface="Webdings" pitchFamily="18" charset="2"/>
              </a:rPr>
              <a:t>adalah</a:t>
            </a:r>
            <a:r>
              <a:rPr lang="en-US" dirty="0">
                <a:sym typeface="Webdings" pitchFamily="18" charset="2"/>
              </a:rPr>
              <a:t> client-client yang </a:t>
            </a:r>
            <a:r>
              <a:rPr lang="en-US" dirty="0" err="1">
                <a:sym typeface="Webdings" pitchFamily="18" charset="2"/>
              </a:rPr>
              <a:t>terkena</a:t>
            </a:r>
            <a:r>
              <a:rPr lang="en-US" dirty="0">
                <a:sym typeface="Webdings" pitchFamily="18" charset="2"/>
              </a:rPr>
              <a:t> virus </a:t>
            </a:r>
            <a:r>
              <a:rPr lang="en-US" dirty="0" err="1">
                <a:sym typeface="Webdings" pitchFamily="18" charset="2"/>
              </a:rPr>
              <a:t>ini</a:t>
            </a:r>
            <a:r>
              <a:rPr lang="en-US" dirty="0">
                <a:sym typeface="Webdings" pitchFamily="18" charset="2"/>
              </a:rPr>
              <a:t> </a:t>
            </a:r>
            <a:r>
              <a:rPr lang="en-US" dirty="0" err="1">
                <a:sym typeface="Webdings" pitchFamily="18" charset="2"/>
              </a:rPr>
              <a:t>melakukan</a:t>
            </a:r>
            <a:r>
              <a:rPr lang="en-US" dirty="0">
                <a:sym typeface="Webdings" pitchFamily="18" charset="2"/>
              </a:rPr>
              <a:t> flooding ICMP </a:t>
            </a:r>
            <a:r>
              <a:rPr lang="en-US" dirty="0" err="1">
                <a:sym typeface="Webdings" pitchFamily="18" charset="2"/>
              </a:rPr>
              <a:t>ke</a:t>
            </a:r>
            <a:r>
              <a:rPr lang="en-US" dirty="0">
                <a:sym typeface="Webdings" pitchFamily="18" charset="2"/>
              </a:rPr>
              <a:t> </a:t>
            </a:r>
            <a:r>
              <a:rPr lang="en-US" dirty="0" err="1">
                <a:sym typeface="Webdings" pitchFamily="18" charset="2"/>
              </a:rPr>
              <a:t>situs</a:t>
            </a:r>
            <a:r>
              <a:rPr lang="en-US" dirty="0">
                <a:sym typeface="Webdings" pitchFamily="18" charset="2"/>
              </a:rPr>
              <a:t> 71tahun.com (70.84.171.179)</a:t>
            </a:r>
          </a:p>
          <a:p>
            <a:pPr lvl="1">
              <a:buNone/>
            </a:pPr>
            <a:endParaRPr lang="en-US" dirty="0">
              <a:latin typeface="Book Antiqua" pitchFamily="18" charset="0"/>
              <a:sym typeface="Webdings" pitchFamily="18" charset="2"/>
            </a:endParaRPr>
          </a:p>
          <a:p>
            <a:pPr lvl="1">
              <a:buNone/>
            </a:pPr>
            <a:r>
              <a:rPr lang="en-US" sz="1400" b="1" dirty="0">
                <a:latin typeface="Courier New" pitchFamily="49" charset="0"/>
                <a:sym typeface="Webdings" pitchFamily="18" charset="2"/>
              </a:rPr>
              <a:t>	#</a:t>
            </a:r>
            <a:r>
              <a:rPr lang="en-US" sz="1400" b="1" dirty="0" err="1">
                <a:latin typeface="Courier New" pitchFamily="49" charset="0"/>
                <a:sym typeface="Webdings" pitchFamily="18" charset="2"/>
              </a:rPr>
              <a:t>iptables</a:t>
            </a:r>
            <a:r>
              <a:rPr lang="en-US" sz="1400" b="1" dirty="0">
                <a:latin typeface="Courier New" pitchFamily="49" charset="0"/>
                <a:sym typeface="Webdings" pitchFamily="18" charset="2"/>
              </a:rPr>
              <a:t> –A FORWARD –p </a:t>
            </a:r>
            <a:r>
              <a:rPr lang="en-US" sz="1400" b="1" dirty="0" err="1">
                <a:latin typeface="Courier New" pitchFamily="49" charset="0"/>
                <a:sym typeface="Webdings" pitchFamily="18" charset="2"/>
              </a:rPr>
              <a:t>icmp</a:t>
            </a:r>
            <a:r>
              <a:rPr lang="en-US" sz="1400" b="1" dirty="0">
                <a:latin typeface="Courier New" pitchFamily="49" charset="0"/>
                <a:sym typeface="Webdings" pitchFamily="18" charset="2"/>
              </a:rPr>
              <a:t> –s 0.0.0.0/0 –d 70.84.171.179 –j DROP</a:t>
            </a:r>
          </a:p>
          <a:p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>
            <a:normAutofit/>
          </a:bodyPr>
          <a:lstStyle/>
          <a:p>
            <a:r>
              <a:rPr lang="en-US" sz="3600" b="1" dirty="0">
                <a:effectLst>
                  <a:reflection blurRad="6350" stA="60000" endA="900" endPos="58000" dir="5400000" sy="-100000" algn="bl" rotWithShape="0"/>
                </a:effectLst>
              </a:rPr>
              <a:t>Firewall </a:t>
            </a:r>
            <a:r>
              <a:rPr lang="en-US" sz="1800" b="1" dirty="0" smtClean="0">
                <a:effectLst>
                  <a:reflection blurRad="6350" stA="60000" endA="900" endPos="58000" dir="5400000" sy="-100000" algn="bl" rotWithShape="0"/>
                </a:effectLst>
              </a:rPr>
              <a:t>[6]</a:t>
            </a:r>
            <a:endParaRPr lang="en-US" sz="1800" b="1" dirty="0">
              <a:effectLst>
                <a:reflection blurRad="6350" stA="60000" endA="900" endPos="58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36650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effectLst>
                  <a:reflection blurRad="6350" stA="60000" endA="900" endPos="58000" dir="5400000" sy="-100000" algn="bl" rotWithShape="0"/>
                </a:effectLst>
              </a:rPr>
              <a:t>IDS (Intrusion Detection System) </a:t>
            </a:r>
            <a:r>
              <a:rPr lang="en-US" sz="1800" b="1" dirty="0" smtClean="0">
                <a:effectLst>
                  <a:reflection blurRad="6350" stA="60000" endA="900" endPos="58000" dir="5400000" sy="-100000" algn="bl" rotWithShape="0"/>
                </a:effectLst>
              </a:rPr>
              <a:t>[1]</a:t>
            </a:r>
            <a:endParaRPr lang="en-US" sz="1800" b="1" dirty="0">
              <a:effectLst>
                <a:reflection blurRad="6350" stA="60000" endA="900" endPos="58000" dir="5400000" sy="-100000" algn="bl" rotWithShape="0"/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q"/>
            </a:pPr>
            <a:r>
              <a:rPr lang="en-US" b="1" dirty="0">
                <a:sym typeface="Webdings" pitchFamily="18" charset="2"/>
              </a:rPr>
              <a:t>Cara </a:t>
            </a:r>
            <a:r>
              <a:rPr lang="en-US" b="1" dirty="0" err="1">
                <a:sym typeface="Webdings" pitchFamily="18" charset="2"/>
              </a:rPr>
              <a:t>deteksi</a:t>
            </a:r>
            <a:endParaRPr lang="en-US" b="1" i="1" dirty="0">
              <a:sym typeface="Webdings" pitchFamily="18" charset="2"/>
            </a:endParaRPr>
          </a:p>
          <a:p>
            <a:pPr lvl="1">
              <a:buSzPct val="125000"/>
              <a:buFont typeface="Wingdings" pitchFamily="2" charset="2"/>
              <a:buChar char="§"/>
            </a:pPr>
            <a:r>
              <a:rPr lang="en-US" dirty="0" err="1">
                <a:cs typeface="Times New Roman" charset="0"/>
              </a:rPr>
              <a:t>Deteksi</a:t>
            </a:r>
            <a:r>
              <a:rPr lang="en-US" dirty="0">
                <a:cs typeface="Times New Roman" charset="0"/>
              </a:rPr>
              <a:t> anomaly (</a:t>
            </a:r>
            <a:r>
              <a:rPr lang="en-US" dirty="0" err="1">
                <a:cs typeface="Times New Roman" charset="0"/>
              </a:rPr>
              <a:t>prosessor</a:t>
            </a:r>
            <a:r>
              <a:rPr lang="en-US" dirty="0">
                <a:cs typeface="Times New Roman" charset="0"/>
              </a:rPr>
              <a:t>, bandwidth, memory </a:t>
            </a:r>
            <a:r>
              <a:rPr lang="en-US" dirty="0" err="1">
                <a:cs typeface="Times New Roman" charset="0"/>
              </a:rPr>
              <a:t>dan</a:t>
            </a:r>
            <a:r>
              <a:rPr lang="en-US" dirty="0">
                <a:cs typeface="Times New Roman" charset="0"/>
              </a:rPr>
              <a:t> lain-lain)</a:t>
            </a:r>
          </a:p>
          <a:p>
            <a:pPr lvl="1">
              <a:buSzPct val="125000"/>
              <a:buFont typeface="Wingdings" pitchFamily="2" charset="2"/>
              <a:buChar char="§"/>
            </a:pPr>
            <a:r>
              <a:rPr lang="en-US" dirty="0">
                <a:cs typeface="Times New Roman" charset="0"/>
              </a:rPr>
              <a:t>Signature yang </a:t>
            </a:r>
            <a:r>
              <a:rPr lang="en-US" dirty="0" err="1">
                <a:cs typeface="Times New Roman" charset="0"/>
              </a:rPr>
              <a:t>disimpan</a:t>
            </a:r>
            <a:r>
              <a:rPr lang="en-US" dirty="0">
                <a:cs typeface="Times New Roman" charset="0"/>
              </a:rPr>
              <a:t> </a:t>
            </a:r>
            <a:r>
              <a:rPr lang="en-US" dirty="0" err="1">
                <a:cs typeface="Times New Roman" charset="0"/>
              </a:rPr>
              <a:t>dalam</a:t>
            </a:r>
            <a:r>
              <a:rPr lang="en-US" dirty="0">
                <a:cs typeface="Times New Roman" charset="0"/>
              </a:rPr>
              <a:t> database</a:t>
            </a:r>
          </a:p>
          <a:p>
            <a:pPr lvl="1">
              <a:buSzPct val="125000"/>
              <a:buNone/>
            </a:pPr>
            <a:endParaRPr lang="en-US" sz="2400" dirty="0">
              <a:cs typeface="Times New Roman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sz="2800" b="1" dirty="0">
                <a:sym typeface="Webdings" pitchFamily="18" charset="2"/>
              </a:rPr>
              <a:t> </a:t>
            </a:r>
            <a:r>
              <a:rPr lang="en-US" b="1" dirty="0" err="1">
                <a:sym typeface="Webdings" pitchFamily="18" charset="2"/>
              </a:rPr>
              <a:t>Serangan</a:t>
            </a:r>
            <a:r>
              <a:rPr lang="en-US" b="1" dirty="0">
                <a:sym typeface="Webdings" pitchFamily="18" charset="2"/>
              </a:rPr>
              <a:t> </a:t>
            </a:r>
            <a:r>
              <a:rPr lang="en-US" b="1" dirty="0" err="1">
                <a:sym typeface="Webdings" pitchFamily="18" charset="2"/>
              </a:rPr>
              <a:t>terdeteksi</a:t>
            </a:r>
            <a:r>
              <a:rPr lang="en-US" b="1" dirty="0">
                <a:sym typeface="Webdings" pitchFamily="18" charset="2"/>
              </a:rPr>
              <a:t>, </a:t>
            </a:r>
            <a:r>
              <a:rPr lang="en-US" b="1" dirty="0" err="1">
                <a:sym typeface="Webdings" pitchFamily="18" charset="2"/>
              </a:rPr>
              <a:t>lalu</a:t>
            </a:r>
            <a:r>
              <a:rPr lang="en-US" b="1" dirty="0">
                <a:sym typeface="Webdings" pitchFamily="18" charset="2"/>
              </a:rPr>
              <a:t> </a:t>
            </a:r>
            <a:r>
              <a:rPr lang="en-US" b="1" dirty="0" err="1">
                <a:sym typeface="Webdings" pitchFamily="18" charset="2"/>
              </a:rPr>
              <a:t>apa</a:t>
            </a:r>
            <a:r>
              <a:rPr lang="en-US" b="1" dirty="0">
                <a:sym typeface="Webdings" pitchFamily="18" charset="2"/>
              </a:rPr>
              <a:t>?</a:t>
            </a:r>
            <a:endParaRPr lang="en-US" b="1" i="1" dirty="0">
              <a:sym typeface="Webdings" pitchFamily="18" charset="2"/>
            </a:endParaRPr>
          </a:p>
          <a:p>
            <a:pPr lvl="1">
              <a:buSzPct val="125000"/>
              <a:buFont typeface="Wingdings" pitchFamily="2" charset="2"/>
              <a:buChar char="§"/>
            </a:pPr>
            <a:r>
              <a:rPr lang="en-US" dirty="0">
                <a:cs typeface="Times New Roman" charset="0"/>
              </a:rPr>
              <a:t>Alert via SMS, email </a:t>
            </a:r>
            <a:r>
              <a:rPr lang="en-US" dirty="0" err="1">
                <a:cs typeface="Times New Roman" charset="0"/>
              </a:rPr>
              <a:t>dan</a:t>
            </a:r>
            <a:r>
              <a:rPr lang="en-US" dirty="0">
                <a:cs typeface="Times New Roman" charset="0"/>
              </a:rPr>
              <a:t> lain-lain</a:t>
            </a:r>
          </a:p>
          <a:p>
            <a:pPr lvl="1">
              <a:buSzPct val="125000"/>
              <a:buFont typeface="Wingdings" pitchFamily="2" charset="2"/>
              <a:buChar char="§"/>
            </a:pPr>
            <a:r>
              <a:rPr lang="en-US" dirty="0" err="1">
                <a:cs typeface="Times New Roman" charset="0"/>
              </a:rPr>
              <a:t>Konfigurasi</a:t>
            </a:r>
            <a:r>
              <a:rPr lang="en-US" dirty="0">
                <a:cs typeface="Times New Roman" charset="0"/>
              </a:rPr>
              <a:t> </a:t>
            </a:r>
            <a:r>
              <a:rPr lang="en-US" dirty="0" err="1">
                <a:cs typeface="Times New Roman" charset="0"/>
              </a:rPr>
              <a:t>ulang</a:t>
            </a:r>
            <a:r>
              <a:rPr lang="en-US" dirty="0">
                <a:cs typeface="Times New Roman" charset="0"/>
              </a:rPr>
              <a:t> firewall</a:t>
            </a:r>
          </a:p>
          <a:p>
            <a:pPr lvl="1">
              <a:buSzPct val="125000"/>
              <a:buFont typeface="Wingdings" pitchFamily="2" charset="2"/>
              <a:buChar char="§"/>
            </a:pPr>
            <a:r>
              <a:rPr lang="en-US" dirty="0" err="1">
                <a:cs typeface="Times New Roman" charset="0"/>
              </a:rPr>
              <a:t>Menjalankan</a:t>
            </a:r>
            <a:r>
              <a:rPr lang="en-US" dirty="0">
                <a:cs typeface="Times New Roman" charset="0"/>
              </a:rPr>
              <a:t> program </a:t>
            </a:r>
            <a:r>
              <a:rPr lang="en-US" dirty="0" err="1">
                <a:cs typeface="Times New Roman" charset="0"/>
              </a:rPr>
              <a:t>respon</a:t>
            </a:r>
            <a:r>
              <a:rPr lang="en-US" dirty="0">
                <a:cs typeface="Times New Roman" charset="0"/>
              </a:rPr>
              <a:t> </a:t>
            </a:r>
            <a:r>
              <a:rPr lang="en-US" dirty="0" err="1">
                <a:cs typeface="Times New Roman" charset="0"/>
              </a:rPr>
              <a:t>terhadap</a:t>
            </a:r>
            <a:r>
              <a:rPr lang="en-US" dirty="0">
                <a:cs typeface="Times New Roman" charset="0"/>
              </a:rPr>
              <a:t> </a:t>
            </a:r>
            <a:r>
              <a:rPr lang="en-US" dirty="0" err="1">
                <a:cs typeface="Times New Roman" charset="0"/>
              </a:rPr>
              <a:t>serangan</a:t>
            </a:r>
            <a:endParaRPr lang="en-US" dirty="0">
              <a:cs typeface="Times New Roman" charset="0"/>
            </a:endParaRPr>
          </a:p>
          <a:p>
            <a:pPr lvl="1">
              <a:buSzPct val="125000"/>
              <a:buFont typeface="Wingdings" pitchFamily="2" charset="2"/>
              <a:buChar char="§"/>
            </a:pPr>
            <a:r>
              <a:rPr lang="en-US" dirty="0">
                <a:sym typeface="Webdings" pitchFamily="18" charset="2"/>
              </a:rPr>
              <a:t>Logging </a:t>
            </a:r>
            <a:r>
              <a:rPr lang="en-US" dirty="0" err="1">
                <a:sym typeface="Webdings" pitchFamily="18" charset="2"/>
              </a:rPr>
              <a:t>serangan</a:t>
            </a:r>
            <a:r>
              <a:rPr lang="en-US" dirty="0">
                <a:sym typeface="Webdings" pitchFamily="18" charset="2"/>
              </a:rPr>
              <a:t> </a:t>
            </a:r>
            <a:r>
              <a:rPr lang="en-US" dirty="0" err="1">
                <a:sym typeface="Webdings" pitchFamily="18" charset="2"/>
              </a:rPr>
              <a:t>dan</a:t>
            </a:r>
            <a:r>
              <a:rPr lang="en-US" dirty="0">
                <a:sym typeface="Webdings" pitchFamily="18" charset="2"/>
              </a:rPr>
              <a:t> event</a:t>
            </a:r>
          </a:p>
          <a:p>
            <a:pPr lvl="1">
              <a:buSzPct val="125000"/>
              <a:buFont typeface="Wingdings" pitchFamily="2" charset="2"/>
              <a:buChar char="§"/>
            </a:pPr>
            <a:endParaRPr lang="en-US" dirty="0">
              <a:sym typeface="Webdings" pitchFamily="18" charset="2"/>
            </a:endParaRPr>
          </a:p>
          <a:p>
            <a:pPr>
              <a:buFont typeface="Wingdings" pitchFamily="2" charset="2"/>
              <a:buChar char="q"/>
            </a:pPr>
            <a:r>
              <a:rPr lang="en-US" b="1" dirty="0">
                <a:sym typeface="Webdings" pitchFamily="18" charset="2"/>
              </a:rPr>
              <a:t> </a:t>
            </a:r>
            <a:r>
              <a:rPr lang="en-US" b="1" dirty="0" err="1">
                <a:sym typeface="Webdings" pitchFamily="18" charset="2"/>
              </a:rPr>
              <a:t>Jenis-Jenis</a:t>
            </a:r>
            <a:endParaRPr lang="en-US" b="1" i="1" dirty="0">
              <a:sym typeface="Webdings" pitchFamily="18" charset="2"/>
            </a:endParaRPr>
          </a:p>
          <a:p>
            <a:pPr lvl="1">
              <a:buSzPct val="125000"/>
              <a:buFont typeface="Wingdings" pitchFamily="2" charset="2"/>
              <a:buChar char="§"/>
            </a:pPr>
            <a:r>
              <a:rPr lang="en-US" dirty="0">
                <a:cs typeface="Times New Roman" charset="0"/>
              </a:rPr>
              <a:t>Network IDS</a:t>
            </a:r>
          </a:p>
          <a:p>
            <a:pPr lvl="1">
              <a:buSzPct val="125000"/>
              <a:buFont typeface="Wingdings" pitchFamily="2" charset="2"/>
              <a:buChar char="§"/>
            </a:pPr>
            <a:r>
              <a:rPr lang="en-US" dirty="0">
                <a:cs typeface="Times New Roman" charset="0"/>
              </a:rPr>
              <a:t>Host IDS</a:t>
            </a:r>
            <a:endParaRPr lang="en-US" b="1" dirty="0">
              <a:sym typeface="Webdings" pitchFamily="18" charset="2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6650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err="1">
                <a:effectLst>
                  <a:reflection blurRad="6350" stA="60000" endA="900" endPos="58000" dir="5400000" sy="-100000" algn="bl" rotWithShape="0"/>
                </a:effectLst>
                <a:sym typeface="Webdings" pitchFamily="18" charset="2"/>
              </a:rPr>
              <a:t>Networdk</a:t>
            </a:r>
            <a:r>
              <a:rPr lang="en-US" sz="3600" b="1" dirty="0">
                <a:effectLst>
                  <a:reflection blurRad="6350" stA="60000" endA="900" endPos="58000" dir="5400000" sy="-100000" algn="bl" rotWithShape="0"/>
                </a:effectLst>
                <a:sym typeface="Webdings" pitchFamily="18" charset="2"/>
              </a:rPr>
              <a:t> IDS </a:t>
            </a:r>
            <a:r>
              <a:rPr lang="en-US" sz="3600" b="1" dirty="0" err="1">
                <a:effectLst>
                  <a:reflection blurRad="6350" stA="60000" endA="900" endPos="58000" dir="5400000" sy="-100000" algn="bl" rotWithShape="0"/>
                </a:effectLst>
                <a:sym typeface="Webdings" pitchFamily="18" charset="2"/>
              </a:rPr>
              <a:t>vs</a:t>
            </a:r>
            <a:r>
              <a:rPr lang="en-US" sz="3600" b="1" dirty="0">
                <a:effectLst>
                  <a:reflection blurRad="6350" stA="60000" endA="900" endPos="58000" dir="5400000" sy="-100000" algn="bl" rotWithShape="0"/>
                </a:effectLst>
                <a:sym typeface="Webdings" pitchFamily="18" charset="2"/>
              </a:rPr>
              <a:t> Host IDS</a:t>
            </a:r>
            <a:endParaRPr lang="en-US" sz="3600" b="1" dirty="0">
              <a:effectLst>
                <a:reflection blurRad="6350" stA="60000" endA="900" endPos="58000" dir="5400000" sy="-100000" algn="bl" rotWithShape="0"/>
              </a:effectLst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5553113"/>
              </p:ext>
            </p:extLst>
          </p:nvPr>
        </p:nvGraphicFramePr>
        <p:xfrm>
          <a:off x="457200" y="1828800"/>
          <a:ext cx="3752460" cy="35813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8" name="Photo Editor Photo" r:id="rId3" imgW="5249008" imgH="5009524" progId="MSPhotoEd.3">
                  <p:embed/>
                </p:oleObj>
              </mc:Choice>
              <mc:Fallback>
                <p:oleObj name="Photo Editor Photo" r:id="rId3" imgW="5249008" imgH="5009524" progId="MSPhotoEd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-20000" contrast="22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828800"/>
                        <a:ext cx="3752460" cy="35813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3454835"/>
              </p:ext>
            </p:extLst>
          </p:nvPr>
        </p:nvGraphicFramePr>
        <p:xfrm>
          <a:off x="4800600" y="1752600"/>
          <a:ext cx="3602038" cy="365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9" name="Photo Editor Photo" r:id="rId5" imgW="5229955" imgH="5304762" progId="MSPhotoEd.3">
                  <p:embed/>
                </p:oleObj>
              </mc:Choice>
              <mc:Fallback>
                <p:oleObj name="Photo Editor Photo" r:id="rId5" imgW="5229955" imgH="5304762" progId="MSPhotoEd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-20000" contrast="22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1752600"/>
                        <a:ext cx="3602038" cy="3654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54364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609600"/>
          </a:xfrm>
        </p:spPr>
        <p:txBody>
          <a:bodyPr>
            <a:noAutofit/>
          </a:bodyPr>
          <a:lstStyle/>
          <a:p>
            <a:r>
              <a:rPr lang="en-US" sz="3600" b="1" dirty="0" err="1">
                <a:effectLst>
                  <a:reflection blurRad="6350" stA="60000" endA="900" endPos="58000" dir="5400000" sy="-100000" algn="bl" rotWithShape="0"/>
                </a:effectLst>
                <a:sym typeface="Webdings" pitchFamily="18" charset="2"/>
              </a:rPr>
              <a:t>Contoh-contoh</a:t>
            </a:r>
            <a:r>
              <a:rPr lang="en-US" sz="3600" b="1" dirty="0">
                <a:effectLst>
                  <a:reflection blurRad="6350" stA="60000" endA="900" endPos="58000" dir="5400000" sy="-100000" algn="bl" rotWithShape="0"/>
                </a:effectLst>
                <a:sym typeface="Webdings" pitchFamily="18" charset="2"/>
              </a:rPr>
              <a:t> </a:t>
            </a:r>
            <a:r>
              <a:rPr lang="en-US" sz="3600" b="1" dirty="0" err="1">
                <a:effectLst>
                  <a:reflection blurRad="6350" stA="60000" endA="900" endPos="58000" dir="5400000" sy="-100000" algn="bl" rotWithShape="0"/>
                </a:effectLst>
                <a:sym typeface="Webdings" pitchFamily="18" charset="2"/>
              </a:rPr>
              <a:t>produk</a:t>
            </a:r>
            <a:r>
              <a:rPr lang="en-US" sz="3600" b="1" dirty="0">
                <a:effectLst>
                  <a:reflection blurRad="6350" stA="60000" endA="900" endPos="58000" dir="5400000" sy="-100000" algn="bl" rotWithShape="0"/>
                </a:effectLst>
                <a:sym typeface="Webdings" pitchFamily="18" charset="2"/>
              </a:rPr>
              <a:t> IDS-Snort</a:t>
            </a:r>
            <a:endParaRPr lang="en-US" sz="3600" b="1" dirty="0">
              <a:effectLst>
                <a:reflection blurRad="6350" stA="60000" endA="900" endPos="58000" dir="5400000" sy="-100000" algn="bl" rotWithShape="0"/>
              </a:effectLst>
            </a:endParaRPr>
          </a:p>
        </p:txBody>
      </p:sp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371600"/>
            <a:ext cx="7315200" cy="52660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25408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effectLst>
                  <a:reflection blurRad="6350" stA="60000" endA="900" endPos="58000" dir="5400000" sy="-100000" algn="bl" rotWithShape="0"/>
                </a:effectLst>
              </a:rPr>
              <a:t>Back 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b="1" dirty="0" err="1"/>
              <a:t>Backuplah</a:t>
            </a:r>
            <a:r>
              <a:rPr lang="en-US" b="1" dirty="0"/>
              <a:t> </a:t>
            </a:r>
            <a:r>
              <a:rPr lang="en-US" b="1" dirty="0" err="1"/>
              <a:t>sebelum</a:t>
            </a:r>
            <a:r>
              <a:rPr lang="en-US" b="1" dirty="0"/>
              <a:t> </a:t>
            </a:r>
            <a:r>
              <a:rPr lang="en-US" b="1" dirty="0" err="1"/>
              <a:t>menyesal</a:t>
            </a:r>
            <a:r>
              <a:rPr lang="en-US" b="1" dirty="0"/>
              <a:t> !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Operasi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Service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Database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err="1"/>
              <a:t>Aplikasi</a:t>
            </a:r>
            <a:endParaRPr lang="en-US" dirty="0"/>
          </a:p>
          <a:p>
            <a:pPr lvl="1">
              <a:buFont typeface="Wingdings" pitchFamily="2" charset="2"/>
              <a:buChar char="§"/>
            </a:pPr>
            <a:r>
              <a:rPr lang="en-US" dirty="0"/>
              <a:t>Data-data </a:t>
            </a:r>
            <a:r>
              <a:rPr lang="en-US" dirty="0" err="1"/>
              <a:t>penting</a:t>
            </a:r>
            <a:r>
              <a:rPr lang="en-US" dirty="0"/>
              <a:t> </a:t>
            </a:r>
            <a:r>
              <a:rPr lang="en-US" dirty="0" err="1"/>
              <a:t>lainnya</a:t>
            </a:r>
            <a:endParaRPr lang="en-US" dirty="0"/>
          </a:p>
          <a:p>
            <a:pPr lvl="1">
              <a:buNone/>
            </a:pPr>
            <a:endParaRPr lang="en-US" dirty="0"/>
          </a:p>
          <a:p>
            <a:pPr>
              <a:buFont typeface="Wingdings" pitchFamily="2" charset="2"/>
              <a:buChar char="q"/>
            </a:pPr>
            <a:r>
              <a:rPr lang="en-US" dirty="0"/>
              <a:t>Backup </a:t>
            </a:r>
            <a:r>
              <a:rPr lang="en-US" dirty="0" err="1"/>
              <a:t>ke</a:t>
            </a:r>
            <a:r>
              <a:rPr lang="en-US" dirty="0"/>
              <a:t> ..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CD/DVDROM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err="1"/>
              <a:t>Hardisk</a:t>
            </a:r>
            <a:r>
              <a:rPr lang="en-US" dirty="0"/>
              <a:t> yang </a:t>
            </a:r>
            <a:r>
              <a:rPr lang="en-US" dirty="0" err="1"/>
              <a:t>diperuntukan</a:t>
            </a:r>
            <a:r>
              <a:rPr lang="en-US" dirty="0"/>
              <a:t> </a:t>
            </a:r>
            <a:r>
              <a:rPr lang="en-US" dirty="0" err="1"/>
              <a:t>khusus</a:t>
            </a:r>
            <a:r>
              <a:rPr lang="en-US" dirty="0"/>
              <a:t> backup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9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effectLst>
                  <a:reflection blurRad="6350" stA="60000" endA="900" endPos="58000" dir="5400000" sy="-100000" algn="bl" rotWithShape="0"/>
                </a:effectLst>
              </a:rPr>
              <a:t>Auditing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b="1" dirty="0" err="1"/>
              <a:t>Auditlah</a:t>
            </a:r>
            <a:r>
              <a:rPr lang="en-US" b="1" dirty="0"/>
              <a:t> system </a:t>
            </a:r>
            <a:r>
              <a:rPr lang="en-US" b="1" dirty="0" err="1"/>
              <a:t>Anda</a:t>
            </a:r>
            <a:r>
              <a:rPr lang="en-US" b="1" dirty="0"/>
              <a:t> </a:t>
            </a:r>
            <a:r>
              <a:rPr lang="en-US" b="1" dirty="0" err="1"/>
              <a:t>sebelum</a:t>
            </a:r>
            <a:r>
              <a:rPr lang="en-US" b="1" dirty="0"/>
              <a:t> orang lain </a:t>
            </a:r>
            <a:r>
              <a:rPr lang="en-US" b="1" dirty="0" err="1"/>
              <a:t>melakukannya</a:t>
            </a:r>
            <a:r>
              <a:rPr lang="en-US" b="1" dirty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err="1"/>
              <a:t>Hak</a:t>
            </a:r>
            <a:r>
              <a:rPr lang="en-US" dirty="0"/>
              <a:t> </a:t>
            </a:r>
            <a:r>
              <a:rPr lang="en-US" dirty="0" err="1"/>
              <a:t>akses</a:t>
            </a:r>
            <a:endParaRPr lang="en-US" dirty="0"/>
          </a:p>
          <a:p>
            <a:pPr lvl="1">
              <a:buFont typeface="Wingdings" pitchFamily="2" charset="2"/>
              <a:buChar char="§"/>
            </a:pPr>
            <a:r>
              <a:rPr lang="en-US" dirty="0" err="1"/>
              <a:t>Sistem</a:t>
            </a:r>
            <a:endParaRPr lang="en-US" dirty="0"/>
          </a:p>
          <a:p>
            <a:pPr lvl="1">
              <a:buFont typeface="Wingdings" pitchFamily="2" charset="2"/>
              <a:buChar char="§"/>
            </a:pPr>
            <a:r>
              <a:rPr lang="en-US" dirty="0"/>
              <a:t>Audit </a:t>
            </a:r>
            <a:r>
              <a:rPr lang="en-US" dirty="0" err="1"/>
              <a:t>dengan</a:t>
            </a:r>
            <a:r>
              <a:rPr lang="en-US" dirty="0"/>
              <a:t> Penetration testing</a:t>
            </a:r>
          </a:p>
          <a:p>
            <a:endParaRPr lang="en-US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3543" y="3581400"/>
            <a:ext cx="4524657" cy="318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099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33400"/>
            <a:ext cx="8229600" cy="990600"/>
          </a:xfrm>
        </p:spPr>
        <p:txBody>
          <a:bodyPr>
            <a:normAutofit/>
          </a:bodyPr>
          <a:lstStyle/>
          <a:p>
            <a:r>
              <a:rPr lang="en-US" sz="3600" b="1" dirty="0">
                <a:effectLst>
                  <a:reflection blurRad="6350" stA="60000" endA="900" endPos="58000" dir="5400000" sy="-100000" algn="bl" rotWithShape="0"/>
                </a:effectLst>
              </a:rPr>
              <a:t>Digital </a:t>
            </a:r>
            <a:r>
              <a:rPr lang="en-US" sz="3600" b="1" dirty="0" err="1">
                <a:effectLst>
                  <a:reflection blurRad="6350" stA="60000" endA="900" endPos="58000" dir="5400000" sy="-100000" algn="bl" rotWithShape="0"/>
                </a:effectLst>
              </a:rPr>
              <a:t>Forensik</a:t>
            </a:r>
            <a:r>
              <a:rPr lang="en-US" sz="3600" b="1" dirty="0">
                <a:effectLst>
                  <a:reflection blurRad="6350" stA="60000" endA="900" endPos="58000" dir="5400000" sy="-100000" algn="bl" rotWithShape="0"/>
                </a:effectLst>
              </a:rPr>
              <a:t> </a:t>
            </a:r>
            <a:r>
              <a:rPr lang="en-US" sz="1800" b="1" dirty="0" smtClean="0">
                <a:effectLst>
                  <a:reflection blurRad="6350" stA="60000" endA="900" endPos="58000" dir="5400000" sy="-100000" algn="bl" rotWithShape="0"/>
                </a:effectLst>
              </a:rPr>
              <a:t>[1]</a:t>
            </a:r>
            <a:endParaRPr lang="en-US" sz="1800" b="1" dirty="0">
              <a:effectLst>
                <a:reflection blurRad="6350" stA="60000" endA="900" endPos="58000" dir="5400000" sy="-100000" algn="bl" rotWithShape="0"/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q"/>
            </a:pPr>
            <a:r>
              <a:rPr lang="en-US" b="1" dirty="0"/>
              <a:t>Digital </a:t>
            </a:r>
            <a:r>
              <a:rPr lang="en-US" b="1" dirty="0" err="1"/>
              <a:t>forensik</a:t>
            </a:r>
            <a:r>
              <a:rPr lang="en-US" b="1" dirty="0"/>
              <a:t> </a:t>
            </a:r>
            <a:r>
              <a:rPr lang="en-US" b="1" dirty="0" err="1"/>
              <a:t>pasca</a:t>
            </a:r>
            <a:r>
              <a:rPr lang="en-US" b="1" dirty="0"/>
              <a:t> </a:t>
            </a:r>
            <a:r>
              <a:rPr lang="en-US" b="1" dirty="0" err="1"/>
              <a:t>insiden</a:t>
            </a:r>
            <a:endParaRPr lang="en-US" b="1" dirty="0"/>
          </a:p>
          <a:p>
            <a:pPr lvl="1">
              <a:buFont typeface="Wingdings" pitchFamily="2" charset="2"/>
              <a:buChar char="§"/>
            </a:pPr>
            <a:r>
              <a:rPr lang="en-US" dirty="0" err="1"/>
              <a:t>Pengecekan</a:t>
            </a:r>
            <a:r>
              <a:rPr lang="en-US" dirty="0"/>
              <a:t> </a:t>
            </a:r>
            <a:r>
              <a:rPr lang="en-US" dirty="0" err="1"/>
              <a:t>koneksi</a:t>
            </a:r>
            <a:r>
              <a:rPr lang="en-US" dirty="0"/>
              <a:t> </a:t>
            </a:r>
            <a:r>
              <a:rPr lang="en-US" dirty="0" err="1"/>
              <a:t>aktif</a:t>
            </a:r>
            <a:endParaRPr lang="en-US" dirty="0"/>
          </a:p>
          <a:p>
            <a:pPr lvl="1">
              <a:buFont typeface="Wingdings" pitchFamily="2" charset="2"/>
              <a:buChar char="§"/>
            </a:pPr>
            <a:r>
              <a:rPr lang="en-US" dirty="0" err="1"/>
              <a:t>Pengecekan</a:t>
            </a:r>
            <a:r>
              <a:rPr lang="en-US" dirty="0"/>
              <a:t> listening port </a:t>
            </a:r>
            <a:r>
              <a:rPr lang="en-US" dirty="0" err="1"/>
              <a:t>pasca</a:t>
            </a:r>
            <a:r>
              <a:rPr lang="en-US" dirty="0"/>
              <a:t> </a:t>
            </a:r>
            <a:r>
              <a:rPr lang="en-US" dirty="0" err="1"/>
              <a:t>insiden</a:t>
            </a:r>
            <a:endParaRPr lang="en-US" dirty="0"/>
          </a:p>
          <a:p>
            <a:pPr lvl="1">
              <a:buFont typeface="Wingdings" pitchFamily="2" charset="2"/>
              <a:buChar char="§"/>
            </a:pPr>
            <a:r>
              <a:rPr lang="en-US" dirty="0" err="1"/>
              <a:t>Pengecekan</a:t>
            </a:r>
            <a:r>
              <a:rPr lang="en-US" dirty="0"/>
              <a:t> proses yang </a:t>
            </a:r>
            <a:r>
              <a:rPr lang="en-US" dirty="0" err="1"/>
              <a:t>aktif</a:t>
            </a:r>
            <a:r>
              <a:rPr lang="en-US" dirty="0"/>
              <a:t> </a:t>
            </a:r>
            <a:r>
              <a:rPr lang="en-US" dirty="0" err="1"/>
              <a:t>pasca</a:t>
            </a:r>
            <a:r>
              <a:rPr lang="en-US" dirty="0"/>
              <a:t> </a:t>
            </a:r>
            <a:r>
              <a:rPr lang="en-US" dirty="0" err="1"/>
              <a:t>insiden</a:t>
            </a:r>
            <a:endParaRPr lang="en-US" dirty="0"/>
          </a:p>
          <a:p>
            <a:pPr lvl="1">
              <a:buFont typeface="Wingdings" pitchFamily="2" charset="2"/>
              <a:buChar char="§"/>
            </a:pPr>
            <a:r>
              <a:rPr lang="en-US" dirty="0" err="1"/>
              <a:t>Pengecekan</a:t>
            </a:r>
            <a:r>
              <a:rPr lang="en-US" dirty="0"/>
              <a:t> log user yang login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err="1"/>
              <a:t>Pengecekan</a:t>
            </a:r>
            <a:r>
              <a:rPr lang="en-US" dirty="0"/>
              <a:t> log system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err="1"/>
              <a:t>Pengecekan</a:t>
            </a:r>
            <a:r>
              <a:rPr lang="en-US" dirty="0"/>
              <a:t> log </a:t>
            </a:r>
            <a:r>
              <a:rPr lang="en-US" dirty="0" err="1"/>
              <a:t>pengakses</a:t>
            </a:r>
            <a:r>
              <a:rPr lang="en-US" dirty="0"/>
              <a:t> service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Dan lain-lain</a:t>
            </a:r>
          </a:p>
          <a:p>
            <a:pPr>
              <a:buFont typeface="Wingdings" pitchFamily="2" charset="2"/>
              <a:buChar char="q"/>
            </a:pPr>
            <a:endParaRPr lang="en-US" sz="2000" dirty="0"/>
          </a:p>
          <a:p>
            <a:pPr>
              <a:buFont typeface="Wingdings" pitchFamily="2" charset="2"/>
              <a:buChar char="q"/>
            </a:pPr>
            <a:r>
              <a:rPr lang="en-US" b="1" dirty="0" err="1"/>
              <a:t>Penanganan</a:t>
            </a:r>
            <a:r>
              <a:rPr lang="en-US" b="1" dirty="0"/>
              <a:t>/</a:t>
            </a:r>
            <a:r>
              <a:rPr lang="en-US" b="1" dirty="0" err="1"/>
              <a:t>pemulihan</a:t>
            </a:r>
            <a:r>
              <a:rPr lang="en-US" b="1" dirty="0"/>
              <a:t> </a:t>
            </a:r>
            <a:r>
              <a:rPr lang="en-US" b="1" dirty="0" err="1"/>
              <a:t>pasca</a:t>
            </a:r>
            <a:r>
              <a:rPr lang="en-US" b="1" dirty="0"/>
              <a:t> </a:t>
            </a:r>
            <a:r>
              <a:rPr lang="en-US" b="1" dirty="0" err="1"/>
              <a:t>insiden</a:t>
            </a:r>
            <a:endParaRPr lang="en-US" b="1" dirty="0"/>
          </a:p>
          <a:p>
            <a:pPr lvl="1">
              <a:buFont typeface="Wingdings" pitchFamily="2" charset="2"/>
              <a:buChar char="§"/>
            </a:pPr>
            <a:r>
              <a:rPr lang="en-US" dirty="0" err="1"/>
              <a:t>Pengecekan</a:t>
            </a:r>
            <a:r>
              <a:rPr lang="en-US" dirty="0"/>
              <a:t> </a:t>
            </a:r>
            <a:r>
              <a:rPr lang="en-US" dirty="0" err="1"/>
              <a:t>apakah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backdoor yang </a:t>
            </a:r>
            <a:r>
              <a:rPr lang="en-US" dirty="0" err="1"/>
              <a:t>ditanam</a:t>
            </a:r>
            <a:endParaRPr lang="en-US" dirty="0"/>
          </a:p>
          <a:p>
            <a:pPr lvl="1">
              <a:buFont typeface="Wingdings" pitchFamily="2" charset="2"/>
              <a:buChar char="§"/>
            </a:pPr>
            <a:r>
              <a:rPr lang="en-US" dirty="0" err="1"/>
              <a:t>Installasi</a:t>
            </a:r>
            <a:r>
              <a:rPr lang="en-US" dirty="0"/>
              <a:t> </a:t>
            </a:r>
            <a:r>
              <a:rPr lang="en-US" dirty="0" err="1"/>
              <a:t>ulang</a:t>
            </a:r>
            <a:r>
              <a:rPr lang="en-US" dirty="0"/>
              <a:t> </a:t>
            </a:r>
            <a:r>
              <a:rPr lang="en-US" dirty="0" err="1"/>
              <a:t>sistem</a:t>
            </a:r>
            <a:endParaRPr lang="en-US" dirty="0"/>
          </a:p>
          <a:p>
            <a:pPr lvl="1">
              <a:buFont typeface="Wingdings" pitchFamily="2" charset="2"/>
              <a:buChar char="§"/>
            </a:pPr>
            <a:r>
              <a:rPr lang="en-US" dirty="0" err="1"/>
              <a:t>Tutup</a:t>
            </a:r>
            <a:r>
              <a:rPr lang="en-US" dirty="0"/>
              <a:t> security hole yang </a:t>
            </a:r>
            <a:r>
              <a:rPr lang="en-US" dirty="0" err="1"/>
              <a:t>ada</a:t>
            </a:r>
            <a:endParaRPr lang="en-US" dirty="0"/>
          </a:p>
          <a:p>
            <a:pPr lvl="1">
              <a:buFont typeface="Wingdings" pitchFamily="2" charset="2"/>
              <a:buChar char="§"/>
            </a:pPr>
            <a:r>
              <a:rPr lang="en-US" dirty="0" err="1"/>
              <a:t>Perbaiki</a:t>
            </a:r>
            <a:r>
              <a:rPr lang="en-US" dirty="0"/>
              <a:t> </a:t>
            </a:r>
            <a:r>
              <a:rPr lang="en-US" dirty="0" err="1"/>
              <a:t>konfigurasi</a:t>
            </a:r>
            <a:r>
              <a:rPr lang="en-US" dirty="0"/>
              <a:t> firewall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Dan lain-lain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9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229600" cy="4876800"/>
          </a:xfrm>
        </p:spPr>
        <p:txBody>
          <a:bodyPr/>
          <a:lstStyle/>
          <a:p>
            <a:r>
              <a:rPr lang="en-US" b="1" dirty="0" err="1"/>
              <a:t>Pengecekan</a:t>
            </a:r>
            <a:r>
              <a:rPr lang="en-US" b="1" dirty="0"/>
              <a:t> </a:t>
            </a:r>
            <a:r>
              <a:rPr lang="en-US" b="1" dirty="0" err="1"/>
              <a:t>koneksi</a:t>
            </a:r>
            <a:r>
              <a:rPr lang="en-US" b="1" dirty="0"/>
              <a:t> </a:t>
            </a:r>
            <a:r>
              <a:rPr lang="en-US" b="1" dirty="0" err="1"/>
              <a:t>aktif</a:t>
            </a:r>
            <a:endParaRPr lang="en-US" b="1" dirty="0"/>
          </a:p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02243"/>
              </p:ext>
            </p:extLst>
          </p:nvPr>
        </p:nvGraphicFramePr>
        <p:xfrm>
          <a:off x="838200" y="1905000"/>
          <a:ext cx="7315200" cy="11465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8" name="Photo Editor Photo" r:id="rId3" imgW="7163800" imgH="1123810" progId="MSPhotoEd.3">
                  <p:embed/>
                </p:oleObj>
              </mc:Choice>
              <mc:Fallback>
                <p:oleObj name="Photo Editor Photo" r:id="rId3" imgW="7163800" imgH="1123810" progId="MSPhotoEd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905000"/>
                        <a:ext cx="7315200" cy="11465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/>
          <p:nvPr/>
        </p:nvSpPr>
        <p:spPr>
          <a:xfrm>
            <a:off x="304800" y="3200400"/>
            <a:ext cx="44037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b="1" dirty="0" err="1" smtClean="0"/>
              <a:t>Koneksi</a:t>
            </a:r>
            <a:r>
              <a:rPr lang="en-US" b="1" dirty="0" smtClean="0"/>
              <a:t> listening port </a:t>
            </a:r>
            <a:r>
              <a:rPr lang="en-US" b="1" dirty="0" err="1" smtClean="0"/>
              <a:t>pasca</a:t>
            </a:r>
            <a:r>
              <a:rPr lang="en-US" b="1" dirty="0" smtClean="0"/>
              <a:t> </a:t>
            </a:r>
            <a:r>
              <a:rPr lang="en-US" b="1" dirty="0" err="1" smtClean="0"/>
              <a:t>insiden</a:t>
            </a:r>
            <a:endParaRPr lang="en-US" b="1" dirty="0" smtClean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8302847"/>
              </p:ext>
            </p:extLst>
          </p:nvPr>
        </p:nvGraphicFramePr>
        <p:xfrm>
          <a:off x="3200400" y="3657600"/>
          <a:ext cx="5715000" cy="31447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9" name="Photo Editor Photo" r:id="rId5" imgW="5885714" imgH="3238952" progId="MSPhotoEd.3">
                  <p:embed/>
                </p:oleObj>
              </mc:Choice>
              <mc:Fallback>
                <p:oleObj name="Photo Editor Photo" r:id="rId5" imgW="5885714" imgH="3238952" progId="MSPhotoEd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3657600"/>
                        <a:ext cx="5715000" cy="314473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04800" y="533400"/>
            <a:ext cx="8229600" cy="990600"/>
          </a:xfrm>
        </p:spPr>
        <p:txBody>
          <a:bodyPr>
            <a:normAutofit/>
          </a:bodyPr>
          <a:lstStyle/>
          <a:p>
            <a:r>
              <a:rPr lang="en-US" sz="3600" b="1" dirty="0">
                <a:effectLst>
                  <a:reflection blurRad="6350" stA="60000" endA="900" endPos="58000" dir="5400000" sy="-100000" algn="bl" rotWithShape="0"/>
                </a:effectLst>
              </a:rPr>
              <a:t>Digital </a:t>
            </a:r>
            <a:r>
              <a:rPr lang="en-US" sz="3600" b="1" dirty="0" err="1">
                <a:effectLst>
                  <a:reflection blurRad="6350" stA="60000" endA="900" endPos="58000" dir="5400000" sy="-100000" algn="bl" rotWithShape="0"/>
                </a:effectLst>
              </a:rPr>
              <a:t>Forensik</a:t>
            </a:r>
            <a:r>
              <a:rPr lang="en-US" sz="3600" b="1" dirty="0">
                <a:effectLst>
                  <a:reflection blurRad="6350" stA="60000" endA="900" endPos="58000" dir="5400000" sy="-100000" algn="bl" rotWithShape="0"/>
                </a:effectLst>
              </a:rPr>
              <a:t> </a:t>
            </a:r>
            <a:r>
              <a:rPr lang="en-US" sz="1800" b="1" dirty="0" smtClean="0">
                <a:effectLst>
                  <a:reflection blurRad="6350" stA="60000" endA="900" endPos="58000" dir="5400000" sy="-100000" algn="bl" rotWithShape="0"/>
                </a:effectLst>
              </a:rPr>
              <a:t>[2]</a:t>
            </a:r>
            <a:endParaRPr lang="en-US" sz="1800" b="1" dirty="0">
              <a:effectLst>
                <a:reflection blurRad="6350" stA="60000" endA="900" endPos="58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099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304800" y="533400"/>
            <a:ext cx="8229600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err="1" smtClean="0">
                <a:effectLst>
                  <a:reflection blurRad="6350" stA="60000" endA="900" endPos="58000" dir="5400000" sy="-100000" algn="bl" rotWithShape="0"/>
                </a:effectLst>
              </a:rPr>
              <a:t>Referensi</a:t>
            </a:r>
            <a:endParaRPr lang="en-US" sz="1800" b="1" dirty="0">
              <a:effectLst>
                <a:reflection blurRad="6350" stA="60000" endA="900" endPos="58000" dir="5400000" sy="-100000" algn="bl" rotWithShape="0"/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7200" y="1339334"/>
            <a:ext cx="82296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b="1" dirty="0" smtClean="0"/>
              <a:t>William Stallings, Cryptography and Network Security, 5</a:t>
            </a:r>
            <a:r>
              <a:rPr lang="en-US" b="1" baseline="30000" dirty="0" smtClean="0"/>
              <a:t>th</a:t>
            </a:r>
            <a:r>
              <a:rPr lang="en-US" b="1" dirty="0" smtClean="0"/>
              <a:t> edition.</a:t>
            </a:r>
          </a:p>
          <a:p>
            <a:pPr>
              <a:buFont typeface="Wingdings" pitchFamily="2" charset="2"/>
              <a:buChar char="q"/>
            </a:pPr>
            <a:r>
              <a:rPr lang="en-US" b="1" dirty="0" err="1" smtClean="0"/>
              <a:t>Ariyus</a:t>
            </a:r>
            <a:r>
              <a:rPr lang="en-US" b="1" dirty="0" smtClean="0"/>
              <a:t>, </a:t>
            </a:r>
            <a:r>
              <a:rPr lang="en-US" b="1" dirty="0" err="1" smtClean="0"/>
              <a:t>Doni</a:t>
            </a:r>
            <a:r>
              <a:rPr lang="en-US" b="1" dirty="0" smtClean="0"/>
              <a:t>, Computer Security, </a:t>
            </a:r>
            <a:r>
              <a:rPr lang="en-US" b="1" dirty="0" err="1" smtClean="0"/>
              <a:t>Penerbit</a:t>
            </a:r>
            <a:r>
              <a:rPr lang="en-US" b="1" dirty="0" smtClean="0"/>
              <a:t> </a:t>
            </a:r>
            <a:r>
              <a:rPr lang="en-US" b="1" dirty="0" err="1" smtClean="0"/>
              <a:t>Andi</a:t>
            </a:r>
            <a:endParaRPr lang="en-US" b="1" dirty="0" smtClean="0"/>
          </a:p>
          <a:p>
            <a:pPr>
              <a:buFont typeface="Wingdings" pitchFamily="2" charset="2"/>
              <a:buChar char="q"/>
            </a:pPr>
            <a:r>
              <a:rPr lang="en-US" b="1" dirty="0" smtClean="0"/>
              <a:t>Conklin, White, </a:t>
            </a:r>
            <a:r>
              <a:rPr lang="en-US" b="1" dirty="0" err="1" smtClean="0"/>
              <a:t>Cothren</a:t>
            </a:r>
            <a:r>
              <a:rPr lang="en-US" b="1" dirty="0" smtClean="0"/>
              <a:t>, Williams, Davis, Principle of Computer Security, Mc. </a:t>
            </a:r>
            <a:r>
              <a:rPr lang="en-US" b="1" dirty="0" err="1" smtClean="0"/>
              <a:t>Graw</a:t>
            </a:r>
            <a:r>
              <a:rPr lang="en-US" b="1" dirty="0" smtClean="0"/>
              <a:t> Hill Technology Education</a:t>
            </a:r>
          </a:p>
          <a:p>
            <a:pPr>
              <a:buFont typeface="Wingdings" pitchFamily="2" charset="2"/>
              <a:buChar char="q"/>
            </a:pPr>
            <a:r>
              <a:rPr lang="en-US" b="1" dirty="0" err="1" smtClean="0"/>
              <a:t>Munir</a:t>
            </a:r>
            <a:r>
              <a:rPr lang="en-US" b="1" dirty="0" smtClean="0"/>
              <a:t>, R, </a:t>
            </a:r>
            <a:r>
              <a:rPr lang="en-US" b="1" dirty="0" err="1" smtClean="0"/>
              <a:t>Kriptografi</a:t>
            </a:r>
            <a:r>
              <a:rPr lang="en-US" b="1" dirty="0" smtClean="0"/>
              <a:t>, </a:t>
            </a:r>
            <a:r>
              <a:rPr lang="en-US" b="1" dirty="0" err="1" smtClean="0"/>
              <a:t>Informatika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52393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685800"/>
          </a:xfrm>
        </p:spPr>
        <p:txBody>
          <a:bodyPr>
            <a:noAutofit/>
          </a:bodyPr>
          <a:lstStyle/>
          <a:p>
            <a:r>
              <a:rPr lang="en-US" sz="3200" b="1" dirty="0" err="1">
                <a:effectLst>
                  <a:reflection blurRad="6350" stA="60000" endA="900" endPos="58000" dir="5400000" sy="-100000" algn="bl" rotWithShape="0"/>
                </a:effectLst>
              </a:rPr>
              <a:t>Aspek-aspek</a:t>
            </a:r>
            <a:r>
              <a:rPr lang="en-US" sz="3200" b="1" dirty="0">
                <a:effectLst>
                  <a:reflection blurRad="6350" stA="60000" endA="900" endPos="58000" dir="5400000" sy="-100000" algn="bl" rotWithShape="0"/>
                </a:effectLst>
              </a:rPr>
              <a:t> </a:t>
            </a:r>
            <a:r>
              <a:rPr lang="en-US" sz="3200" b="1" dirty="0" err="1">
                <a:effectLst>
                  <a:reflection blurRad="6350" stA="60000" endA="900" endPos="58000" dir="5400000" sy="-100000" algn="bl" rotWithShape="0"/>
                </a:effectLst>
              </a:rPr>
              <a:t>ketidakamanan</a:t>
            </a:r>
            <a:r>
              <a:rPr lang="en-US" sz="3200" b="1" dirty="0">
                <a:effectLst>
                  <a:reflection blurRad="6350" stA="60000" endA="900" endPos="58000" dir="5400000" sy="-100000" algn="bl" rotWithShape="0"/>
                </a:effectLst>
              </a:rPr>
              <a:t> (</a:t>
            </a:r>
            <a:r>
              <a:rPr lang="en-US" sz="3200" b="1" dirty="0" err="1">
                <a:effectLst>
                  <a:reflection blurRad="6350" stA="60000" endA="900" endPos="58000" dir="5400000" sy="-100000" algn="bl" rotWithShape="0"/>
                </a:effectLst>
              </a:rPr>
              <a:t>serangan</a:t>
            </a:r>
            <a:r>
              <a:rPr lang="en-US" sz="3200" b="1" dirty="0">
                <a:effectLst>
                  <a:reflection blurRad="6350" stA="60000" endA="900" endPos="58000" dir="5400000" sy="-100000" algn="bl" rotWithShape="0"/>
                </a:effectLst>
              </a:rPr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610600" cy="4876800"/>
          </a:xfrm>
        </p:spPr>
        <p:txBody>
          <a:bodyPr>
            <a:noAutofit/>
          </a:bodyPr>
          <a:lstStyle/>
          <a:p>
            <a:pPr marL="231775" lvl="1" indent="-231775">
              <a:buFont typeface="Wingdings" pitchFamily="2" charset="2"/>
              <a:buChar char="§"/>
            </a:pPr>
            <a:r>
              <a:rPr lang="en-US" sz="2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Interruption</a:t>
            </a:r>
            <a:r>
              <a:rPr lang="en-US" dirty="0" smtClean="0"/>
              <a:t>,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/>
              <a:t>aset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diserang</a:t>
            </a:r>
            <a:r>
              <a:rPr lang="en-US" dirty="0"/>
              <a:t>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tersedia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dipakai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yang </a:t>
            </a:r>
            <a:r>
              <a:rPr lang="en-US" dirty="0" err="1"/>
              <a:t>berwenang</a:t>
            </a:r>
            <a:r>
              <a:rPr lang="en-US" dirty="0"/>
              <a:t>. </a:t>
            </a:r>
            <a:r>
              <a:rPr lang="en-US" dirty="0" err="1"/>
              <a:t>Contohnya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perusakan</a:t>
            </a:r>
            <a:r>
              <a:rPr lang="en-US" dirty="0"/>
              <a:t>/</a:t>
            </a:r>
            <a:r>
              <a:rPr lang="en-US" dirty="0" err="1"/>
              <a:t>modifikasi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piranti</a:t>
            </a:r>
            <a:r>
              <a:rPr lang="en-US" dirty="0"/>
              <a:t> </a:t>
            </a:r>
            <a:r>
              <a:rPr lang="en-US" dirty="0" err="1"/>
              <a:t>keras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saluran</a:t>
            </a:r>
            <a:r>
              <a:rPr lang="en-US" dirty="0"/>
              <a:t> </a:t>
            </a:r>
            <a:r>
              <a:rPr lang="en-US" dirty="0" err="1"/>
              <a:t>jaringan</a:t>
            </a:r>
            <a:r>
              <a:rPr lang="en-US" dirty="0"/>
              <a:t>.</a:t>
            </a:r>
          </a:p>
          <a:p>
            <a:pPr marL="231775" lvl="1" indent="-231775">
              <a:buFont typeface="Wingdings" pitchFamily="2" charset="2"/>
              <a:buChar char="§"/>
            </a:pPr>
            <a:r>
              <a:rPr lang="en-US" sz="2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Interception</a:t>
            </a:r>
            <a:r>
              <a:rPr lang="en-US" dirty="0" smtClean="0"/>
              <a:t>,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/>
              <a:t>pihak</a:t>
            </a:r>
            <a:r>
              <a:rPr lang="en-US" dirty="0"/>
              <a:t> 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berwenang</a:t>
            </a:r>
            <a:r>
              <a:rPr lang="en-US" dirty="0"/>
              <a:t> </a:t>
            </a:r>
            <a:r>
              <a:rPr lang="en-US" dirty="0" err="1"/>
              <a:t>mendapatkan</a:t>
            </a:r>
            <a:r>
              <a:rPr lang="en-US" dirty="0"/>
              <a:t> </a:t>
            </a:r>
            <a:r>
              <a:rPr lang="en-US" dirty="0" err="1"/>
              <a:t>akses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aset</a:t>
            </a:r>
            <a:r>
              <a:rPr lang="en-US" dirty="0"/>
              <a:t>. </a:t>
            </a:r>
            <a:r>
              <a:rPr lang="en-US" dirty="0" err="1"/>
              <a:t>Pihak</a:t>
            </a:r>
            <a:r>
              <a:rPr lang="en-US" dirty="0"/>
              <a:t> yang </a:t>
            </a:r>
            <a:r>
              <a:rPr lang="en-US" dirty="0" err="1"/>
              <a:t>dimaksud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berupa</a:t>
            </a:r>
            <a:r>
              <a:rPr lang="en-US" dirty="0"/>
              <a:t> orang, program,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yang lain. </a:t>
            </a:r>
            <a:r>
              <a:rPr lang="en-US" dirty="0" err="1"/>
              <a:t>Contohnya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penyadapan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data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jaringan</a:t>
            </a:r>
            <a:r>
              <a:rPr lang="en-US" dirty="0"/>
              <a:t>. </a:t>
            </a:r>
          </a:p>
          <a:p>
            <a:pPr marL="231775" lvl="1" indent="-231775">
              <a:buFont typeface="Wingdings" pitchFamily="2" charset="2"/>
              <a:buChar char="§"/>
            </a:pPr>
            <a:r>
              <a:rPr lang="en-US" sz="2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Modification</a:t>
            </a:r>
            <a:r>
              <a:rPr lang="en-US" dirty="0" smtClean="0"/>
              <a:t>,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/>
              <a:t>pihak</a:t>
            </a:r>
            <a:r>
              <a:rPr lang="en-US" dirty="0"/>
              <a:t> 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berwenang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perubahan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aset</a:t>
            </a:r>
            <a:r>
              <a:rPr lang="en-US" dirty="0"/>
              <a:t>. </a:t>
            </a:r>
            <a:r>
              <a:rPr lang="en-US" dirty="0" err="1"/>
              <a:t>Contohnya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perubahan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file data, </a:t>
            </a:r>
            <a:r>
              <a:rPr lang="en-US" dirty="0" err="1"/>
              <a:t>modifikasi</a:t>
            </a:r>
            <a:r>
              <a:rPr lang="en-US" dirty="0"/>
              <a:t> program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berjalan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semestinya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modifikasi</a:t>
            </a:r>
            <a:r>
              <a:rPr lang="en-US" dirty="0"/>
              <a:t> </a:t>
            </a:r>
            <a:r>
              <a:rPr lang="en-US" dirty="0" err="1"/>
              <a:t>pesan</a:t>
            </a:r>
            <a:r>
              <a:rPr lang="en-US" dirty="0"/>
              <a:t> yang </a:t>
            </a:r>
            <a:r>
              <a:rPr lang="en-US" dirty="0" err="1"/>
              <a:t>sedang</a:t>
            </a:r>
            <a:r>
              <a:rPr lang="en-US" dirty="0"/>
              <a:t> </a:t>
            </a:r>
            <a:r>
              <a:rPr lang="en-US" dirty="0" err="1"/>
              <a:t>ditransmisikan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jaringan</a:t>
            </a:r>
            <a:r>
              <a:rPr lang="en-US" dirty="0"/>
              <a:t>. </a:t>
            </a:r>
          </a:p>
          <a:p>
            <a:pPr marL="231775" lvl="1" indent="-231775">
              <a:buFont typeface="Wingdings" pitchFamily="2" charset="2"/>
              <a:buChar char="§"/>
            </a:pPr>
            <a:r>
              <a:rPr lang="en-US" sz="2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Fabrication</a:t>
            </a:r>
            <a:r>
              <a:rPr lang="en-US" dirty="0" smtClean="0"/>
              <a:t>,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/>
              <a:t>pihak</a:t>
            </a:r>
            <a:r>
              <a:rPr lang="en-US" dirty="0"/>
              <a:t> 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berwenang</a:t>
            </a:r>
            <a:r>
              <a:rPr lang="en-US" dirty="0"/>
              <a:t> </a:t>
            </a:r>
            <a:r>
              <a:rPr lang="en-US" dirty="0" err="1"/>
              <a:t>menyisipkan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</a:t>
            </a:r>
            <a:r>
              <a:rPr lang="en-US" dirty="0" err="1"/>
              <a:t>palsu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 smtClean="0"/>
              <a:t>. </a:t>
            </a:r>
            <a:r>
              <a:rPr lang="en-US" dirty="0" err="1" smtClean="0"/>
              <a:t>Contohnya</a:t>
            </a:r>
            <a:r>
              <a:rPr lang="en-US" dirty="0" smtClean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pengiriman</a:t>
            </a:r>
            <a:r>
              <a:rPr lang="en-US" dirty="0"/>
              <a:t> </a:t>
            </a:r>
            <a:r>
              <a:rPr lang="en-US" dirty="0" err="1"/>
              <a:t>pesan</a:t>
            </a:r>
            <a:r>
              <a:rPr lang="en-US" dirty="0"/>
              <a:t> </a:t>
            </a:r>
            <a:r>
              <a:rPr lang="en-US" dirty="0" err="1"/>
              <a:t>palsu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orang lain.</a:t>
            </a:r>
          </a:p>
          <a:p>
            <a:pPr marL="231775" indent="-231775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48844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609600"/>
            <a:ext cx="8229600" cy="990600"/>
          </a:xfrm>
        </p:spPr>
        <p:txBody>
          <a:bodyPr>
            <a:normAutofit/>
          </a:bodyPr>
          <a:lstStyle/>
          <a:p>
            <a:r>
              <a:rPr lang="en-US" sz="3200" b="1" dirty="0" err="1">
                <a:effectLst>
                  <a:reflection blurRad="6350" stA="60000" endA="900" endPos="58000" dir="5400000" sy="-100000" algn="bl" rotWithShape="0"/>
                </a:effectLst>
              </a:rPr>
              <a:t>Hukum</a:t>
            </a:r>
            <a:r>
              <a:rPr lang="en-US" sz="3200" b="1" dirty="0">
                <a:effectLst>
                  <a:reflection blurRad="6350" stA="60000" endA="900" endPos="58000" dir="5400000" sy="-100000" algn="bl" rotWithShape="0"/>
                </a:effectLst>
              </a:rPr>
              <a:t> </a:t>
            </a:r>
            <a:r>
              <a:rPr lang="en-US" sz="3200" b="1" dirty="0" err="1">
                <a:effectLst>
                  <a:reflection blurRad="6350" stA="60000" endA="900" endPos="58000" dir="5400000" sy="-100000" algn="bl" rotWithShape="0"/>
                </a:effectLst>
              </a:rPr>
              <a:t>alam</a:t>
            </a:r>
            <a:r>
              <a:rPr lang="en-US" sz="3200" b="1" dirty="0">
                <a:effectLst>
                  <a:reflection blurRad="6350" stA="60000" endA="900" endPos="58000" dir="5400000" sy="-100000" algn="bl" rotWithShape="0"/>
                </a:effectLst>
              </a:rPr>
              <a:t> </a:t>
            </a:r>
            <a:r>
              <a:rPr lang="en-US" sz="3200" b="1" dirty="0" err="1">
                <a:effectLst>
                  <a:reflection blurRad="6350" stA="60000" endA="900" endPos="58000" dir="5400000" sy="-100000" algn="bl" rotWithShape="0"/>
                </a:effectLst>
              </a:rPr>
              <a:t>keamanan</a:t>
            </a:r>
            <a:r>
              <a:rPr lang="en-US" sz="3200" b="1" dirty="0">
                <a:effectLst>
                  <a:reflection blurRad="6350" stA="60000" endA="900" endPos="58000" dir="5400000" sy="-100000" algn="bl" rotWithShape="0"/>
                </a:effectLst>
              </a:rPr>
              <a:t> </a:t>
            </a:r>
            <a:r>
              <a:rPr lang="en-US" sz="3200" b="1" dirty="0" err="1">
                <a:effectLst>
                  <a:reflection blurRad="6350" stA="60000" endA="900" endPos="58000" dir="5400000" sy="-100000" algn="bl" rotWithShape="0"/>
                </a:effectLst>
              </a:rPr>
              <a:t>komputer</a:t>
            </a:r>
            <a:endParaRPr lang="en-US" sz="3200" b="1" dirty="0">
              <a:effectLst>
                <a:reflection blurRad="6350" stA="60000" endA="900" endPos="58000" dir="5400000" sy="-100000" algn="bl" rotWithShape="0"/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ada</a:t>
            </a:r>
            <a:r>
              <a:rPr lang="en-US" sz="2400" dirty="0"/>
              <a:t> </a:t>
            </a:r>
            <a:r>
              <a:rPr lang="en-US" sz="2400" dirty="0" err="1"/>
              <a:t>sistem</a:t>
            </a:r>
            <a:r>
              <a:rPr lang="en-US" sz="2400" dirty="0"/>
              <a:t> yang 100% </a:t>
            </a:r>
            <a:r>
              <a:rPr lang="en-US" sz="2400" dirty="0" err="1"/>
              <a:t>aman</a:t>
            </a:r>
            <a:endParaRPr lang="en-US" sz="2400" dirty="0"/>
          </a:p>
          <a:p>
            <a:pPr lvl="1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2400" dirty="0" err="1"/>
              <a:t>Keamanan</a:t>
            </a:r>
            <a:r>
              <a:rPr lang="en-US" sz="2400" dirty="0"/>
              <a:t> </a:t>
            </a:r>
            <a:r>
              <a:rPr lang="en-US" sz="2400" dirty="0" err="1"/>
              <a:t>berbanding</a:t>
            </a:r>
            <a:r>
              <a:rPr lang="en-US" sz="2400" dirty="0"/>
              <a:t> </a:t>
            </a:r>
            <a:r>
              <a:rPr lang="en-US" sz="2400" dirty="0" err="1"/>
              <a:t>terbalik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kenyamanan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183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0"/>
            <a:ext cx="8991600" cy="685800"/>
          </a:xfrm>
        </p:spPr>
        <p:txBody>
          <a:bodyPr>
            <a:noAutofit/>
          </a:bodyPr>
          <a:lstStyle/>
          <a:p>
            <a:r>
              <a:rPr lang="en-US" sz="3200" b="1" dirty="0" err="1">
                <a:effectLst>
                  <a:reflection blurRad="6350" stA="60000" endA="900" endPos="58000" dir="5400000" sy="-100000" algn="bl" rotWithShape="0"/>
                </a:effectLst>
              </a:rPr>
              <a:t>Contoh</a:t>
            </a:r>
            <a:r>
              <a:rPr lang="en-US" sz="3200" b="1" dirty="0">
                <a:effectLst>
                  <a:reflection blurRad="6350" stA="60000" endA="900" endPos="58000" dir="5400000" sy="-100000" algn="bl" rotWithShape="0"/>
                </a:effectLst>
              </a:rPr>
              <a:t> </a:t>
            </a:r>
            <a:r>
              <a:rPr lang="en-US" sz="3200" b="1" dirty="0" err="1">
                <a:effectLst>
                  <a:reflection blurRad="6350" stA="60000" endA="900" endPos="58000" dir="5400000" sy="-100000" algn="bl" rotWithShape="0"/>
                </a:effectLst>
              </a:rPr>
              <a:t>insiden</a:t>
            </a:r>
            <a:r>
              <a:rPr lang="en-US" sz="3200" b="1" dirty="0">
                <a:effectLst>
                  <a:reflection blurRad="6350" stA="60000" endA="900" endPos="58000" dir="5400000" sy="-100000" algn="bl" rotWithShape="0"/>
                </a:effectLst>
              </a:rPr>
              <a:t> </a:t>
            </a:r>
            <a:r>
              <a:rPr lang="en-US" sz="3200" b="1" dirty="0" err="1">
                <a:effectLst>
                  <a:reflection blurRad="6350" stA="60000" endA="900" endPos="58000" dir="5400000" sy="-100000" algn="bl" rotWithShape="0"/>
                </a:effectLst>
              </a:rPr>
              <a:t>serangan</a:t>
            </a:r>
            <a:r>
              <a:rPr lang="en-US" sz="3200" b="1" dirty="0">
                <a:effectLst>
                  <a:reflection blurRad="6350" stA="60000" endA="900" endPos="58000" dir="5400000" sy="-100000" algn="bl" rotWithShape="0"/>
                </a:effectLst>
              </a:rPr>
              <a:t> </a:t>
            </a:r>
            <a:r>
              <a:rPr lang="en-US" sz="3200" b="1" dirty="0" err="1">
                <a:effectLst>
                  <a:reflection blurRad="6350" stA="60000" endA="900" endPos="58000" dir="5400000" sy="-100000" algn="bl" rotWithShape="0"/>
                </a:effectLst>
              </a:rPr>
              <a:t>pada</a:t>
            </a:r>
            <a:r>
              <a:rPr lang="en-US" sz="3200" b="1" dirty="0">
                <a:effectLst>
                  <a:reflection blurRad="6350" stA="60000" endA="900" endPos="58000" dir="5400000" sy="-100000" algn="bl" rotWithShape="0"/>
                </a:effectLst>
              </a:rPr>
              <a:t> </a:t>
            </a:r>
            <a:r>
              <a:rPr lang="en-US" sz="3200" b="1" dirty="0" err="1">
                <a:effectLst>
                  <a:reflection blurRad="6350" stA="60000" endA="900" endPos="58000" dir="5400000" sy="-100000" algn="bl" rotWithShape="0"/>
                </a:effectLst>
              </a:rPr>
              <a:t>sistem</a:t>
            </a:r>
            <a:r>
              <a:rPr lang="en-US" sz="3200" b="1" dirty="0">
                <a:effectLst>
                  <a:reflection blurRad="6350" stA="60000" endA="900" endPos="58000" dir="5400000" sy="-100000" algn="bl" rotWithShape="0"/>
                </a:effectLst>
              </a:rPr>
              <a:t> </a:t>
            </a:r>
            <a:r>
              <a:rPr lang="en-US" sz="3200" b="1" dirty="0" err="1">
                <a:effectLst>
                  <a:reflection blurRad="6350" stA="60000" endA="900" endPos="58000" dir="5400000" sy="-100000" algn="bl" rotWithShape="0"/>
                </a:effectLst>
              </a:rPr>
              <a:t>komputer</a:t>
            </a:r>
            <a:r>
              <a:rPr lang="en-US" sz="3200" b="1" dirty="0">
                <a:effectLst>
                  <a:reflection blurRad="6350" stA="60000" endA="900" endPos="58000" dir="5400000" sy="-100000" algn="bl" rotWithShape="0"/>
                </a:effectLst>
              </a:rPr>
              <a:t/>
            </a:r>
            <a:br>
              <a:rPr lang="en-US" sz="3200" b="1" dirty="0">
                <a:effectLst>
                  <a:reflection blurRad="6350" stA="60000" endA="900" endPos="58000" dir="5400000" sy="-100000" algn="bl" rotWithShape="0"/>
                </a:effectLst>
              </a:rPr>
            </a:br>
            <a:endParaRPr lang="en-US" sz="3200" b="1" dirty="0">
              <a:effectLst>
                <a:reflection blurRad="6350" stA="60000" endA="900" endPos="58000" dir="5400000" sy="-100000" algn="bl" rotWithShape="0"/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763000" cy="4876800"/>
          </a:xfrm>
        </p:spPr>
        <p:txBody>
          <a:bodyPr>
            <a:noAutofit/>
          </a:bodyPr>
          <a:lstStyle/>
          <a:p>
            <a:pPr marL="231775" lvl="1" indent="-231775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2200" dirty="0" err="1" smtClean="0"/>
              <a:t>Tahun</a:t>
            </a:r>
            <a:r>
              <a:rPr lang="en-US" sz="2200" dirty="0" smtClean="0"/>
              <a:t> </a:t>
            </a:r>
            <a:r>
              <a:rPr lang="en-US" sz="2200" dirty="0"/>
              <a:t>2004, </a:t>
            </a:r>
            <a:r>
              <a:rPr lang="en-US" sz="2200" dirty="0" err="1"/>
              <a:t>situs</a:t>
            </a:r>
            <a:r>
              <a:rPr lang="en-US" sz="2200" dirty="0"/>
              <a:t> KPU (http://tnp.kpu.go.id) </a:t>
            </a:r>
            <a:r>
              <a:rPr lang="en-US" sz="2200" dirty="0" err="1" smtClean="0"/>
              <a:t>dicrack</a:t>
            </a:r>
            <a:r>
              <a:rPr lang="en-US" sz="2200" dirty="0" smtClean="0"/>
              <a:t> </a:t>
            </a:r>
            <a:r>
              <a:rPr lang="en-US" sz="2200" dirty="0" err="1"/>
              <a:t>sehingga</a:t>
            </a:r>
            <a:r>
              <a:rPr lang="en-US" sz="2200" dirty="0"/>
              <a:t> content </a:t>
            </a:r>
            <a:r>
              <a:rPr lang="en-US" sz="2200" dirty="0" err="1"/>
              <a:t>situs</a:t>
            </a:r>
            <a:r>
              <a:rPr lang="en-US" sz="2200" dirty="0"/>
              <a:t> </a:t>
            </a:r>
            <a:r>
              <a:rPr lang="en-US" sz="2200" dirty="0" err="1"/>
              <a:t>tersebut</a:t>
            </a:r>
            <a:r>
              <a:rPr lang="en-US" sz="2200" dirty="0"/>
              <a:t> </a:t>
            </a:r>
            <a:r>
              <a:rPr lang="en-US" sz="2200" dirty="0" err="1" smtClean="0"/>
              <a:t>berubah</a:t>
            </a:r>
            <a:endParaRPr lang="en-US" sz="2200" dirty="0" smtClean="0"/>
          </a:p>
          <a:p>
            <a:pPr marL="231775" lvl="1" indent="-231775">
              <a:lnSpc>
                <a:spcPct val="90000"/>
              </a:lnSpc>
              <a:buFont typeface="Wingdings" pitchFamily="2" charset="2"/>
              <a:buChar char="§"/>
            </a:pPr>
            <a:endParaRPr lang="en-US" sz="2200" dirty="0"/>
          </a:p>
          <a:p>
            <a:pPr marL="231775" lvl="1" indent="-231775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2200" dirty="0" err="1"/>
              <a:t>Tahun</a:t>
            </a:r>
            <a:r>
              <a:rPr lang="en-US" sz="2200" dirty="0"/>
              <a:t> 2001, </a:t>
            </a:r>
            <a:r>
              <a:rPr lang="en-US" sz="2200" dirty="0" err="1"/>
              <a:t>Nasabah</a:t>
            </a:r>
            <a:r>
              <a:rPr lang="en-US" sz="2200" dirty="0"/>
              <a:t> klickbca.com </a:t>
            </a:r>
            <a:r>
              <a:rPr lang="en-US" sz="2200" dirty="0" err="1"/>
              <a:t>disadap</a:t>
            </a:r>
            <a:r>
              <a:rPr lang="en-US" sz="2200" dirty="0"/>
              <a:t> </a:t>
            </a:r>
            <a:r>
              <a:rPr lang="en-US" sz="2200" dirty="0" err="1"/>
              <a:t>identitas</a:t>
            </a:r>
            <a:r>
              <a:rPr lang="en-US" sz="2200" dirty="0"/>
              <a:t> </a:t>
            </a:r>
            <a:r>
              <a:rPr lang="en-US" sz="2200" dirty="0" err="1"/>
              <a:t>accountnya</a:t>
            </a:r>
            <a:r>
              <a:rPr lang="en-US" sz="2200" dirty="0"/>
              <a:t> </a:t>
            </a:r>
            <a:r>
              <a:rPr lang="en-US" sz="2200" dirty="0" err="1"/>
              <a:t>oleh</a:t>
            </a:r>
            <a:r>
              <a:rPr lang="en-US" sz="2200" dirty="0"/>
              <a:t> </a:t>
            </a:r>
            <a:r>
              <a:rPr lang="en-US" sz="2200" dirty="0" err="1"/>
              <a:t>seseorang</a:t>
            </a:r>
            <a:r>
              <a:rPr lang="en-US" sz="2200" dirty="0"/>
              <a:t> yang </a:t>
            </a:r>
            <a:r>
              <a:rPr lang="en-US" sz="2200" dirty="0" err="1"/>
              <a:t>membuat</a:t>
            </a:r>
            <a:r>
              <a:rPr lang="en-US" sz="2200" dirty="0"/>
              <a:t> </a:t>
            </a:r>
            <a:r>
              <a:rPr lang="en-US" sz="2200" dirty="0" err="1"/>
              <a:t>situs</a:t>
            </a:r>
            <a:r>
              <a:rPr lang="en-US" sz="2200" dirty="0"/>
              <a:t> </a:t>
            </a:r>
            <a:r>
              <a:rPr lang="en-US" sz="2200" dirty="0" err="1"/>
              <a:t>mirip</a:t>
            </a:r>
            <a:r>
              <a:rPr lang="en-US" sz="2200" dirty="0"/>
              <a:t> (</a:t>
            </a:r>
            <a:r>
              <a:rPr lang="en-US" sz="2200" dirty="0" err="1"/>
              <a:t>url</a:t>
            </a:r>
            <a:r>
              <a:rPr lang="en-US" sz="2200" dirty="0"/>
              <a:t> </a:t>
            </a:r>
            <a:r>
              <a:rPr lang="en-US" sz="2200" dirty="0" err="1"/>
              <a:t>dan</a:t>
            </a:r>
            <a:r>
              <a:rPr lang="en-US" sz="2200" dirty="0"/>
              <a:t> </a:t>
            </a:r>
            <a:r>
              <a:rPr lang="en-US" sz="2200" dirty="0" err="1"/>
              <a:t>tampilannya</a:t>
            </a:r>
            <a:r>
              <a:rPr lang="en-US" sz="2200" dirty="0"/>
              <a:t>) </a:t>
            </a:r>
            <a:r>
              <a:rPr lang="en-US" sz="2200" dirty="0" err="1"/>
              <a:t>dengan</a:t>
            </a:r>
            <a:r>
              <a:rPr lang="en-US" sz="2200" dirty="0"/>
              <a:t> </a:t>
            </a:r>
            <a:r>
              <a:rPr lang="en-US" sz="2200" dirty="0" err="1"/>
              <a:t>klickbca</a:t>
            </a:r>
            <a:r>
              <a:rPr lang="en-US" sz="2200" dirty="0"/>
              <a:t> yang </a:t>
            </a:r>
            <a:r>
              <a:rPr lang="en-US" sz="2200" dirty="0" err="1"/>
              <a:t>asli</a:t>
            </a:r>
            <a:r>
              <a:rPr lang="en-US" sz="2200" dirty="0"/>
              <a:t> </a:t>
            </a:r>
            <a:endParaRPr lang="en-US" sz="2200" dirty="0" smtClean="0"/>
          </a:p>
          <a:p>
            <a:pPr marL="231775" lvl="1" indent="-231775">
              <a:lnSpc>
                <a:spcPct val="90000"/>
              </a:lnSpc>
              <a:buFont typeface="Wingdings" pitchFamily="2" charset="2"/>
              <a:buChar char="§"/>
            </a:pPr>
            <a:endParaRPr lang="en-US" sz="2200" dirty="0"/>
          </a:p>
          <a:p>
            <a:pPr marL="231775" lvl="1" indent="-231775" algn="just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2200" dirty="0"/>
              <a:t>10 </a:t>
            </a:r>
            <a:r>
              <a:rPr lang="en-US" sz="2200" dirty="0" err="1"/>
              <a:t>Maret</a:t>
            </a:r>
            <a:r>
              <a:rPr lang="en-US" sz="2200" dirty="0"/>
              <a:t> 1997. </a:t>
            </a:r>
            <a:r>
              <a:rPr lang="en-US" sz="2200" dirty="0" err="1"/>
              <a:t>Seorang</a:t>
            </a:r>
            <a:r>
              <a:rPr lang="en-US" sz="2200" dirty="0"/>
              <a:t> hacker </a:t>
            </a:r>
            <a:r>
              <a:rPr lang="en-US" sz="2200" dirty="0" err="1"/>
              <a:t>dari</a:t>
            </a:r>
            <a:r>
              <a:rPr lang="en-US" sz="2200" dirty="0"/>
              <a:t> Massachusetts </a:t>
            </a:r>
            <a:r>
              <a:rPr lang="en-US" sz="2200" dirty="0" err="1"/>
              <a:t>berhasil</a:t>
            </a:r>
            <a:r>
              <a:rPr lang="en-US" sz="2200" dirty="0"/>
              <a:t> </a:t>
            </a:r>
            <a:r>
              <a:rPr lang="en-US" sz="2200" dirty="0" err="1"/>
              <a:t>mematikan</a:t>
            </a:r>
            <a:r>
              <a:rPr lang="en-US" sz="2200" dirty="0"/>
              <a:t> </a:t>
            </a:r>
            <a:r>
              <a:rPr lang="en-US" sz="2200" dirty="0" err="1"/>
              <a:t>sistem</a:t>
            </a:r>
            <a:r>
              <a:rPr lang="en-US" sz="2200" dirty="0"/>
              <a:t> </a:t>
            </a:r>
            <a:r>
              <a:rPr lang="en-US" sz="2200" dirty="0" err="1"/>
              <a:t>telekomunikasi</a:t>
            </a:r>
            <a:r>
              <a:rPr lang="en-US" sz="2200" dirty="0"/>
              <a:t> di </a:t>
            </a:r>
            <a:r>
              <a:rPr lang="en-US" sz="2200" dirty="0" err="1"/>
              <a:t>sebuah</a:t>
            </a:r>
            <a:r>
              <a:rPr lang="en-US" sz="2200" dirty="0"/>
              <a:t> airport </a:t>
            </a:r>
            <a:r>
              <a:rPr lang="en-US" sz="2200" dirty="0" err="1"/>
              <a:t>lokal</a:t>
            </a:r>
            <a:r>
              <a:rPr lang="en-US" sz="2200" dirty="0"/>
              <a:t> (Worcester, Massachusetts) </a:t>
            </a:r>
            <a:r>
              <a:rPr lang="en-US" sz="2200" dirty="0" err="1"/>
              <a:t>sehingga</a:t>
            </a:r>
            <a:r>
              <a:rPr lang="en-US" sz="2200" dirty="0"/>
              <a:t> </a:t>
            </a:r>
            <a:r>
              <a:rPr lang="en-US" sz="2200" dirty="0" err="1"/>
              <a:t>mematikan</a:t>
            </a:r>
            <a:r>
              <a:rPr lang="en-US" sz="2200" dirty="0"/>
              <a:t> </a:t>
            </a:r>
            <a:r>
              <a:rPr lang="en-US" sz="2200" dirty="0" err="1"/>
              <a:t>komunikasi</a:t>
            </a:r>
            <a:r>
              <a:rPr lang="en-US" sz="2200" dirty="0"/>
              <a:t> di control tower </a:t>
            </a:r>
            <a:r>
              <a:rPr lang="en-US" sz="2200" dirty="0" err="1"/>
              <a:t>dan</a:t>
            </a:r>
            <a:r>
              <a:rPr lang="en-US" sz="2200" dirty="0"/>
              <a:t> </a:t>
            </a:r>
            <a:r>
              <a:rPr lang="en-US" sz="2200" dirty="0" err="1"/>
              <a:t>menghalau</a:t>
            </a:r>
            <a:r>
              <a:rPr lang="en-US" sz="2200" dirty="0"/>
              <a:t> </a:t>
            </a:r>
            <a:r>
              <a:rPr lang="en-US" sz="2200" dirty="0" err="1"/>
              <a:t>pesawat</a:t>
            </a:r>
            <a:r>
              <a:rPr lang="en-US" sz="2200" dirty="0"/>
              <a:t> yang </a:t>
            </a:r>
            <a:r>
              <a:rPr lang="en-US" sz="2200" dirty="0" err="1"/>
              <a:t>hendak</a:t>
            </a:r>
            <a:r>
              <a:rPr lang="en-US" sz="2200" dirty="0"/>
              <a:t> </a:t>
            </a:r>
            <a:r>
              <a:rPr lang="en-US" sz="2200" dirty="0" err="1"/>
              <a:t>mendarat</a:t>
            </a:r>
            <a:r>
              <a:rPr lang="en-US" sz="2200" dirty="0"/>
              <a:t>. </a:t>
            </a:r>
            <a:r>
              <a:rPr lang="en-US" sz="2200" dirty="0" err="1"/>
              <a:t>Dia</a:t>
            </a:r>
            <a:r>
              <a:rPr lang="en-US" sz="2200" dirty="0"/>
              <a:t> </a:t>
            </a:r>
            <a:r>
              <a:rPr lang="en-US" sz="2200" dirty="0" err="1"/>
              <a:t>juga</a:t>
            </a:r>
            <a:r>
              <a:rPr lang="en-US" sz="2200" dirty="0"/>
              <a:t> </a:t>
            </a:r>
            <a:r>
              <a:rPr lang="en-US" sz="2200" dirty="0" err="1"/>
              <a:t>mengacaukan</a:t>
            </a:r>
            <a:r>
              <a:rPr lang="en-US" sz="2200" dirty="0"/>
              <a:t> </a:t>
            </a:r>
            <a:r>
              <a:rPr lang="en-US" sz="2200" dirty="0" err="1"/>
              <a:t>sistem</a:t>
            </a:r>
            <a:r>
              <a:rPr lang="en-US" sz="2200" dirty="0"/>
              <a:t> </a:t>
            </a:r>
            <a:r>
              <a:rPr lang="en-US" sz="2200" dirty="0" err="1"/>
              <a:t>telepon</a:t>
            </a:r>
            <a:r>
              <a:rPr lang="en-US" sz="2200" dirty="0"/>
              <a:t> di Rutland, Massachusetts.</a:t>
            </a:r>
          </a:p>
          <a:p>
            <a:pPr marL="231775" lvl="1" indent="-231775" algn="just">
              <a:lnSpc>
                <a:spcPct val="90000"/>
              </a:lnSpc>
              <a:buNone/>
            </a:pPr>
            <a:r>
              <a:rPr lang="en-US" sz="2200" dirty="0"/>
              <a:t>	- http://www.news.com/News/Item/Textonly/0,25,20278,00.html?pfv</a:t>
            </a:r>
          </a:p>
          <a:p>
            <a:pPr marL="231775" lvl="1" indent="-231775" algn="just">
              <a:lnSpc>
                <a:spcPct val="90000"/>
              </a:lnSpc>
              <a:buNone/>
            </a:pPr>
            <a:r>
              <a:rPr lang="en-US" sz="2200" dirty="0"/>
              <a:t>	- http://www.news.com/News/Item/0,4,20226,00.html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825992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err="1">
                <a:effectLst>
                  <a:reflection blurRad="6350" stA="60000" endA="900" endPos="58000" dir="5400000" sy="-100000" algn="bl" rotWithShape="0"/>
                </a:effectLst>
              </a:rPr>
              <a:t>Istilah-istilah</a:t>
            </a:r>
            <a:r>
              <a:rPr lang="en-US" sz="3200" b="1" dirty="0">
                <a:effectLst>
                  <a:reflection blurRad="6350" stA="60000" endA="900" endPos="58000" dir="5400000" sy="-100000" algn="bl" rotWithShape="0"/>
                </a:effectLst>
              </a:rPr>
              <a:t> </a:t>
            </a:r>
            <a:r>
              <a:rPr lang="en-US" sz="3200" b="1" dirty="0" err="1">
                <a:effectLst>
                  <a:reflection blurRad="6350" stA="60000" endA="900" endPos="58000" dir="5400000" sy="-100000" algn="bl" rotWithShape="0"/>
                </a:effectLst>
              </a:rPr>
              <a:t>keamanan</a:t>
            </a:r>
            <a:r>
              <a:rPr lang="en-US" sz="3200" b="1" dirty="0">
                <a:effectLst>
                  <a:reflection blurRad="6350" stA="60000" endA="900" endPos="58000" dir="5400000" sy="-100000" algn="bl" rotWithShape="0"/>
                </a:effectLst>
              </a:rPr>
              <a:t> </a:t>
            </a:r>
            <a:r>
              <a:rPr lang="en-US" sz="3200" b="1" dirty="0" err="1">
                <a:effectLst>
                  <a:reflection blurRad="6350" stA="60000" endA="900" endPos="58000" dir="5400000" sy="-100000" algn="bl" rotWithShape="0"/>
                </a:effectLst>
              </a:rPr>
              <a:t>komputer</a:t>
            </a:r>
            <a:endParaRPr lang="en-US" sz="3200" b="1" dirty="0">
              <a:effectLst>
                <a:reflection blurRad="6350" stA="60000" endA="900" endPos="58000" dir="5400000" sy="-100000" algn="bl" rotWithShape="0"/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>
              <a:buFont typeface="Wingdings" pitchFamily="2" charset="2"/>
              <a:buChar char="§"/>
            </a:pPr>
            <a:r>
              <a:rPr lang="en-US" sz="2200" dirty="0"/>
              <a:t>Hacker</a:t>
            </a:r>
          </a:p>
          <a:p>
            <a:pPr lvl="1">
              <a:buFont typeface="Wingdings" pitchFamily="2" charset="2"/>
              <a:buChar char="§"/>
            </a:pPr>
            <a:r>
              <a:rPr lang="en-US" sz="2200" dirty="0"/>
              <a:t>Cracker</a:t>
            </a:r>
          </a:p>
          <a:p>
            <a:pPr lvl="1">
              <a:buFont typeface="Wingdings" pitchFamily="2" charset="2"/>
              <a:buChar char="§"/>
            </a:pPr>
            <a:r>
              <a:rPr lang="en-US" sz="2200" dirty="0"/>
              <a:t>White hat</a:t>
            </a:r>
          </a:p>
          <a:p>
            <a:pPr lvl="1">
              <a:buFont typeface="Wingdings" pitchFamily="2" charset="2"/>
              <a:buChar char="§"/>
            </a:pPr>
            <a:r>
              <a:rPr lang="en-US" sz="2200" dirty="0"/>
              <a:t>Black hat</a:t>
            </a:r>
          </a:p>
          <a:p>
            <a:pPr lvl="1">
              <a:buFont typeface="Wingdings" pitchFamily="2" charset="2"/>
              <a:buChar char="§"/>
            </a:pPr>
            <a:r>
              <a:rPr lang="en-US" sz="2200" dirty="0"/>
              <a:t>Script kiddies</a:t>
            </a:r>
          </a:p>
          <a:p>
            <a:pPr lvl="1">
              <a:buFont typeface="Wingdings" pitchFamily="2" charset="2"/>
              <a:buChar char="§"/>
            </a:pPr>
            <a:r>
              <a:rPr lang="en-US" sz="2200" dirty="0"/>
              <a:t>Elite</a:t>
            </a:r>
          </a:p>
          <a:p>
            <a:pPr lvl="1">
              <a:buFont typeface="Wingdings" pitchFamily="2" charset="2"/>
              <a:buChar char="§"/>
            </a:pPr>
            <a:r>
              <a:rPr lang="en-US" sz="2200" dirty="0"/>
              <a:t>Vulnerable</a:t>
            </a:r>
          </a:p>
          <a:p>
            <a:pPr lvl="1">
              <a:buFont typeface="Wingdings" pitchFamily="2" charset="2"/>
              <a:buChar char="§"/>
            </a:pPr>
            <a:r>
              <a:rPr lang="en-US" sz="2200" dirty="0"/>
              <a:t>Security hole</a:t>
            </a:r>
          </a:p>
          <a:p>
            <a:pPr lvl="1">
              <a:buFont typeface="Wingdings" pitchFamily="2" charset="2"/>
              <a:buChar char="§"/>
            </a:pPr>
            <a:r>
              <a:rPr lang="en-US" sz="2200" dirty="0"/>
              <a:t>Bug</a:t>
            </a:r>
          </a:p>
          <a:p>
            <a:pPr lvl="1">
              <a:buFont typeface="Wingdings" pitchFamily="2" charset="2"/>
              <a:buChar char="§"/>
            </a:pPr>
            <a:r>
              <a:rPr lang="en-US" sz="2200" dirty="0"/>
              <a:t>Exploit (local, remote)</a:t>
            </a:r>
          </a:p>
          <a:p>
            <a:pPr lvl="1">
              <a:buFont typeface="Wingdings" pitchFamily="2" charset="2"/>
              <a:buChar char="§"/>
            </a:pPr>
            <a:r>
              <a:rPr lang="en-US" sz="2200" dirty="0"/>
              <a:t>Logical Bomb</a:t>
            </a:r>
          </a:p>
          <a:p>
            <a:pPr lvl="1">
              <a:buFont typeface="Wingdings" pitchFamily="2" charset="2"/>
              <a:buChar char="§"/>
            </a:pPr>
            <a:r>
              <a:rPr lang="en-US" sz="2200" dirty="0"/>
              <a:t>Penetration testing</a:t>
            </a:r>
          </a:p>
          <a:p>
            <a:pPr lvl="1">
              <a:buFont typeface="Wingdings" pitchFamily="2" charset="2"/>
              <a:buChar char="§"/>
            </a:pPr>
            <a:r>
              <a:rPr lang="en-US" sz="2200" dirty="0"/>
              <a:t>Dan lain-lain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150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ustom 2">
      <a:dk1>
        <a:sysClr val="windowText" lastClr="000000"/>
      </a:dk1>
      <a:lt1>
        <a:sysClr val="window" lastClr="FFFFFF"/>
      </a:lt1>
      <a:dk2>
        <a:srgbClr val="374A00"/>
      </a:dk2>
      <a:lt2>
        <a:srgbClr val="A9EA25"/>
      </a:lt2>
      <a:accent1>
        <a:srgbClr val="6F9400"/>
      </a:accent1>
      <a:accent2>
        <a:srgbClr val="71685A"/>
      </a:accent2>
      <a:accent3>
        <a:srgbClr val="FF6700"/>
      </a:accent3>
      <a:accent4>
        <a:srgbClr val="EDFAD3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158</TotalTime>
  <Words>2015</Words>
  <Application>Microsoft Office PowerPoint</Application>
  <PresentationFormat>On-screen Show (4:3)</PresentationFormat>
  <Paragraphs>487</Paragraphs>
  <Slides>59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59</vt:i4>
      </vt:variant>
    </vt:vector>
  </HeadingPairs>
  <TitlesOfParts>
    <vt:vector size="70" baseType="lpstr">
      <vt:lpstr>Arial</vt:lpstr>
      <vt:lpstr>Book Antiqua</vt:lpstr>
      <vt:lpstr>Courier New</vt:lpstr>
      <vt:lpstr>Times New Roman</vt:lpstr>
      <vt:lpstr>Trebuchet MS</vt:lpstr>
      <vt:lpstr>Webdings</vt:lpstr>
      <vt:lpstr>Wingdings</vt:lpstr>
      <vt:lpstr>Clarity</vt:lpstr>
      <vt:lpstr>Visio</vt:lpstr>
      <vt:lpstr>Photo Editor Photo</vt:lpstr>
      <vt:lpstr>Image</vt:lpstr>
      <vt:lpstr>Pengenalan &amp; Trend Keamanan Komputer</vt:lpstr>
      <vt:lpstr>Outline</vt:lpstr>
      <vt:lpstr>Pendahuluan [1]</vt:lpstr>
      <vt:lpstr>Pendahuluan [2]</vt:lpstr>
      <vt:lpstr>Aspek-aspek keamanan</vt:lpstr>
      <vt:lpstr>Aspek-aspek ketidakamanan (serangan)</vt:lpstr>
      <vt:lpstr>Hukum alam keamanan komputer</vt:lpstr>
      <vt:lpstr>Contoh insiden serangan pada sistem komputer </vt:lpstr>
      <vt:lpstr>Istilah-istilah keamanan komputer</vt:lpstr>
      <vt:lpstr>Security Metodology</vt:lpstr>
      <vt:lpstr>Ancaman keamanan sistem komputer</vt:lpstr>
      <vt:lpstr>Social engineering</vt:lpstr>
      <vt:lpstr>Keamanan fisik</vt:lpstr>
      <vt:lpstr>Security hole pada OS dan servis</vt:lpstr>
      <vt:lpstr>Buffer overflow [1]</vt:lpstr>
      <vt:lpstr>Buffer overflow [2]</vt:lpstr>
      <vt:lpstr>Kesalahan konfigurasi</vt:lpstr>
      <vt:lpstr>Installasi default</vt:lpstr>
      <vt:lpstr>Ancaman serangan melalui jaringan</vt:lpstr>
      <vt:lpstr>Sniffing</vt:lpstr>
      <vt:lpstr>Spoofing (Pemalsuan)</vt:lpstr>
      <vt:lpstr>Session Hijacking (Pembajakan)</vt:lpstr>
      <vt:lpstr>DOS attack [1]</vt:lpstr>
      <vt:lpstr>PowerPoint Presentation</vt:lpstr>
      <vt:lpstr>DOS attack [3]</vt:lpstr>
      <vt:lpstr>DOS attack [4]</vt:lpstr>
      <vt:lpstr>DOS attack [5]</vt:lpstr>
      <vt:lpstr>DOS attack [6]</vt:lpstr>
      <vt:lpstr>DOS attack [7]</vt:lpstr>
      <vt:lpstr>DOS attack [8]</vt:lpstr>
      <vt:lpstr>DOS attack [9]</vt:lpstr>
      <vt:lpstr>Ancaman via aplikasi berbasis web [1]</vt:lpstr>
      <vt:lpstr>Ancaman via aplikasi berbasis web [2]</vt:lpstr>
      <vt:lpstr>Ancaman via aplikasi berbasis web [3]</vt:lpstr>
      <vt:lpstr>Ancaman via aplikasi berbasis web [4]</vt:lpstr>
      <vt:lpstr>Backdoor, trojan, rootkit, keylogger</vt:lpstr>
      <vt:lpstr>Virus, worm</vt:lpstr>
      <vt:lpstr>System hardening</vt:lpstr>
      <vt:lpstr>Security Policy</vt:lpstr>
      <vt:lpstr>Kryptografi [1]</vt:lpstr>
      <vt:lpstr>Kryptografi [2]</vt:lpstr>
      <vt:lpstr>Kryptografi [3]</vt:lpstr>
      <vt:lpstr>Kryptografi [4]</vt:lpstr>
      <vt:lpstr>Kryptografi [5]</vt:lpstr>
      <vt:lpstr>Kryptografi [6]</vt:lpstr>
      <vt:lpstr>Firewall [1]</vt:lpstr>
      <vt:lpstr>Firewall [2]</vt:lpstr>
      <vt:lpstr>Firewall [3]</vt:lpstr>
      <vt:lpstr>Firewall [4]</vt:lpstr>
      <vt:lpstr>Firewall [5]</vt:lpstr>
      <vt:lpstr>Firewall [6]</vt:lpstr>
      <vt:lpstr>IDS (Intrusion Detection System) [1]</vt:lpstr>
      <vt:lpstr>Networdk IDS vs Host IDS</vt:lpstr>
      <vt:lpstr>Contoh-contoh produk IDS-Snort</vt:lpstr>
      <vt:lpstr>Back Up</vt:lpstr>
      <vt:lpstr>Auditing System</vt:lpstr>
      <vt:lpstr>Digital Forensik [1]</vt:lpstr>
      <vt:lpstr>Digital Forensik [2]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KEAMANAN SISTEM KOMPUTER</dc:title>
  <dc:creator>Atika Sari</dc:creator>
  <cp:lastModifiedBy>Welcomp</cp:lastModifiedBy>
  <cp:revision>24</cp:revision>
  <dcterms:created xsi:type="dcterms:W3CDTF">2013-09-16T07:26:35Z</dcterms:created>
  <dcterms:modified xsi:type="dcterms:W3CDTF">2018-11-28T12:40:07Z</dcterms:modified>
</cp:coreProperties>
</file>