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Bilbo"/>
      <p:regular r:id="rId40"/>
    </p:embeddedFont>
    <p:embeddedFont>
      <p:font typeface="Amatic SC"/>
      <p:regular r:id="rId41"/>
      <p:bold r:id="rId42"/>
    </p:embeddedFont>
    <p:embeddedFont>
      <p:font typeface="Source Code Pr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ilbo-regular.fntdata"/><Relationship Id="rId20" Type="http://schemas.openxmlformats.org/officeDocument/2006/relationships/slide" Target="slides/slide15.xml"/><Relationship Id="rId42" Type="http://schemas.openxmlformats.org/officeDocument/2006/relationships/font" Target="fonts/AmaticSC-bold.fntdata"/><Relationship Id="rId41" Type="http://schemas.openxmlformats.org/officeDocument/2006/relationships/font" Target="fonts/AmaticSC-regular.fntdata"/><Relationship Id="rId22" Type="http://schemas.openxmlformats.org/officeDocument/2006/relationships/slide" Target="slides/slide17.xml"/><Relationship Id="rId44" Type="http://schemas.openxmlformats.org/officeDocument/2006/relationships/font" Target="fonts/SourceCodePro-bold.fntdata"/><Relationship Id="rId21" Type="http://schemas.openxmlformats.org/officeDocument/2006/relationships/slide" Target="slides/slide16.xml"/><Relationship Id="rId43" Type="http://schemas.openxmlformats.org/officeDocument/2006/relationships/font" Target="fonts/SourceCodePro-regular.fntdata"/><Relationship Id="rId24" Type="http://schemas.openxmlformats.org/officeDocument/2006/relationships/slide" Target="slides/slide19.xml"/><Relationship Id="rId46" Type="http://schemas.openxmlformats.org/officeDocument/2006/relationships/font" Target="fonts/SourceCodePro-boldItalic.fntdata"/><Relationship Id="rId23" Type="http://schemas.openxmlformats.org/officeDocument/2006/relationships/slide" Target="slides/slide18.xml"/><Relationship Id="rId45" Type="http://schemas.openxmlformats.org/officeDocument/2006/relationships/font" Target="fonts/SourceCodePr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0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0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0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0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0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1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1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1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1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1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2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2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2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12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12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307" name="Google Shape;307;p13:notes"/>
          <p:cNvSpPr/>
          <p:nvPr>
            <p:ph idx="2" type="sldImg"/>
          </p:nvPr>
        </p:nvSpPr>
        <p:spPr>
          <a:xfrm>
            <a:off x="379413" y="684213"/>
            <a:ext cx="6099175" cy="3430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14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14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14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14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14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4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22" name="Google Shape;322;p14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15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15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15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15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15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15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8" name="Google Shape;338;p15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16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16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16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16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16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16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53" name="Google Shape;353;p16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7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390" name="Google Shape;390;p17:notes"/>
          <p:cNvSpPr/>
          <p:nvPr>
            <p:ph idx="2" type="sldImg"/>
          </p:nvPr>
        </p:nvSpPr>
        <p:spPr>
          <a:xfrm>
            <a:off x="379413" y="684213"/>
            <a:ext cx="6099175" cy="3430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8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18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18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18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18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18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18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42" name="Google Shape;442;p18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19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19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19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19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19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19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57" name="Google Shape;457;p19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379413" y="684213"/>
            <a:ext cx="6099175" cy="3430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0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468" name="Google Shape;468;p20:notes"/>
          <p:cNvSpPr/>
          <p:nvPr>
            <p:ph idx="2" type="sldImg"/>
          </p:nvPr>
        </p:nvSpPr>
        <p:spPr>
          <a:xfrm>
            <a:off x="379413" y="684213"/>
            <a:ext cx="6099175" cy="3430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1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477" name="Google Shape;477;p21:notes"/>
          <p:cNvSpPr/>
          <p:nvPr>
            <p:ph idx="2" type="sldImg"/>
          </p:nvPr>
        </p:nvSpPr>
        <p:spPr>
          <a:xfrm>
            <a:off x="379413" y="684213"/>
            <a:ext cx="6099175" cy="3430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2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22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22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22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22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22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22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92" name="Google Shape;492;p22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3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23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23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23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23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23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23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7" name="Google Shape;507;p23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4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558" name="Google Shape;558;p24:notes"/>
          <p:cNvSpPr/>
          <p:nvPr>
            <p:ph idx="2" type="sldImg"/>
          </p:nvPr>
        </p:nvSpPr>
        <p:spPr>
          <a:xfrm>
            <a:off x="379413" y="684213"/>
            <a:ext cx="6099175" cy="3430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25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25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9" name="Google Shape;569;p25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25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Google Shape;571;p25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25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3" name="Google Shape;573;p25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6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1" name="Google Shape;611;p26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26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13" name="Google Shape;613;p26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27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27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27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27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27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27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8" name="Google Shape;628;p27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8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5" name="Google Shape;655;p28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p28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28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28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Google Shape;659;p28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28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61" name="Google Shape;661;p28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9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29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29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29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29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2" name="Google Shape;702;p29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3" name="Google Shape;703;p29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04" name="Google Shape;704;p29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379413" y="684213"/>
            <a:ext cx="6099175" cy="3430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0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3" name="Google Shape;713;p30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4" name="Google Shape;714;p30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5" name="Google Shape;715;p30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6" name="Google Shape;716;p30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7" name="Google Shape;717;p30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Google Shape;718;p30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19" name="Google Shape;719;p30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1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8" name="Google Shape;728;p31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9" name="Google Shape;729;p31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0" name="Google Shape;730;p31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1" name="Google Shape;731;p31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2" name="Google Shape;732;p31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3" name="Google Shape;733;p31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4" name="Google Shape;734;p31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2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3" name="Google Shape;743;p32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4" name="Google Shape;744;p32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5" name="Google Shape;745;p32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6" name="Google Shape;746;p32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7" name="Google Shape;747;p32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8" name="Google Shape;748;p32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49" name="Google Shape;749;p32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3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8" name="Google Shape;758;p33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9" name="Google Shape;759;p33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0" name="Google Shape;760;p33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1" name="Google Shape;761;p33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2" name="Google Shape;762;p33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3" name="Google Shape;763;p33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64" name="Google Shape;764;p33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4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814" name="Google Shape;814;p34:notes"/>
          <p:cNvSpPr/>
          <p:nvPr>
            <p:ph idx="2" type="sldImg"/>
          </p:nvPr>
        </p:nvSpPr>
        <p:spPr>
          <a:xfrm>
            <a:off x="379413" y="684213"/>
            <a:ext cx="6099175" cy="3430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4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4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4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4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4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5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5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5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5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5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6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6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6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6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6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7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7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7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7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7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8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8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8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8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8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1" type="ftr"/>
          </p:nvPr>
        </p:nvSpPr>
        <p:spPr>
          <a:xfrm>
            <a:off x="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6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9:notes"/>
          <p:cNvSpPr txBox="1"/>
          <p:nvPr>
            <p:ph idx="12" type="sldNum"/>
          </p:nvPr>
        </p:nvSpPr>
        <p:spPr>
          <a:xfrm>
            <a:off x="3886200" y="8685679"/>
            <a:ext cx="2971799" cy="45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9:notes"/>
          <p:cNvSpPr/>
          <p:nvPr/>
        </p:nvSpPr>
        <p:spPr>
          <a:xfrm>
            <a:off x="388620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9:notes"/>
          <p:cNvSpPr txBox="1"/>
          <p:nvPr/>
        </p:nvSpPr>
        <p:spPr>
          <a:xfrm>
            <a:off x="388620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Times New Roman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9:notes"/>
          <p:cNvSpPr/>
          <p:nvPr/>
        </p:nvSpPr>
        <p:spPr>
          <a:xfrm>
            <a:off x="0" y="8686923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9:notes"/>
          <p:cNvSpPr/>
          <p:nvPr/>
        </p:nvSpPr>
        <p:spPr>
          <a:xfrm>
            <a:off x="0" y="0"/>
            <a:ext cx="2971799" cy="4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390525" y="692150"/>
            <a:ext cx="607377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914400" y="4344084"/>
            <a:ext cx="5029199" cy="411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indent="-2286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indent="-2286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indent="-2286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indent="-2286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indent="-2286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indent="-2286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indent="-2286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0" type="dt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/>
        </p:nvSpPr>
        <p:spPr>
          <a:xfrm>
            <a:off x="0" y="4892277"/>
            <a:ext cx="1885950" cy="205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Bilbo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Bilbo"/>
                <a:ea typeface="Bilbo"/>
                <a:cs typeface="Bilbo"/>
                <a:sym typeface="Bilbo"/>
              </a:rPr>
              <a:t>Copy Right 2005</a:t>
            </a:r>
            <a:endParaRPr b="0" i="0" sz="1200" u="none" cap="none" strike="noStrike">
              <a:solidFill>
                <a:schemeClr val="dk1"/>
              </a:solidFill>
              <a:latin typeface="Bilbo"/>
              <a:ea typeface="Bilbo"/>
              <a:cs typeface="Bilbo"/>
              <a:sym typeface="Bilbo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8027986" y="4892277"/>
            <a:ext cx="1116012" cy="205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Bilbo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Bilbo"/>
                <a:ea typeface="Bilbo"/>
                <a:cs typeface="Bilbo"/>
                <a:sym typeface="Bilbo"/>
              </a:rPr>
              <a:t>Bab 9Hal </a:t>
            </a: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Bilbo"/>
                <a:ea typeface="Bilbo"/>
                <a:cs typeface="Bilbo"/>
                <a:sym typeface="Bilb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Bilbo"/>
              <a:ea typeface="Bilbo"/>
              <a:cs typeface="Bilbo"/>
              <a:sym typeface="Bilb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sz="6000">
                <a:latin typeface="Arial"/>
                <a:ea typeface="Arial"/>
                <a:cs typeface="Arial"/>
                <a:sym typeface="Arial"/>
              </a:rPr>
              <a:t>Siklus Hidup Sistem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Sistem Informasi Manajemen 1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5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Langkah-langkah </a:t>
            </a:r>
            <a:r>
              <a:rPr b="0" i="0" lang="en-GB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(lanjutan)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GB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6.mempersiapkan usulan penelitian sistem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Pergi ke komite pengarah SIM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GB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	Menyetujui atau menolak penelitian proyek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Pertanaan kunci?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Aakankah sistem yg diusulkan mencapai tujuannya?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Apakah ini cara terbaik ?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6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Langkah-langkah </a:t>
            </a:r>
            <a:r>
              <a:rPr b="0" i="0" lang="en-GB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(lanjutan)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GB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	Menetapkan mekanisme pengendalian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menentukan: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What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Who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When   (Person-months versus calendar months)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PERT and CPM network diagrams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6254750" y="862012"/>
            <a:ext cx="2806699" cy="4219575"/>
          </a:xfrm>
          <a:prstGeom prst="rect">
            <a:avLst/>
          </a:prstGeom>
          <a:solidFill>
            <a:srgbClr val="FF8B5A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3638550" y="89296"/>
            <a:ext cx="295275" cy="20359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0" name="Google Shape;260;p27"/>
          <p:cNvCxnSpPr/>
          <p:nvPr/>
        </p:nvCxnSpPr>
        <p:spPr>
          <a:xfrm>
            <a:off x="107950" y="814387"/>
            <a:ext cx="8928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1" name="Google Shape;261;p27"/>
          <p:cNvCxnSpPr/>
          <p:nvPr/>
        </p:nvCxnSpPr>
        <p:spPr>
          <a:xfrm>
            <a:off x="2946400" y="519112"/>
            <a:ext cx="0" cy="45767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2" name="Google Shape;262;p27"/>
          <p:cNvCxnSpPr/>
          <p:nvPr/>
        </p:nvCxnSpPr>
        <p:spPr>
          <a:xfrm>
            <a:off x="6197600" y="519112"/>
            <a:ext cx="0" cy="45767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63" name="Google Shape;263;p27"/>
          <p:cNvSpPr/>
          <p:nvPr/>
        </p:nvSpPr>
        <p:spPr>
          <a:xfrm>
            <a:off x="3867150" y="862012"/>
            <a:ext cx="1206499" cy="3333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3867150" y="1376362"/>
            <a:ext cx="1384299" cy="3333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4116387" y="1360883"/>
            <a:ext cx="884236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definisise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masalah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3867150" y="1890712"/>
            <a:ext cx="1384299" cy="4107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3867150" y="2447925"/>
            <a:ext cx="1352550" cy="4369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7118350" y="1290637"/>
            <a:ext cx="1409700" cy="14477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7321550" y="3390900"/>
            <a:ext cx="1435100" cy="37623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615950" y="3990975"/>
            <a:ext cx="3949700" cy="3333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615950" y="4505325"/>
            <a:ext cx="7505699" cy="3333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7073900" y="1918096"/>
            <a:ext cx="1436686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konsultasi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7319961" y="3417093"/>
            <a:ext cx="180975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7310436" y="3425427"/>
            <a:ext cx="1457324" cy="47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Siapkan usulan penelitian sistemal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792162" y="4024312"/>
            <a:ext cx="203199" cy="257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738187" y="4331493"/>
            <a:ext cx="7264399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menetapkan mekanisme penendalian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738187" y="4031456"/>
            <a:ext cx="3809999" cy="2262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Setuju/menolak proyek penelitian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/>
          <p:nvPr/>
        </p:nvSpPr>
        <p:spPr>
          <a:xfrm flipH="1" rot="-5400000">
            <a:off x="4461668" y="1161256"/>
            <a:ext cx="119062" cy="292100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7"/>
          <p:cNvSpPr/>
          <p:nvPr/>
        </p:nvSpPr>
        <p:spPr>
          <a:xfrm flipH="1" rot="-5400000">
            <a:off x="4440237" y="1654174"/>
            <a:ext cx="161924" cy="292100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7"/>
          <p:cNvSpPr/>
          <p:nvPr/>
        </p:nvSpPr>
        <p:spPr>
          <a:xfrm flipH="1" rot="-5400000">
            <a:off x="4440237" y="2239962"/>
            <a:ext cx="161924" cy="292100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7"/>
          <p:cNvSpPr/>
          <p:nvPr/>
        </p:nvSpPr>
        <p:spPr>
          <a:xfrm flipH="1" rot="-5400000">
            <a:off x="3521074" y="4262437"/>
            <a:ext cx="171450" cy="304799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3879850" y="871537"/>
            <a:ext cx="1384299" cy="37623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3943350" y="853677"/>
            <a:ext cx="1227136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menyadari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masalah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3719512" y="1878806"/>
            <a:ext cx="1619249" cy="47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Tentukan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4083050" y="2420540"/>
            <a:ext cx="1020762" cy="47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Iidentifikasi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Kendala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2571750" y="100012"/>
            <a:ext cx="4392611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mpact"/>
              <a:buNone/>
            </a:pPr>
            <a:r>
              <a:rPr b="0" i="0" lang="en-GB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TAHAP PERENCANAAN</a:t>
            </a:r>
            <a:endParaRPr b="0" i="0" sz="4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4495800" y="2886075"/>
            <a:ext cx="3354387" cy="22979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59689"/>
                </a:lnTo>
                <a:lnTo>
                  <a:pt x="117217" y="59689"/>
                </a:lnTo>
                <a:lnTo>
                  <a:pt x="119943" y="119378"/>
                </a:ln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8" name="Google Shape;288;p27"/>
          <p:cNvCxnSpPr/>
          <p:nvPr/>
        </p:nvCxnSpPr>
        <p:spPr>
          <a:xfrm rot="10800000">
            <a:off x="5308599" y="2628900"/>
            <a:ext cx="1803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cxnSp>
        <p:nvCxnSpPr>
          <p:cNvPr id="289" name="Google Shape;289;p27"/>
          <p:cNvCxnSpPr/>
          <p:nvPr/>
        </p:nvCxnSpPr>
        <p:spPr>
          <a:xfrm rot="10800000">
            <a:off x="5308599" y="2057400"/>
            <a:ext cx="1803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cxnSp>
        <p:nvCxnSpPr>
          <p:cNvPr id="290" name="Google Shape;290;p27"/>
          <p:cNvCxnSpPr/>
          <p:nvPr/>
        </p:nvCxnSpPr>
        <p:spPr>
          <a:xfrm rot="10800000">
            <a:off x="5232400" y="1543050"/>
            <a:ext cx="187959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sp>
        <p:nvSpPr>
          <p:cNvPr id="291" name="Google Shape;291;p27"/>
          <p:cNvSpPr/>
          <p:nvPr/>
        </p:nvSpPr>
        <p:spPr>
          <a:xfrm>
            <a:off x="3581400" y="3771900"/>
            <a:ext cx="4268787" cy="229790"/>
          </a:xfrm>
          <a:custGeom>
            <a:rect b="b" l="l" r="r" t="t"/>
            <a:pathLst>
              <a:path extrusionOk="0" h="120000" w="120000">
                <a:moveTo>
                  <a:pt x="119955" y="0"/>
                </a:moveTo>
                <a:lnTo>
                  <a:pt x="119955" y="59689"/>
                </a:lnTo>
                <a:lnTo>
                  <a:pt x="0" y="59689"/>
                </a:lnTo>
                <a:lnTo>
                  <a:pt x="0" y="119378"/>
                </a:ln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284162" y="550068"/>
            <a:ext cx="8537575" cy="27265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 Steering Comm                       Manager                               Systems Analyst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3332147" y="967975"/>
            <a:ext cx="484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3332146" y="1595450"/>
            <a:ext cx="484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3332147" y="1938350"/>
            <a:ext cx="484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3332147" y="2452699"/>
            <a:ext cx="484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6761145" y="3024200"/>
            <a:ext cx="549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7"/>
          <p:cNvSpPr txBox="1"/>
          <p:nvPr/>
        </p:nvSpPr>
        <p:spPr>
          <a:xfrm>
            <a:off x="6761145" y="3481399"/>
            <a:ext cx="549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131746" y="3995750"/>
            <a:ext cx="484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131746" y="4510099"/>
            <a:ext cx="484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7"/>
          <p:cNvSpPr/>
          <p:nvPr/>
        </p:nvSpPr>
        <p:spPr>
          <a:xfrm flipH="1" rot="-5400000">
            <a:off x="7737474" y="3241675"/>
            <a:ext cx="171450" cy="203199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7245350" y="2919412"/>
            <a:ext cx="1511299" cy="3333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7310436" y="2911077"/>
            <a:ext cx="1381125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 study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kelayakan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28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Tahap Analisis</a:t>
            </a:r>
            <a:r>
              <a:rPr b="0" i="0" lang="en-GB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8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GB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langkah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pengumuman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Alasan proyek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Purpose: inform and counteract fear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Mengorganisasikan tim proyek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User(s)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Specialists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roles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9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9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Tahap Analisis (lanj…)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9"/>
          <p:cNvSpPr txBox="1"/>
          <p:nvPr>
            <p:ph idx="1" type="body"/>
          </p:nvPr>
        </p:nvSpPr>
        <p:spPr>
          <a:xfrm>
            <a:off x="685800" y="85725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Arial"/>
              <a:buNone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Mendefinisikan kebutuhan informasi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3" marL="1600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Wawancara perorangan (Personal interview)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3" marL="1600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Pengamatan (Observation)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3" marL="1600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Pencarian catatan (Record search 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3" marL="1600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Survei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9"/>
          <p:cNvSpPr txBox="1"/>
          <p:nvPr/>
        </p:nvSpPr>
        <p:spPr>
          <a:xfrm>
            <a:off x="2286000" y="3520677"/>
            <a:ext cx="4495800" cy="14382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</a:pP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directory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(kamus proyek) sering digunakan untuk menggambarkan semua dokumentasi yg menjelaskan suatu sistem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9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30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0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Tahap Analisis </a:t>
            </a:r>
            <a:r>
              <a:rPr b="0" i="0" lang="en-GB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(lanjutan)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0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GB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	Mendefinisikan kriteria kinerja sistem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GB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	Mempersiapkan usulan rancangan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GB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	Menyetujui/menolak rancangan proyek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31"/>
          <p:cNvGrpSpPr/>
          <p:nvPr/>
        </p:nvGrpSpPr>
        <p:grpSpPr>
          <a:xfrm>
            <a:off x="6350" y="633412"/>
            <a:ext cx="9001122" cy="4448174"/>
            <a:chOff x="6350" y="844550"/>
            <a:chExt cx="9001122" cy="5930899"/>
          </a:xfrm>
        </p:grpSpPr>
        <p:cxnSp>
          <p:nvCxnSpPr>
            <p:cNvPr id="356" name="Google Shape;356;p31"/>
            <p:cNvCxnSpPr/>
            <p:nvPr/>
          </p:nvCxnSpPr>
          <p:spPr>
            <a:xfrm>
              <a:off x="6350" y="1243012"/>
              <a:ext cx="897889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57" name="Google Shape;357;p31"/>
            <p:cNvCxnSpPr/>
            <p:nvPr/>
          </p:nvCxnSpPr>
          <p:spPr>
            <a:xfrm>
              <a:off x="2795586" y="844550"/>
              <a:ext cx="0" cy="593089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58" name="Google Shape;358;p31"/>
            <p:cNvCxnSpPr/>
            <p:nvPr/>
          </p:nvCxnSpPr>
          <p:spPr>
            <a:xfrm>
              <a:off x="6119812" y="844550"/>
              <a:ext cx="0" cy="593089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59" name="Google Shape;359;p31"/>
            <p:cNvSpPr txBox="1"/>
            <p:nvPr/>
          </p:nvSpPr>
          <p:spPr>
            <a:xfrm>
              <a:off x="989012" y="1317625"/>
              <a:ext cx="4217986" cy="45878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imes New Roman"/>
                <a:buNone/>
              </a:pPr>
              <a:r>
                <a:rPr b="0" i="0" lang="en-GB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Mengumumkan penelitian sistem</a:t>
              </a:r>
              <a:endPara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" name="Google Shape;360;p31"/>
            <p:cNvSpPr txBox="1"/>
            <p:nvPr/>
          </p:nvSpPr>
          <p:spPr>
            <a:xfrm>
              <a:off x="3859212" y="2128836"/>
              <a:ext cx="4446586" cy="52705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Times New Roman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Mengorganisasikan tim proyek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" name="Google Shape;361;p31"/>
            <p:cNvSpPr txBox="1"/>
            <p:nvPr/>
          </p:nvSpPr>
          <p:spPr>
            <a:xfrm>
              <a:off x="3859212" y="3005136"/>
              <a:ext cx="4446586" cy="528637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imes New Roman"/>
                <a:buNone/>
              </a:pPr>
              <a:r>
                <a:rPr b="0" i="0" lang="en-GB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Mendefinisikan kebutuhan informasi</a:t>
              </a:r>
              <a:endPara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2" name="Google Shape;362;p31"/>
            <p:cNvSpPr txBox="1"/>
            <p:nvPr/>
          </p:nvSpPr>
          <p:spPr>
            <a:xfrm>
              <a:off x="3859212" y="3816350"/>
              <a:ext cx="4446586" cy="528637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imes New Roman"/>
                <a:buNone/>
              </a:pPr>
              <a:r>
                <a:rPr b="0" i="0" lang="en-GB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Mendefinisikan kriteria kinerja sistem</a:t>
              </a:r>
              <a:endPara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3" name="Google Shape;363;p31"/>
            <p:cNvSpPr txBox="1"/>
            <p:nvPr/>
          </p:nvSpPr>
          <p:spPr>
            <a:xfrm>
              <a:off x="6731000" y="4829175"/>
              <a:ext cx="1271587" cy="93345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5"/>
                <a:buFont typeface="Times New Roman"/>
                <a:buNone/>
              </a:pPr>
              <a:r>
                <a:rPr b="0" i="0" lang="en-GB" sz="17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Menyiapkan </a:t>
              </a:r>
              <a:endPara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5"/>
                <a:buFont typeface="Times New Roman"/>
                <a:buNone/>
              </a:pPr>
              <a:r>
                <a:rPr b="0" i="0" lang="en-GB" sz="17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usulan rancangan</a:t>
              </a:r>
              <a:endPara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4" name="Google Shape;364;p31"/>
            <p:cNvSpPr txBox="1"/>
            <p:nvPr/>
          </p:nvSpPr>
          <p:spPr>
            <a:xfrm>
              <a:off x="950912" y="6246812"/>
              <a:ext cx="4294186" cy="3937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Times New Roman"/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Mnenrima atau menolak proyek rancangan</a:t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136525" y="881062"/>
              <a:ext cx="2782886" cy="822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3838575" y="881062"/>
              <a:ext cx="13684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6783386" y="881062"/>
              <a:ext cx="2224086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8" name="Google Shape;368;p31"/>
            <p:cNvSpPr txBox="1"/>
            <p:nvPr/>
          </p:nvSpPr>
          <p:spPr>
            <a:xfrm>
              <a:off x="206375" y="1301750"/>
              <a:ext cx="422275" cy="466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600"/>
                <a:buFont typeface="Times New Roman"/>
                <a:buNone/>
              </a:pPr>
              <a:r>
                <a:rPr b="1" i="0" lang="en-GB" sz="24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</a:t>
              </a:r>
              <a:endParaRPr b="1" i="0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9" name="Google Shape;369;p31"/>
            <p:cNvSpPr txBox="1"/>
            <p:nvPr/>
          </p:nvSpPr>
          <p:spPr>
            <a:xfrm>
              <a:off x="3189286" y="2165350"/>
              <a:ext cx="422275" cy="466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600"/>
                <a:buFont typeface="Times New Roman"/>
                <a:buNone/>
              </a:pPr>
              <a:r>
                <a:rPr b="1" i="0" lang="en-GB" sz="24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</a:t>
              </a:r>
              <a:endParaRPr b="1" i="0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0" name="Google Shape;370;p31"/>
            <p:cNvSpPr txBox="1"/>
            <p:nvPr/>
          </p:nvSpPr>
          <p:spPr>
            <a:xfrm>
              <a:off x="3189286" y="3043236"/>
              <a:ext cx="422275" cy="466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600"/>
                <a:buFont typeface="Times New Roman"/>
                <a:buNone/>
              </a:pPr>
              <a:r>
                <a:rPr b="1" i="0" lang="en-GB" sz="24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</a:t>
              </a:r>
              <a:endParaRPr b="1" i="0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" name="Google Shape;371;p31"/>
            <p:cNvSpPr txBox="1"/>
            <p:nvPr/>
          </p:nvSpPr>
          <p:spPr>
            <a:xfrm>
              <a:off x="3189286" y="3921125"/>
              <a:ext cx="422275" cy="466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600"/>
                <a:buFont typeface="Times New Roman"/>
                <a:buNone/>
              </a:pPr>
              <a:r>
                <a:rPr b="1" i="0" lang="en-GB" sz="24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</a:t>
              </a:r>
              <a:endParaRPr b="1" i="0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2" name="Google Shape;372;p31"/>
            <p:cNvSpPr txBox="1"/>
            <p:nvPr/>
          </p:nvSpPr>
          <p:spPr>
            <a:xfrm>
              <a:off x="6099175" y="5070475"/>
              <a:ext cx="422275" cy="466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600"/>
                <a:buFont typeface="Times New Roman"/>
                <a:buNone/>
              </a:pPr>
              <a:r>
                <a:rPr b="1" i="0" lang="en-GB" sz="24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</a:t>
              </a:r>
              <a:endParaRPr b="1" i="0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" name="Google Shape;373;p31"/>
            <p:cNvSpPr txBox="1"/>
            <p:nvPr/>
          </p:nvSpPr>
          <p:spPr>
            <a:xfrm>
              <a:off x="206375" y="6230937"/>
              <a:ext cx="422275" cy="466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600"/>
                <a:buFont typeface="Times New Roman"/>
                <a:buNone/>
              </a:pPr>
              <a:r>
                <a:rPr b="1" i="0" lang="en-GB" sz="24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6.</a:t>
              </a:r>
              <a:endParaRPr b="1" i="0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 flipH="1" rot="-5400000">
              <a:off x="4445000" y="1808161"/>
              <a:ext cx="327025" cy="288925"/>
            </a:xfrm>
            <a:prstGeom prst="rightArrow">
              <a:avLst>
                <a:gd fmla="val 10799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" name="Google Shape;375;p31"/>
            <p:cNvSpPr/>
            <p:nvPr/>
          </p:nvSpPr>
          <p:spPr>
            <a:xfrm flipH="1" rot="-5400000">
              <a:off x="4446587" y="2686049"/>
              <a:ext cx="323850" cy="288925"/>
            </a:xfrm>
            <a:prstGeom prst="rightArrow">
              <a:avLst>
                <a:gd fmla="val 10799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 flipH="1" rot="-5400000">
              <a:off x="4479925" y="3530599"/>
              <a:ext cx="257175" cy="288925"/>
            </a:xfrm>
            <a:prstGeom prst="rightArrow">
              <a:avLst>
                <a:gd fmla="val 10799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4540250" y="4357687"/>
              <a:ext cx="138112" cy="18891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4540250" y="4491037"/>
              <a:ext cx="2857499" cy="12382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" name="Google Shape;379;p31"/>
            <p:cNvSpPr/>
            <p:nvPr/>
          </p:nvSpPr>
          <p:spPr>
            <a:xfrm flipH="1" rot="-5400000">
              <a:off x="7167561" y="4508499"/>
              <a:ext cx="323850" cy="288925"/>
            </a:xfrm>
            <a:prstGeom prst="rightArrow">
              <a:avLst>
                <a:gd fmla="val 10799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7259636" y="5775325"/>
              <a:ext cx="138112" cy="18891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4540250" y="5910262"/>
              <a:ext cx="2857499" cy="122237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Google Shape;382;p31"/>
            <p:cNvSpPr/>
            <p:nvPr/>
          </p:nvSpPr>
          <p:spPr>
            <a:xfrm flipH="1" rot="-5400000">
              <a:off x="4446587" y="5927724"/>
              <a:ext cx="323850" cy="288925"/>
            </a:xfrm>
            <a:prstGeom prst="rightArrow">
              <a:avLst>
                <a:gd fmla="val 10799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83" name="Google Shape;383;p31"/>
          <p:cNvSpPr txBox="1"/>
          <p:nvPr/>
        </p:nvSpPr>
        <p:spPr>
          <a:xfrm>
            <a:off x="2800350" y="42862"/>
            <a:ext cx="3030537" cy="4321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Impact"/>
              <a:buNone/>
            </a:pPr>
            <a:r>
              <a:rPr b="0" i="0" lang="en-GB" sz="32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Tahapan analisis</a:t>
            </a:r>
            <a:endParaRPr b="0" i="0" sz="32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84" name="Google Shape;384;p31"/>
          <p:cNvSpPr txBox="1"/>
          <p:nvPr/>
        </p:nvSpPr>
        <p:spPr>
          <a:xfrm>
            <a:off x="71436" y="339327"/>
            <a:ext cx="2573337" cy="61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Times New Roman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 Steering Committee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31"/>
          <p:cNvSpPr txBox="1"/>
          <p:nvPr/>
        </p:nvSpPr>
        <p:spPr>
          <a:xfrm>
            <a:off x="3713162" y="498871"/>
            <a:ext cx="1377950" cy="35004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31"/>
          <p:cNvSpPr txBox="1"/>
          <p:nvPr/>
        </p:nvSpPr>
        <p:spPr>
          <a:xfrm>
            <a:off x="6380162" y="498871"/>
            <a:ext cx="2320924" cy="35004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Analyst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31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32"/>
          <p:cNvSpPr txBox="1"/>
          <p:nvPr>
            <p:ph type="title"/>
          </p:nvPr>
        </p:nvSpPr>
        <p:spPr>
          <a:xfrm>
            <a:off x="1038225" y="514350"/>
            <a:ext cx="7445375" cy="770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p32"/>
          <p:cNvCxnSpPr/>
          <p:nvPr/>
        </p:nvCxnSpPr>
        <p:spPr>
          <a:xfrm>
            <a:off x="387350" y="771525"/>
            <a:ext cx="8674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95" name="Google Shape;395;p32"/>
          <p:cNvCxnSpPr/>
          <p:nvPr/>
        </p:nvCxnSpPr>
        <p:spPr>
          <a:xfrm>
            <a:off x="5929312" y="519112"/>
            <a:ext cx="0" cy="45624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96" name="Google Shape;396;p32"/>
          <p:cNvCxnSpPr/>
          <p:nvPr/>
        </p:nvCxnSpPr>
        <p:spPr>
          <a:xfrm rot="10800000">
            <a:off x="4322762" y="509587"/>
            <a:ext cx="0" cy="6072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97" name="Google Shape;397;p32"/>
          <p:cNvSpPr/>
          <p:nvPr/>
        </p:nvSpPr>
        <p:spPr>
          <a:xfrm>
            <a:off x="2133600" y="4264818"/>
            <a:ext cx="3284536" cy="615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4640262" y="1252537"/>
            <a:ext cx="971550" cy="2221706"/>
          </a:xfrm>
          <a:prstGeom prst="rect">
            <a:avLst/>
          </a:prstGeom>
          <a:noFill/>
          <a:ln cap="flat" cmpd="sng" w="508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32"/>
          <p:cNvSpPr txBox="1"/>
          <p:nvPr/>
        </p:nvSpPr>
        <p:spPr>
          <a:xfrm>
            <a:off x="1624012" y="4396977"/>
            <a:ext cx="3790949" cy="4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Menyetujui/menolak penerapan sistem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6656386" y="1039415"/>
            <a:ext cx="1185862" cy="5941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6656386" y="1753790"/>
            <a:ext cx="1185862" cy="65484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6656386" y="2528887"/>
            <a:ext cx="1185862" cy="5941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32"/>
          <p:cNvSpPr/>
          <p:nvPr/>
        </p:nvSpPr>
        <p:spPr>
          <a:xfrm>
            <a:off x="6650036" y="3196827"/>
            <a:ext cx="1192211" cy="5941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6650036" y="3864768"/>
            <a:ext cx="1271587" cy="5941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32"/>
          <p:cNvSpPr txBox="1"/>
          <p:nvPr/>
        </p:nvSpPr>
        <p:spPr>
          <a:xfrm>
            <a:off x="6632575" y="1025127"/>
            <a:ext cx="1144587" cy="61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Sipakan rancangan sistem terperinci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2"/>
          <p:cNvSpPr txBox="1"/>
          <p:nvPr/>
        </p:nvSpPr>
        <p:spPr>
          <a:xfrm>
            <a:off x="6624636" y="1768077"/>
            <a:ext cx="1304924" cy="47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Identifikasi alternatif konfigurasi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2"/>
          <p:cNvSpPr txBox="1"/>
          <p:nvPr/>
        </p:nvSpPr>
        <p:spPr>
          <a:xfrm>
            <a:off x="6559550" y="2576512"/>
            <a:ext cx="1370012" cy="47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Evaluasi alternatif konfigurasi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6659561" y="3274218"/>
            <a:ext cx="1228724" cy="47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Pilih konfigurasi terbaik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6624636" y="3912393"/>
            <a:ext cx="1381125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Siapkan usulan penerapan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2"/>
          <p:cNvSpPr/>
          <p:nvPr/>
        </p:nvSpPr>
        <p:spPr>
          <a:xfrm>
            <a:off x="5637212" y="1233487"/>
            <a:ext cx="949324" cy="153590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32"/>
          <p:cNvSpPr/>
          <p:nvPr/>
        </p:nvSpPr>
        <p:spPr>
          <a:xfrm flipH="1" rot="-5400000">
            <a:off x="7087789" y="2338783"/>
            <a:ext cx="169068" cy="292100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32"/>
          <p:cNvSpPr/>
          <p:nvPr/>
        </p:nvSpPr>
        <p:spPr>
          <a:xfrm flipH="1" rot="-5400000">
            <a:off x="7094933" y="3013868"/>
            <a:ext cx="154781" cy="292100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32"/>
          <p:cNvSpPr/>
          <p:nvPr/>
        </p:nvSpPr>
        <p:spPr>
          <a:xfrm flipH="1" rot="-5400000">
            <a:off x="7105650" y="3692524"/>
            <a:ext cx="133350" cy="292100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32"/>
          <p:cNvSpPr txBox="1"/>
          <p:nvPr/>
        </p:nvSpPr>
        <p:spPr>
          <a:xfrm>
            <a:off x="6197600" y="1037034"/>
            <a:ext cx="384174" cy="2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FCA"/>
              </a:buClr>
              <a:buSzPts val="45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2"/>
          <p:cNvSpPr txBox="1"/>
          <p:nvPr/>
        </p:nvSpPr>
        <p:spPr>
          <a:xfrm>
            <a:off x="6270625" y="1704975"/>
            <a:ext cx="384174" cy="2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FCA"/>
              </a:buClr>
              <a:buSzPts val="45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2"/>
          <p:cNvSpPr txBox="1"/>
          <p:nvPr/>
        </p:nvSpPr>
        <p:spPr>
          <a:xfrm>
            <a:off x="6270625" y="2474118"/>
            <a:ext cx="384174" cy="2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FCA"/>
              </a:buClr>
              <a:buSzPts val="45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2"/>
          <p:cNvSpPr txBox="1"/>
          <p:nvPr/>
        </p:nvSpPr>
        <p:spPr>
          <a:xfrm>
            <a:off x="6270625" y="3142059"/>
            <a:ext cx="384174" cy="2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FCA"/>
              </a:buClr>
              <a:buSzPts val="45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2"/>
          <p:cNvSpPr txBox="1"/>
          <p:nvPr/>
        </p:nvSpPr>
        <p:spPr>
          <a:xfrm>
            <a:off x="6270625" y="3810000"/>
            <a:ext cx="384174" cy="2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FCA"/>
              </a:buClr>
              <a:buSzPts val="45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2"/>
          <p:cNvSpPr txBox="1"/>
          <p:nvPr/>
        </p:nvSpPr>
        <p:spPr>
          <a:xfrm>
            <a:off x="1162050" y="4477940"/>
            <a:ext cx="384174" cy="2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FCA"/>
              </a:buClr>
              <a:buSzPts val="45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2"/>
          <p:cNvSpPr txBox="1"/>
          <p:nvPr/>
        </p:nvSpPr>
        <p:spPr>
          <a:xfrm>
            <a:off x="333375" y="258365"/>
            <a:ext cx="3686174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 Steering Committee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2"/>
          <p:cNvSpPr txBox="1"/>
          <p:nvPr/>
        </p:nvSpPr>
        <p:spPr>
          <a:xfrm>
            <a:off x="4362450" y="258365"/>
            <a:ext cx="1435100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2"/>
          <p:cNvSpPr txBox="1"/>
          <p:nvPr/>
        </p:nvSpPr>
        <p:spPr>
          <a:xfrm>
            <a:off x="6099175" y="258365"/>
            <a:ext cx="2622550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Systems Analyst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32"/>
          <p:cNvCxnSpPr/>
          <p:nvPr/>
        </p:nvCxnSpPr>
        <p:spPr>
          <a:xfrm>
            <a:off x="4322762" y="4937521"/>
            <a:ext cx="0" cy="14406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24" name="Google Shape;424;p32"/>
          <p:cNvCxnSpPr/>
          <p:nvPr/>
        </p:nvCxnSpPr>
        <p:spPr>
          <a:xfrm>
            <a:off x="4322762" y="570309"/>
            <a:ext cx="0" cy="374094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25" name="Google Shape;425;p32"/>
          <p:cNvSpPr txBox="1"/>
          <p:nvPr/>
        </p:nvSpPr>
        <p:spPr>
          <a:xfrm>
            <a:off x="257175" y="1456133"/>
            <a:ext cx="3914774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Impact"/>
              <a:buNone/>
            </a:pPr>
            <a:r>
              <a:rPr b="0" i="0" lang="en-GB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Tahap perancangan</a:t>
            </a:r>
            <a:endParaRPr b="0" i="0" sz="36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26" name="Google Shape;426;p32"/>
          <p:cNvSpPr/>
          <p:nvPr/>
        </p:nvSpPr>
        <p:spPr>
          <a:xfrm>
            <a:off x="4572000" y="4057650"/>
            <a:ext cx="2058987" cy="286940"/>
          </a:xfrm>
          <a:custGeom>
            <a:rect b="b" l="l" r="r" t="t"/>
            <a:pathLst>
              <a:path extrusionOk="0" h="120000" w="120000">
                <a:moveTo>
                  <a:pt x="119907" y="0"/>
                </a:moveTo>
                <a:lnTo>
                  <a:pt x="0" y="0"/>
                </a:lnTo>
                <a:lnTo>
                  <a:pt x="0" y="119502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32"/>
          <p:cNvSpPr/>
          <p:nvPr/>
        </p:nvSpPr>
        <p:spPr>
          <a:xfrm flipH="1" rot="-5400000">
            <a:off x="7102077" y="1582737"/>
            <a:ext cx="140493" cy="292100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32"/>
          <p:cNvSpPr/>
          <p:nvPr/>
        </p:nvSpPr>
        <p:spPr>
          <a:xfrm>
            <a:off x="5637212" y="1976437"/>
            <a:ext cx="949324" cy="153590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32"/>
          <p:cNvSpPr/>
          <p:nvPr/>
        </p:nvSpPr>
        <p:spPr>
          <a:xfrm>
            <a:off x="5637212" y="2776537"/>
            <a:ext cx="949324" cy="153590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32"/>
          <p:cNvSpPr/>
          <p:nvPr/>
        </p:nvSpPr>
        <p:spPr>
          <a:xfrm>
            <a:off x="5637212" y="3348037"/>
            <a:ext cx="949324" cy="153590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1" name="Google Shape;43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1428750"/>
            <a:ext cx="457200" cy="1828799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2"/>
          <p:cNvSpPr/>
          <p:nvPr/>
        </p:nvSpPr>
        <p:spPr>
          <a:xfrm>
            <a:off x="1555750" y="4300537"/>
            <a:ext cx="4002086" cy="60721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32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33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33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Tahap rancangan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3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GB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Menyiapkan rancangan sistem yg terinci	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Structured design (top down)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level	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Subsystem level	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Peralatan Documentasi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GB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Mengidentifikasi berbagai alternatif konfigurasi sistem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Refine to a manageable set	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3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34"/>
          <p:cNvSpPr txBox="1"/>
          <p:nvPr/>
        </p:nvSpPr>
        <p:spPr>
          <a:xfrm>
            <a:off x="71436" y="190500"/>
            <a:ext cx="9001125" cy="56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mpact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Alat2  Documentation  yg populer</a:t>
            </a:r>
            <a:endParaRPr b="0" i="0" sz="44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61" name="Google Shape;461;p34"/>
          <p:cNvSpPr txBox="1"/>
          <p:nvPr/>
        </p:nvSpPr>
        <p:spPr>
          <a:xfrm>
            <a:off x="969962" y="921543"/>
            <a:ext cx="8005762" cy="335399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Modeling		diagram hubungan entitas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kamus data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bentuk tataletak layar/printer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Modeling		System flowchart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Program flowchart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Data flow diagram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bahasa English terstruktur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Modeling		Model hubungan objek   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spesifikasi kelas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462;p34"/>
          <p:cNvCxnSpPr/>
          <p:nvPr/>
        </p:nvCxnSpPr>
        <p:spPr>
          <a:xfrm>
            <a:off x="1016000" y="2193131"/>
            <a:ext cx="7569200" cy="0"/>
          </a:xfrm>
          <a:prstGeom prst="straightConnector1">
            <a:avLst/>
          </a:prstGeom>
          <a:noFill/>
          <a:ln cap="flat" cmpd="sng" w="50800">
            <a:solidFill>
              <a:schemeClr val="hlink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63" name="Google Shape;463;p34"/>
          <p:cNvCxnSpPr/>
          <p:nvPr/>
        </p:nvCxnSpPr>
        <p:spPr>
          <a:xfrm>
            <a:off x="1016000" y="3543300"/>
            <a:ext cx="7569200" cy="0"/>
          </a:xfrm>
          <a:prstGeom prst="straightConnector1">
            <a:avLst/>
          </a:prstGeom>
          <a:noFill/>
          <a:ln cap="flat" cmpd="sng" w="50800">
            <a:solidFill>
              <a:schemeClr val="hlink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64" name="Google Shape;464;p34"/>
          <p:cNvCxnSpPr/>
          <p:nvPr/>
        </p:nvCxnSpPr>
        <p:spPr>
          <a:xfrm>
            <a:off x="1016000" y="1028700"/>
            <a:ext cx="7569200" cy="0"/>
          </a:xfrm>
          <a:prstGeom prst="straightConnector1">
            <a:avLst/>
          </a:prstGeom>
          <a:noFill/>
          <a:ln cap="flat" cmpd="sng" w="50800">
            <a:solidFill>
              <a:schemeClr val="hlink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65" name="Google Shape;465;p34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85800" y="76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b="0" i="0" lang="en-GB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Siklus Hidup Sistem</a:t>
            </a:r>
            <a:br>
              <a:rPr b="0" i="0" lang="en-GB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GB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 Life cycle – SLC”</a:t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85800" y="12076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SLC merupakan serangkaian tugas yang mengikuti langkah-langkah pendekatan sistem dalam menerapkan sistem informasi berbasis komputer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Perencanaan (</a:t>
            </a:r>
            <a:r>
              <a:rPr b="0" i="1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2) Analisis (</a:t>
            </a:r>
            <a:r>
              <a:rPr b="0" i="1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3) Rancangan (</a:t>
            </a:r>
            <a:r>
              <a:rPr b="0" i="1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4) Penerapan (</a:t>
            </a:r>
            <a:r>
              <a:rPr b="0" i="1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5) Penggunaan (</a:t>
            </a:r>
            <a:r>
              <a:rPr b="0" i="1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Times New Roman"/>
              <a:buNone/>
            </a:pPr>
            <a:r>
              <a:t/>
            </a:r>
            <a:endParaRPr b="0" i="1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5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35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35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Tahap rancangan (lanj…)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5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GB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Evaluase konfigurasi 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GB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Memilih configurasi terbaik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GB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Menyiapkan usulan penerapan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GB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Menyetujui atau menolak sistem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5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6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36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36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Tahap penerapan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6"/>
          <p:cNvSpPr txBox="1"/>
          <p:nvPr>
            <p:ph idx="1" type="body"/>
          </p:nvPr>
        </p:nvSpPr>
        <p:spPr>
          <a:xfrm>
            <a:off x="381000" y="9144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1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GB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Merupakan kegiatan memperoleh dan mengintegrasikan sumberdaya fisik dan konseptual yg menghasilkan suatu sistem yg bekerja</a:t>
            </a:r>
            <a:endParaRPr b="0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6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7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37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37"/>
          <p:cNvSpPr txBox="1"/>
          <p:nvPr>
            <p:ph type="title"/>
          </p:nvPr>
        </p:nvSpPr>
        <p:spPr>
          <a:xfrm>
            <a:off x="152400" y="57150"/>
            <a:ext cx="88391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Langkah2 untuk tahap penerapan 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7"/>
          <p:cNvSpPr txBox="1"/>
          <p:nvPr>
            <p:ph idx="1" type="body"/>
          </p:nvPr>
        </p:nvSpPr>
        <p:spPr>
          <a:xfrm>
            <a:off x="1371600" y="914400"/>
            <a:ext cx="6172199" cy="35433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Merencanakan penerapan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Mengumumkan penerapan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Mendapatkan sumberdaya perangkat keras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RFP/  Written Proposals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Mendapatkan sumberdaya perangkat lunak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"Make or buy"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menyiapkan database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Menyiapkan fasilitas fisik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Mendidik peserta dan pemakai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Menyiapkan usulan cutover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Menyetujui/menolak masuk ke sistem baru 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Masuk ke sistem baru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7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8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38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38"/>
          <p:cNvSpPr txBox="1"/>
          <p:nvPr/>
        </p:nvSpPr>
        <p:spPr>
          <a:xfrm>
            <a:off x="755650" y="1113234"/>
            <a:ext cx="7569200" cy="313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the implementation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8"/>
          <p:cNvSpPr txBox="1"/>
          <p:nvPr/>
        </p:nvSpPr>
        <p:spPr>
          <a:xfrm>
            <a:off x="762000" y="1634727"/>
            <a:ext cx="4724400" cy="288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Announce the implementation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8"/>
          <p:cNvSpPr txBox="1"/>
          <p:nvPr/>
        </p:nvSpPr>
        <p:spPr>
          <a:xfrm>
            <a:off x="3919537" y="2110977"/>
            <a:ext cx="1636712" cy="2070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8"/>
          <p:cNvSpPr txBox="1"/>
          <p:nvPr/>
        </p:nvSpPr>
        <p:spPr>
          <a:xfrm>
            <a:off x="3860800" y="4369593"/>
            <a:ext cx="4470399" cy="26312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Cutover the new system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8"/>
          <p:cNvSpPr txBox="1"/>
          <p:nvPr/>
        </p:nvSpPr>
        <p:spPr>
          <a:xfrm>
            <a:off x="6705600" y="2057400"/>
            <a:ext cx="2209799" cy="40004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Obtain the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resources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8"/>
          <p:cNvSpPr txBox="1"/>
          <p:nvPr/>
        </p:nvSpPr>
        <p:spPr>
          <a:xfrm>
            <a:off x="6672261" y="2514600"/>
            <a:ext cx="2243136" cy="40004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Obtain the software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8"/>
          <p:cNvSpPr txBox="1"/>
          <p:nvPr/>
        </p:nvSpPr>
        <p:spPr>
          <a:xfrm>
            <a:off x="6672261" y="2971800"/>
            <a:ext cx="2243136" cy="40004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the database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8"/>
          <p:cNvSpPr txBox="1"/>
          <p:nvPr/>
        </p:nvSpPr>
        <p:spPr>
          <a:xfrm>
            <a:off x="6672261" y="3886200"/>
            <a:ext cx="2243136" cy="342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Educate the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participants and users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8"/>
          <p:cNvSpPr txBox="1"/>
          <p:nvPr/>
        </p:nvSpPr>
        <p:spPr>
          <a:xfrm>
            <a:off x="6672261" y="3429000"/>
            <a:ext cx="2243136" cy="40004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the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facilities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8"/>
          <p:cNvSpPr txBox="1"/>
          <p:nvPr/>
        </p:nvSpPr>
        <p:spPr>
          <a:xfrm>
            <a:off x="812800" y="2114550"/>
            <a:ext cx="1524000" cy="2518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1" name="Google Shape;521;p38"/>
          <p:cNvCxnSpPr/>
          <p:nvPr/>
        </p:nvCxnSpPr>
        <p:spPr>
          <a:xfrm>
            <a:off x="4775200" y="1481137"/>
            <a:ext cx="0" cy="16906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cxnSp>
        <p:nvCxnSpPr>
          <p:cNvPr id="522" name="Google Shape;522;p38"/>
          <p:cNvCxnSpPr/>
          <p:nvPr/>
        </p:nvCxnSpPr>
        <p:spPr>
          <a:xfrm>
            <a:off x="4787900" y="1932383"/>
            <a:ext cx="0" cy="5834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3" name="Google Shape;523;p38"/>
          <p:cNvCxnSpPr/>
          <p:nvPr/>
        </p:nvCxnSpPr>
        <p:spPr>
          <a:xfrm>
            <a:off x="4813300" y="2000250"/>
            <a:ext cx="271779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4" name="Google Shape;524;p38"/>
          <p:cNvCxnSpPr/>
          <p:nvPr/>
        </p:nvCxnSpPr>
        <p:spPr>
          <a:xfrm flipH="1">
            <a:off x="8375649" y="4243387"/>
            <a:ext cx="190500" cy="20954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cxnSp>
        <p:nvCxnSpPr>
          <p:cNvPr id="525" name="Google Shape;525;p38"/>
          <p:cNvCxnSpPr/>
          <p:nvPr/>
        </p:nvCxnSpPr>
        <p:spPr>
          <a:xfrm>
            <a:off x="5600700" y="2300287"/>
            <a:ext cx="99059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cxnSp>
        <p:nvCxnSpPr>
          <p:cNvPr id="526" name="Google Shape;526;p38"/>
          <p:cNvCxnSpPr/>
          <p:nvPr/>
        </p:nvCxnSpPr>
        <p:spPr>
          <a:xfrm>
            <a:off x="5600700" y="2751534"/>
            <a:ext cx="99059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cxnSp>
        <p:nvCxnSpPr>
          <p:cNvPr id="527" name="Google Shape;527;p38"/>
          <p:cNvCxnSpPr/>
          <p:nvPr/>
        </p:nvCxnSpPr>
        <p:spPr>
          <a:xfrm>
            <a:off x="5600700" y="3202781"/>
            <a:ext cx="99059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cxnSp>
        <p:nvCxnSpPr>
          <p:cNvPr id="528" name="Google Shape;528;p38"/>
          <p:cNvCxnSpPr/>
          <p:nvPr/>
        </p:nvCxnSpPr>
        <p:spPr>
          <a:xfrm>
            <a:off x="2349500" y="2300287"/>
            <a:ext cx="149859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cxnSp>
        <p:nvCxnSpPr>
          <p:cNvPr id="529" name="Google Shape;529;p38"/>
          <p:cNvCxnSpPr/>
          <p:nvPr/>
        </p:nvCxnSpPr>
        <p:spPr>
          <a:xfrm>
            <a:off x="2349500" y="2751534"/>
            <a:ext cx="149859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cxnSp>
        <p:nvCxnSpPr>
          <p:cNvPr id="530" name="Google Shape;530;p38"/>
          <p:cNvCxnSpPr/>
          <p:nvPr/>
        </p:nvCxnSpPr>
        <p:spPr>
          <a:xfrm>
            <a:off x="2349500" y="3202781"/>
            <a:ext cx="149859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cxnSp>
        <p:nvCxnSpPr>
          <p:cNvPr id="531" name="Google Shape;531;p38"/>
          <p:cNvCxnSpPr/>
          <p:nvPr/>
        </p:nvCxnSpPr>
        <p:spPr>
          <a:xfrm>
            <a:off x="5600700" y="3617118"/>
            <a:ext cx="99059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cxnSp>
        <p:nvCxnSpPr>
          <p:cNvPr id="532" name="Google Shape;532;p38"/>
          <p:cNvCxnSpPr/>
          <p:nvPr/>
        </p:nvCxnSpPr>
        <p:spPr>
          <a:xfrm>
            <a:off x="2349500" y="3617118"/>
            <a:ext cx="149859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cxnSp>
        <p:nvCxnSpPr>
          <p:cNvPr id="533" name="Google Shape;533;p38"/>
          <p:cNvCxnSpPr/>
          <p:nvPr/>
        </p:nvCxnSpPr>
        <p:spPr>
          <a:xfrm>
            <a:off x="5600700" y="4031456"/>
            <a:ext cx="99059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cxnSp>
        <p:nvCxnSpPr>
          <p:cNvPr id="534" name="Google Shape;534;p38"/>
          <p:cNvCxnSpPr/>
          <p:nvPr/>
        </p:nvCxnSpPr>
        <p:spPr>
          <a:xfrm>
            <a:off x="2349500" y="4068365"/>
            <a:ext cx="149859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sp>
        <p:nvSpPr>
          <p:cNvPr id="535" name="Google Shape;535;p38"/>
          <p:cNvSpPr txBox="1"/>
          <p:nvPr/>
        </p:nvSpPr>
        <p:spPr>
          <a:xfrm>
            <a:off x="209550" y="1212056"/>
            <a:ext cx="434974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GB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24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8"/>
          <p:cNvSpPr txBox="1"/>
          <p:nvPr/>
        </p:nvSpPr>
        <p:spPr>
          <a:xfrm>
            <a:off x="209550" y="1663302"/>
            <a:ext cx="434974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8"/>
          <p:cNvSpPr txBox="1"/>
          <p:nvPr/>
        </p:nvSpPr>
        <p:spPr>
          <a:xfrm>
            <a:off x="5618162" y="2001440"/>
            <a:ext cx="350837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8"/>
          <p:cNvSpPr txBox="1"/>
          <p:nvPr/>
        </p:nvSpPr>
        <p:spPr>
          <a:xfrm>
            <a:off x="5638800" y="2447925"/>
            <a:ext cx="401637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8"/>
          <p:cNvSpPr txBox="1"/>
          <p:nvPr/>
        </p:nvSpPr>
        <p:spPr>
          <a:xfrm>
            <a:off x="5643562" y="2902743"/>
            <a:ext cx="350837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8"/>
          <p:cNvSpPr txBox="1"/>
          <p:nvPr/>
        </p:nvSpPr>
        <p:spPr>
          <a:xfrm>
            <a:off x="5643562" y="3317081"/>
            <a:ext cx="350837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8"/>
          <p:cNvSpPr txBox="1"/>
          <p:nvPr/>
        </p:nvSpPr>
        <p:spPr>
          <a:xfrm>
            <a:off x="5643562" y="3731418"/>
            <a:ext cx="350837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8"/>
          <p:cNvSpPr txBox="1"/>
          <p:nvPr/>
        </p:nvSpPr>
        <p:spPr>
          <a:xfrm>
            <a:off x="3359150" y="4371975"/>
            <a:ext cx="371474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43" name="Google Shape;543;p38"/>
          <p:cNvCxnSpPr/>
          <p:nvPr/>
        </p:nvCxnSpPr>
        <p:spPr>
          <a:xfrm>
            <a:off x="6350" y="1057275"/>
            <a:ext cx="9029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44" name="Google Shape;544;p38"/>
          <p:cNvCxnSpPr/>
          <p:nvPr/>
        </p:nvCxnSpPr>
        <p:spPr>
          <a:xfrm>
            <a:off x="3378200" y="1870471"/>
            <a:ext cx="0" cy="296465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45" name="Google Shape;545;p38"/>
          <p:cNvCxnSpPr/>
          <p:nvPr/>
        </p:nvCxnSpPr>
        <p:spPr>
          <a:xfrm>
            <a:off x="5994400" y="948927"/>
            <a:ext cx="0" cy="21669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46" name="Google Shape;546;p38"/>
          <p:cNvCxnSpPr/>
          <p:nvPr/>
        </p:nvCxnSpPr>
        <p:spPr>
          <a:xfrm>
            <a:off x="5994400" y="1476375"/>
            <a:ext cx="0" cy="288845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47" name="Google Shape;547;p38"/>
          <p:cNvCxnSpPr/>
          <p:nvPr/>
        </p:nvCxnSpPr>
        <p:spPr>
          <a:xfrm>
            <a:off x="5994400" y="4637484"/>
            <a:ext cx="0" cy="29170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48" name="Google Shape;548;p38"/>
          <p:cNvCxnSpPr/>
          <p:nvPr/>
        </p:nvCxnSpPr>
        <p:spPr>
          <a:xfrm>
            <a:off x="6350" y="4972050"/>
            <a:ext cx="9029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49" name="Google Shape;549;p38"/>
          <p:cNvCxnSpPr/>
          <p:nvPr/>
        </p:nvCxnSpPr>
        <p:spPr>
          <a:xfrm>
            <a:off x="2844800" y="4901802"/>
            <a:ext cx="0" cy="6548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0" name="Google Shape;550;p38"/>
          <p:cNvCxnSpPr/>
          <p:nvPr/>
        </p:nvCxnSpPr>
        <p:spPr>
          <a:xfrm>
            <a:off x="5994400" y="4901802"/>
            <a:ext cx="0" cy="6548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51" name="Google Shape;551;p38"/>
          <p:cNvSpPr txBox="1"/>
          <p:nvPr/>
        </p:nvSpPr>
        <p:spPr>
          <a:xfrm>
            <a:off x="452437" y="167877"/>
            <a:ext cx="8391524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mpact"/>
              <a:buNone/>
            </a:pPr>
            <a:r>
              <a:rPr b="0" i="0" lang="en-GB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Tahap implementasi</a:t>
            </a:r>
            <a:endParaRPr b="0" i="0" sz="4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2" name="Google Shape;552;p38"/>
          <p:cNvSpPr txBox="1"/>
          <p:nvPr/>
        </p:nvSpPr>
        <p:spPr>
          <a:xfrm>
            <a:off x="55561" y="738187"/>
            <a:ext cx="30988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 Steering Committee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8"/>
          <p:cNvSpPr txBox="1"/>
          <p:nvPr/>
        </p:nvSpPr>
        <p:spPr>
          <a:xfrm>
            <a:off x="3941762" y="738187"/>
            <a:ext cx="122555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8"/>
          <p:cNvSpPr txBox="1"/>
          <p:nvPr/>
        </p:nvSpPr>
        <p:spPr>
          <a:xfrm>
            <a:off x="5999162" y="738187"/>
            <a:ext cx="2971799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Specialists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9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39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39"/>
          <p:cNvSpPr txBox="1"/>
          <p:nvPr>
            <p:ph type="title"/>
          </p:nvPr>
        </p:nvSpPr>
        <p:spPr>
          <a:xfrm>
            <a:off x="762000" y="5715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rPr b="0" i="0" lang="en-GB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Tahap penggunaan</a:t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9"/>
          <p:cNvSpPr txBox="1"/>
          <p:nvPr>
            <p:ph idx="1" type="body"/>
          </p:nvPr>
        </p:nvSpPr>
        <p:spPr>
          <a:xfrm>
            <a:off x="685800" y="811725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</a:t>
            </a:r>
            <a:r>
              <a:rPr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Menggunakan sistem</a:t>
            </a:r>
            <a:endParaRPr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Audit sistem(post implementation review)</a:t>
            </a:r>
            <a:endParaRPr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Oleh jasa information specialist(s)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Oleh  internal auditor (a different one from the project team member)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memlihara sistem</a:t>
            </a:r>
            <a:endParaRPr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Perbaiki kesalahan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Menjaga kemutahiran sistem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Meningkatkan sistem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Menyiapkan usulan rekayasa ulang</a:t>
            </a:r>
            <a:endParaRPr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Menyetuji/menolak rakayasa ulang sistem</a:t>
            </a:r>
            <a:endParaRPr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9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0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40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Google Shape;577;p40"/>
          <p:cNvSpPr txBox="1"/>
          <p:nvPr/>
        </p:nvSpPr>
        <p:spPr>
          <a:xfrm>
            <a:off x="3179761" y="0"/>
            <a:ext cx="4021136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Impact"/>
              <a:buNone/>
            </a:pPr>
            <a:r>
              <a:rPr b="0" i="0" lang="en-GB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Tahap penggunaan</a:t>
            </a:r>
            <a:endParaRPr b="0" i="0" sz="36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78" name="Google Shape;578;p40"/>
          <p:cNvSpPr/>
          <p:nvPr/>
        </p:nvSpPr>
        <p:spPr>
          <a:xfrm>
            <a:off x="1344612" y="914400"/>
            <a:ext cx="1474786" cy="1371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40"/>
          <p:cNvSpPr/>
          <p:nvPr/>
        </p:nvSpPr>
        <p:spPr>
          <a:xfrm>
            <a:off x="1828800" y="3771900"/>
            <a:ext cx="3657600" cy="8000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40"/>
          <p:cNvSpPr/>
          <p:nvPr/>
        </p:nvSpPr>
        <p:spPr>
          <a:xfrm>
            <a:off x="4343400" y="914400"/>
            <a:ext cx="1066799" cy="1371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40"/>
          <p:cNvSpPr/>
          <p:nvPr/>
        </p:nvSpPr>
        <p:spPr>
          <a:xfrm>
            <a:off x="7162800" y="1023937"/>
            <a:ext cx="1650999" cy="576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40"/>
          <p:cNvSpPr/>
          <p:nvPr/>
        </p:nvSpPr>
        <p:spPr>
          <a:xfrm>
            <a:off x="7164386" y="1743075"/>
            <a:ext cx="1649411" cy="8572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40"/>
          <p:cNvSpPr/>
          <p:nvPr/>
        </p:nvSpPr>
        <p:spPr>
          <a:xfrm>
            <a:off x="7162800" y="2800350"/>
            <a:ext cx="1524000" cy="10858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40"/>
          <p:cNvSpPr txBox="1"/>
          <p:nvPr/>
        </p:nvSpPr>
        <p:spPr>
          <a:xfrm>
            <a:off x="1344612" y="1481137"/>
            <a:ext cx="149225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mengatur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0"/>
          <p:cNvSpPr txBox="1"/>
          <p:nvPr/>
        </p:nvSpPr>
        <p:spPr>
          <a:xfrm>
            <a:off x="4208462" y="1366837"/>
            <a:ext cx="1338261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Gunakan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0"/>
          <p:cNvSpPr txBox="1"/>
          <p:nvPr/>
        </p:nvSpPr>
        <p:spPr>
          <a:xfrm>
            <a:off x="7399336" y="1023937"/>
            <a:ext cx="1055686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Audit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0"/>
          <p:cNvSpPr txBox="1"/>
          <p:nvPr/>
        </p:nvSpPr>
        <p:spPr>
          <a:xfrm>
            <a:off x="7134225" y="1766887"/>
            <a:ext cx="1590674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memelihara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40"/>
          <p:cNvSpPr txBox="1"/>
          <p:nvPr/>
        </p:nvSpPr>
        <p:spPr>
          <a:xfrm>
            <a:off x="7092950" y="2842021"/>
            <a:ext cx="1633536" cy="9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persiapkan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Usulan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Rekayasa 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ulang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0"/>
          <p:cNvSpPr txBox="1"/>
          <p:nvPr/>
        </p:nvSpPr>
        <p:spPr>
          <a:xfrm>
            <a:off x="2262186" y="3938587"/>
            <a:ext cx="2974974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Setuju/tolak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Rekayasa ulang sistem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0"/>
          <p:cNvSpPr txBox="1"/>
          <p:nvPr/>
        </p:nvSpPr>
        <p:spPr>
          <a:xfrm>
            <a:off x="257175" y="509587"/>
            <a:ext cx="3409949" cy="32742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"/>
              <a:buFont typeface="Arial"/>
              <a:buNone/>
            </a:pPr>
            <a:r>
              <a:rPr b="1" i="0" lang="en-GB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MIS Steering Committee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0"/>
          <p:cNvSpPr txBox="1"/>
          <p:nvPr/>
        </p:nvSpPr>
        <p:spPr>
          <a:xfrm>
            <a:off x="4208462" y="509587"/>
            <a:ext cx="1344612" cy="32742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"/>
              <a:buFont typeface="Arial"/>
              <a:buNone/>
            </a:pPr>
            <a:r>
              <a:rPr b="1" i="0" lang="en-GB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0"/>
          <p:cNvSpPr txBox="1"/>
          <p:nvPr/>
        </p:nvSpPr>
        <p:spPr>
          <a:xfrm>
            <a:off x="5838825" y="509587"/>
            <a:ext cx="3273425" cy="32742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"/>
              <a:buFont typeface="Arial"/>
              <a:buNone/>
            </a:pPr>
            <a:r>
              <a:rPr b="1" i="0" lang="en-GB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Information Specialists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3" name="Google Shape;593;p40"/>
          <p:cNvCxnSpPr/>
          <p:nvPr/>
        </p:nvCxnSpPr>
        <p:spPr>
          <a:xfrm>
            <a:off x="330200" y="800100"/>
            <a:ext cx="8483599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94" name="Google Shape;594;p40"/>
          <p:cNvCxnSpPr/>
          <p:nvPr/>
        </p:nvCxnSpPr>
        <p:spPr>
          <a:xfrm>
            <a:off x="3581400" y="819150"/>
            <a:ext cx="0" cy="2933699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95" name="Google Shape;595;p40"/>
          <p:cNvCxnSpPr/>
          <p:nvPr/>
        </p:nvCxnSpPr>
        <p:spPr>
          <a:xfrm>
            <a:off x="3581400" y="4648200"/>
            <a:ext cx="0" cy="24765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96" name="Google Shape;596;p40"/>
          <p:cNvCxnSpPr/>
          <p:nvPr/>
        </p:nvCxnSpPr>
        <p:spPr>
          <a:xfrm>
            <a:off x="5943600" y="819150"/>
            <a:ext cx="0" cy="401955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97" name="Google Shape;597;p40"/>
          <p:cNvCxnSpPr/>
          <p:nvPr/>
        </p:nvCxnSpPr>
        <p:spPr>
          <a:xfrm>
            <a:off x="2857500" y="1600200"/>
            <a:ext cx="1447800" cy="0"/>
          </a:xfrm>
          <a:prstGeom prst="straightConnector1">
            <a:avLst/>
          </a:prstGeom>
          <a:noFill/>
          <a:ln cap="flat" cmpd="sng" w="28575">
            <a:solidFill>
              <a:srgbClr val="D12D4E"/>
            </a:solidFill>
            <a:prstDash val="solid"/>
            <a:miter lim="8000"/>
            <a:headEnd len="sm" w="sm" type="none"/>
            <a:tailEnd len="lg" w="lg" type="triangle"/>
          </a:ln>
        </p:spPr>
      </p:cxnSp>
      <p:cxnSp>
        <p:nvCxnSpPr>
          <p:cNvPr id="598" name="Google Shape;598;p40"/>
          <p:cNvCxnSpPr/>
          <p:nvPr/>
        </p:nvCxnSpPr>
        <p:spPr>
          <a:xfrm rot="10800000">
            <a:off x="5372099" y="1257300"/>
            <a:ext cx="1828800" cy="0"/>
          </a:xfrm>
          <a:prstGeom prst="straightConnector1">
            <a:avLst/>
          </a:prstGeom>
          <a:noFill/>
          <a:ln cap="flat" cmpd="sng" w="28575">
            <a:solidFill>
              <a:srgbClr val="D12D4E"/>
            </a:solidFill>
            <a:prstDash val="solid"/>
            <a:miter lim="8000"/>
            <a:headEnd len="sm" w="sm" type="none"/>
            <a:tailEnd len="lg" w="lg" type="triangle"/>
          </a:ln>
        </p:spPr>
      </p:cxnSp>
      <p:cxnSp>
        <p:nvCxnSpPr>
          <p:cNvPr id="599" name="Google Shape;599;p40"/>
          <p:cNvCxnSpPr/>
          <p:nvPr/>
        </p:nvCxnSpPr>
        <p:spPr>
          <a:xfrm rot="10800000">
            <a:off x="5372099" y="2114550"/>
            <a:ext cx="1828800" cy="0"/>
          </a:xfrm>
          <a:prstGeom prst="straightConnector1">
            <a:avLst/>
          </a:prstGeom>
          <a:noFill/>
          <a:ln cap="flat" cmpd="sng" w="28575">
            <a:solidFill>
              <a:srgbClr val="D12D4E"/>
            </a:solidFill>
            <a:prstDash val="solid"/>
            <a:miter lim="8000"/>
            <a:headEnd len="sm" w="sm" type="none"/>
            <a:tailEnd len="lg" w="lg" type="triangle"/>
          </a:ln>
        </p:spPr>
      </p:cxnSp>
      <p:cxnSp>
        <p:nvCxnSpPr>
          <p:cNvPr id="600" name="Google Shape;600;p40"/>
          <p:cNvCxnSpPr/>
          <p:nvPr/>
        </p:nvCxnSpPr>
        <p:spPr>
          <a:xfrm>
            <a:off x="7924800" y="2600325"/>
            <a:ext cx="0" cy="171450"/>
          </a:xfrm>
          <a:prstGeom prst="straightConnector1">
            <a:avLst/>
          </a:prstGeom>
          <a:noFill/>
          <a:ln cap="flat" cmpd="sng" w="76200">
            <a:solidFill>
              <a:srgbClr val="D12D4E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01" name="Google Shape;601;p40"/>
          <p:cNvSpPr/>
          <p:nvPr/>
        </p:nvSpPr>
        <p:spPr>
          <a:xfrm>
            <a:off x="4800600" y="3257550"/>
            <a:ext cx="2363786" cy="515540"/>
          </a:xfrm>
          <a:custGeom>
            <a:rect b="b" l="l" r="r" t="t"/>
            <a:pathLst>
              <a:path extrusionOk="0" h="120000" w="120000">
                <a:moveTo>
                  <a:pt x="119919" y="0"/>
                </a:moveTo>
                <a:lnTo>
                  <a:pt x="0" y="0"/>
                </a:lnTo>
                <a:lnTo>
                  <a:pt x="0" y="119722"/>
                </a:lnTo>
              </a:path>
            </a:pathLst>
          </a:custGeom>
          <a:noFill/>
          <a:ln cap="rnd" cmpd="sng" w="28575">
            <a:solidFill>
              <a:srgbClr val="D12D4E"/>
            </a:solidFill>
            <a:prstDash val="solid"/>
            <a:miter lim="8000"/>
            <a:headEnd len="sm" w="sm" type="none"/>
            <a:tailEnd len="lg" w="lg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40"/>
          <p:cNvSpPr txBox="1"/>
          <p:nvPr/>
        </p:nvSpPr>
        <p:spPr>
          <a:xfrm>
            <a:off x="3789362" y="1082277"/>
            <a:ext cx="350837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0"/>
          <p:cNvSpPr txBox="1"/>
          <p:nvPr/>
        </p:nvSpPr>
        <p:spPr>
          <a:xfrm>
            <a:off x="6456362" y="910827"/>
            <a:ext cx="350837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0"/>
          <p:cNvSpPr txBox="1"/>
          <p:nvPr/>
        </p:nvSpPr>
        <p:spPr>
          <a:xfrm>
            <a:off x="6532562" y="1768077"/>
            <a:ext cx="350837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40"/>
          <p:cNvSpPr txBox="1"/>
          <p:nvPr/>
        </p:nvSpPr>
        <p:spPr>
          <a:xfrm>
            <a:off x="6532562" y="2853927"/>
            <a:ext cx="350837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0"/>
          <p:cNvSpPr txBox="1"/>
          <p:nvPr/>
        </p:nvSpPr>
        <p:spPr>
          <a:xfrm>
            <a:off x="1350962" y="4054077"/>
            <a:ext cx="350837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7" name="Google Shape;607;p40"/>
          <p:cNvCxnSpPr/>
          <p:nvPr/>
        </p:nvCxnSpPr>
        <p:spPr>
          <a:xfrm>
            <a:off x="7924800" y="1628775"/>
            <a:ext cx="0" cy="57149"/>
          </a:xfrm>
          <a:prstGeom prst="straightConnector1">
            <a:avLst/>
          </a:prstGeom>
          <a:noFill/>
          <a:ln cap="flat" cmpd="sng" w="76200">
            <a:solidFill>
              <a:srgbClr val="D12D4E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08" name="Google Shape;608;p40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1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p41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Google Shape;617;p41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Prototyping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GB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I  -- akan menjadi sistem operasional 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GB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GB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II – berfungsi sebagai blueprint	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1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2"/>
          <p:cNvSpPr/>
          <p:nvPr/>
        </p:nvSpPr>
        <p:spPr>
          <a:xfrm>
            <a:off x="6019800" y="1314450"/>
            <a:ext cx="2133599" cy="20002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42"/>
          <p:cNvSpPr txBox="1"/>
          <p:nvPr/>
        </p:nvSpPr>
        <p:spPr>
          <a:xfrm>
            <a:off x="666750" y="213121"/>
            <a:ext cx="6100761" cy="56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mpact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pengembangan Prototype</a:t>
            </a:r>
            <a:endParaRPr b="0" i="0" sz="44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749550" y="3948112"/>
            <a:ext cx="3416299" cy="56197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3" name="Google Shape;633;p42"/>
          <p:cNvSpPr/>
          <p:nvPr/>
        </p:nvSpPr>
        <p:spPr>
          <a:xfrm flipH="1" rot="-5400000">
            <a:off x="4257675" y="1685924"/>
            <a:ext cx="400049" cy="228600"/>
          </a:xfrm>
          <a:prstGeom prst="rightArrow">
            <a:avLst>
              <a:gd fmla="val 10799" name="adj1"/>
              <a:gd fmla="val 27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4" name="Google Shape;634;p42"/>
          <p:cNvSpPr/>
          <p:nvPr/>
        </p:nvSpPr>
        <p:spPr>
          <a:xfrm flipH="1" rot="-5400000">
            <a:off x="4257675" y="2543174"/>
            <a:ext cx="400049" cy="228600"/>
          </a:xfrm>
          <a:prstGeom prst="rightArrow">
            <a:avLst>
              <a:gd fmla="val 10799" name="adj1"/>
              <a:gd fmla="val 27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42"/>
          <p:cNvSpPr/>
          <p:nvPr/>
        </p:nvSpPr>
        <p:spPr>
          <a:xfrm flipH="1" rot="-5400000">
            <a:off x="4257675" y="3686174"/>
            <a:ext cx="400049" cy="228600"/>
          </a:xfrm>
          <a:prstGeom prst="rightArrow">
            <a:avLst>
              <a:gd fmla="val 10799" name="adj1"/>
              <a:gd fmla="val 27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6" name="Google Shape;636;p42"/>
          <p:cNvSpPr/>
          <p:nvPr/>
        </p:nvSpPr>
        <p:spPr>
          <a:xfrm>
            <a:off x="2749550" y="2805112"/>
            <a:ext cx="3416299" cy="904874"/>
          </a:xfrm>
          <a:prstGeom prst="diamond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42"/>
          <p:cNvSpPr txBox="1"/>
          <p:nvPr/>
        </p:nvSpPr>
        <p:spPr>
          <a:xfrm>
            <a:off x="1747836" y="1196577"/>
            <a:ext cx="847725" cy="35004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mpact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1.</a:t>
            </a:r>
            <a:endParaRPr b="0"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8" name="Google Shape;638;p42"/>
          <p:cNvSpPr txBox="1"/>
          <p:nvPr/>
        </p:nvSpPr>
        <p:spPr>
          <a:xfrm>
            <a:off x="1747836" y="2110977"/>
            <a:ext cx="847725" cy="35004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mpact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2.</a:t>
            </a:r>
            <a:endParaRPr b="0"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9" name="Google Shape;639;p42"/>
          <p:cNvSpPr txBox="1"/>
          <p:nvPr/>
        </p:nvSpPr>
        <p:spPr>
          <a:xfrm>
            <a:off x="1747836" y="3025377"/>
            <a:ext cx="847725" cy="35004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mpact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3.</a:t>
            </a:r>
            <a:endParaRPr b="0"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0" name="Google Shape;640;p42"/>
          <p:cNvSpPr txBox="1"/>
          <p:nvPr/>
        </p:nvSpPr>
        <p:spPr>
          <a:xfrm>
            <a:off x="1747836" y="3996927"/>
            <a:ext cx="847725" cy="35004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mpact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4.</a:t>
            </a:r>
            <a:endParaRPr b="0"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5943600" y="1314450"/>
            <a:ext cx="1981199" cy="194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2749550" y="1090612"/>
            <a:ext cx="3416299" cy="56197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2749550" y="2005012"/>
            <a:ext cx="3416299" cy="56197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4" name="Google Shape;644;p42"/>
          <p:cNvSpPr/>
          <p:nvPr/>
        </p:nvSpPr>
        <p:spPr>
          <a:xfrm rot="-5639830">
            <a:off x="6772061" y="1076484"/>
            <a:ext cx="400475" cy="533080"/>
          </a:xfrm>
          <a:prstGeom prst="triangle">
            <a:avLst>
              <a:gd fmla="val 1079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5" name="Google Shape;645;p42"/>
          <p:cNvSpPr/>
          <p:nvPr/>
        </p:nvSpPr>
        <p:spPr>
          <a:xfrm rot="-5639830">
            <a:off x="6391061" y="2962434"/>
            <a:ext cx="400475" cy="533080"/>
          </a:xfrm>
          <a:prstGeom prst="triangle">
            <a:avLst>
              <a:gd fmla="val 1079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6" name="Google Shape;646;p42"/>
          <p:cNvSpPr txBox="1"/>
          <p:nvPr/>
        </p:nvSpPr>
        <p:spPr>
          <a:xfrm>
            <a:off x="6929436" y="2511027"/>
            <a:ext cx="847725" cy="35004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mpact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N</a:t>
            </a:r>
            <a:endParaRPr b="0"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7" name="Google Shape;647;p42"/>
          <p:cNvSpPr txBox="1"/>
          <p:nvPr/>
        </p:nvSpPr>
        <p:spPr>
          <a:xfrm>
            <a:off x="2814636" y="1196577"/>
            <a:ext cx="3286124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</a:pPr>
            <a:r>
              <a:rPr b="1" i="0" lang="en-GB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Identify user needs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2"/>
          <p:cNvSpPr txBox="1"/>
          <p:nvPr/>
        </p:nvSpPr>
        <p:spPr>
          <a:xfrm>
            <a:off x="2814636" y="2110977"/>
            <a:ext cx="3286124" cy="35004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</a:pPr>
            <a:r>
              <a:rPr b="1" i="0" lang="en-GB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Develop a prototype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2"/>
          <p:cNvSpPr txBox="1"/>
          <p:nvPr/>
        </p:nvSpPr>
        <p:spPr>
          <a:xfrm>
            <a:off x="3271836" y="2968227"/>
            <a:ext cx="2447925" cy="57864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"/>
              <a:buFont typeface="Arial"/>
              <a:buNone/>
            </a:pPr>
            <a:r>
              <a:rPr b="1" i="0" lang="en-GB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Prototype acceptable?</a:t>
            </a:r>
            <a:endParaRPr b="1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2"/>
          <p:cNvSpPr txBox="1"/>
          <p:nvPr/>
        </p:nvSpPr>
        <p:spPr>
          <a:xfrm>
            <a:off x="2890836" y="3596877"/>
            <a:ext cx="847725" cy="35004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mpact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Y</a:t>
            </a:r>
            <a:endParaRPr b="0"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51" name="Google Shape;651;p42"/>
          <p:cNvSpPr txBox="1"/>
          <p:nvPr/>
        </p:nvSpPr>
        <p:spPr>
          <a:xfrm>
            <a:off x="2814636" y="4054077"/>
            <a:ext cx="3286124" cy="35004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</a:pPr>
            <a:r>
              <a:rPr b="1" i="0" lang="en-GB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the prototype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3"/>
          <p:cNvSpPr txBox="1"/>
          <p:nvPr/>
        </p:nvSpPr>
        <p:spPr>
          <a:xfrm>
            <a:off x="209550" y="636984"/>
            <a:ext cx="3148012" cy="143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mpact"/>
              <a:buNone/>
            </a:pPr>
            <a:r>
              <a:rPr b="0" i="0" lang="en-GB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Pengembangan Prototype jenis 2</a:t>
            </a:r>
            <a:endParaRPr b="0" i="0" sz="40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64" name="Google Shape;664;p43"/>
          <p:cNvSpPr/>
          <p:nvPr/>
        </p:nvSpPr>
        <p:spPr>
          <a:xfrm>
            <a:off x="3733800" y="171450"/>
            <a:ext cx="2209799" cy="54530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43"/>
          <p:cNvSpPr/>
          <p:nvPr/>
        </p:nvSpPr>
        <p:spPr>
          <a:xfrm>
            <a:off x="3733800" y="4457700"/>
            <a:ext cx="2209799" cy="54530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Google Shape;666;p43"/>
          <p:cNvSpPr/>
          <p:nvPr/>
        </p:nvSpPr>
        <p:spPr>
          <a:xfrm flipH="1" rot="-5400000">
            <a:off x="4729162" y="4387850"/>
            <a:ext cx="219075" cy="139699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43"/>
          <p:cNvSpPr/>
          <p:nvPr/>
        </p:nvSpPr>
        <p:spPr>
          <a:xfrm>
            <a:off x="3733800" y="914400"/>
            <a:ext cx="2209799" cy="54530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43"/>
          <p:cNvSpPr/>
          <p:nvPr/>
        </p:nvSpPr>
        <p:spPr>
          <a:xfrm>
            <a:off x="3484562" y="1600200"/>
            <a:ext cx="2708275" cy="628649"/>
          </a:xfrm>
          <a:prstGeom prst="diamond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9" name="Google Shape;669;p43"/>
          <p:cNvSpPr/>
          <p:nvPr/>
        </p:nvSpPr>
        <p:spPr>
          <a:xfrm>
            <a:off x="3733800" y="2343150"/>
            <a:ext cx="2209799" cy="54530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0" name="Google Shape;670;p43"/>
          <p:cNvSpPr/>
          <p:nvPr/>
        </p:nvSpPr>
        <p:spPr>
          <a:xfrm>
            <a:off x="3733800" y="3086100"/>
            <a:ext cx="2209799" cy="54530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1" name="Google Shape;671;p43"/>
          <p:cNvSpPr/>
          <p:nvPr/>
        </p:nvSpPr>
        <p:spPr>
          <a:xfrm>
            <a:off x="3484562" y="3714750"/>
            <a:ext cx="2708275" cy="628649"/>
          </a:xfrm>
          <a:prstGeom prst="diamond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2" name="Google Shape;672;p43"/>
          <p:cNvSpPr/>
          <p:nvPr/>
        </p:nvSpPr>
        <p:spPr>
          <a:xfrm flipH="1" rot="-5400000">
            <a:off x="4729162" y="2901950"/>
            <a:ext cx="219075" cy="139699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3" name="Google Shape;673;p43"/>
          <p:cNvSpPr/>
          <p:nvPr/>
        </p:nvSpPr>
        <p:spPr>
          <a:xfrm flipH="1" rot="-5400000">
            <a:off x="4729162" y="3644900"/>
            <a:ext cx="219075" cy="139699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43"/>
          <p:cNvSpPr/>
          <p:nvPr/>
        </p:nvSpPr>
        <p:spPr>
          <a:xfrm flipH="1" rot="-5400000">
            <a:off x="4729162" y="787400"/>
            <a:ext cx="219075" cy="139699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5" name="Google Shape;675;p43"/>
          <p:cNvSpPr/>
          <p:nvPr/>
        </p:nvSpPr>
        <p:spPr>
          <a:xfrm flipH="1" rot="-5400000">
            <a:off x="4729162" y="2216150"/>
            <a:ext cx="219075" cy="139699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p43"/>
          <p:cNvSpPr/>
          <p:nvPr/>
        </p:nvSpPr>
        <p:spPr>
          <a:xfrm flipH="1" rot="-5400000">
            <a:off x="4729162" y="1473200"/>
            <a:ext cx="219075" cy="139699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77" name="Google Shape;677;p43"/>
          <p:cNvCxnSpPr/>
          <p:nvPr/>
        </p:nvCxnSpPr>
        <p:spPr>
          <a:xfrm>
            <a:off x="6184900" y="1943100"/>
            <a:ext cx="1650999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78" name="Google Shape;678;p43"/>
          <p:cNvCxnSpPr/>
          <p:nvPr/>
        </p:nvCxnSpPr>
        <p:spPr>
          <a:xfrm rot="10800000">
            <a:off x="7848600" y="447674"/>
            <a:ext cx="0" cy="150495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79" name="Google Shape;679;p43"/>
          <p:cNvCxnSpPr/>
          <p:nvPr/>
        </p:nvCxnSpPr>
        <p:spPr>
          <a:xfrm rot="10800000">
            <a:off x="6235700" y="457200"/>
            <a:ext cx="1625599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"/>
            <a:headEnd len="sm" w="sm" type="none"/>
            <a:tailEnd len="lg" w="lg" type="triangle"/>
          </a:ln>
        </p:spPr>
      </p:cxnSp>
      <p:sp>
        <p:nvSpPr>
          <p:cNvPr id="680" name="Google Shape;680;p43"/>
          <p:cNvSpPr txBox="1"/>
          <p:nvPr/>
        </p:nvSpPr>
        <p:spPr>
          <a:xfrm>
            <a:off x="7386636" y="1539477"/>
            <a:ext cx="466725" cy="39647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Impact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N</a:t>
            </a:r>
            <a:endParaRPr b="0" i="0" sz="28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81" name="Google Shape;681;p43"/>
          <p:cNvGrpSpPr/>
          <p:nvPr/>
        </p:nvGrpSpPr>
        <p:grpSpPr>
          <a:xfrm>
            <a:off x="6184900" y="2562224"/>
            <a:ext cx="1676399" cy="1504950"/>
            <a:chOff x="6184900" y="3416299"/>
            <a:chExt cx="1676399" cy="2006600"/>
          </a:xfrm>
        </p:grpSpPr>
        <p:cxnSp>
          <p:nvCxnSpPr>
            <p:cNvPr id="682" name="Google Shape;682;p43"/>
            <p:cNvCxnSpPr/>
            <p:nvPr/>
          </p:nvCxnSpPr>
          <p:spPr>
            <a:xfrm>
              <a:off x="6184900" y="5410200"/>
              <a:ext cx="1650999" cy="0"/>
            </a:xfrm>
            <a:prstGeom prst="straightConnector1">
              <a:avLst/>
            </a:prstGeom>
            <a:noFill/>
            <a:ln cap="flat" cmpd="sng" w="2540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83" name="Google Shape;683;p43"/>
            <p:cNvCxnSpPr/>
            <p:nvPr/>
          </p:nvCxnSpPr>
          <p:spPr>
            <a:xfrm rot="10800000">
              <a:off x="7848600" y="3416299"/>
              <a:ext cx="0" cy="2006600"/>
            </a:xfrm>
            <a:prstGeom prst="straightConnector1">
              <a:avLst/>
            </a:prstGeom>
            <a:noFill/>
            <a:ln cap="flat" cmpd="sng" w="2540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84" name="Google Shape;684;p43"/>
            <p:cNvCxnSpPr/>
            <p:nvPr/>
          </p:nvCxnSpPr>
          <p:spPr>
            <a:xfrm rot="10800000">
              <a:off x="6235700" y="3429000"/>
              <a:ext cx="1625599" cy="0"/>
            </a:xfrm>
            <a:prstGeom prst="straightConnector1">
              <a:avLst/>
            </a:prstGeom>
            <a:noFill/>
            <a:ln cap="flat" cmpd="sng" w="25400">
              <a:solidFill>
                <a:schemeClr val="dk2"/>
              </a:solidFill>
              <a:prstDash val="solid"/>
              <a:miter lim="8000"/>
              <a:headEnd len="sm" w="sm" type="none"/>
              <a:tailEnd len="lg" w="lg" type="triangle"/>
            </a:ln>
          </p:spPr>
        </p:cxnSp>
        <p:sp>
          <p:nvSpPr>
            <p:cNvPr id="685" name="Google Shape;685;p43"/>
            <p:cNvSpPr txBox="1"/>
            <p:nvPr/>
          </p:nvSpPr>
          <p:spPr>
            <a:xfrm>
              <a:off x="7386636" y="4872037"/>
              <a:ext cx="466725" cy="528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Impact"/>
                <a:buNone/>
              </a:pPr>
              <a:r>
                <a:rPr b="0" i="0" lang="en-GB" sz="2800" u="none" cap="none" strike="noStrik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N</a:t>
              </a:r>
              <a:endPara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686" name="Google Shape;686;p43"/>
          <p:cNvSpPr txBox="1"/>
          <p:nvPr/>
        </p:nvSpPr>
        <p:spPr>
          <a:xfrm>
            <a:off x="3779837" y="157162"/>
            <a:ext cx="2066924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Identify user needs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3"/>
          <p:cNvSpPr txBox="1"/>
          <p:nvPr/>
        </p:nvSpPr>
        <p:spPr>
          <a:xfrm>
            <a:off x="3805237" y="902493"/>
            <a:ext cx="2066924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None/>
            </a:pPr>
            <a:r>
              <a:rPr b="1" i="0" lang="en-GB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Develop a prototype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3"/>
          <p:cNvSpPr txBox="1"/>
          <p:nvPr/>
        </p:nvSpPr>
        <p:spPr>
          <a:xfrm>
            <a:off x="3716337" y="2396727"/>
            <a:ext cx="2295524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Code  the operational system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3"/>
          <p:cNvSpPr txBox="1"/>
          <p:nvPr/>
        </p:nvSpPr>
        <p:spPr>
          <a:xfrm>
            <a:off x="3716337" y="3139677"/>
            <a:ext cx="2295524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 the operational system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3"/>
          <p:cNvSpPr txBox="1"/>
          <p:nvPr/>
        </p:nvSpPr>
        <p:spPr>
          <a:xfrm>
            <a:off x="3716337" y="4523184"/>
            <a:ext cx="2295524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 the operational system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3"/>
          <p:cNvSpPr txBox="1"/>
          <p:nvPr/>
        </p:nvSpPr>
        <p:spPr>
          <a:xfrm>
            <a:off x="3805237" y="1710927"/>
            <a:ext cx="2066924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Prototype acceptable?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3"/>
          <p:cNvSpPr txBox="1"/>
          <p:nvPr/>
        </p:nvSpPr>
        <p:spPr>
          <a:xfrm>
            <a:off x="3805237" y="3825477"/>
            <a:ext cx="2066924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 acceptable?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3"/>
          <p:cNvSpPr txBox="1"/>
          <p:nvPr/>
        </p:nvSpPr>
        <p:spPr>
          <a:xfrm>
            <a:off x="3729037" y="2053827"/>
            <a:ext cx="542925" cy="37385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Impact"/>
              <a:buNone/>
            </a:pPr>
            <a:r>
              <a:rPr b="0" i="0" lang="en-GB" sz="2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Y</a:t>
            </a:r>
            <a:endParaRPr b="0" i="0" sz="26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94" name="Google Shape;694;p43"/>
          <p:cNvSpPr txBox="1"/>
          <p:nvPr/>
        </p:nvSpPr>
        <p:spPr>
          <a:xfrm>
            <a:off x="3729037" y="4168377"/>
            <a:ext cx="542925" cy="37385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Impact"/>
              <a:buNone/>
            </a:pPr>
            <a:r>
              <a:rPr b="0" i="0" lang="en-GB" sz="2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Y</a:t>
            </a:r>
            <a:endParaRPr b="0" i="0" sz="26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95" name="Google Shape;695;p43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4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Google Shape;707;p44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44"/>
          <p:cNvSpPr txBox="1"/>
          <p:nvPr>
            <p:ph type="title"/>
          </p:nvPr>
        </p:nvSpPr>
        <p:spPr>
          <a:xfrm>
            <a:off x="457200" y="259556"/>
            <a:ext cx="8229600" cy="803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Daya tarik  Prototyping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4"/>
          <p:cNvSpPr txBox="1"/>
          <p:nvPr>
            <p:ph idx="1" type="body"/>
          </p:nvPr>
        </p:nvSpPr>
        <p:spPr>
          <a:xfrm>
            <a:off x="914400" y="1085850"/>
            <a:ext cx="7315200" cy="348614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0" lang="en-GB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Komunikasi antara analis sistem dan pemakai membaik  </a:t>
            </a:r>
            <a:endParaRPr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0" lang="en-GB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Analis dapat bekerja dg lebih baik dlm menetukan kebutuhan pemakai</a:t>
            </a:r>
            <a:endParaRPr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0" lang="en-GB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Pemakai berperan lebih aktif dalam pengembangan sistem</a:t>
            </a:r>
            <a:endParaRPr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0" lang="en-GB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Spesialis informasi dan pemakai menghabiskan lebih sedikit waktu dan usaha dalam mengembangkan sistem</a:t>
            </a:r>
            <a:endParaRPr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0" lang="en-GB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Penerapan menjadi lebih mudah karena pemakai mengetahui apa yg diharapkannya  </a:t>
            </a:r>
            <a:endParaRPr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4"/>
          <p:cNvSpPr/>
          <p:nvPr/>
        </p:nvSpPr>
        <p:spPr>
          <a:xfrm>
            <a:off x="37465" y="4918075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8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685800" y="114300"/>
            <a:ext cx="7772400" cy="91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rPr b="0" i="0" lang="en-GB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System Development Life Cycle (SDLC)</a:t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302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GB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SDLC adalah tahapan yg terdiri dari  planning, analysis, design, dan implementasi pada SLC</a:t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GB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Siapa yang terlibat?</a:t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personnel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specialists can consult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GB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Tradisional</a:t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Spesialis Informasi bekerja bersama pengguna.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Strategi baru: Outsourcing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5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2" name="Google Shape;722;p45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3" name="Google Shape;723;p45"/>
          <p:cNvSpPr txBox="1"/>
          <p:nvPr>
            <p:ph type="title"/>
          </p:nvPr>
        </p:nvSpPr>
        <p:spPr>
          <a:xfrm>
            <a:off x="0" y="171450"/>
            <a:ext cx="9067799" cy="91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b="0" i="0" lang="en-GB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Potensi  kegagalan Prototyping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45"/>
          <p:cNvSpPr txBox="1"/>
          <p:nvPr>
            <p:ph idx="1" type="body"/>
          </p:nvPr>
        </p:nvSpPr>
        <p:spPr>
          <a:xfrm>
            <a:off x="838200" y="971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302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i="0" lang="en-GB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Ketergesaan untuk membuat prototipe mungkin menghasilkan jalan pintas untuk definisi permasalahan,evaluasi alternatif dan dokumentasi</a:t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i="0" lang="en-GB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Pemakai mungkin sangat tertarik dg prototipe tersebut sehingga mereka mengharapkan sesuatu yg tidak realistis dari sistem operasional  </a:t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i="0" lang="en-GB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Prototipe type I mungkin tidak seefisien sistem yang dikodekan dalam bahasa pemrograman. </a:t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i="0" lang="en-GB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Hubungan komputer-manusia yg disediakan oleh peralatan prototiping ttt mungkin tdk mencerminkan teknik perancangan yg baik</a:t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45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6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7" name="Google Shape;737;p46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8" name="Google Shape;738;p46"/>
          <p:cNvSpPr txBox="1"/>
          <p:nvPr>
            <p:ph type="title"/>
          </p:nvPr>
        </p:nvSpPr>
        <p:spPr>
          <a:xfrm>
            <a:off x="457200" y="205977"/>
            <a:ext cx="7988300" cy="803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b="0" i="0" lang="en-GB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Penerapan yg mempunyai prospek yg baik untuk prototyping</a:t>
            </a:r>
            <a:r>
              <a:rPr b="1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6"/>
          <p:cNvSpPr txBox="1"/>
          <p:nvPr>
            <p:ph idx="1" type="body"/>
          </p:nvPr>
        </p:nvSpPr>
        <p:spPr>
          <a:xfrm>
            <a:off x="1219200" y="1257300"/>
            <a:ext cx="701040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Resiko tinggi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Pertimbangan interaksi pemakai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Jumlah pemakai banyak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Dibutuhkan penyelesaian yg cepat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Perkiraan tahap penggunaan sistem yg pendek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 yg inovatif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Perilaku pemakai yg sukar ditebak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6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7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2" name="Google Shape;752;p47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3" name="Google Shape;753;p47"/>
          <p:cNvSpPr txBox="1"/>
          <p:nvPr>
            <p:ph type="title"/>
          </p:nvPr>
        </p:nvSpPr>
        <p:spPr>
          <a:xfrm>
            <a:off x="228600" y="171450"/>
            <a:ext cx="8763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rPr b="0" i="0" lang="en-GB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Rapid Application Development (RAD)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47"/>
          <p:cNvSpPr txBox="1"/>
          <p:nvPr>
            <p:ph idx="1" type="body"/>
          </p:nvPr>
        </p:nvSpPr>
        <p:spPr>
          <a:xfrm>
            <a:off x="685800" y="85725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17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0" lang="en-GB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engineering (IE)	</a:t>
            </a:r>
            <a:endParaRPr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0" lang="en-GB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ingredients			</a:t>
            </a:r>
            <a:endParaRPr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</a:pPr>
            <a:r>
              <a:rPr i="0" lang="en-GB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 harus orang yg suka eksperimen &amp; cepat tanggap</a:t>
            </a:r>
            <a:endParaRPr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</a:pPr>
            <a:r>
              <a:rPr i="0" lang="en-GB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 yg terspesialisasi</a:t>
            </a:r>
            <a:endParaRPr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</a:pPr>
            <a:r>
              <a:rPr i="0" lang="en-GB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Methodologies (RAD life cycle)</a:t>
            </a:r>
            <a:endParaRPr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</a:pPr>
            <a:r>
              <a:rPr i="0" lang="en-GB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peralatan(I-CASE, 4GLs)</a:t>
            </a:r>
            <a:endParaRPr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0" lang="en-GB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 and the SLC are applications of the systems approach</a:t>
            </a:r>
            <a:endParaRPr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0" lang="en-GB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 are mainly 4th generation languages and CASE tools</a:t>
            </a:r>
            <a:endParaRPr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47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8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7" name="Google Shape;767;p48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8" name="Google Shape;768;p48"/>
          <p:cNvSpPr/>
          <p:nvPr/>
        </p:nvSpPr>
        <p:spPr>
          <a:xfrm>
            <a:off x="1524000" y="628650"/>
            <a:ext cx="2668586" cy="3315890"/>
          </a:xfrm>
          <a:custGeom>
            <a:rect b="b" l="l" r="r" t="t"/>
            <a:pathLst>
              <a:path extrusionOk="0" h="120000" w="120000">
                <a:moveTo>
                  <a:pt x="0" y="86865"/>
                </a:moveTo>
                <a:lnTo>
                  <a:pt x="119928" y="0"/>
                </a:lnTo>
                <a:lnTo>
                  <a:pt x="119928" y="119956"/>
                </a:lnTo>
                <a:lnTo>
                  <a:pt x="0" y="86865"/>
                </a:lnTo>
              </a:path>
            </a:pathLst>
          </a:custGeom>
          <a:solidFill>
            <a:srgbClr val="EAEC5E"/>
          </a:solidFill>
          <a:ln cap="rnd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69" name="Google Shape;769;p48"/>
          <p:cNvCxnSpPr/>
          <p:nvPr/>
        </p:nvCxnSpPr>
        <p:spPr>
          <a:xfrm flipH="1">
            <a:off x="914400" y="285750"/>
            <a:ext cx="3352799" cy="28574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70" name="Google Shape;770;p48"/>
          <p:cNvCxnSpPr/>
          <p:nvPr/>
        </p:nvCxnSpPr>
        <p:spPr>
          <a:xfrm>
            <a:off x="4267200" y="285750"/>
            <a:ext cx="3505200" cy="28574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771" name="Google Shape;771;p48"/>
          <p:cNvSpPr txBox="1"/>
          <p:nvPr/>
        </p:nvSpPr>
        <p:spPr>
          <a:xfrm>
            <a:off x="3582987" y="889396"/>
            <a:ext cx="1374774" cy="89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Times New Roman"/>
              <a:buNone/>
            </a:pPr>
            <a:r>
              <a:rPr b="1" i="0" lang="en-GB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endParaRPr b="1" i="0" sz="18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Times New Roman"/>
              <a:buNone/>
            </a:pPr>
            <a:r>
              <a:rPr b="1" i="0" lang="en-GB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strategy</a:t>
            </a:r>
            <a:endParaRPr b="1" i="0" sz="18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Times New Roman"/>
              <a:buNone/>
            </a:pPr>
            <a:r>
              <a:rPr b="1" i="0" lang="en-GB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</a:t>
            </a:r>
            <a:endParaRPr b="1" i="0" sz="18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Times New Roman"/>
              <a:buNone/>
            </a:pPr>
            <a:r>
              <a:rPr b="1" i="0" lang="en-GB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(ISP)</a:t>
            </a:r>
            <a:endParaRPr b="1" i="0" sz="18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2" name="Google Shape;772;p48"/>
          <p:cNvSpPr txBox="1"/>
          <p:nvPr/>
        </p:nvSpPr>
        <p:spPr>
          <a:xfrm>
            <a:off x="3441700" y="1757362"/>
            <a:ext cx="1654174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Times New Roman"/>
              <a:buNone/>
            </a:pPr>
            <a:r>
              <a:rPr b="1" i="0" lang="en-GB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area</a:t>
            </a:r>
            <a:endParaRPr b="1" i="0" sz="20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Times New Roman"/>
              <a:buNone/>
            </a:pPr>
            <a:r>
              <a:rPr b="1" i="0" lang="en-GB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b="1" i="0" sz="20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Times New Roman"/>
              <a:buNone/>
            </a:pPr>
            <a:r>
              <a:rPr b="1" i="0" lang="en-GB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(BAA)</a:t>
            </a:r>
            <a:endParaRPr b="1" i="0" sz="20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3" name="Google Shape;773;p48"/>
          <p:cNvSpPr txBox="1"/>
          <p:nvPr/>
        </p:nvSpPr>
        <p:spPr>
          <a:xfrm>
            <a:off x="2489200" y="2813446"/>
            <a:ext cx="3563936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Times New Roman"/>
              <a:buNone/>
            </a:pPr>
            <a:r>
              <a:rPr b="1" i="0" lang="en-GB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Rapid application development</a:t>
            </a:r>
            <a:endParaRPr b="1" i="0" sz="20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Times New Roman"/>
              <a:buNone/>
            </a:pPr>
            <a:r>
              <a:rPr b="1" i="0" lang="en-GB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(RAD)</a:t>
            </a:r>
            <a:endParaRPr b="1" i="0" sz="20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74" name="Google Shape;774;p48"/>
          <p:cNvCxnSpPr/>
          <p:nvPr/>
        </p:nvCxnSpPr>
        <p:spPr>
          <a:xfrm flipH="1">
            <a:off x="761999" y="457200"/>
            <a:ext cx="3505200" cy="245745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75" name="Google Shape;775;p48"/>
          <p:cNvCxnSpPr/>
          <p:nvPr/>
        </p:nvCxnSpPr>
        <p:spPr>
          <a:xfrm>
            <a:off x="4273550" y="461962"/>
            <a:ext cx="2959100" cy="267652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6" name="Google Shape;776;p48"/>
          <p:cNvCxnSpPr/>
          <p:nvPr/>
        </p:nvCxnSpPr>
        <p:spPr>
          <a:xfrm>
            <a:off x="4191000" y="400050"/>
            <a:ext cx="0" cy="3429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77" name="Google Shape;777;p48"/>
          <p:cNvCxnSpPr/>
          <p:nvPr/>
        </p:nvCxnSpPr>
        <p:spPr>
          <a:xfrm>
            <a:off x="4267200" y="1543050"/>
            <a:ext cx="0" cy="28575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78" name="Google Shape;778;p48"/>
          <p:cNvCxnSpPr/>
          <p:nvPr/>
        </p:nvCxnSpPr>
        <p:spPr>
          <a:xfrm>
            <a:off x="4267200" y="2286000"/>
            <a:ext cx="0" cy="51434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79" name="Google Shape;779;p48"/>
          <p:cNvCxnSpPr/>
          <p:nvPr/>
        </p:nvCxnSpPr>
        <p:spPr>
          <a:xfrm rot="10800000">
            <a:off x="4191000" y="2285999"/>
            <a:ext cx="0" cy="571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80" name="Google Shape;780;p48"/>
          <p:cNvCxnSpPr/>
          <p:nvPr/>
        </p:nvCxnSpPr>
        <p:spPr>
          <a:xfrm>
            <a:off x="4267200" y="1433512"/>
            <a:ext cx="0" cy="3905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1" name="Google Shape;781;p48"/>
          <p:cNvCxnSpPr/>
          <p:nvPr/>
        </p:nvCxnSpPr>
        <p:spPr>
          <a:xfrm>
            <a:off x="4267200" y="2290762"/>
            <a:ext cx="0" cy="50482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2" name="Google Shape;782;p48"/>
          <p:cNvCxnSpPr/>
          <p:nvPr/>
        </p:nvCxnSpPr>
        <p:spPr>
          <a:xfrm>
            <a:off x="4267200" y="3148012"/>
            <a:ext cx="0" cy="90487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3" name="Google Shape;783;p48"/>
          <p:cNvCxnSpPr/>
          <p:nvPr/>
        </p:nvCxnSpPr>
        <p:spPr>
          <a:xfrm>
            <a:off x="762000" y="2914650"/>
            <a:ext cx="3505200" cy="120014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784" name="Google Shape;784;p48"/>
          <p:cNvSpPr txBox="1"/>
          <p:nvPr/>
        </p:nvSpPr>
        <p:spPr>
          <a:xfrm>
            <a:off x="568325" y="3213496"/>
            <a:ext cx="238124" cy="23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Times New Roman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5" name="Google Shape;785;p48"/>
          <p:cNvCxnSpPr/>
          <p:nvPr/>
        </p:nvCxnSpPr>
        <p:spPr>
          <a:xfrm flipH="1">
            <a:off x="1441450" y="461962"/>
            <a:ext cx="2832099" cy="256222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6" name="Google Shape;786;p48"/>
          <p:cNvCxnSpPr/>
          <p:nvPr/>
        </p:nvCxnSpPr>
        <p:spPr>
          <a:xfrm>
            <a:off x="685800" y="3371850"/>
            <a:ext cx="68580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87" name="Google Shape;787;p48"/>
          <p:cNvCxnSpPr/>
          <p:nvPr/>
        </p:nvCxnSpPr>
        <p:spPr>
          <a:xfrm>
            <a:off x="1454150" y="3033712"/>
            <a:ext cx="2806699" cy="101917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8" name="Google Shape;788;p48"/>
          <p:cNvCxnSpPr/>
          <p:nvPr/>
        </p:nvCxnSpPr>
        <p:spPr>
          <a:xfrm flipH="1" rot="10800000">
            <a:off x="4273550" y="3138487"/>
            <a:ext cx="2959100" cy="92392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9" name="Google Shape;789;p48"/>
          <p:cNvCxnSpPr/>
          <p:nvPr/>
        </p:nvCxnSpPr>
        <p:spPr>
          <a:xfrm flipH="1" rot="10800000">
            <a:off x="4273550" y="1995487"/>
            <a:ext cx="1663700" cy="5238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90" name="Google Shape;790;p48"/>
          <p:cNvCxnSpPr/>
          <p:nvPr/>
        </p:nvCxnSpPr>
        <p:spPr>
          <a:xfrm rot="10800000">
            <a:off x="2584449" y="1995487"/>
            <a:ext cx="1689100" cy="5238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91" name="Google Shape;791;p48"/>
          <p:cNvCxnSpPr/>
          <p:nvPr/>
        </p:nvCxnSpPr>
        <p:spPr>
          <a:xfrm flipH="1" rot="10800000">
            <a:off x="4273550" y="1309687"/>
            <a:ext cx="901700" cy="35242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92" name="Google Shape;792;p48"/>
          <p:cNvCxnSpPr/>
          <p:nvPr/>
        </p:nvCxnSpPr>
        <p:spPr>
          <a:xfrm rot="10800000">
            <a:off x="3346449" y="1309687"/>
            <a:ext cx="927100" cy="35242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93" name="Google Shape;793;p48"/>
          <p:cNvCxnSpPr/>
          <p:nvPr/>
        </p:nvCxnSpPr>
        <p:spPr>
          <a:xfrm>
            <a:off x="4267200" y="461962"/>
            <a:ext cx="0" cy="447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94" name="Google Shape;794;p48"/>
          <p:cNvCxnSpPr/>
          <p:nvPr/>
        </p:nvCxnSpPr>
        <p:spPr>
          <a:xfrm>
            <a:off x="457200" y="514350"/>
            <a:ext cx="0" cy="245745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795" name="Google Shape;795;p48"/>
          <p:cNvSpPr txBox="1"/>
          <p:nvPr/>
        </p:nvSpPr>
        <p:spPr>
          <a:xfrm>
            <a:off x="57150" y="432196"/>
            <a:ext cx="2432049" cy="303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Pengawasan strategi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atas informasi yg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Diperlukan unt menjalankan persh 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Seefisien mungkin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data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Rancangan catatan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Yg digunakan oleh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Prosedur yg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6" name="Google Shape;796;p48"/>
          <p:cNvCxnSpPr/>
          <p:nvPr/>
        </p:nvCxnSpPr>
        <p:spPr>
          <a:xfrm>
            <a:off x="2362200" y="742950"/>
            <a:ext cx="1371599" cy="2285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97" name="Google Shape;797;p48"/>
          <p:cNvCxnSpPr/>
          <p:nvPr/>
        </p:nvCxnSpPr>
        <p:spPr>
          <a:xfrm>
            <a:off x="2209800" y="742950"/>
            <a:ext cx="1524000" cy="28575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98" name="Google Shape;798;p48"/>
          <p:cNvCxnSpPr/>
          <p:nvPr/>
        </p:nvCxnSpPr>
        <p:spPr>
          <a:xfrm>
            <a:off x="2901950" y="862012"/>
            <a:ext cx="825499" cy="10477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99" name="Google Shape;799;p48"/>
          <p:cNvCxnSpPr/>
          <p:nvPr/>
        </p:nvCxnSpPr>
        <p:spPr>
          <a:xfrm>
            <a:off x="1682750" y="1714500"/>
            <a:ext cx="120649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00" name="Google Shape;800;p48"/>
          <p:cNvCxnSpPr/>
          <p:nvPr/>
        </p:nvCxnSpPr>
        <p:spPr>
          <a:xfrm>
            <a:off x="1301750" y="2347912"/>
            <a:ext cx="749299" cy="10477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01" name="Google Shape;801;p48"/>
          <p:cNvSpPr txBox="1"/>
          <p:nvPr/>
        </p:nvSpPr>
        <p:spPr>
          <a:xfrm>
            <a:off x="6303962" y="489346"/>
            <a:ext cx="2944811" cy="17121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Times New Roman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Pengawasan Strategi atas</a:t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Times New Roman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fungsio and sasaran </a:t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Times New Roman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perusahaan</a:t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Times New Roman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proses2 yg diperlukan</a:t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Times New Roman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 mengoperasikan </a:t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Times New Roman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Persh &amp; kaitannya</a:t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p48"/>
          <p:cNvSpPr txBox="1"/>
          <p:nvPr/>
        </p:nvSpPr>
        <p:spPr>
          <a:xfrm>
            <a:off x="7294561" y="2316956"/>
            <a:ext cx="1844674" cy="9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Times New Roman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rancangan</a:t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Times New Roman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procedures </a:t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Times New Roman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Untuk aplikasi </a:t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Times New Roman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spesifik</a:t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3" name="Google Shape;803;p48"/>
          <p:cNvCxnSpPr/>
          <p:nvPr/>
        </p:nvCxnSpPr>
        <p:spPr>
          <a:xfrm flipH="1">
            <a:off x="4794249" y="804862"/>
            <a:ext cx="1612900" cy="16192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04" name="Google Shape;804;p48"/>
          <p:cNvCxnSpPr/>
          <p:nvPr/>
        </p:nvCxnSpPr>
        <p:spPr>
          <a:xfrm rot="10800000">
            <a:off x="5632450" y="1657350"/>
            <a:ext cx="85089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05" name="Google Shape;805;p48"/>
          <p:cNvCxnSpPr/>
          <p:nvPr/>
        </p:nvCxnSpPr>
        <p:spPr>
          <a:xfrm>
            <a:off x="5645150" y="1657350"/>
            <a:ext cx="520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06" name="Google Shape;806;p48"/>
          <p:cNvCxnSpPr/>
          <p:nvPr/>
        </p:nvCxnSpPr>
        <p:spPr>
          <a:xfrm rot="10800000">
            <a:off x="6546850" y="2509837"/>
            <a:ext cx="622299" cy="66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07" name="Google Shape;807;p48"/>
          <p:cNvSpPr/>
          <p:nvPr/>
        </p:nvSpPr>
        <p:spPr>
          <a:xfrm>
            <a:off x="593725" y="91677"/>
            <a:ext cx="887411" cy="205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8" name="Google Shape;808;p48"/>
          <p:cNvSpPr txBox="1"/>
          <p:nvPr/>
        </p:nvSpPr>
        <p:spPr>
          <a:xfrm>
            <a:off x="485775" y="4270771"/>
            <a:ext cx="8304212" cy="38695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Impact"/>
              <a:buNone/>
            </a:pPr>
            <a:r>
              <a:rPr b="0" i="0" lang="en-GB" sz="28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RAD merupakan bagian integral dari rekayasa informasi</a:t>
            </a:r>
            <a:endParaRPr b="0" i="0" sz="28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09" name="Google Shape;809;p48"/>
          <p:cNvSpPr txBox="1"/>
          <p:nvPr/>
        </p:nvSpPr>
        <p:spPr>
          <a:xfrm rot="1354429">
            <a:off x="2032876" y="3633726"/>
            <a:ext cx="1119900" cy="37044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</a:pPr>
            <a:r>
              <a:rPr b="0" i="0" lang="en-GB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48"/>
          <p:cNvSpPr txBox="1"/>
          <p:nvPr/>
        </p:nvSpPr>
        <p:spPr>
          <a:xfrm rot="-1156871">
            <a:off x="5074552" y="3656405"/>
            <a:ext cx="1464547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</a:pPr>
            <a:r>
              <a:rPr b="0" i="0" lang="en-GB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kegiatan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48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9"/>
          <p:cNvSpPr txBox="1"/>
          <p:nvPr>
            <p:ph type="title"/>
          </p:nvPr>
        </p:nvSpPr>
        <p:spPr>
          <a:xfrm>
            <a:off x="457200" y="535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SLC, Prototyping, RAD, and BPR in Perspective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49"/>
          <p:cNvSpPr txBox="1"/>
          <p:nvPr>
            <p:ph idx="1" type="body"/>
          </p:nvPr>
        </p:nvSpPr>
        <p:spPr>
          <a:xfrm>
            <a:off x="457200" y="13525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GB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SLC, prototyping, and RAD adalah merupakan  methodologi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Merupakan cara yg dianjurkandalam menerapkan sistem berbasis komputer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GB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BPR revamps systems that were implemented with computer technology that has become obsolete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49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Life Cycle Management	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GB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Perpindahan tanggung jawab pd tingkat yg lebih tinggi</a:t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GB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Tanggung jawab Executive  </a:t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Arial"/>
              <a:buChar char="•"/>
            </a:pPr>
            <a:r>
              <a:rPr b="0" i="0" lang="en-GB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Komite pengarah SIM</a:t>
            </a:r>
            <a:r>
              <a:rPr b="0" i="0" lang="en-GB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Menetapkan kebijaksanaan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Pengendali keuangan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Menyelesaikan pertentangan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20"/>
          <p:cNvCxnSpPr/>
          <p:nvPr/>
        </p:nvCxnSpPr>
        <p:spPr>
          <a:xfrm flipH="1">
            <a:off x="2590800" y="1181100"/>
            <a:ext cx="1839912" cy="41314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3" name="Google Shape;113;p20"/>
          <p:cNvCxnSpPr/>
          <p:nvPr/>
        </p:nvCxnSpPr>
        <p:spPr>
          <a:xfrm flipH="1">
            <a:off x="2819400" y="1181100"/>
            <a:ext cx="1535112" cy="22097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4" name="Google Shape;114;p20"/>
          <p:cNvCxnSpPr/>
          <p:nvPr/>
        </p:nvCxnSpPr>
        <p:spPr>
          <a:xfrm flipH="1">
            <a:off x="4032250" y="1181100"/>
            <a:ext cx="322262" cy="11001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5" name="Google Shape;115;p20"/>
          <p:cNvCxnSpPr/>
          <p:nvPr/>
        </p:nvCxnSpPr>
        <p:spPr>
          <a:xfrm>
            <a:off x="4354512" y="1181100"/>
            <a:ext cx="2043111" cy="310753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4354512" y="1181100"/>
            <a:ext cx="2195511" cy="11001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7" name="Google Shape;117;p20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416300" y="1841896"/>
            <a:ext cx="371474" cy="27265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20"/>
          <p:cNvCxnSpPr/>
          <p:nvPr/>
        </p:nvCxnSpPr>
        <p:spPr>
          <a:xfrm>
            <a:off x="2065336" y="1603771"/>
            <a:ext cx="0" cy="25479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1" name="Google Shape;121;p20"/>
          <p:cNvCxnSpPr/>
          <p:nvPr/>
        </p:nvCxnSpPr>
        <p:spPr>
          <a:xfrm rot="10800000">
            <a:off x="2065336" y="1223962"/>
            <a:ext cx="0" cy="27384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2" name="Google Shape;122;p20"/>
          <p:cNvCxnSpPr/>
          <p:nvPr/>
        </p:nvCxnSpPr>
        <p:spPr>
          <a:xfrm>
            <a:off x="2071686" y="4927996"/>
            <a:ext cx="52387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3" name="Google Shape;123;p20"/>
          <p:cNvCxnSpPr/>
          <p:nvPr/>
        </p:nvCxnSpPr>
        <p:spPr>
          <a:xfrm>
            <a:off x="7170736" y="4927996"/>
            <a:ext cx="63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4" name="Google Shape;124;p20"/>
          <p:cNvCxnSpPr/>
          <p:nvPr/>
        </p:nvCxnSpPr>
        <p:spPr>
          <a:xfrm rot="10800000">
            <a:off x="7316786" y="1223962"/>
            <a:ext cx="0" cy="370879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5" name="Google Shape;125;p20"/>
          <p:cNvCxnSpPr/>
          <p:nvPr/>
        </p:nvCxnSpPr>
        <p:spPr>
          <a:xfrm>
            <a:off x="2071686" y="1228725"/>
            <a:ext cx="52387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6" name="Google Shape;126;p20"/>
          <p:cNvCxnSpPr/>
          <p:nvPr/>
        </p:nvCxnSpPr>
        <p:spPr>
          <a:xfrm>
            <a:off x="2071686" y="2074068"/>
            <a:ext cx="52387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7" name="Google Shape;127;p20"/>
          <p:cNvCxnSpPr/>
          <p:nvPr/>
        </p:nvCxnSpPr>
        <p:spPr>
          <a:xfrm>
            <a:off x="2071686" y="2919412"/>
            <a:ext cx="52387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8" name="Google Shape;128;p20"/>
          <p:cNvCxnSpPr/>
          <p:nvPr/>
        </p:nvCxnSpPr>
        <p:spPr>
          <a:xfrm>
            <a:off x="2065336" y="1497806"/>
            <a:ext cx="0" cy="342542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9" name="Google Shape;129;p20"/>
          <p:cNvCxnSpPr/>
          <p:nvPr/>
        </p:nvCxnSpPr>
        <p:spPr>
          <a:xfrm>
            <a:off x="2071686" y="3924300"/>
            <a:ext cx="52387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0" name="Google Shape;130;p20"/>
          <p:cNvSpPr/>
          <p:nvPr/>
        </p:nvSpPr>
        <p:spPr>
          <a:xfrm>
            <a:off x="4027487" y="639365"/>
            <a:ext cx="896937" cy="183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3587750" y="519112"/>
            <a:ext cx="1663700" cy="2821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Executives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3132136" y="864393"/>
            <a:ext cx="2519361" cy="5024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203575" y="897731"/>
            <a:ext cx="2443161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Komite pengarah SIM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4167187" y="875109"/>
            <a:ext cx="206374" cy="14644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"/>
              <a:buFont typeface="Arial"/>
              <a:buNone/>
            </a:pPr>
            <a:r>
              <a:rPr b="0" i="0" lang="en-GB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2147886" y="1547812"/>
            <a:ext cx="2798762" cy="4476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2122486" y="1531143"/>
            <a:ext cx="2911474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Pemimpin proyek tim-model lokasi gudang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3587750" y="2347912"/>
            <a:ext cx="1511299" cy="504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3500437" y="2315765"/>
            <a:ext cx="1762124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pinpro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MRP 11 team</a:t>
            </a:r>
            <a:r>
              <a:rPr b="0" i="0" lang="en-GB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0" i="0" sz="15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492750" y="2119312"/>
            <a:ext cx="1741486" cy="7334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468937" y="2103833"/>
            <a:ext cx="1408111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pinpro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 sistem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ISDN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2354261" y="3283743"/>
            <a:ext cx="927100" cy="170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2430461" y="3283743"/>
            <a:ext cx="884236" cy="170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2452686" y="3033712"/>
            <a:ext cx="2624137" cy="77985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549900" y="4356496"/>
            <a:ext cx="746125" cy="148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4932362" y="4298156"/>
            <a:ext cx="2224086" cy="55483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4932362" y="4300537"/>
            <a:ext cx="2708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pinpro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sistem info SDM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404812" y="1507331"/>
            <a:ext cx="1520825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3811" y="2352675"/>
            <a:ext cx="2114550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328612" y="3326606"/>
            <a:ext cx="1266825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323850" y="4170759"/>
            <a:ext cx="858836" cy="34051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20"/>
          <p:cNvCxnSpPr/>
          <p:nvPr/>
        </p:nvCxnSpPr>
        <p:spPr>
          <a:xfrm>
            <a:off x="4424362" y="758427"/>
            <a:ext cx="0" cy="9644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2" name="Google Shape;152;p20"/>
          <p:cNvSpPr txBox="1"/>
          <p:nvPr/>
        </p:nvSpPr>
        <p:spPr>
          <a:xfrm>
            <a:off x="2578100" y="3082527"/>
            <a:ext cx="22272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pinpro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 sistem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Persetujuan kredit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207962" y="64293"/>
            <a:ext cx="7302500" cy="38695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Impact"/>
              <a:buNone/>
            </a:pPr>
            <a:r>
              <a:rPr b="0" i="0" lang="en-GB" sz="28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              Hierarki manajer dlm  Systems Life Cycles  </a:t>
            </a:r>
            <a:endParaRPr b="0" i="0" sz="28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1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Keuntungan utama dari komite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GB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Mendukung seluruh perusahaan</a:t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GB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Proyek akan mempunyai perencanaan &amp; pengendalian yg baik</a:t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GB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Menetapkan kebijaksanaan,pengendali keuangan dan menyelesaikan pertentangan</a:t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Times New Roman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1752600" y="3931443"/>
            <a:ext cx="5395912" cy="754856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</a:pPr>
            <a:r>
              <a:rPr b="0" i="1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steering committee will probably not get involved with the details of the work, a project team is usually appointed.</a:t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Tahap perencanaan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GB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keuntungan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Menentukan lingkup dr proyek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Mengenali berbagai era permasalahan potensial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Mengatur urutan tugas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Memberikan dasar untuk pengendalian kontrol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3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Langkah-langkah Perencanaan 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GB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Menyadari masalah	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GB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Mendefinisikan masalah        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GB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Menetukan tujuan sistem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GB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Identifikasi kendala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2370455" y="3613785"/>
            <a:ext cx="4724400" cy="89058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</a:pP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that objectives, standards, and constraints are problem-solving elements.</a:t>
            </a:r>
            <a:endParaRPr b="0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685800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4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Langkah-langkah </a:t>
            </a:r>
            <a:r>
              <a:rPr b="0" i="0" lang="en-GB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(lanjutan)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GB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	Membuat studi kelayakan (TENLOS)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Technical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Economic return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Noneconomic return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Legal and ethical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Operational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37465" y="4925060"/>
            <a:ext cx="906780" cy="241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