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Amatic SC"/>
      <p:regular r:id="rId22"/>
    </p:embeddedFont>
    <p:embeddedFont>
      <p:font typeface="Source Code Pro" panose="020B0509030403020204"/>
      <p:regular r:id="rId23"/>
    </p:embeddedFont>
    <p:embeddedFont>
      <p:font typeface="Bilbo" panose="02000000000000000000"/>
      <p:regular r:id="rId24"/>
    </p:embeddedFont>
    <p:embeddedFont>
      <p:font typeface="Tahoma" panose="020B0604030504040204"/>
      <p:regular r:id="rId25"/>
    </p:embeddedFont>
    <p:embeddedFont>
      <p:font typeface="Impact" panose="020B0806030902050204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Materi 11</a:t>
            </a:r>
            <a:endParaRPr lang="en-GB"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GB"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Materi 11</a:t>
            </a:r>
            <a:endParaRPr lang="en-GB"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GB"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2839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GB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 panose="020B0509030403020204"/>
              <a:defRPr sz="1800"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 panose="020B0509030403020204"/>
              <a:defRPr>
                <a:solidFill>
                  <a:schemeClr val="dk2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</a:fld>
            <a:endParaRPr lang="en-GB" sz="1000">
              <a:solidFill>
                <a:schemeClr val="accen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4892277"/>
            <a:ext cx="1885950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 panose="02000000000000000000"/>
              <a:buNone/>
            </a:pPr>
            <a:r>
              <a:rPr lang="en-GB" sz="1200" b="0" i="0" u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  <a:t>CopyRIght 2005</a:t>
            </a:r>
            <a:endParaRPr lang="en-GB" sz="1200" b="0" i="0" u="none">
              <a:solidFill>
                <a:schemeClr val="dk1"/>
              </a:solidFill>
              <a:latin typeface="Bilbo" panose="02000000000000000000"/>
              <a:ea typeface="Bilbo" panose="02000000000000000000"/>
              <a:cs typeface="Bilbo" panose="02000000000000000000"/>
              <a:sym typeface="Bilbo" panose="02000000000000000000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7956550" y="4893468"/>
            <a:ext cx="1187449" cy="205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lbo" panose="02000000000000000000"/>
              <a:buNone/>
            </a:pPr>
            <a:r>
              <a:rPr lang="en-GB" sz="1200" b="0" i="0" u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  <a:t>Bab 10 Hal </a:t>
            </a:r>
            <a:fld id="{00000000-1234-1234-1234-123412341234}" type="slidenum">
              <a:rPr lang="en-GB" sz="1200" b="0" i="0" u="none">
                <a:solidFill>
                  <a:schemeClr val="dk1"/>
                </a:solidFill>
                <a:latin typeface="Bilbo" panose="02000000000000000000"/>
                <a:ea typeface="Bilbo" panose="02000000000000000000"/>
                <a:cs typeface="Bilbo" panose="02000000000000000000"/>
                <a:sym typeface="Bilbo" panose="02000000000000000000"/>
              </a:rPr>
            </a:fld>
            <a:endParaRPr lang="en-GB" sz="1200" b="0" i="0" u="none">
              <a:solidFill>
                <a:schemeClr val="dk1"/>
              </a:solidFill>
              <a:latin typeface="Bilbo" panose="02000000000000000000"/>
              <a:ea typeface="Bilbo" panose="02000000000000000000"/>
              <a:cs typeface="Bilbo" panose="02000000000000000000"/>
              <a:sym typeface="Bilb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>
              <a:spcBef>
                <a:spcPts val="640"/>
              </a:spcBef>
              <a:buClr>
                <a:srgbClr val="000000"/>
              </a:buClr>
              <a:buSzPct val="25000"/>
              <a:buFont typeface="Tahoma" panose="020B0604030504040204"/>
              <a:buNone/>
            </a:pPr>
            <a:r>
              <a:rPr lang="en-GB" sz="6000" b="0" i="1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Resources </a:t>
            </a:r>
            <a:r>
              <a:rPr lang="en-GB" sz="6000" b="0" i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Information Systems</a:t>
            </a:r>
            <a:endParaRPr lang="en-GB" sz="6000" b="0" i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Sistem Informasi Manajemen 1</a:t>
            </a:r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85812" y="99987"/>
            <a:ext cx="7772400" cy="595200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 tahap dasar untuk mencapai Manajemen Mutu</a:t>
            </a:r>
            <a:endParaRPr lang="en-GB" sz="32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179887" y="1679971"/>
            <a:ext cx="2363786" cy="33730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3138"/>
                </a:moveTo>
                <a:lnTo>
                  <a:pt x="0" y="119957"/>
                </a:lnTo>
                <a:lnTo>
                  <a:pt x="119919" y="119957"/>
                </a:lnTo>
                <a:lnTo>
                  <a:pt x="119919" y="0"/>
                </a:lnTo>
                <a:lnTo>
                  <a:pt x="8865" y="0"/>
                </a:ln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Shape 194"/>
          <p:cNvSpPr/>
          <p:nvPr/>
        </p:nvSpPr>
        <p:spPr>
          <a:xfrm rot="-5400000" flipH="1">
            <a:off x="4032249" y="4124721"/>
            <a:ext cx="219075" cy="3682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" name="Shape 195"/>
          <p:cNvSpPr/>
          <p:nvPr/>
        </p:nvSpPr>
        <p:spPr>
          <a:xfrm rot="-5400000" flipH="1">
            <a:off x="4032249" y="2124471"/>
            <a:ext cx="219075" cy="3682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6" name="Shape 196"/>
          <p:cNvSpPr/>
          <p:nvPr/>
        </p:nvSpPr>
        <p:spPr>
          <a:xfrm rot="-5400000" flipH="1">
            <a:off x="4032249" y="2753121"/>
            <a:ext cx="219075" cy="3682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" name="Shape 197"/>
          <p:cNvSpPr/>
          <p:nvPr/>
        </p:nvSpPr>
        <p:spPr>
          <a:xfrm rot="-5400000" flipH="1">
            <a:off x="4032249" y="3438921"/>
            <a:ext cx="219075" cy="3682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Shape 198"/>
          <p:cNvSpPr/>
          <p:nvPr/>
        </p:nvSpPr>
        <p:spPr>
          <a:xfrm rot="-5400000" flipH="1">
            <a:off x="3975099" y="1438671"/>
            <a:ext cx="333375" cy="368299"/>
          </a:xfrm>
          <a:prstGeom prst="rightArrow">
            <a:avLst>
              <a:gd name="adj1" fmla="val 10799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828925" y="1113234"/>
            <a:ext cx="2806699" cy="4476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814636" y="1799033"/>
            <a:ext cx="2806699" cy="4476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814636" y="2427683"/>
            <a:ext cx="2806699" cy="4476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814636" y="3056334"/>
            <a:ext cx="2806699" cy="4476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814636" y="3742134"/>
            <a:ext cx="2806699" cy="4476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814636" y="4427934"/>
            <a:ext cx="2806699" cy="4476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508250" y="1218009"/>
            <a:ext cx="296861" cy="34051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 panose="020B0806030902050204"/>
              <a:buNone/>
            </a:pPr>
            <a:r>
              <a:rPr lang="en-GB" sz="2400" b="0" i="0" u="none">
                <a:solidFill>
                  <a:schemeClr val="dk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1</a:t>
            </a:r>
            <a:endParaRPr lang="en-GB" sz="2400" b="0" i="0" u="none">
              <a:solidFill>
                <a:schemeClr val="dk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489200" y="1846658"/>
            <a:ext cx="333374" cy="34051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 panose="020B0806030902050204"/>
              <a:buNone/>
            </a:pPr>
            <a:r>
              <a:rPr lang="en-GB" sz="2400" b="0" i="0" u="none">
                <a:solidFill>
                  <a:schemeClr val="dk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2</a:t>
            </a:r>
            <a:endParaRPr lang="en-GB" sz="2400" b="0" i="0" u="none">
              <a:solidFill>
                <a:schemeClr val="dk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484436" y="2475309"/>
            <a:ext cx="342899" cy="34051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 panose="020B0806030902050204"/>
              <a:buNone/>
            </a:pPr>
            <a:r>
              <a:rPr lang="en-GB" sz="2400" b="0" i="0" u="none">
                <a:solidFill>
                  <a:schemeClr val="dk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3</a:t>
            </a:r>
            <a:endParaRPr lang="en-GB" sz="2400" b="0" i="0" u="none">
              <a:solidFill>
                <a:schemeClr val="dk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489200" y="3103959"/>
            <a:ext cx="333374" cy="34051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 panose="020B0806030902050204"/>
              <a:buNone/>
            </a:pPr>
            <a:r>
              <a:rPr lang="en-GB" sz="2400" b="0" i="0" u="none">
                <a:solidFill>
                  <a:schemeClr val="dk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4</a:t>
            </a:r>
            <a:endParaRPr lang="en-GB" sz="2400" b="0" i="0" u="none">
              <a:solidFill>
                <a:schemeClr val="dk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484436" y="3789759"/>
            <a:ext cx="344486" cy="34051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 panose="020B0806030902050204"/>
              <a:buNone/>
            </a:pPr>
            <a:r>
              <a:rPr lang="en-GB" sz="2400" b="0" i="0" u="none">
                <a:solidFill>
                  <a:schemeClr val="dk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5</a:t>
            </a:r>
            <a:endParaRPr lang="en-GB" sz="2400" b="0" i="0" u="none">
              <a:solidFill>
                <a:schemeClr val="dk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484436" y="4418409"/>
            <a:ext cx="346074" cy="340518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 panose="020B0806030902050204"/>
              <a:buNone/>
            </a:pPr>
            <a:r>
              <a:rPr lang="en-GB" sz="2400" b="0" i="0" u="none">
                <a:solidFill>
                  <a:schemeClr val="dk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6</a:t>
            </a:r>
            <a:endParaRPr lang="en-GB" sz="2400" b="0" i="0" u="none">
              <a:solidFill>
                <a:schemeClr val="dk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122611" y="1237058"/>
            <a:ext cx="2136775" cy="272652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Kenali Pemakai SI</a:t>
            </a:r>
            <a:endParaRPr lang="en-GB" sz="1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843211" y="1800383"/>
            <a:ext cx="2636836" cy="43338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600" b="1" i="0" u="none">
                <a:ln>
                  <a:noFill/>
                </a:ln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Tentukan Kebutuhan mutu pemakai</a:t>
            </a:r>
            <a:endParaRPr lang="en-GB" sz="1600" b="1" i="0" u="none">
              <a:ln>
                <a:noFill/>
              </a:ln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916236" y="2550318"/>
            <a:ext cx="2592387" cy="2500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Buat ukuran mutu</a:t>
            </a:r>
            <a:endParaRPr lang="en-GB" sz="16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803525" y="3162300"/>
            <a:ext cx="2752725" cy="250031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Tentukan strategi Mutu SI</a:t>
            </a:r>
            <a:endParaRPr lang="en-GB" sz="16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890836" y="3750468"/>
            <a:ext cx="2589212" cy="43338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Terapkan Program Mutu SI</a:t>
            </a:r>
            <a:endParaRPr lang="en-GB" sz="16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2889250" y="4436268"/>
            <a:ext cx="2666999" cy="250031"/>
          </a:xfrm>
          <a:prstGeom prst="rect">
            <a:avLst/>
          </a:prstGeom>
          <a:noFill/>
          <a:ln w="1905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Pantau kriteria Mutu SI</a:t>
            </a:r>
            <a:endParaRPr lang="en-GB" sz="16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Mencapai Manajemen Kualitas dalam jasa informasi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4212" y="1339452"/>
            <a:ext cx="7772400" cy="298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Mengidentifikasikan Pelanggan Sistem Informasi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Komiter Pengarah SIM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Menerapan Sistem Formal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Mendefinisikan  kebutuhan kualitas Pelanggan 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Dimensi kualitas produk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Dimensi kualitas Jasa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Mencapai …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814387"/>
            <a:ext cx="7772400" cy="34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 startAt="3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Menetapkan Metrik Kualitas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Kualitas Produk Informasi 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Kualitas Jasa Informasi 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 startAt="3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Mendefinisikan Strategi Kualitas SI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Penerimaan dan pelatihan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Pengembangan Sistem berorientasi pemakai 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Analisa Pasar 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Analisa Penerimaan Produk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Analisa Tugas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Pengujian Protitype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Pengujian Sistem Operasional</a:t>
            </a:r>
            <a:endParaRPr lang="en-GB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684212" y="1491852"/>
            <a:ext cx="7772400" cy="2983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 startAt="5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Menetapkan Program-program kualitas SI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90600" marR="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Penerapannya berbeda bagi tiap perusahaan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AutoNum type="arabicPeriod" startAt="5"/>
            </a:pPr>
            <a:r>
              <a:rPr lang="en-GB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Memantau kinerja Kualitas SI</a:t>
            </a:r>
            <a:endParaRPr lang="en-GB" sz="2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90600" marR="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Memantau kinerja pada spesialis Informasi dan Unit SI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Mencapai …  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Strategi Pengurangan Biaya Manajemen Informasi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55650" y="1437083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Konsolidasi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Downsizing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→ transfer berbagai aplikasi dari platform yang 	lebih rendah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Outsourcing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→ mengontrak semua atau sebagian operasi pada 	jasa di luar perusahaan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8312" y="-1190"/>
            <a:ext cx="8207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Informasi Perusahaan Meliputi :</a:t>
            </a:r>
            <a:endParaRPr lang="en-GB" sz="32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1025837"/>
            <a:ext cx="7772400" cy="34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AutoNum type="arabicPeriod"/>
            </a:pP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Spesialis Informasi </a:t>
            </a: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</a:t>
            </a:r>
            <a:r>
              <a:rPr lang="en-GB" sz="2200" b="0" i="1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Specialists</a:t>
            </a: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476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Systems analysts</a:t>
            </a:r>
            <a:endParaRPr lang="en-GB" sz="1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476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Programmers</a:t>
            </a:r>
            <a:endParaRPr lang="en-GB" sz="1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476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Database administrators</a:t>
            </a:r>
            <a:endParaRPr lang="en-GB" sz="1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476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Network specialists</a:t>
            </a:r>
            <a:endParaRPr lang="en-GB" sz="1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742950" marR="0" lvl="1" indent="-2476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Operations personnel</a:t>
            </a:r>
            <a:endParaRPr lang="en-GB" sz="18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AutoNum type="arabicPeriod"/>
            </a:pP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Perangkat Keras  </a:t>
            </a: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</a:t>
            </a:r>
            <a:r>
              <a:rPr lang="en-GB" sz="2200" b="0" i="1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Hardware</a:t>
            </a: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AutoNum type="arabicPeriod"/>
            </a:pP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Perangkat Lunak </a:t>
            </a: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</a:t>
            </a:r>
            <a:r>
              <a:rPr lang="en-GB" sz="2200" b="0" i="1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Software</a:t>
            </a:r>
            <a:r>
              <a:rPr lang="en-GB" sz="22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</a:t>
            </a:r>
            <a:endParaRPr lang="en-GB" sz="22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AutoNum type="arabicPeriod"/>
            </a:pP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Pemakai (</a:t>
            </a:r>
            <a:r>
              <a:rPr lang="en-GB" sz="2200" b="1" i="1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Users</a:t>
            </a: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</a:t>
            </a:r>
            <a:endParaRPr lang="en-GB" sz="22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AutoNum type="arabicPeriod"/>
            </a:pP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Data</a:t>
            </a:r>
            <a:endParaRPr lang="en-GB" sz="22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marR="0" lvl="0" indent="-304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 panose="020B0604030504040204"/>
              <a:buAutoNum type="arabicPeriod"/>
            </a:pPr>
            <a:r>
              <a:rPr lang="en-GB" sz="2200" b="1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Information</a:t>
            </a:r>
            <a:endParaRPr lang="en-GB" sz="2200" b="1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Spesialis Informasi 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1423987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Sebagian besar berada di unit jasa Informasi 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Sekarang ini cenderung mendistribusikan keseluruh bagian perusahaan dalam berbagai area pemakai 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04837" y="238106"/>
            <a:ext cx="81345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Struktur Fungsional Perusahaan untuk Layanan Informasi </a:t>
            </a:r>
            <a:endParaRPr lang="en-GB" sz="4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6400800" y="2166937"/>
            <a:ext cx="0" cy="1190624"/>
          </a:xfrm>
          <a:prstGeom prst="straightConnector1">
            <a:avLst/>
          </a:prstGeom>
          <a:noFill/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Shape 95"/>
          <p:cNvCxnSpPr/>
          <p:nvPr/>
        </p:nvCxnSpPr>
        <p:spPr>
          <a:xfrm>
            <a:off x="4648200" y="2052637"/>
            <a:ext cx="0" cy="1304924"/>
          </a:xfrm>
          <a:prstGeom prst="straightConnector1">
            <a:avLst/>
          </a:prstGeom>
          <a:noFill/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6" name="Shape 96"/>
          <p:cNvSpPr/>
          <p:nvPr/>
        </p:nvSpPr>
        <p:spPr>
          <a:xfrm>
            <a:off x="4044950" y="15382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15950" y="2395537"/>
            <a:ext cx="1206499" cy="504824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990600" y="2162175"/>
            <a:ext cx="7011986" cy="2297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378"/>
                </a:moveTo>
                <a:lnTo>
                  <a:pt x="0" y="0"/>
                </a:lnTo>
                <a:lnTo>
                  <a:pt x="119972" y="0"/>
                </a:lnTo>
                <a:lnTo>
                  <a:pt x="119972" y="89533"/>
                </a:lnTo>
                <a:lnTo>
                  <a:pt x="119972" y="119378"/>
                </a:lnTo>
              </a:path>
            </a:pathLst>
          </a:custGeom>
          <a:noFill/>
          <a:ln w="12700" cap="rnd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7397750" y="239553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manager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044950" y="239553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Manager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 computer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operations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368550" y="239553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Manager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 systems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maintenance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740400" y="2395537"/>
            <a:ext cx="1352550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Manager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 systems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administration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2971800" y="2166937"/>
            <a:ext cx="0" cy="219075"/>
          </a:xfrm>
          <a:prstGeom prst="straightConnector1">
            <a:avLst/>
          </a:prstGeom>
          <a:noFill/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4" name="Shape 104"/>
          <p:cNvSpPr/>
          <p:nvPr/>
        </p:nvSpPr>
        <p:spPr>
          <a:xfrm>
            <a:off x="615950" y="33670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397750" y="33670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044950" y="33670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368550" y="33670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686425" y="3327796"/>
            <a:ext cx="1439862" cy="485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15950" y="42814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368550" y="4281487"/>
            <a:ext cx="1206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57200" y="2619375"/>
            <a:ext cx="153987" cy="19442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762" y="0"/>
                </a:moveTo>
                <a:lnTo>
                  <a:pt x="0" y="0"/>
                </a:lnTo>
                <a:lnTo>
                  <a:pt x="0" y="119926"/>
                </a:lnTo>
                <a:lnTo>
                  <a:pt x="118762" y="119926"/>
                </a:lnTo>
              </a:path>
            </a:pathLst>
          </a:custGeom>
          <a:noFill/>
          <a:ln w="12700" cap="rnd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463550" y="3648075"/>
            <a:ext cx="139699" cy="0"/>
          </a:xfrm>
          <a:prstGeom prst="straightConnector1">
            <a:avLst/>
          </a:prstGeom>
          <a:noFill/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8001000" y="2909887"/>
            <a:ext cx="0" cy="447675"/>
          </a:xfrm>
          <a:prstGeom prst="straightConnector1">
            <a:avLst/>
          </a:prstGeom>
          <a:noFill/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4" name="Shape 114"/>
          <p:cNvSpPr/>
          <p:nvPr/>
        </p:nvSpPr>
        <p:spPr>
          <a:xfrm>
            <a:off x="2209800" y="2619375"/>
            <a:ext cx="153987" cy="19442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762" y="0"/>
                </a:moveTo>
                <a:lnTo>
                  <a:pt x="0" y="0"/>
                </a:lnTo>
                <a:lnTo>
                  <a:pt x="0" y="119926"/>
                </a:lnTo>
                <a:lnTo>
                  <a:pt x="118762" y="119926"/>
                </a:lnTo>
              </a:path>
            </a:pathLst>
          </a:custGeom>
          <a:noFill/>
          <a:ln w="12700" cap="rnd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2216150" y="3648075"/>
            <a:ext cx="139699" cy="0"/>
          </a:xfrm>
          <a:prstGeom prst="straightConnector1">
            <a:avLst/>
          </a:prstGeom>
          <a:noFill/>
          <a:ln w="12700" cap="flat" cmpd="sng">
            <a:solidFill>
              <a:srgbClr val="F57B4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4289425" y="1627575"/>
            <a:ext cx="825000" cy="340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CIO</a:t>
            </a:r>
            <a:endParaRPr lang="en-GB" sz="24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82612" y="2346721"/>
            <a:ext cx="1273174" cy="5453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Manager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 systems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development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65175" y="3432571"/>
            <a:ext cx="911224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analyst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17775" y="3432571"/>
            <a:ext cx="911224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analyst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097337" y="3375421"/>
            <a:ext cx="1116012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Operations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personnel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700712" y="3375421"/>
            <a:ext cx="1412874" cy="385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administrators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7462836" y="3375421"/>
            <a:ext cx="1085850" cy="385762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2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specialists</a:t>
            </a:r>
            <a:endParaRPr lang="en-GB" sz="12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57212" y="4405312"/>
            <a:ext cx="1338261" cy="2262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Programmers</a:t>
            </a:r>
            <a:endParaRPr lang="en-GB" sz="14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308225" y="4404121"/>
            <a:ext cx="1338261" cy="226218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Programmers</a:t>
            </a:r>
            <a:endParaRPr lang="en-GB" sz="14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95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Informasi 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1423987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Informasi yang berada di area pemakai merupakan tanggung jawab manajer area pemakai 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Sebgagian besar SDI berlokasi di Jasa Informasi dan tanggung jawab CIO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 dari Sistem Informasi Sumber Daya Informasi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1183481"/>
            <a:ext cx="7772400" cy="33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 Sistem Input :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Sistem Informasi Akuntansi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Riset Sumber Daya Informasi 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Intelijen Sumber Daya Informasi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 panose="02020603050405020304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 Sistem Output 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Perangkat keras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Perangkat Lunak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Manusia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dan Informasi 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Terintegrasi</a:t>
            </a:r>
            <a:endParaRPr lang="en-GB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6800" y="107559"/>
            <a:ext cx="8424900" cy="595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Sebuah Model untuk Sumber Daya Informasi Sistem Informasi 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645150" y="1416843"/>
            <a:ext cx="1435100" cy="5048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645150" y="2102643"/>
            <a:ext cx="1435100" cy="5048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645150" y="2902743"/>
            <a:ext cx="1435100" cy="5048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645150" y="3702843"/>
            <a:ext cx="1435100" cy="5048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651500" y="4456509"/>
            <a:ext cx="1435100" cy="5048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968750" y="1531143"/>
            <a:ext cx="368299" cy="330517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8" name="Shape 148"/>
          <p:cNvSpPr txBox="1"/>
          <p:nvPr/>
        </p:nvSpPr>
        <p:spPr>
          <a:xfrm rot="-5480314">
            <a:off x="3492335" y="2986806"/>
            <a:ext cx="1386978" cy="33333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6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</a:t>
            </a:r>
            <a:endParaRPr lang="en-GB" sz="16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530350" y="2902743"/>
            <a:ext cx="1435100" cy="676275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530350" y="3931443"/>
            <a:ext cx="1435100" cy="7334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530350" y="1931193"/>
            <a:ext cx="1435100" cy="504824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684336" y="1921668"/>
            <a:ext cx="1058862" cy="545306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Accounting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information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682750" y="2911077"/>
            <a:ext cx="1066799" cy="70484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Information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resources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research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692275" y="3921918"/>
            <a:ext cx="1068386" cy="70484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Information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resources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intelligence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815012" y="1425177"/>
            <a:ext cx="1028700" cy="385762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Hardware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813425" y="2110977"/>
            <a:ext cx="1028700" cy="385762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Software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645150" y="2902743"/>
            <a:ext cx="1550987" cy="545306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Human resources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815012" y="3702843"/>
            <a:ext cx="1057275" cy="545306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and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information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813425" y="4456509"/>
            <a:ext cx="1028700" cy="545306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Integrated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resource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subsystem</a:t>
            </a:r>
            <a:endParaRPr lang="en-GB" sz="1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295400" y="2326481"/>
            <a:ext cx="230186" cy="9155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0"/>
                </a:moveTo>
                <a:lnTo>
                  <a:pt x="0" y="0"/>
                </a:lnTo>
                <a:lnTo>
                  <a:pt x="0" y="119843"/>
                </a:lnTo>
                <a:lnTo>
                  <a:pt x="119172" y="119843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914400" y="2040731"/>
            <a:ext cx="611187" cy="22871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88" y="0"/>
                </a:moveTo>
                <a:lnTo>
                  <a:pt x="0" y="0"/>
                </a:lnTo>
                <a:lnTo>
                  <a:pt x="0" y="119937"/>
                </a:lnTo>
                <a:lnTo>
                  <a:pt x="119688" y="119937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/>
            <a:headEnd type="triangle" w="lg" len="lg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2997200" y="2155031"/>
            <a:ext cx="939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4368800" y="2326481"/>
            <a:ext cx="12445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4368800" y="3126581"/>
            <a:ext cx="12445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2997200" y="3240881"/>
            <a:ext cx="939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2997200" y="4326731"/>
            <a:ext cx="939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445000" y="3926681"/>
            <a:ext cx="1168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 rot="-5400000">
            <a:off x="460836" y="2538205"/>
            <a:ext cx="1084800" cy="3015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Internal sources</a:t>
            </a:r>
            <a:endParaRPr lang="en-GB" sz="1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Shape 169"/>
          <p:cNvSpPr txBox="1"/>
          <p:nvPr/>
        </p:nvSpPr>
        <p:spPr>
          <a:xfrm rot="-5400000">
            <a:off x="-225100" y="3561609"/>
            <a:ext cx="1488300" cy="3015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Environmental sources</a:t>
            </a:r>
            <a:endParaRPr lang="en-GB" sz="1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7751747" y="3026575"/>
            <a:ext cx="939900" cy="272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1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Users</a:t>
            </a:r>
            <a:endParaRPr lang="en-GB" sz="1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086600" y="1640681"/>
            <a:ext cx="915986" cy="13727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92" y="0"/>
                </a:lnTo>
                <a:lnTo>
                  <a:pt x="119792" y="119895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7112000" y="2345531"/>
            <a:ext cx="558799" cy="5905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3" name="Shape 173"/>
          <p:cNvCxnSpPr/>
          <p:nvPr/>
        </p:nvCxnSpPr>
        <p:spPr>
          <a:xfrm rot="10800000" flipH="1">
            <a:off x="7112000" y="3336131"/>
            <a:ext cx="635000" cy="7238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4" name="Shape 174"/>
          <p:cNvCxnSpPr/>
          <p:nvPr/>
        </p:nvCxnSpPr>
        <p:spPr>
          <a:xfrm>
            <a:off x="7112000" y="3183731"/>
            <a:ext cx="558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5" name="Shape 175"/>
          <p:cNvSpPr/>
          <p:nvPr/>
        </p:nvSpPr>
        <p:spPr>
          <a:xfrm>
            <a:off x="7086600" y="3298031"/>
            <a:ext cx="915986" cy="14870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3"/>
                </a:moveTo>
                <a:lnTo>
                  <a:pt x="119792" y="119903"/>
                </a:lnTo>
                <a:lnTo>
                  <a:pt x="119792" y="0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SubSistem Riset </a:t>
            </a:r>
            <a:b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Informasi 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1493043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 Sistem Riset biasanya digunakan untuk menjelaskan kegiatan yang terdiri dari Proyek-proyek riset dalam perusahaan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 panose="02020603050405020304"/>
              <a:buNone/>
            </a:pP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Merupakan aktifitas yang dilakukan oleh Analis sistem saat berinteraksi dengan pemakai.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Subsistem Intelijen </a:t>
            </a:r>
            <a:b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 sz="4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Sumber Daya  Informasi </a:t>
            </a:r>
            <a:endParaRPr lang="en-GB" sz="40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1395412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Subsistem ini melakukan fungsi yang berhubungan dengan pengumpulan informasi dari elemen di lingkungan perusahaan </a:t>
            </a:r>
            <a:endParaRPr lang="en-GB"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Pemerintah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Pemasok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Serikat Buruh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Masyarakat Global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Pelanggan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Pesaing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2225" y="4860925"/>
            <a:ext cx="944880" cy="27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Presentation</Application>
  <PresentationFormat>On-screen Show (16:9)</PresentationFormat>
  <Paragraphs>206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Amatic SC</vt:lpstr>
      <vt:lpstr>Source Code Pro</vt:lpstr>
      <vt:lpstr>Bilbo</vt:lpstr>
      <vt:lpstr>Times New Roman</vt:lpstr>
      <vt:lpstr>Tahoma</vt:lpstr>
      <vt:lpstr>Impact</vt:lpstr>
      <vt:lpstr>Microsoft YaHei</vt:lpstr>
      <vt:lpstr>Arial Unicode MS</vt:lpstr>
      <vt:lpstr>beach-day</vt:lpstr>
      <vt:lpstr>Default Design</vt:lpstr>
      <vt:lpstr>Resources Information Systems</vt:lpstr>
      <vt:lpstr>Sumber daya Informasi Perusahaan Meliputi :</vt:lpstr>
      <vt:lpstr>Spesialis Informasi </vt:lpstr>
      <vt:lpstr>Struktur Fungsional Perusahaan untuk Layanan Informasi </vt:lpstr>
      <vt:lpstr>Sumber Daya Informasi </vt:lpstr>
      <vt:lpstr>Model dari Sistem Informasi Sumber Daya Informasi</vt:lpstr>
      <vt:lpstr>Sebuah Model untuk Sumber Daya Informasi Sistem Informasi </vt:lpstr>
      <vt:lpstr>SubSistem Riset  Sumber Daya Informasi </vt:lpstr>
      <vt:lpstr>Subsistem Intelijen  Sumber Daya  Informasi </vt:lpstr>
      <vt:lpstr>6 tahap dasar untuk mencapai Manajemen Mutu</vt:lpstr>
      <vt:lpstr>Mencapai Manajemen Kualitas dalam jasa informasi</vt:lpstr>
      <vt:lpstr>Mencapai …</vt:lpstr>
      <vt:lpstr>Mencapai …  </vt:lpstr>
      <vt:lpstr>Strategi Pengurangan Biaya Manajemen Informasi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Information Systems</dc:title>
  <dc:creator/>
  <cp:lastModifiedBy>RYZEN</cp:lastModifiedBy>
  <cp:revision>2</cp:revision>
  <dcterms:created xsi:type="dcterms:W3CDTF">2020-07-02T01:16:28Z</dcterms:created>
  <dcterms:modified xsi:type="dcterms:W3CDTF">2020-07-02T01:20:07Z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