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5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26"/>
    </p:embeddedFont>
    <p:embeddedFont>
      <p:font typeface="Source Code Pro" panose="020B0604020202020204" charset="0"/>
      <p:regular r:id="rId27"/>
      <p:bold r:id="rId28"/>
    </p:embeddedFont>
    <p:embeddedFont>
      <p:font typeface="Amatic SC" panose="020B0604020202020204" charset="0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93518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757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74306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54017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4590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2858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09700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5953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Shape 462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26430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752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00080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Shape 524"/>
          <p:cNvSpPr txBox="1"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0445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693454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5" name="Shape 565"/>
          <p:cNvSpPr txBox="1"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82276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3" name="Shape 613"/>
          <p:cNvSpPr txBox="1"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954658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637" name="Shape 637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7969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8723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816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49055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969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914779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297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02612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900" b="0" i="0" u="none" strike="noStrike" cap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900" b="0" i="0" u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900" b="0" i="0" u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2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900" b="0" i="0" u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900" b="0" i="0" u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90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381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900" b="0" i="0" u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900" b="0" i="0" u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0" cy="2763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900" b="0" i="0" u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900" b="0" i="0" u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23887" y="1282304"/>
            <a:ext cx="7886700" cy="21395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900" b="0" i="0" u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900" b="0" i="0" u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900" b="0" i="0" u="none" strike="noStrike" cap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6000">
                <a:latin typeface="Arial"/>
                <a:ea typeface="Arial"/>
                <a:cs typeface="Arial"/>
                <a:sym typeface="Arial"/>
              </a:rPr>
              <a:t>Model Sistem Umum Perusahaan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Sistem Informasi Managemen 1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/>
        </p:nvSpPr>
        <p:spPr>
          <a:xfrm>
            <a:off x="685800" y="44577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3124200" y="44577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728662" y="114300"/>
            <a:ext cx="7421562" cy="890587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Impact"/>
              <a:buNone/>
            </a:pPr>
            <a:r>
              <a:rPr lang="en-GB" sz="3600" b="0" i="0" u="non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Laporan Penjualan dari Produk yang Paling Laku</a:t>
            </a:r>
          </a:p>
        </p:txBody>
      </p:sp>
      <p:cxnSp>
        <p:nvCxnSpPr>
          <p:cNvPr id="365" name="Shape 365"/>
          <p:cNvCxnSpPr/>
          <p:nvPr/>
        </p:nvCxnSpPr>
        <p:spPr>
          <a:xfrm>
            <a:off x="533400" y="1200150"/>
            <a:ext cx="79248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533400" y="1885950"/>
            <a:ext cx="79248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7" name="Shape 367"/>
          <p:cNvCxnSpPr/>
          <p:nvPr/>
        </p:nvCxnSpPr>
        <p:spPr>
          <a:xfrm>
            <a:off x="457200" y="4457700"/>
            <a:ext cx="79248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8" name="Shape 368"/>
          <p:cNvSpPr txBox="1"/>
          <p:nvPr/>
        </p:nvSpPr>
        <p:spPr>
          <a:xfrm>
            <a:off x="63500" y="1279921"/>
            <a:ext cx="9153600" cy="5262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</a:t>
            </a:r>
            <a:r>
              <a:rPr lang="en-GB" sz="20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Year-to-Date           % of Total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Item Number     Item Description             Sales Volume    Year-to-Date Sales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60325" y="2022871"/>
            <a:ext cx="8005800" cy="2812199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400293       BRAKE PIPE                         $1,702.93                  .068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319421       DOOR HANDLE GASKET      1,624.00                  .065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786402       CLUTCH DRIVEN PLATE       1,403.97                  .056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190796       CARPET SNAP                       1,102.00                  .044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001007       SPARK PLUG                         1,010.79                  .040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739792       HOSE CLIP                                949.20                  .038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722210       RUBBER PLUG                         946.73                   .038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410615       UPPER DOOR HINGE              938.40                   .038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963214      REAR TUBE SHOCK                922.19                   .037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000123       NEEDLE VALVE                       919.26                   .037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Totals                                  $11,519.47                  .461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381000" y="342900"/>
            <a:ext cx="8077199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Informasi Dikumpulkan dari Seluruh Elemen Sistem Fisik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3387725" y="2005012"/>
            <a:ext cx="2292349" cy="9024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Manajemen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3387725" y="3950493"/>
            <a:ext cx="2292349" cy="9024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Transformasi</a:t>
            </a:r>
          </a:p>
        </p:txBody>
      </p:sp>
      <p:sp>
        <p:nvSpPr>
          <p:cNvPr id="379" name="Shape 379"/>
          <p:cNvSpPr/>
          <p:nvPr/>
        </p:nvSpPr>
        <p:spPr>
          <a:xfrm>
            <a:off x="7307261" y="4011215"/>
            <a:ext cx="1754187" cy="841771"/>
          </a:xfrm>
          <a:prstGeom prst="parallelogram">
            <a:avLst>
              <a:gd name="adj" fmla="val 53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daya</a:t>
            </a:r>
          </a:p>
        </p:txBody>
      </p:sp>
      <p:cxnSp>
        <p:nvCxnSpPr>
          <p:cNvPr id="380" name="Shape 380"/>
          <p:cNvCxnSpPr/>
          <p:nvPr/>
        </p:nvCxnSpPr>
        <p:spPr>
          <a:xfrm rot="10800000">
            <a:off x="1066799" y="2514600"/>
            <a:ext cx="22860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>
            <a:off x="1076325" y="2486025"/>
            <a:ext cx="0" cy="158115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2" name="Shape 382"/>
          <p:cNvCxnSpPr/>
          <p:nvPr/>
        </p:nvCxnSpPr>
        <p:spPr>
          <a:xfrm>
            <a:off x="1076325" y="2486025"/>
            <a:ext cx="0" cy="14597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83" name="Shape 383"/>
          <p:cNvCxnSpPr/>
          <p:nvPr/>
        </p:nvCxnSpPr>
        <p:spPr>
          <a:xfrm>
            <a:off x="5764212" y="2486025"/>
            <a:ext cx="2689224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384" name="Shape 384"/>
          <p:cNvCxnSpPr/>
          <p:nvPr/>
        </p:nvCxnSpPr>
        <p:spPr>
          <a:xfrm>
            <a:off x="8453436" y="2486025"/>
            <a:ext cx="4762" cy="1514474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x="1382712" y="3276600"/>
            <a:ext cx="0" cy="729852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6" name="Shape 386"/>
          <p:cNvCxnSpPr/>
          <p:nvPr/>
        </p:nvCxnSpPr>
        <p:spPr>
          <a:xfrm rot="10800000">
            <a:off x="1447800" y="3257550"/>
            <a:ext cx="0" cy="742949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7" name="Shape 387"/>
          <p:cNvCxnSpPr/>
          <p:nvPr/>
        </p:nvCxnSpPr>
        <p:spPr>
          <a:xfrm>
            <a:off x="1460500" y="3276600"/>
            <a:ext cx="6992937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88" name="Shape 388"/>
          <p:cNvCxnSpPr/>
          <p:nvPr/>
        </p:nvCxnSpPr>
        <p:spPr>
          <a:xfrm>
            <a:off x="1460500" y="4493418"/>
            <a:ext cx="1843087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89" name="Shape 389"/>
          <p:cNvCxnSpPr/>
          <p:nvPr/>
        </p:nvCxnSpPr>
        <p:spPr>
          <a:xfrm>
            <a:off x="5686425" y="4493418"/>
            <a:ext cx="1766886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90" name="Shape 390"/>
          <p:cNvSpPr/>
          <p:nvPr/>
        </p:nvSpPr>
        <p:spPr>
          <a:xfrm>
            <a:off x="6350" y="4011215"/>
            <a:ext cx="1677986" cy="841771"/>
          </a:xfrm>
          <a:prstGeom prst="parallelogram">
            <a:avLst>
              <a:gd name="adj" fmla="val 53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daya</a:t>
            </a:r>
          </a:p>
        </p:txBody>
      </p:sp>
      <p:cxnSp>
        <p:nvCxnSpPr>
          <p:cNvPr id="391" name="Shape 391"/>
          <p:cNvCxnSpPr/>
          <p:nvPr/>
        </p:nvCxnSpPr>
        <p:spPr>
          <a:xfrm rot="10800000">
            <a:off x="4533900" y="3337321"/>
            <a:ext cx="0" cy="608409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92" name="Shape 392"/>
          <p:cNvSpPr txBox="1"/>
          <p:nvPr/>
        </p:nvSpPr>
        <p:spPr>
          <a:xfrm>
            <a:off x="1216025" y="2149077"/>
            <a:ext cx="1433511" cy="295275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Informasi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6362700" y="2149077"/>
            <a:ext cx="1363661" cy="295275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Informasi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1736725" y="378618"/>
            <a:ext cx="5075236" cy="478631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Impact"/>
              <a:buNone/>
            </a:pPr>
            <a:r>
              <a:rPr lang="en-GB" sz="3600" b="0" i="0" u="non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Laporan Analisis Pemasok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136525" y="1200150"/>
            <a:ext cx="8788400" cy="616743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Number: </a:t>
            </a:r>
            <a:r>
              <a:rPr lang="en-GB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410615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Description: </a:t>
            </a:r>
            <a:r>
              <a:rPr lang="en-GB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Upper Door Hinge</a:t>
            </a:r>
          </a:p>
        </p:txBody>
      </p:sp>
      <p:cxnSp>
        <p:nvCxnSpPr>
          <p:cNvPr id="405" name="Shape 405"/>
          <p:cNvCxnSpPr/>
          <p:nvPr/>
        </p:nvCxnSpPr>
        <p:spPr>
          <a:xfrm>
            <a:off x="228600" y="1885950"/>
            <a:ext cx="8686800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6" name="Shape 406"/>
          <p:cNvSpPr txBox="1"/>
          <p:nvPr/>
        </p:nvSpPr>
        <p:spPr>
          <a:xfrm>
            <a:off x="76200" y="1943100"/>
            <a:ext cx="9001125" cy="2644377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FCA"/>
              </a:buClr>
              <a:buSzPct val="25000"/>
              <a:buFont typeface="Arial"/>
              <a:buNone/>
            </a:pPr>
            <a:r>
              <a:rPr lang="en-GB" sz="1800" b="1" i="0" u="none">
                <a:solidFill>
                  <a:srgbClr val="00DFCA"/>
                </a:solidFill>
                <a:latin typeface="Arial"/>
                <a:ea typeface="Arial"/>
                <a:cs typeface="Arial"/>
                <a:sym typeface="Arial"/>
              </a:rPr>
              <a:t>SUPPLIER		LAST			UNIT	DAYS TO     PCT.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FCA"/>
              </a:buClr>
              <a:buSzPct val="25000"/>
              <a:buFont typeface="Arial"/>
              <a:buNone/>
            </a:pPr>
            <a:r>
              <a:rPr lang="en-GB" sz="1800" b="1" i="0" u="none">
                <a:solidFill>
                  <a:srgbClr val="00DFCA"/>
                </a:solidFill>
                <a:latin typeface="Arial"/>
                <a:ea typeface="Arial"/>
                <a:cs typeface="Arial"/>
                <a:sym typeface="Arial"/>
              </a:rPr>
              <a:t>NUMBER       NAME	DATE	P.O. #       QTY.	PRICE	RECEIPT     REJECTS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800" b="1" i="0" u="none">
              <a:solidFill>
                <a:srgbClr val="00DFC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1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3062	        </a:t>
            </a:r>
            <a:r>
              <a:rPr lang="en-GB" sz="1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CARTER</a:t>
            </a:r>
            <a:r>
              <a:rPr lang="en-GB" sz="1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7/12	1048-10     360	$8.75	         12          .00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1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        </a:t>
            </a:r>
            <a:r>
              <a:rPr lang="en-GB" sz="1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&amp; SONS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1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4189	        </a:t>
            </a:r>
            <a:r>
              <a:rPr lang="en-GB" sz="1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PACIFIC</a:t>
            </a:r>
            <a:r>
              <a:rPr lang="en-GB" sz="1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4/13	  962-10     350       9.10               08         .02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1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        </a:t>
            </a:r>
            <a:r>
              <a:rPr lang="en-GB" sz="1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MACHINING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1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0140              </a:t>
            </a:r>
            <a:r>
              <a:rPr lang="en-GB" sz="1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A.B.</a:t>
            </a:r>
            <a:r>
              <a:rPr lang="en-GB" sz="1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1/04	  550-10	    350       8.12	          03	         .00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1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        </a:t>
            </a:r>
            <a:r>
              <a:rPr lang="en-GB" sz="1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MERRIL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1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2111	       </a:t>
            </a:r>
            <a:r>
              <a:rPr lang="en-GB" sz="1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BAY AREA	</a:t>
            </a:r>
            <a:r>
              <a:rPr lang="en-GB" sz="1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8/19	 1196-10	    360	 11.60	          19          .04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1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/>
        </p:nvSpPr>
        <p:spPr>
          <a:xfrm>
            <a:off x="685800" y="4305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3124200" y="4305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0" y="-40481"/>
            <a:ext cx="8763000" cy="8907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Impact"/>
              <a:buNone/>
            </a:pPr>
            <a:r>
              <a:rPr lang="en-GB" sz="3600" b="0" i="0" u="non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Suatu Laporan Status yang Menyediakan Informasi tentang Proses Transformasi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36525" y="1047750"/>
            <a:ext cx="8788500" cy="6168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 Number: </a:t>
            </a:r>
            <a:r>
              <a:rPr lang="en-GB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84-182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Customer: </a:t>
            </a:r>
            <a:r>
              <a:rPr lang="en-GB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Wankel Automotive</a:t>
            </a:r>
          </a:p>
        </p:txBody>
      </p:sp>
      <p:cxnSp>
        <p:nvCxnSpPr>
          <p:cNvPr id="415" name="Shape 415"/>
          <p:cNvCxnSpPr/>
          <p:nvPr/>
        </p:nvCxnSpPr>
        <p:spPr>
          <a:xfrm>
            <a:off x="228600" y="1733550"/>
            <a:ext cx="8686800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16" name="Shape 416"/>
          <p:cNvSpPr txBox="1"/>
          <p:nvPr/>
        </p:nvSpPr>
        <p:spPr>
          <a:xfrm>
            <a:off x="228600" y="1847850"/>
            <a:ext cx="6791400" cy="29136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FCA"/>
              </a:buClr>
              <a:buSzPct val="25000"/>
              <a:buFont typeface="Arial"/>
              <a:buNone/>
            </a:pPr>
            <a:r>
              <a:rPr lang="en-GB" sz="2000" b="1" i="0" u="none">
                <a:solidFill>
                  <a:srgbClr val="00DFCA"/>
                </a:solidFill>
                <a:latin typeface="Arial"/>
                <a:ea typeface="Arial"/>
                <a:cs typeface="Arial"/>
                <a:sym typeface="Arial"/>
              </a:rPr>
              <a:t>CURRENT STATUS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25000"/>
              <a:buFont typeface="Noto Sans Symbols"/>
              <a:buChar char="∙"/>
            </a:pPr>
            <a:r>
              <a:rPr lang="en-GB" sz="24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4-weld supports to frame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25000"/>
              <a:buFont typeface="Noto Sans Symbols"/>
              <a:buChar char="∙"/>
            </a:pPr>
            <a:r>
              <a:rPr lang="en-GB" sz="24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410-Welding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25000"/>
              <a:buFont typeface="Noto Sans Symbols"/>
              <a:buChar char="∙"/>
            </a:pPr>
            <a:r>
              <a:rPr lang="en-GB" sz="24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and Time Begun-10/8; 10:15A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25000"/>
              <a:buFont typeface="Noto Sans Symbols"/>
              <a:buChar char="∙"/>
            </a:pPr>
            <a:r>
              <a:rPr lang="en-GB" sz="24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Projected Job Completion-10/14; 9:30A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FCA"/>
              </a:buClr>
              <a:buSzPct val="25000"/>
              <a:buFont typeface="Arial"/>
              <a:buNone/>
            </a:pPr>
            <a:r>
              <a:rPr lang="en-GB" sz="2000" b="1" i="0" u="none">
                <a:solidFill>
                  <a:srgbClr val="00DFCA"/>
                </a:solidFill>
                <a:latin typeface="Arial"/>
                <a:ea typeface="Arial"/>
                <a:cs typeface="Arial"/>
                <a:sym typeface="Arial"/>
              </a:rPr>
              <a:t>NEXT PROCESS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25000"/>
              <a:buFont typeface="Times New Roman"/>
              <a:buChar char="∙"/>
            </a:pPr>
            <a:r>
              <a:rPr lang="en-GB" sz="24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5-paint frame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25000"/>
              <a:buFont typeface="Times New Roman"/>
              <a:buChar char="∙"/>
            </a:pPr>
            <a:r>
              <a:rPr lang="en-GB" sz="24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632-Paint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1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3206750" y="2233612"/>
            <a:ext cx="1435100" cy="504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3282950" y="3890962"/>
            <a:ext cx="1435100" cy="4476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6254750" y="2290762"/>
            <a:ext cx="1587499" cy="561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6330950" y="3890962"/>
            <a:ext cx="1587499" cy="447675"/>
          </a:xfrm>
          <a:prstGeom prst="parallelogram">
            <a:avLst>
              <a:gd name="adj" fmla="val 5399"/>
            </a:avLst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996950" y="3890962"/>
            <a:ext cx="1587499" cy="447675"/>
          </a:xfrm>
          <a:prstGeom prst="parallelogram">
            <a:avLst>
              <a:gd name="adj" fmla="val 5399"/>
            </a:avLst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7" name="Shape 427"/>
          <p:cNvCxnSpPr/>
          <p:nvPr/>
        </p:nvCxnSpPr>
        <p:spPr>
          <a:xfrm rot="10800000">
            <a:off x="4648200" y="2571750"/>
            <a:ext cx="1600199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7086600" y="2857500"/>
            <a:ext cx="0" cy="1028699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29" name="Shape 429"/>
          <p:cNvCxnSpPr/>
          <p:nvPr/>
        </p:nvCxnSpPr>
        <p:spPr>
          <a:xfrm>
            <a:off x="4724400" y="4114800"/>
            <a:ext cx="18288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30" name="Shape 430"/>
          <p:cNvCxnSpPr/>
          <p:nvPr/>
        </p:nvCxnSpPr>
        <p:spPr>
          <a:xfrm>
            <a:off x="2362200" y="4114800"/>
            <a:ext cx="914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31" name="Shape 431"/>
          <p:cNvCxnSpPr/>
          <p:nvPr/>
        </p:nvCxnSpPr>
        <p:spPr>
          <a:xfrm rot="10800000">
            <a:off x="1904999" y="2514600"/>
            <a:ext cx="1295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2" name="Shape 432"/>
          <p:cNvCxnSpPr/>
          <p:nvPr/>
        </p:nvCxnSpPr>
        <p:spPr>
          <a:xfrm>
            <a:off x="1905000" y="2514600"/>
            <a:ext cx="0" cy="13716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33" name="Shape 433"/>
          <p:cNvCxnSpPr/>
          <p:nvPr/>
        </p:nvCxnSpPr>
        <p:spPr>
          <a:xfrm rot="10800000">
            <a:off x="2286000" y="3429000"/>
            <a:ext cx="0" cy="457199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4" name="Shape 434"/>
          <p:cNvCxnSpPr/>
          <p:nvPr/>
        </p:nvCxnSpPr>
        <p:spPr>
          <a:xfrm>
            <a:off x="2286000" y="3429000"/>
            <a:ext cx="48006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35" name="Shape 435"/>
          <p:cNvCxnSpPr/>
          <p:nvPr/>
        </p:nvCxnSpPr>
        <p:spPr>
          <a:xfrm rot="10800000">
            <a:off x="3962400" y="3429000"/>
            <a:ext cx="0" cy="457199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436" name="Shape 436"/>
          <p:cNvSpPr txBox="1"/>
          <p:nvPr/>
        </p:nvSpPr>
        <p:spPr>
          <a:xfrm>
            <a:off x="3260725" y="2382440"/>
            <a:ext cx="1535100" cy="2952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</a:t>
            </a:r>
            <a:r>
              <a:rPr lang="en-GB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anajemen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6308725" y="2308625"/>
            <a:ext cx="1435200" cy="5238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Pengolah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Informasi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6232525" y="2537221"/>
            <a:ext cx="371474" cy="295275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6689725" y="3851671"/>
            <a:ext cx="949200" cy="2952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6334125" y="4080271"/>
            <a:ext cx="1381125" cy="272652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Sumber daya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1355725" y="3775471"/>
            <a:ext cx="843000" cy="2952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nput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90600" y="3927871"/>
            <a:ext cx="1381200" cy="2727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Sumber daya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1889125" y="2227650"/>
            <a:ext cx="1295400" cy="2952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Informasi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4854575" y="2211000"/>
            <a:ext cx="1368300" cy="2952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Informasi 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3641725" y="2956321"/>
            <a:ext cx="723900" cy="2952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3260725" y="3885009"/>
            <a:ext cx="1368425" cy="433387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Proses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Transformasi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1563687" y="205977"/>
            <a:ext cx="5999162" cy="890587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Impact"/>
              <a:buNone/>
            </a:pPr>
            <a:r>
              <a:rPr lang="en-GB" sz="3600" b="0" i="0" u="non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Pengolah Informasi Mengubah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Impact"/>
              <a:buNone/>
            </a:pPr>
            <a:r>
              <a:rPr lang="en-GB" sz="3600" b="0" i="0" u="non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 Data Menjadi Informasi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685800" y="185737"/>
            <a:ext cx="7772400" cy="5000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GB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Dimensi Informasi</a:t>
            </a:r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8229600" cy="3371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4285"/>
              <a:buFont typeface="Noto Sans Symbols"/>
              <a:buChar char="▪"/>
            </a:pPr>
            <a:r>
              <a:rPr lang="en-GB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Relevansi (Relevancy) →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berkaitan langsung dengan masalah yang ada</a:t>
            </a:r>
          </a:p>
          <a:p>
            <a:pPr marL="171450" marR="0" lvl="0" indent="-1714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14285"/>
              <a:buFont typeface="Noto Sans Symbols"/>
              <a:buChar char="▪"/>
            </a:pPr>
            <a:r>
              <a:rPr lang="en-GB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Akurasi (Accuracy) →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ketelitian </a:t>
            </a:r>
          </a:p>
          <a:p>
            <a:pPr marL="171450" marR="0" lvl="0" indent="-1714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14285"/>
              <a:buFont typeface="Noto Sans Symbols"/>
              <a:buChar char="▪"/>
            </a:pPr>
            <a:r>
              <a:rPr lang="en-GB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Ketepatan Waktu (Timeliness) →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tersedia sebelum situasi krisis menjadi tidak terkendali atau kesempatan hilang</a:t>
            </a:r>
          </a:p>
          <a:p>
            <a:pPr marL="171450" marR="0" lvl="0" indent="-1714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14285"/>
              <a:buFont typeface="Noto Sans Symbols"/>
              <a:buChar char="▪"/>
            </a:pPr>
            <a:r>
              <a:rPr lang="en-GB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Kelengkapan (Completeness) →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informasi lengkap tapi tidak berlebihan (kelebihan informasi / information overload)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 Konseptual</a:t>
            </a:r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Mengendalikan sistem fisik</a:t>
            </a:r>
          </a:p>
          <a:p>
            <a:pPr marL="171450" marR="0" lvl="0" indent="-1714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Terdiri dari:</a:t>
            </a:r>
          </a:p>
          <a:p>
            <a:pPr marL="514350" marR="0" lvl="1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Manajemen</a:t>
            </a:r>
          </a:p>
          <a:p>
            <a:pPr marL="514350" marR="0" lvl="1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Pengolah Informasi</a:t>
            </a:r>
          </a:p>
          <a:p>
            <a:pPr marL="514350" marR="0" lvl="1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/>
        </p:nvSpPr>
        <p:spPr>
          <a:xfrm>
            <a:off x="603250" y="148827"/>
            <a:ext cx="7854949" cy="478631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Impact"/>
              <a:buNone/>
            </a:pPr>
            <a:r>
              <a:rPr lang="en-GB" sz="3600" b="0" i="0" u="non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Perbandingan antara Tujuan dan Standar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152400" y="765571"/>
            <a:ext cx="8696325" cy="34051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Tujuan		      		Standar Kinerja</a:t>
            </a:r>
          </a:p>
        </p:txBody>
      </p:sp>
      <p:cxnSp>
        <p:nvCxnSpPr>
          <p:cNvPr id="478" name="Shape 478"/>
          <p:cNvCxnSpPr/>
          <p:nvPr/>
        </p:nvCxnSpPr>
        <p:spPr>
          <a:xfrm>
            <a:off x="228600" y="1085850"/>
            <a:ext cx="8381999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3390900" y="1085850"/>
            <a:ext cx="5495924" cy="616743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Mencapai vol penjualan sedikitnya Rp 25 Milyar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Mempertahankan 20% pangsa pasar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Mempertahankan tingkat pertumbuhan tahunan 15%.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Membayar dividen kepada para pemegang saham tiap triwulan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Mempertahankan harga saham perusahaan di atas Rp 85.000 per saham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Mewujudkan laba setelah pajak 15% dari penjualan</a:t>
            </a:r>
          </a:p>
          <a:p>
            <a:pPr lvl="0" rtl="0">
              <a:spcBef>
                <a:spcPts val="24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Mempertahankan rekor hari tanpa kecelakaan kerja</a:t>
            </a:r>
          </a:p>
          <a:p>
            <a:pPr lvl="0" rtl="0">
              <a:spcBef>
                <a:spcPts val="24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Menjaga turnover pekerja di bawah 10%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Investasi sedikitnya 15% dari penjualan untuk penelitian dan pengembangan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Persediaan yang habis tidak lebih dari 2% jenis barang dalam persediaan sepanjang tahun</a:t>
            </a:r>
          </a:p>
          <a:p>
            <a:pPr lvl="0" rtl="0">
              <a:spcBef>
                <a:spcPts val="24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Menjaga jumlah pesanan yang belum terselesaikan kurang dari 5% daru seluruh pesanan yang diproses</a:t>
            </a:r>
          </a:p>
          <a:p>
            <a:pPr lvl="0" rtl="0">
              <a:spcBef>
                <a:spcPts val="24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Tidak terjadi penutupan pabrik karena kekurangan bahan mentah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Berhasil membela perusahaan terhadap tuntutan hukum dari pelanggan, pemasok, dan pemerintah</a:t>
            </a:r>
          </a:p>
          <a:p>
            <a:pPr lvl="0" rtl="0">
              <a:spcBef>
                <a:spcPts val="24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480" name="Shape 480"/>
          <p:cNvSpPr txBox="1"/>
          <p:nvPr/>
        </p:nvSpPr>
        <p:spPr>
          <a:xfrm>
            <a:off x="228600" y="1143000"/>
            <a:ext cx="2743199" cy="478631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7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Memenuhi Kebutuhan Pelanggan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700">
                <a:solidFill>
                  <a:schemeClr val="dk1"/>
                </a:solidFill>
              </a:rPr>
              <a:t>Menghasilkan return on investment bagi pemilik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700">
                <a:solidFill>
                  <a:schemeClr val="dk1"/>
                </a:solidFill>
              </a:rPr>
              <a:t>Beroperasi secara Efisien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700">
                <a:solidFill>
                  <a:schemeClr val="dk1"/>
                </a:solidFill>
              </a:rPr>
              <a:t>Investasi bagi Masa Depan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700">
                <a:solidFill>
                  <a:schemeClr val="dk1"/>
                </a:solidFill>
              </a:rPr>
              <a:t>Mengembangkan Sumber Pasokan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700">
                <a:solidFill>
                  <a:schemeClr val="dk1"/>
                </a:solidFill>
              </a:rPr>
              <a:t>Beroperasi secara Etis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6386512" y="4357687"/>
            <a:ext cx="1989136" cy="558402"/>
          </a:xfrm>
          <a:prstGeom prst="parallelogram">
            <a:avLst>
              <a:gd name="adj" fmla="val 5399"/>
            </a:avLst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daya</a:t>
            </a:r>
          </a:p>
        </p:txBody>
      </p:sp>
      <p:sp>
        <p:nvSpPr>
          <p:cNvPr id="492" name="Shape 492"/>
          <p:cNvSpPr/>
          <p:nvPr/>
        </p:nvSpPr>
        <p:spPr>
          <a:xfrm>
            <a:off x="615950" y="4357687"/>
            <a:ext cx="2065337" cy="558402"/>
          </a:xfrm>
          <a:prstGeom prst="parallelogram">
            <a:avLst>
              <a:gd name="adj" fmla="val 5399"/>
            </a:avLst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daya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3386137" y="2449115"/>
            <a:ext cx="1911350" cy="6607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Manajemen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6618286" y="2396727"/>
            <a:ext cx="1833562" cy="6619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Pengolah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Informasi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3462337" y="4306490"/>
            <a:ext cx="1835150" cy="6607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Proses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Transformasi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3386137" y="1262062"/>
            <a:ext cx="1911350" cy="6607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</a:t>
            </a:r>
          </a:p>
        </p:txBody>
      </p:sp>
      <p:cxnSp>
        <p:nvCxnSpPr>
          <p:cNvPr id="497" name="Shape 497"/>
          <p:cNvCxnSpPr/>
          <p:nvPr/>
        </p:nvCxnSpPr>
        <p:spPr>
          <a:xfrm>
            <a:off x="4303712" y="1927621"/>
            <a:ext cx="0" cy="51673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98" name="Shape 498"/>
          <p:cNvCxnSpPr/>
          <p:nvPr/>
        </p:nvCxnSpPr>
        <p:spPr>
          <a:xfrm>
            <a:off x="5303837" y="1618058"/>
            <a:ext cx="1922462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99" name="Shape 499"/>
          <p:cNvCxnSpPr/>
          <p:nvPr/>
        </p:nvCxnSpPr>
        <p:spPr>
          <a:xfrm>
            <a:off x="7458075" y="1618058"/>
            <a:ext cx="9524" cy="78224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00" name="Shape 500"/>
          <p:cNvCxnSpPr/>
          <p:nvPr/>
        </p:nvCxnSpPr>
        <p:spPr>
          <a:xfrm rot="10800000">
            <a:off x="5257800" y="2743200"/>
            <a:ext cx="1371599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01" name="Shape 501"/>
          <p:cNvCxnSpPr/>
          <p:nvPr/>
        </p:nvCxnSpPr>
        <p:spPr>
          <a:xfrm rot="10800000">
            <a:off x="1687512" y="2753915"/>
            <a:ext cx="1692275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02" name="Shape 502"/>
          <p:cNvCxnSpPr/>
          <p:nvPr/>
        </p:nvCxnSpPr>
        <p:spPr>
          <a:xfrm rot="10800000">
            <a:off x="1533524" y="2753915"/>
            <a:ext cx="153987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03" name="Shape 503"/>
          <p:cNvCxnSpPr/>
          <p:nvPr/>
        </p:nvCxnSpPr>
        <p:spPr>
          <a:xfrm>
            <a:off x="1533525" y="2753915"/>
            <a:ext cx="0" cy="1599008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04" name="Shape 504"/>
          <p:cNvCxnSpPr/>
          <p:nvPr/>
        </p:nvCxnSpPr>
        <p:spPr>
          <a:xfrm rot="10800000" flipH="1">
            <a:off x="2225675" y="3829050"/>
            <a:ext cx="5241925" cy="8334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05" name="Shape 505"/>
          <p:cNvCxnSpPr/>
          <p:nvPr/>
        </p:nvCxnSpPr>
        <p:spPr>
          <a:xfrm flipH="1">
            <a:off x="7458075" y="3086100"/>
            <a:ext cx="9524" cy="1266825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506" name="Shape 506"/>
          <p:cNvCxnSpPr/>
          <p:nvPr/>
        </p:nvCxnSpPr>
        <p:spPr>
          <a:xfrm>
            <a:off x="4379912" y="3888581"/>
            <a:ext cx="0" cy="258365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507" name="Shape 507"/>
          <p:cNvCxnSpPr/>
          <p:nvPr/>
        </p:nvCxnSpPr>
        <p:spPr>
          <a:xfrm rot="10800000">
            <a:off x="2071686" y="3837383"/>
            <a:ext cx="76199" cy="51196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08" name="Shape 508"/>
          <p:cNvCxnSpPr/>
          <p:nvPr/>
        </p:nvCxnSpPr>
        <p:spPr>
          <a:xfrm>
            <a:off x="4379912" y="4146946"/>
            <a:ext cx="0" cy="15478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09" name="Shape 509"/>
          <p:cNvCxnSpPr/>
          <p:nvPr/>
        </p:nvCxnSpPr>
        <p:spPr>
          <a:xfrm>
            <a:off x="2379661" y="4662487"/>
            <a:ext cx="1076324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10" name="Shape 510"/>
          <p:cNvCxnSpPr/>
          <p:nvPr/>
        </p:nvCxnSpPr>
        <p:spPr>
          <a:xfrm>
            <a:off x="5457825" y="4662487"/>
            <a:ext cx="1154111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511" name="Shape 511"/>
          <p:cNvSpPr txBox="1"/>
          <p:nvPr/>
        </p:nvSpPr>
        <p:spPr>
          <a:xfrm>
            <a:off x="1749425" y="2403871"/>
            <a:ext cx="1338261" cy="272652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lang="en-GB" sz="12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8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Informasi</a:t>
            </a:r>
          </a:p>
        </p:txBody>
      </p:sp>
      <p:cxnSp>
        <p:nvCxnSpPr>
          <p:cNvPr id="512" name="Shape 512"/>
          <p:cNvCxnSpPr/>
          <p:nvPr/>
        </p:nvCxnSpPr>
        <p:spPr>
          <a:xfrm rot="10800000">
            <a:off x="2071687" y="3837384"/>
            <a:ext cx="153987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13" name="Shape 513"/>
          <p:cNvSpPr txBox="1"/>
          <p:nvPr/>
        </p:nvSpPr>
        <p:spPr>
          <a:xfrm>
            <a:off x="5292725" y="2403875"/>
            <a:ext cx="1371600" cy="2727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lang="en-GB" sz="18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Informasi</a:t>
            </a:r>
          </a:p>
        </p:txBody>
      </p:sp>
      <p:cxnSp>
        <p:nvCxnSpPr>
          <p:cNvPr id="514" name="Shape 514"/>
          <p:cNvCxnSpPr/>
          <p:nvPr/>
        </p:nvCxnSpPr>
        <p:spPr>
          <a:xfrm>
            <a:off x="7150100" y="1618058"/>
            <a:ext cx="307974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15" name="Shape 515"/>
          <p:cNvSpPr txBox="1"/>
          <p:nvPr/>
        </p:nvSpPr>
        <p:spPr>
          <a:xfrm>
            <a:off x="3903662" y="3544490"/>
            <a:ext cx="806450" cy="275033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8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</p:txBody>
      </p:sp>
      <p:cxnSp>
        <p:nvCxnSpPr>
          <p:cNvPr id="516" name="Shape 516"/>
          <p:cNvCxnSpPr/>
          <p:nvPr/>
        </p:nvCxnSpPr>
        <p:spPr>
          <a:xfrm rot="10800000">
            <a:off x="5303836" y="4662487"/>
            <a:ext cx="230186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>
            <a:off x="2071687" y="3837384"/>
            <a:ext cx="230186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18" name="Shape 518"/>
          <p:cNvSpPr txBox="1"/>
          <p:nvPr/>
        </p:nvSpPr>
        <p:spPr>
          <a:xfrm>
            <a:off x="80961" y="172640"/>
            <a:ext cx="9105900" cy="79771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Impact"/>
              <a:buNone/>
            </a:pPr>
            <a:r>
              <a:rPr lang="en-GB" sz="3200" b="0" i="0" u="non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Standar Kinerja Disediakan untuk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Impact"/>
              <a:buNone/>
            </a:pPr>
            <a:r>
              <a:rPr lang="en-GB" sz="3200" b="0" i="0" u="non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Manajemen dan Pengolah Informasi</a:t>
            </a:r>
          </a:p>
        </p:txBody>
      </p:sp>
      <p:cxnSp>
        <p:nvCxnSpPr>
          <p:cNvPr id="519" name="Shape 519"/>
          <p:cNvCxnSpPr/>
          <p:nvPr/>
        </p:nvCxnSpPr>
        <p:spPr>
          <a:xfrm>
            <a:off x="2057400" y="3829050"/>
            <a:ext cx="0" cy="514349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Shape 530"/>
          <p:cNvSpPr txBox="1"/>
          <p:nvPr/>
        </p:nvSpPr>
        <p:spPr>
          <a:xfrm>
            <a:off x="3213100" y="1323975"/>
            <a:ext cx="1574800" cy="60959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1" name="Shape 531"/>
          <p:cNvSpPr txBox="1"/>
          <p:nvPr/>
        </p:nvSpPr>
        <p:spPr>
          <a:xfrm>
            <a:off x="3213100" y="2466975"/>
            <a:ext cx="1574800" cy="60959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Shape 532"/>
          <p:cNvSpPr txBox="1"/>
          <p:nvPr/>
        </p:nvSpPr>
        <p:spPr>
          <a:xfrm>
            <a:off x="6794500" y="2466975"/>
            <a:ext cx="1574800" cy="60959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Shape 533"/>
          <p:cNvSpPr txBox="1"/>
          <p:nvPr/>
        </p:nvSpPr>
        <p:spPr>
          <a:xfrm>
            <a:off x="3213100" y="4124325"/>
            <a:ext cx="1650999" cy="60959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6635750" y="4119562"/>
            <a:ext cx="1739899" cy="619124"/>
          </a:xfrm>
          <a:prstGeom prst="parallelogram">
            <a:avLst>
              <a:gd name="adj" fmla="val 53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6350" y="4176712"/>
            <a:ext cx="1739899" cy="619124"/>
          </a:xfrm>
          <a:prstGeom prst="parallelogram">
            <a:avLst>
              <a:gd name="adj" fmla="val 53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36" name="Shape 536"/>
          <p:cNvCxnSpPr/>
          <p:nvPr/>
        </p:nvCxnSpPr>
        <p:spPr>
          <a:xfrm>
            <a:off x="4800600" y="2743200"/>
            <a:ext cx="1981199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537" name="Shape 537"/>
          <p:cNvCxnSpPr/>
          <p:nvPr/>
        </p:nvCxnSpPr>
        <p:spPr>
          <a:xfrm>
            <a:off x="4038600" y="1943100"/>
            <a:ext cx="0" cy="514349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38" name="Shape 538"/>
          <p:cNvCxnSpPr/>
          <p:nvPr/>
        </p:nvCxnSpPr>
        <p:spPr>
          <a:xfrm rot="10800000">
            <a:off x="7848600" y="3086100"/>
            <a:ext cx="0" cy="1028699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39" name="Shape 539"/>
          <p:cNvCxnSpPr/>
          <p:nvPr/>
        </p:nvCxnSpPr>
        <p:spPr>
          <a:xfrm>
            <a:off x="1371600" y="3657600"/>
            <a:ext cx="6019799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40" name="Shape 540"/>
          <p:cNvCxnSpPr/>
          <p:nvPr/>
        </p:nvCxnSpPr>
        <p:spPr>
          <a:xfrm>
            <a:off x="7239000" y="3657600"/>
            <a:ext cx="609599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41" name="Shape 541"/>
          <p:cNvCxnSpPr/>
          <p:nvPr/>
        </p:nvCxnSpPr>
        <p:spPr>
          <a:xfrm>
            <a:off x="4876800" y="4457700"/>
            <a:ext cx="1981199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542" name="Shape 542"/>
          <p:cNvSpPr txBox="1"/>
          <p:nvPr/>
        </p:nvSpPr>
        <p:spPr>
          <a:xfrm>
            <a:off x="3332162" y="1484708"/>
            <a:ext cx="1320800" cy="295275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lang="en-GB" sz="20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3260725" y="2627700"/>
            <a:ext cx="1482600" cy="2952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lang="en-GB" sz="20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Manajemen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7040561" y="2513409"/>
            <a:ext cx="1189037" cy="523875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lang="en-GB" sz="20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Pengolah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lang="en-GB" sz="20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Informasi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6746875" y="4207675"/>
            <a:ext cx="1740000" cy="4785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Output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Sumber daya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3200400" y="4227909"/>
            <a:ext cx="1762124" cy="500062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lang="en-GB" sz="1900" b="1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Proses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lang="en-GB" sz="1900" b="1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Transformasi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76200" y="4132650"/>
            <a:ext cx="1762200" cy="4785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GB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Sumber daya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3717925" y="3294459"/>
            <a:ext cx="663600" cy="2976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Times New Roman"/>
              <a:buNone/>
            </a:pPr>
            <a:r>
              <a:rPr lang="en-GB" sz="2000" b="0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5394325" y="2456250"/>
            <a:ext cx="1320900" cy="2952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Times New Roman"/>
              <a:buNone/>
            </a:pPr>
            <a:r>
              <a:rPr lang="en-GB" sz="2000" b="0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Informasi</a:t>
            </a:r>
          </a:p>
        </p:txBody>
      </p:sp>
      <p:cxnSp>
        <p:nvCxnSpPr>
          <p:cNvPr id="550" name="Shape 550"/>
          <p:cNvCxnSpPr/>
          <p:nvPr/>
        </p:nvCxnSpPr>
        <p:spPr>
          <a:xfrm rot="10800000">
            <a:off x="838199" y="2743200"/>
            <a:ext cx="23622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51" name="Shape 551"/>
          <p:cNvSpPr txBox="1"/>
          <p:nvPr/>
        </p:nvSpPr>
        <p:spPr>
          <a:xfrm>
            <a:off x="1431925" y="2456250"/>
            <a:ext cx="1482600" cy="2952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Times New Roman"/>
              <a:buNone/>
            </a:pPr>
            <a:r>
              <a:rPr lang="en-GB" sz="2000" b="0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Keputusan</a:t>
            </a:r>
          </a:p>
        </p:txBody>
      </p:sp>
      <p:cxnSp>
        <p:nvCxnSpPr>
          <p:cNvPr id="552" name="Shape 552"/>
          <p:cNvCxnSpPr/>
          <p:nvPr/>
        </p:nvCxnSpPr>
        <p:spPr>
          <a:xfrm>
            <a:off x="838200" y="2743200"/>
            <a:ext cx="0" cy="1428749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53" name="Shape 553"/>
          <p:cNvCxnSpPr/>
          <p:nvPr/>
        </p:nvCxnSpPr>
        <p:spPr>
          <a:xfrm>
            <a:off x="1600200" y="4457700"/>
            <a:ext cx="1600199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54" name="Shape 554"/>
          <p:cNvCxnSpPr/>
          <p:nvPr/>
        </p:nvCxnSpPr>
        <p:spPr>
          <a:xfrm>
            <a:off x="4800600" y="1600200"/>
            <a:ext cx="2743199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55" name="Shape 555"/>
          <p:cNvCxnSpPr/>
          <p:nvPr/>
        </p:nvCxnSpPr>
        <p:spPr>
          <a:xfrm>
            <a:off x="7543800" y="1600200"/>
            <a:ext cx="0" cy="85725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556" name="Shape 556"/>
          <p:cNvSpPr txBox="1"/>
          <p:nvPr/>
        </p:nvSpPr>
        <p:spPr>
          <a:xfrm>
            <a:off x="300037" y="172640"/>
            <a:ext cx="8543925" cy="890587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Impact"/>
              <a:buNone/>
            </a:pPr>
            <a:r>
              <a:rPr lang="en-GB" sz="3600" b="0" i="0" u="non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Perubahan Dibuat dalam Sistem Fisik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Impact"/>
              <a:buNone/>
            </a:pPr>
            <a:r>
              <a:rPr lang="en-GB" sz="3600" b="0" i="0" u="non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Melalui Arus Keputusan </a:t>
            </a:r>
          </a:p>
        </p:txBody>
      </p:sp>
      <p:sp>
        <p:nvSpPr>
          <p:cNvPr id="557" name="Shape 557"/>
          <p:cNvSpPr/>
          <p:nvPr/>
        </p:nvSpPr>
        <p:spPr>
          <a:xfrm>
            <a:off x="838200" y="3371850"/>
            <a:ext cx="6478586" cy="7441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70" y="0"/>
                </a:lnTo>
                <a:lnTo>
                  <a:pt x="119970" y="119808"/>
                </a:lnTo>
              </a:path>
            </a:pathLst>
          </a:custGeom>
          <a:noFill/>
          <a:ln w="76200" cap="rnd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3505200" y="3371850"/>
            <a:ext cx="31750" cy="723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4000" y="7500"/>
                </a:lnTo>
                <a:lnTo>
                  <a:pt x="114000" y="15789"/>
                </a:lnTo>
                <a:lnTo>
                  <a:pt x="114000" y="22105"/>
                </a:lnTo>
                <a:lnTo>
                  <a:pt x="114000" y="34539"/>
                </a:lnTo>
                <a:lnTo>
                  <a:pt x="114000" y="49144"/>
                </a:lnTo>
                <a:lnTo>
                  <a:pt x="114000" y="59407"/>
                </a:lnTo>
                <a:lnTo>
                  <a:pt x="114000" y="65723"/>
                </a:lnTo>
                <a:lnTo>
                  <a:pt x="114000" y="74013"/>
                </a:lnTo>
                <a:lnTo>
                  <a:pt x="114000" y="82302"/>
                </a:lnTo>
                <a:lnTo>
                  <a:pt x="114000" y="88618"/>
                </a:lnTo>
                <a:lnTo>
                  <a:pt x="114000" y="98881"/>
                </a:lnTo>
                <a:lnTo>
                  <a:pt x="114000" y="105197"/>
                </a:lnTo>
                <a:lnTo>
                  <a:pt x="114000" y="111513"/>
                </a:lnTo>
                <a:lnTo>
                  <a:pt x="54000" y="119802"/>
                </a:lnTo>
              </a:path>
            </a:pathLst>
          </a:custGeom>
          <a:noFill/>
          <a:ln w="76200" cap="rnd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59" name="Shape 559"/>
          <p:cNvCxnSpPr/>
          <p:nvPr/>
        </p:nvCxnSpPr>
        <p:spPr>
          <a:xfrm>
            <a:off x="1371600" y="3657600"/>
            <a:ext cx="0" cy="457199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60" name="Shape 560"/>
          <p:cNvCxnSpPr/>
          <p:nvPr/>
        </p:nvCxnSpPr>
        <p:spPr>
          <a:xfrm rot="10800000">
            <a:off x="3962400" y="3657600"/>
            <a:ext cx="0" cy="457199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85800" y="171450"/>
            <a:ext cx="7772400" cy="45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09600" y="685800"/>
            <a:ext cx="8388300" cy="377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adalah penyederhanaan dari sesuatu, mewakili sejumlah objek atau aktivitas, yang disebut entitas.</a:t>
            </a:r>
          </a:p>
          <a:p>
            <a:pPr marL="171450" marR="0" lvl="0" indent="-1714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Jenis Model:</a:t>
            </a:r>
          </a:p>
          <a:p>
            <a:pPr marL="171450" marR="0" lvl="0" indent="-1587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Fisik</a:t>
            </a:r>
          </a:p>
          <a:p>
            <a:pPr marL="514350" marR="0" lvl="1" indent="-158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Penggambaran entitas dalam bentuk tiga dimensi (dalam skala tertentu)</a:t>
            </a:r>
          </a:p>
          <a:p>
            <a:pPr marL="171450" marR="0" lvl="0" indent="-1587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Narratif</a:t>
            </a:r>
          </a:p>
          <a:p>
            <a:pPr marL="514350" marR="0" lvl="1" indent="-158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Penggambaran entitas secara lisan atau tulisan</a:t>
            </a:r>
          </a:p>
          <a:p>
            <a:pPr marL="171450" marR="0" lvl="0" indent="-1587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Grafik</a:t>
            </a:r>
          </a:p>
          <a:p>
            <a:pPr marL="514350" marR="0" lvl="1" indent="-158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Penggambaran entitas melalui garis, simbol atau bentuk</a:t>
            </a:r>
          </a:p>
          <a:p>
            <a:pPr marL="171450" marR="0" lvl="0" indent="-1587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Matematik</a:t>
            </a:r>
          </a:p>
          <a:p>
            <a:pPr marL="514350" marR="0" lvl="1" indent="-158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Persamaan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022725" y="4617243"/>
            <a:ext cx="1209675" cy="3429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EOQ = 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394325" y="4480321"/>
            <a:ext cx="663574" cy="297656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2PS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5546725" y="4708921"/>
            <a:ext cx="395287" cy="297656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</a:p>
        </p:txBody>
      </p:sp>
      <p:cxnSp>
        <p:nvCxnSpPr>
          <p:cNvPr id="154" name="Shape 154"/>
          <p:cNvCxnSpPr/>
          <p:nvPr/>
        </p:nvCxnSpPr>
        <p:spPr>
          <a:xfrm>
            <a:off x="5486400" y="474345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5" name="Shape 155"/>
          <p:cNvSpPr/>
          <p:nvPr/>
        </p:nvSpPr>
        <p:spPr>
          <a:xfrm>
            <a:off x="5181600" y="4457700"/>
            <a:ext cx="839787" cy="4583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89766"/>
                </a:moveTo>
                <a:lnTo>
                  <a:pt x="21776" y="119688"/>
                </a:lnTo>
                <a:lnTo>
                  <a:pt x="43553" y="0"/>
                </a:lnTo>
                <a:lnTo>
                  <a:pt x="119773" y="0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-4761" y="138112"/>
            <a:ext cx="9077324" cy="478631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GB" sz="3600" b="0" i="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Model Sistem Umum Perusahaan</a:t>
            </a:r>
          </a:p>
        </p:txBody>
      </p:sp>
      <p:sp>
        <p:nvSpPr>
          <p:cNvPr id="572" name="Shape 572"/>
          <p:cNvSpPr txBox="1"/>
          <p:nvPr/>
        </p:nvSpPr>
        <p:spPr>
          <a:xfrm>
            <a:off x="3597275" y="1323975"/>
            <a:ext cx="1160462" cy="602456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3597275" y="2452687"/>
            <a:ext cx="1160462" cy="600074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Shape 574"/>
          <p:cNvSpPr txBox="1"/>
          <p:nvPr/>
        </p:nvSpPr>
        <p:spPr>
          <a:xfrm>
            <a:off x="6246812" y="2452687"/>
            <a:ext cx="1157287" cy="600074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3590925" y="4083843"/>
            <a:ext cx="1173162" cy="61079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6126162" y="4083843"/>
            <a:ext cx="1284287" cy="610790"/>
          </a:xfrm>
          <a:prstGeom prst="parallelogram">
            <a:avLst>
              <a:gd name="adj" fmla="val 53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1225550" y="4138612"/>
            <a:ext cx="1284287" cy="611981"/>
          </a:xfrm>
          <a:prstGeom prst="parallelogram">
            <a:avLst>
              <a:gd name="adj" fmla="val 53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8" name="Shape 578"/>
          <p:cNvCxnSpPr/>
          <p:nvPr/>
        </p:nvCxnSpPr>
        <p:spPr>
          <a:xfrm>
            <a:off x="4770437" y="2725340"/>
            <a:ext cx="1463675" cy="0"/>
          </a:xfrm>
          <a:prstGeom prst="straightConnector1">
            <a:avLst/>
          </a:prstGeom>
          <a:noFill/>
          <a:ln w="76200" cap="flat" cmpd="sng">
            <a:solidFill>
              <a:srgbClr val="FFC773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4205287" y="1935956"/>
            <a:ext cx="0" cy="507206"/>
          </a:xfrm>
          <a:prstGeom prst="straightConnector1">
            <a:avLst/>
          </a:prstGeom>
          <a:noFill/>
          <a:ln w="76200" cap="flat" cmpd="sng">
            <a:solidFill>
              <a:srgbClr val="FFC773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80" name="Shape 580"/>
          <p:cNvCxnSpPr/>
          <p:nvPr/>
        </p:nvCxnSpPr>
        <p:spPr>
          <a:xfrm rot="10800000">
            <a:off x="7175500" y="3062287"/>
            <a:ext cx="0" cy="1016793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81" name="Shape 581"/>
          <p:cNvCxnSpPr/>
          <p:nvPr/>
        </p:nvCxnSpPr>
        <p:spPr>
          <a:xfrm>
            <a:off x="2233611" y="3626643"/>
            <a:ext cx="445135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2" name="Shape 582"/>
          <p:cNvCxnSpPr/>
          <p:nvPr/>
        </p:nvCxnSpPr>
        <p:spPr>
          <a:xfrm rot="10800000" flipH="1">
            <a:off x="6573836" y="3600450"/>
            <a:ext cx="588962" cy="26193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83" name="Shape 583"/>
          <p:cNvCxnSpPr/>
          <p:nvPr/>
        </p:nvCxnSpPr>
        <p:spPr>
          <a:xfrm>
            <a:off x="4770437" y="4416027"/>
            <a:ext cx="1520825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584" name="Shape 584"/>
          <p:cNvSpPr txBox="1"/>
          <p:nvPr/>
        </p:nvSpPr>
        <p:spPr>
          <a:xfrm>
            <a:off x="3679825" y="1483518"/>
            <a:ext cx="1092199" cy="250031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lang="en-GB" sz="1600" b="1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3568700" y="2612231"/>
            <a:ext cx="1220786" cy="250031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lang="en-GB" sz="1600" b="1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Manajemen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6291262" y="2555081"/>
            <a:ext cx="1041400" cy="433387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lang="en-GB" sz="1600" b="1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Pengolah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lang="en-GB" sz="1600" b="1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Informasi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6215062" y="4189809"/>
            <a:ext cx="1338261" cy="433387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GB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Sumber daya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3508375" y="4207668"/>
            <a:ext cx="1368425" cy="433387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lang="en-GB" sz="1600" b="1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Proses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lang="en-GB" sz="1600" b="1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Transformasi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1295400" y="4245768"/>
            <a:ext cx="1338261" cy="433387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GB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Sumber daya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3983037" y="3190875"/>
            <a:ext cx="651000" cy="2727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4956175" y="2327671"/>
            <a:ext cx="1146174" cy="272652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Informasi</a:t>
            </a:r>
          </a:p>
        </p:txBody>
      </p:sp>
      <p:cxnSp>
        <p:nvCxnSpPr>
          <p:cNvPr id="592" name="Shape 592"/>
          <p:cNvCxnSpPr/>
          <p:nvPr/>
        </p:nvCxnSpPr>
        <p:spPr>
          <a:xfrm rot="10800000">
            <a:off x="1839911" y="2725340"/>
            <a:ext cx="1744661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93" name="Shape 593"/>
          <p:cNvSpPr txBox="1"/>
          <p:nvPr/>
        </p:nvSpPr>
        <p:spPr>
          <a:xfrm>
            <a:off x="2255823" y="2327675"/>
            <a:ext cx="1368300" cy="2727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Keputusan</a:t>
            </a:r>
          </a:p>
        </p:txBody>
      </p:sp>
      <p:cxnSp>
        <p:nvCxnSpPr>
          <p:cNvPr id="594" name="Shape 594"/>
          <p:cNvCxnSpPr/>
          <p:nvPr/>
        </p:nvCxnSpPr>
        <p:spPr>
          <a:xfrm>
            <a:off x="1839911" y="2725340"/>
            <a:ext cx="0" cy="1408508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95" name="Shape 595"/>
          <p:cNvCxnSpPr/>
          <p:nvPr/>
        </p:nvCxnSpPr>
        <p:spPr>
          <a:xfrm rot="10800000">
            <a:off x="2233611" y="3626643"/>
            <a:ext cx="0" cy="507206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96" name="Shape 596"/>
          <p:cNvCxnSpPr/>
          <p:nvPr/>
        </p:nvCxnSpPr>
        <p:spPr>
          <a:xfrm>
            <a:off x="2401886" y="4416027"/>
            <a:ext cx="1182686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97" name="Shape 597"/>
          <p:cNvCxnSpPr/>
          <p:nvPr/>
        </p:nvCxnSpPr>
        <p:spPr>
          <a:xfrm>
            <a:off x="4770437" y="1596627"/>
            <a:ext cx="2392361" cy="3571"/>
          </a:xfrm>
          <a:prstGeom prst="straightConnector1">
            <a:avLst/>
          </a:prstGeom>
          <a:noFill/>
          <a:ln w="76200" cap="flat" cmpd="sng">
            <a:solidFill>
              <a:srgbClr val="FFC773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98" name="Shape 598"/>
          <p:cNvCxnSpPr/>
          <p:nvPr/>
        </p:nvCxnSpPr>
        <p:spPr>
          <a:xfrm>
            <a:off x="7162800" y="1600200"/>
            <a:ext cx="0" cy="857250"/>
          </a:xfrm>
          <a:prstGeom prst="straightConnector1">
            <a:avLst/>
          </a:prstGeom>
          <a:noFill/>
          <a:ln w="76200" cap="flat" cmpd="sng">
            <a:solidFill>
              <a:srgbClr val="FFC773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599" name="Shape 599"/>
          <p:cNvSpPr/>
          <p:nvPr/>
        </p:nvSpPr>
        <p:spPr>
          <a:xfrm>
            <a:off x="1839911" y="3344465"/>
            <a:ext cx="4714874" cy="771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59" y="0"/>
                </a:lnTo>
                <a:lnTo>
                  <a:pt x="119959" y="119814"/>
                </a:lnTo>
              </a:path>
            </a:pathLst>
          </a:custGeom>
          <a:noFill/>
          <a:ln w="76200" cap="rnd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3811587" y="3344465"/>
            <a:ext cx="26987" cy="7143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2941" y="7400"/>
                </a:lnTo>
                <a:lnTo>
                  <a:pt x="112941" y="15800"/>
                </a:lnTo>
                <a:lnTo>
                  <a:pt x="112941" y="22200"/>
                </a:lnTo>
                <a:lnTo>
                  <a:pt x="112941" y="34600"/>
                </a:lnTo>
                <a:lnTo>
                  <a:pt x="112941" y="49200"/>
                </a:lnTo>
                <a:lnTo>
                  <a:pt x="112941" y="59400"/>
                </a:lnTo>
                <a:lnTo>
                  <a:pt x="112941" y="65800"/>
                </a:lnTo>
                <a:lnTo>
                  <a:pt x="112941" y="74000"/>
                </a:lnTo>
                <a:lnTo>
                  <a:pt x="112941" y="82400"/>
                </a:lnTo>
                <a:lnTo>
                  <a:pt x="112941" y="88600"/>
                </a:lnTo>
                <a:lnTo>
                  <a:pt x="112941" y="98800"/>
                </a:lnTo>
                <a:lnTo>
                  <a:pt x="112941" y="105200"/>
                </a:lnTo>
                <a:lnTo>
                  <a:pt x="112941" y="111600"/>
                </a:lnTo>
                <a:lnTo>
                  <a:pt x="49411" y="119800"/>
                </a:lnTo>
              </a:path>
            </a:pathLst>
          </a:custGeom>
          <a:noFill/>
          <a:ln w="76200" cap="rnd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1" name="Shape 601"/>
          <p:cNvSpPr txBox="1"/>
          <p:nvPr/>
        </p:nvSpPr>
        <p:spPr>
          <a:xfrm>
            <a:off x="3490912" y="823912"/>
            <a:ext cx="1622424" cy="295275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lang="en-GB" sz="20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Lingkungan</a:t>
            </a:r>
          </a:p>
        </p:txBody>
      </p:sp>
      <p:sp>
        <p:nvSpPr>
          <p:cNvPr id="602" name="Shape 602"/>
          <p:cNvSpPr/>
          <p:nvPr/>
        </p:nvSpPr>
        <p:spPr>
          <a:xfrm>
            <a:off x="762000" y="4343400"/>
            <a:ext cx="687387" cy="11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22" y="0"/>
                </a:lnTo>
              </a:path>
            </a:pathLst>
          </a:custGeom>
          <a:noFill/>
          <a:ln w="101600" cap="rnd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3" name="Shape 603"/>
          <p:cNvSpPr txBox="1"/>
          <p:nvPr/>
        </p:nvSpPr>
        <p:spPr>
          <a:xfrm>
            <a:off x="214312" y="3674268"/>
            <a:ext cx="1539874" cy="478631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daya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Fisik</a:t>
            </a:r>
          </a:p>
        </p:txBody>
      </p:sp>
      <p:sp>
        <p:nvSpPr>
          <p:cNvPr id="604" name="Shape 604"/>
          <p:cNvSpPr/>
          <p:nvPr/>
        </p:nvSpPr>
        <p:spPr>
          <a:xfrm>
            <a:off x="7315200" y="4343400"/>
            <a:ext cx="1295400" cy="583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833" y="0"/>
                </a:lnTo>
              </a:path>
            </a:pathLst>
          </a:custGeom>
          <a:noFill/>
          <a:ln w="101600" cap="rnd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5" name="Shape 605"/>
          <p:cNvSpPr txBox="1"/>
          <p:nvPr/>
        </p:nvSpPr>
        <p:spPr>
          <a:xfrm>
            <a:off x="7451725" y="3845718"/>
            <a:ext cx="1539874" cy="478631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daya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Fisik</a:t>
            </a:r>
          </a:p>
        </p:txBody>
      </p:sp>
      <p:sp>
        <p:nvSpPr>
          <p:cNvPr id="606" name="Shape 606"/>
          <p:cNvSpPr/>
          <p:nvPr/>
        </p:nvSpPr>
        <p:spPr>
          <a:xfrm>
            <a:off x="7467600" y="2743200"/>
            <a:ext cx="1143000" cy="571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808" y="0"/>
                </a:lnTo>
              </a:path>
            </a:pathLst>
          </a:custGeom>
          <a:noFill/>
          <a:ln w="101600" cap="rnd" cmpd="sng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Shape 607"/>
          <p:cNvSpPr txBox="1"/>
          <p:nvPr/>
        </p:nvSpPr>
        <p:spPr>
          <a:xfrm>
            <a:off x="7604125" y="1846658"/>
            <a:ext cx="1184275" cy="68460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Informasi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4343400" y="3600450"/>
            <a:ext cx="1587" cy="4583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688"/>
                </a:moveTo>
                <a:lnTo>
                  <a:pt x="0" y="0"/>
                </a:lnTo>
              </a:path>
            </a:pathLst>
          </a:custGeom>
          <a:noFill/>
          <a:ln w="762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Shape 618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9" name="Shape 619"/>
          <p:cNvSpPr txBox="1"/>
          <p:nvPr/>
        </p:nvSpPr>
        <p:spPr>
          <a:xfrm>
            <a:off x="1143000" y="3371850"/>
            <a:ext cx="6781800" cy="400049"/>
          </a:xfrm>
          <a:prstGeom prst="rect">
            <a:avLst/>
          </a:prstGeom>
          <a:solidFill>
            <a:srgbClr val="0404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Shape 620"/>
          <p:cNvSpPr txBox="1"/>
          <p:nvPr/>
        </p:nvSpPr>
        <p:spPr>
          <a:xfrm>
            <a:off x="2057400" y="1371600"/>
            <a:ext cx="4953000" cy="400049"/>
          </a:xfrm>
          <a:prstGeom prst="rect">
            <a:avLst/>
          </a:prstGeom>
          <a:solidFill>
            <a:srgbClr val="00BFA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Shape 621"/>
          <p:cNvSpPr txBox="1"/>
          <p:nvPr/>
        </p:nvSpPr>
        <p:spPr>
          <a:xfrm>
            <a:off x="1828800" y="1771650"/>
            <a:ext cx="5333999" cy="400049"/>
          </a:xfrm>
          <a:prstGeom prst="rect">
            <a:avLst/>
          </a:prstGeom>
          <a:solidFill>
            <a:srgbClr val="8282F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Shape 622"/>
          <p:cNvSpPr txBox="1"/>
          <p:nvPr/>
        </p:nvSpPr>
        <p:spPr>
          <a:xfrm>
            <a:off x="1676400" y="2171700"/>
            <a:ext cx="5638800" cy="400049"/>
          </a:xfrm>
          <a:prstGeom prst="rect">
            <a:avLst/>
          </a:prstGeom>
          <a:solidFill>
            <a:srgbClr val="6060F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Shape 623"/>
          <p:cNvSpPr txBox="1"/>
          <p:nvPr/>
        </p:nvSpPr>
        <p:spPr>
          <a:xfrm>
            <a:off x="1524000" y="2571750"/>
            <a:ext cx="6019799" cy="400049"/>
          </a:xfrm>
          <a:prstGeom prst="rect">
            <a:avLst/>
          </a:prstGeom>
          <a:solidFill>
            <a:srgbClr val="3030F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Shape 624"/>
          <p:cNvSpPr txBox="1"/>
          <p:nvPr/>
        </p:nvSpPr>
        <p:spPr>
          <a:xfrm>
            <a:off x="1295400" y="2971800"/>
            <a:ext cx="6400799" cy="400049"/>
          </a:xfrm>
          <a:prstGeom prst="rect">
            <a:avLst/>
          </a:prstGeom>
          <a:solidFill>
            <a:srgbClr val="0606F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Shape 625"/>
          <p:cNvSpPr txBox="1"/>
          <p:nvPr/>
        </p:nvSpPr>
        <p:spPr>
          <a:xfrm>
            <a:off x="838200" y="4171950"/>
            <a:ext cx="7467600" cy="400049"/>
          </a:xfrm>
          <a:prstGeom prst="rect">
            <a:avLst/>
          </a:prstGeom>
          <a:solidFill>
            <a:srgbClr val="FF069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Shape 626"/>
          <p:cNvSpPr txBox="1"/>
          <p:nvPr/>
        </p:nvSpPr>
        <p:spPr>
          <a:xfrm>
            <a:off x="990600" y="3771900"/>
            <a:ext cx="7086600" cy="400049"/>
          </a:xfrm>
          <a:prstGeom prst="rect">
            <a:avLst/>
          </a:prstGeom>
          <a:solidFill>
            <a:srgbClr val="FF34A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Shape 627"/>
          <p:cNvSpPr txBox="1"/>
          <p:nvPr/>
        </p:nvSpPr>
        <p:spPr>
          <a:xfrm>
            <a:off x="609600" y="4572000"/>
            <a:ext cx="7848599" cy="400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Shape 628"/>
          <p:cNvSpPr txBox="1"/>
          <p:nvPr/>
        </p:nvSpPr>
        <p:spPr>
          <a:xfrm>
            <a:off x="823912" y="205977"/>
            <a:ext cx="7550150" cy="5715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GB" sz="4400" b="0" i="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Boulding’s Hierarchy of Systems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1890711" y="1353740"/>
            <a:ext cx="4605337" cy="357068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The unknown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Social organizations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Human systems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Animal systems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Genetic-societal systems (e.g. plants)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Open, self-maintaining systems (cells)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Cybernetic systems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Clockwork systems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GB" sz="18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1. Framework systems</a:t>
            </a:r>
          </a:p>
        </p:txBody>
      </p:sp>
      <p:cxnSp>
        <p:nvCxnSpPr>
          <p:cNvPr id="630" name="Shape 630"/>
          <p:cNvCxnSpPr/>
          <p:nvPr/>
        </p:nvCxnSpPr>
        <p:spPr>
          <a:xfrm>
            <a:off x="8229600" y="3771900"/>
            <a:ext cx="3047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31" name="Shape 631"/>
          <p:cNvCxnSpPr/>
          <p:nvPr/>
        </p:nvCxnSpPr>
        <p:spPr>
          <a:xfrm rot="10800000">
            <a:off x="8610600" y="3771900"/>
            <a:ext cx="0" cy="120014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triangle" w="lg" len="lg"/>
            <a:tailEnd type="triangle" w="lg" len="lg"/>
          </a:ln>
        </p:spPr>
      </p:cxnSp>
      <p:cxnSp>
        <p:nvCxnSpPr>
          <p:cNvPr id="632" name="Shape 632"/>
          <p:cNvCxnSpPr/>
          <p:nvPr/>
        </p:nvCxnSpPr>
        <p:spPr>
          <a:xfrm rot="10800000">
            <a:off x="8610600" y="1428750"/>
            <a:ext cx="0" cy="234314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triangle" w="lg" len="lg"/>
            <a:tailEnd type="triangle" w="lg" len="lg"/>
          </a:ln>
        </p:spPr>
      </p:cxnSp>
      <p:sp>
        <p:nvSpPr>
          <p:cNvPr id="633" name="Shape 633"/>
          <p:cNvSpPr txBox="1"/>
          <p:nvPr/>
        </p:nvSpPr>
        <p:spPr>
          <a:xfrm rot="-5320086">
            <a:off x="8260834" y="4060287"/>
            <a:ext cx="1226131" cy="366631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Non-living</a:t>
            </a:r>
          </a:p>
        </p:txBody>
      </p:sp>
      <p:sp>
        <p:nvSpPr>
          <p:cNvPr id="634" name="Shape 634"/>
          <p:cNvSpPr txBox="1"/>
          <p:nvPr/>
        </p:nvSpPr>
        <p:spPr>
          <a:xfrm rot="-5479889">
            <a:off x="8290353" y="2430882"/>
            <a:ext cx="1084492" cy="366631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GB" sz="1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Living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0" name="Shape 640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1" name="Shape 641"/>
          <p:cNvSpPr txBox="1">
            <a:spLocks noGrp="1"/>
          </p:cNvSpPr>
          <p:nvPr>
            <p:ph type="title"/>
          </p:nvPr>
        </p:nvSpPr>
        <p:spPr>
          <a:xfrm>
            <a:off x="685800" y="357187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Penggunaan </a:t>
            </a:r>
            <a:br>
              <a:rPr lang="en-GB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Sistem Umum</a:t>
            </a:r>
          </a:p>
        </p:txBody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GB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Pasar Swalayan (Supermarket)</a:t>
            </a:r>
          </a:p>
          <a:p>
            <a:pPr marL="514350" marR="0" lvl="1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GB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Semua sember daya fisik mengalir melalui sistem fisik tetapi arus utama adalah arus material</a:t>
            </a:r>
          </a:p>
          <a:p>
            <a:pPr marL="171450" marR="0" lvl="0" indent="-1714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GB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Biro Hukum (Law Firm)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2286000" y="1714500"/>
            <a:ext cx="4725986" cy="21157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32"/>
                </a:lnTo>
                <a:lnTo>
                  <a:pt x="119959" y="119932"/>
                </a:lnTo>
              </a:path>
            </a:pathLst>
          </a:custGeom>
          <a:noFill/>
          <a:ln w="127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990600" y="1703783"/>
            <a:ext cx="1349375" cy="614362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lang="en-GB" sz="24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Biaya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lang="en-GB" sz="24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(Cost)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743200" y="4171950"/>
            <a:ext cx="5464175" cy="34051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lang="en-GB" sz="24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Jumlah Pemesanan (Order Quantity)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889125" y="3702843"/>
            <a:ext cx="354012" cy="3429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70" name="Shape 170"/>
          <p:cNvSpPr/>
          <p:nvPr/>
        </p:nvSpPr>
        <p:spPr>
          <a:xfrm>
            <a:off x="4343400" y="1714500"/>
            <a:ext cx="1587" cy="21157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32"/>
                </a:move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3794125" y="3874293"/>
            <a:ext cx="862011" cy="3429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EOQ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003925" y="1874043"/>
            <a:ext cx="1673224" cy="34051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biaya</a:t>
            </a:r>
          </a:p>
        </p:txBody>
      </p:sp>
      <p:sp>
        <p:nvSpPr>
          <p:cNvPr id="173" name="Shape 173"/>
          <p:cNvSpPr txBox="1"/>
          <p:nvPr/>
        </p:nvSpPr>
        <p:spPr>
          <a:xfrm rot="-1059552">
            <a:off x="6419824" y="2216643"/>
            <a:ext cx="2797225" cy="360169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Biaya Penyimpanan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6765925" y="3359943"/>
            <a:ext cx="2471736" cy="34051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Biaya Pembelian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041400" y="69056"/>
            <a:ext cx="7218362" cy="890587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Impact"/>
              <a:buNone/>
            </a:pPr>
            <a:r>
              <a:rPr lang="en-GB" sz="3600" b="0" i="0" u="non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Model Grafik dari Konsep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Impact"/>
              <a:buNone/>
            </a:pPr>
            <a:r>
              <a:rPr lang="en-GB" sz="3600" b="0" i="0" u="non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Kuantitas Pemesanan Ekonomis (EOQ)</a:t>
            </a:r>
          </a:p>
        </p:txBody>
      </p:sp>
      <p:sp>
        <p:nvSpPr>
          <p:cNvPr id="176" name="Shape 176"/>
          <p:cNvSpPr/>
          <p:nvPr/>
        </p:nvSpPr>
        <p:spPr>
          <a:xfrm>
            <a:off x="2287586" y="1714500"/>
            <a:ext cx="4648199" cy="1828799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20000" y="120000"/>
                </a:moveTo>
                <a:cubicBezTo>
                  <a:pt x="53722" y="120000"/>
                  <a:pt x="0" y="66272"/>
                  <a:pt x="0" y="0"/>
                </a:cubicBezTo>
              </a:path>
              <a:path w="120000" h="120000" extrusionOk="0">
                <a:moveTo>
                  <a:pt x="120000" y="120000"/>
                </a:moveTo>
                <a:cubicBezTo>
                  <a:pt x="53722" y="120000"/>
                  <a:pt x="0" y="66272"/>
                  <a:pt x="0" y="0"/>
                </a:cubicBez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noFill/>
          <a:ln w="127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7" name="Shape 177"/>
          <p:cNvCxnSpPr/>
          <p:nvPr/>
        </p:nvCxnSpPr>
        <p:spPr>
          <a:xfrm rot="10800000" flipH="1">
            <a:off x="2286000" y="2000250"/>
            <a:ext cx="6172199" cy="18287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78" name="Shape 178"/>
          <p:cNvSpPr/>
          <p:nvPr/>
        </p:nvSpPr>
        <p:spPr>
          <a:xfrm>
            <a:off x="2362200" y="1771650"/>
            <a:ext cx="4724400" cy="813196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25716" y="119999"/>
                </a:moveTo>
                <a:cubicBezTo>
                  <a:pt x="9055" y="85795"/>
                  <a:pt x="0" y="43526"/>
                  <a:pt x="0" y="0"/>
                </a:cubicBezTo>
              </a:path>
              <a:path w="120000" h="120000" extrusionOk="0">
                <a:moveTo>
                  <a:pt x="25716" y="119999"/>
                </a:moveTo>
                <a:cubicBezTo>
                  <a:pt x="9055" y="85795"/>
                  <a:pt x="0" y="43526"/>
                  <a:pt x="0" y="0"/>
                </a:cubicBezTo>
                <a:lnTo>
                  <a:pt x="120000" y="0"/>
                </a:lnTo>
                <a:lnTo>
                  <a:pt x="25716" y="119999"/>
                </a:lnTo>
                <a:close/>
              </a:path>
            </a:pathLst>
          </a:custGeom>
          <a:noFill/>
          <a:ln w="127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3352800" y="2057400"/>
            <a:ext cx="4038599" cy="514349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20000" y="0"/>
                </a:moveTo>
                <a:cubicBezTo>
                  <a:pt x="120000" y="66272"/>
                  <a:pt x="66272" y="120000"/>
                  <a:pt x="0" y="120000"/>
                </a:cubicBezTo>
              </a:path>
              <a:path w="120000" h="120000" extrusionOk="0">
                <a:moveTo>
                  <a:pt x="120000" y="0"/>
                </a:moveTo>
                <a:cubicBezTo>
                  <a:pt x="120000" y="66272"/>
                  <a:pt x="66272" y="120000"/>
                  <a:pt x="0" y="120000"/>
                </a:cubicBezTo>
                <a:lnTo>
                  <a:pt x="0" y="0"/>
                </a:lnTo>
                <a:lnTo>
                  <a:pt x="120000" y="0"/>
                </a:lnTo>
                <a:close/>
              </a:path>
            </a:pathLst>
          </a:custGeom>
          <a:noFill/>
          <a:ln w="127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7924800" y="3429000"/>
            <a:ext cx="0" cy="457199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grpSp>
        <p:nvGrpSpPr>
          <p:cNvPr id="189" name="Shape 189"/>
          <p:cNvGrpSpPr/>
          <p:nvPr/>
        </p:nvGrpSpPr>
        <p:grpSpPr>
          <a:xfrm>
            <a:off x="381000" y="1828800"/>
            <a:ext cx="1523999" cy="800099"/>
            <a:chOff x="381000" y="2438400"/>
            <a:chExt cx="1523999" cy="1066799"/>
          </a:xfrm>
        </p:grpSpPr>
        <p:sp>
          <p:nvSpPr>
            <p:cNvPr id="190" name="Shape 190"/>
            <p:cNvSpPr/>
            <p:nvPr/>
          </p:nvSpPr>
          <p:spPr>
            <a:xfrm>
              <a:off x="381000" y="2895600"/>
              <a:ext cx="661987" cy="533399"/>
            </a:xfrm>
            <a:prstGeom prst="ellipse">
              <a:avLst/>
            </a:prstGeom>
            <a:solidFill>
              <a:srgbClr val="BC37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381000" y="2438400"/>
              <a:ext cx="1258887" cy="762000"/>
            </a:xfrm>
            <a:prstGeom prst="rect">
              <a:avLst/>
            </a:prstGeom>
            <a:solidFill>
              <a:srgbClr val="BC37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1042987" y="2971800"/>
              <a:ext cx="862011" cy="5333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93" name="Shape 193"/>
          <p:cNvCxnSpPr/>
          <p:nvPr/>
        </p:nvCxnSpPr>
        <p:spPr>
          <a:xfrm>
            <a:off x="1600200" y="2914650"/>
            <a:ext cx="1219199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94" name="Shape 194"/>
          <p:cNvSpPr txBox="1"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6" name="Shape 196"/>
          <p:cNvGrpSpPr/>
          <p:nvPr/>
        </p:nvGrpSpPr>
        <p:grpSpPr>
          <a:xfrm>
            <a:off x="304800" y="3886200"/>
            <a:ext cx="1523999" cy="800099"/>
            <a:chOff x="304800" y="5181600"/>
            <a:chExt cx="1523999" cy="1066799"/>
          </a:xfrm>
        </p:grpSpPr>
        <p:sp>
          <p:nvSpPr>
            <p:cNvPr id="197" name="Shape 197"/>
            <p:cNvSpPr/>
            <p:nvPr/>
          </p:nvSpPr>
          <p:spPr>
            <a:xfrm>
              <a:off x="304800" y="5638800"/>
              <a:ext cx="661987" cy="533399"/>
            </a:xfrm>
            <a:prstGeom prst="ellipse">
              <a:avLst/>
            </a:prstGeom>
            <a:solidFill>
              <a:srgbClr val="BC37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304800" y="5181600"/>
              <a:ext cx="1258887" cy="762000"/>
            </a:xfrm>
            <a:prstGeom prst="rect">
              <a:avLst/>
            </a:prstGeom>
            <a:solidFill>
              <a:srgbClr val="BC37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966787" y="5715000"/>
              <a:ext cx="862011" cy="5333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457200" y="57150"/>
            <a:ext cx="1523999" cy="800099"/>
            <a:chOff x="457200" y="76200"/>
            <a:chExt cx="1523999" cy="1066799"/>
          </a:xfrm>
        </p:grpSpPr>
        <p:sp>
          <p:nvSpPr>
            <p:cNvPr id="201" name="Shape 201"/>
            <p:cNvSpPr/>
            <p:nvPr/>
          </p:nvSpPr>
          <p:spPr>
            <a:xfrm>
              <a:off x="457200" y="533400"/>
              <a:ext cx="661987" cy="533399"/>
            </a:xfrm>
            <a:prstGeom prst="ellipse">
              <a:avLst/>
            </a:prstGeom>
            <a:solidFill>
              <a:srgbClr val="BC37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457200" y="76200"/>
              <a:ext cx="1258887" cy="762000"/>
            </a:xfrm>
            <a:prstGeom prst="rect">
              <a:avLst/>
            </a:prstGeom>
            <a:solidFill>
              <a:srgbClr val="BC37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119187" y="609600"/>
              <a:ext cx="862011" cy="5333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04" name="Shape 204"/>
          <p:cNvGrpSpPr/>
          <p:nvPr/>
        </p:nvGrpSpPr>
        <p:grpSpPr>
          <a:xfrm>
            <a:off x="2590800" y="2628900"/>
            <a:ext cx="1523998" cy="800099"/>
            <a:chOff x="2590800" y="3505200"/>
            <a:chExt cx="1523998" cy="1066799"/>
          </a:xfrm>
        </p:grpSpPr>
        <p:sp>
          <p:nvSpPr>
            <p:cNvPr id="205" name="Shape 205"/>
            <p:cNvSpPr/>
            <p:nvPr/>
          </p:nvSpPr>
          <p:spPr>
            <a:xfrm>
              <a:off x="2590800" y="3962400"/>
              <a:ext cx="661987" cy="533399"/>
            </a:xfrm>
            <a:prstGeom prst="ellipse">
              <a:avLst/>
            </a:prstGeom>
            <a:solidFill>
              <a:srgbClr val="BC37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2590800" y="3505200"/>
              <a:ext cx="1258887" cy="762000"/>
            </a:xfrm>
            <a:prstGeom prst="rect">
              <a:avLst/>
            </a:prstGeom>
            <a:solidFill>
              <a:srgbClr val="BC37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3252786" y="4038600"/>
              <a:ext cx="862011" cy="5333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8" name="Shape 208"/>
          <p:cNvSpPr/>
          <p:nvPr/>
        </p:nvSpPr>
        <p:spPr>
          <a:xfrm rot="10800000">
            <a:off x="2514600" y="3600450"/>
            <a:ext cx="1371599" cy="628649"/>
          </a:xfrm>
          <a:prstGeom prst="triangle">
            <a:avLst>
              <a:gd name="adj" fmla="val 10799"/>
            </a:avLst>
          </a:prstGeom>
          <a:solidFill>
            <a:schemeClr val="hlink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9" name="Shape 209"/>
          <p:cNvCxnSpPr/>
          <p:nvPr/>
        </p:nvCxnSpPr>
        <p:spPr>
          <a:xfrm>
            <a:off x="1066800" y="742950"/>
            <a:ext cx="0" cy="34290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10" name="Shape 210"/>
          <p:cNvCxnSpPr/>
          <p:nvPr/>
        </p:nvCxnSpPr>
        <p:spPr>
          <a:xfrm>
            <a:off x="1066800" y="1428750"/>
            <a:ext cx="0" cy="457199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11" name="Shape 211"/>
          <p:cNvCxnSpPr/>
          <p:nvPr/>
        </p:nvCxnSpPr>
        <p:spPr>
          <a:xfrm>
            <a:off x="1066800" y="2343150"/>
            <a:ext cx="0" cy="400049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1066800" y="3143250"/>
            <a:ext cx="0" cy="228599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1066800" y="3657600"/>
            <a:ext cx="0" cy="285750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14" name="Shape 214"/>
          <p:cNvSpPr/>
          <p:nvPr/>
        </p:nvSpPr>
        <p:spPr>
          <a:xfrm>
            <a:off x="304800" y="1085850"/>
            <a:ext cx="1447800" cy="57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29994" y="120000"/>
                </a:lnTo>
                <a:lnTo>
                  <a:pt x="90005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381000" y="2743200"/>
            <a:ext cx="1219199" cy="4000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381000" y="3314700"/>
            <a:ext cx="1219199" cy="34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7" name="Shape 217"/>
          <p:cNvCxnSpPr/>
          <p:nvPr/>
        </p:nvCxnSpPr>
        <p:spPr>
          <a:xfrm>
            <a:off x="3276600" y="3143250"/>
            <a:ext cx="0" cy="457199"/>
          </a:xfrm>
          <a:prstGeom prst="straightConnector1">
            <a:avLst/>
          </a:prstGeom>
          <a:noFill/>
          <a:ln w="50800" cap="flat" cmpd="sng">
            <a:solidFill>
              <a:schemeClr val="accent2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18" name="Shape 218"/>
          <p:cNvSpPr txBox="1"/>
          <p:nvPr/>
        </p:nvSpPr>
        <p:spPr>
          <a:xfrm>
            <a:off x="1371600" y="4514850"/>
            <a:ext cx="2295524" cy="3429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GB" sz="24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A Flowchart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457200" y="57150"/>
            <a:ext cx="1000125" cy="481012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Orders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4800" y="3886200"/>
            <a:ext cx="1000125" cy="547687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GB" sz="14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Orders Report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81000" y="1828800"/>
            <a:ext cx="1000125" cy="481012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Orders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90800" y="2628900"/>
            <a:ext cx="1000125" cy="481012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GB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Orders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528637" y="1085850"/>
            <a:ext cx="1000125" cy="6191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 Sales Orders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76237" y="2743200"/>
            <a:ext cx="1152525" cy="388143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400" b="1" i="0" u="non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 Sales Order Data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76237" y="3314700"/>
            <a:ext cx="1152525" cy="3429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200" b="1" i="0" u="non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 Sales Order Report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2738436" y="3600450"/>
            <a:ext cx="1000125" cy="479821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Order History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</a:t>
            </a:r>
          </a:p>
        </p:txBody>
      </p:sp>
      <p:cxnSp>
        <p:nvCxnSpPr>
          <p:cNvPr id="227" name="Shape 227"/>
          <p:cNvCxnSpPr/>
          <p:nvPr/>
        </p:nvCxnSpPr>
        <p:spPr>
          <a:xfrm rot="10800000">
            <a:off x="4724400" y="1600200"/>
            <a:ext cx="320039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8" name="Shape 228"/>
          <p:cNvCxnSpPr/>
          <p:nvPr/>
        </p:nvCxnSpPr>
        <p:spPr>
          <a:xfrm>
            <a:off x="5410200" y="800100"/>
            <a:ext cx="0" cy="400049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29" name="Shape 229"/>
          <p:cNvCxnSpPr/>
          <p:nvPr/>
        </p:nvCxnSpPr>
        <p:spPr>
          <a:xfrm rot="10800000">
            <a:off x="5410200" y="800100"/>
            <a:ext cx="220979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5334000" y="114300"/>
            <a:ext cx="1066799" cy="5143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7543800" y="571500"/>
            <a:ext cx="685799" cy="857250"/>
          </a:xfrm>
          <a:prstGeom prst="roundRect">
            <a:avLst>
              <a:gd name="adj" fmla="val 2699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5029200" y="1143000"/>
            <a:ext cx="685799" cy="857250"/>
          </a:xfrm>
          <a:prstGeom prst="roundRect">
            <a:avLst>
              <a:gd name="adj" fmla="val 2699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3" name="Shape 233"/>
          <p:cNvGrpSpPr/>
          <p:nvPr/>
        </p:nvGrpSpPr>
        <p:grpSpPr>
          <a:xfrm>
            <a:off x="4495800" y="2628900"/>
            <a:ext cx="1371599" cy="571500"/>
            <a:chOff x="4495800" y="3505200"/>
            <a:chExt cx="1371599" cy="762000"/>
          </a:xfrm>
        </p:grpSpPr>
        <p:sp>
          <p:nvSpPr>
            <p:cNvPr id="234" name="Shape 234"/>
            <p:cNvSpPr txBox="1"/>
            <p:nvPr/>
          </p:nvSpPr>
          <p:spPr>
            <a:xfrm>
              <a:off x="4495800" y="3505200"/>
              <a:ext cx="719136" cy="7620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5214937" y="3505200"/>
              <a:ext cx="652462" cy="762000"/>
            </a:xfrm>
            <a:prstGeom prst="rtTriangle">
              <a:avLst/>
            </a:prstGeom>
            <a:solidFill>
              <a:schemeClr val="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36" name="Shape 236"/>
          <p:cNvSpPr/>
          <p:nvPr/>
        </p:nvSpPr>
        <p:spPr>
          <a:xfrm>
            <a:off x="7543800" y="2571750"/>
            <a:ext cx="685799" cy="914399"/>
          </a:xfrm>
          <a:prstGeom prst="roundRect">
            <a:avLst>
              <a:gd name="adj" fmla="val 2699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7315200" y="3886200"/>
            <a:ext cx="1066799" cy="5143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8" name="Shape 238"/>
          <p:cNvCxnSpPr/>
          <p:nvPr/>
        </p:nvCxnSpPr>
        <p:spPr>
          <a:xfrm>
            <a:off x="6400800" y="285750"/>
            <a:ext cx="1447800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>
            <a:off x="4724400" y="1600200"/>
            <a:ext cx="0" cy="1028699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0" name="Shape 240"/>
          <p:cNvCxnSpPr/>
          <p:nvPr/>
        </p:nvCxnSpPr>
        <p:spPr>
          <a:xfrm>
            <a:off x="7848600" y="285750"/>
            <a:ext cx="0" cy="3429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1" name="Shape 241"/>
          <p:cNvCxnSpPr/>
          <p:nvPr/>
        </p:nvCxnSpPr>
        <p:spPr>
          <a:xfrm>
            <a:off x="7924800" y="1600200"/>
            <a:ext cx="0" cy="97155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42" name="Shape 242"/>
          <p:cNvSpPr txBox="1"/>
          <p:nvPr/>
        </p:nvSpPr>
        <p:spPr>
          <a:xfrm>
            <a:off x="5257800" y="4514850"/>
            <a:ext cx="3590924" cy="3429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A Data Flow Diagram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5176837" y="228600"/>
            <a:ext cx="1304924" cy="252412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600" b="1" i="0" u="non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52400" y="1257300"/>
            <a:ext cx="466725" cy="3429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0" y="2857500"/>
            <a:ext cx="466725" cy="3429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0" y="3371850"/>
            <a:ext cx="466725" cy="3429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8153400" y="171450"/>
            <a:ext cx="847725" cy="43576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GB" sz="16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Orders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8001000" y="1600200"/>
            <a:ext cx="847725" cy="6191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GB" sz="16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Order Data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229600" y="3200400"/>
            <a:ext cx="847725" cy="6191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GB" sz="16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Order Report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5029200" y="2171700"/>
            <a:ext cx="1381125" cy="43576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GB" sz="16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 Sales Orders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715000" y="914400"/>
            <a:ext cx="1381125" cy="43576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GB" sz="16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 Sales Orders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7462836" y="628650"/>
            <a:ext cx="847725" cy="777477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 Sales Orders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948237" y="1143000"/>
            <a:ext cx="847725" cy="921543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 Sales Order Data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7462836" y="2571750"/>
            <a:ext cx="847725" cy="913209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 Sales Order Report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495800" y="2743200"/>
            <a:ext cx="1076324" cy="3429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Order History File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7234236" y="3943350"/>
            <a:ext cx="1304924" cy="43576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600" b="1" i="0" u="non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Manager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685800" y="185737"/>
            <a:ext cx="7772400" cy="5000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Kegunaan Model</a:t>
            </a:r>
          </a:p>
          <a:p>
            <a:pPr marL="171450" lvl="0" indent="-171450" rtl="0">
              <a:spcBef>
                <a:spcPts val="0"/>
              </a:spcBef>
              <a:buSzPct val="100000"/>
              <a:buFont typeface="Noto Sans Symbols"/>
              <a:buChar char="▪"/>
            </a:pPr>
            <a:r>
              <a:rPr lang="en-GB" sz="2800"/>
              <a:t>Keempat model mempermudah pengertian/pemahaman dan komunikasi</a:t>
            </a:r>
          </a:p>
          <a:p>
            <a:pPr marL="171450" lvl="0" indent="-171450" rtl="0">
              <a:spcBef>
                <a:spcPts val="700"/>
              </a:spcBef>
              <a:buSzPct val="100000"/>
              <a:buFont typeface="Noto Sans Symbols"/>
              <a:buChar char="▪"/>
            </a:pPr>
            <a:r>
              <a:rPr lang="en-GB" sz="2800"/>
              <a:t>Model matematika membantu memperkirakan masa depan</a:t>
            </a:r>
            <a:r>
              <a:rPr lang="en-GB" sz="2400"/>
              <a:t>.</a:t>
            </a:r>
          </a:p>
          <a:p>
            <a:pPr marL="171450" lvl="0" indent="-146050" algn="ctr" rtl="0">
              <a:lnSpc>
                <a:spcPct val="100000"/>
              </a:lnSpc>
              <a:spcBef>
                <a:spcPts val="0"/>
              </a:spcBef>
              <a:buSzPct val="75000"/>
              <a:buFont typeface="Noto Sans Symbols"/>
              <a:buChar char="▪"/>
            </a:pPr>
            <a:r>
              <a:rPr lang="en-GB" sz="32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Model Sistem Umum</a:t>
            </a:r>
          </a:p>
          <a:p>
            <a:pPr marL="171450" lvl="0" indent="-146050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Sistem Fisik</a:t>
            </a:r>
          </a:p>
          <a:p>
            <a:pPr marL="514350" lvl="1" indent="-209550" rtl="0">
              <a:spcBef>
                <a:spcPts val="56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Arus Material (Material flow)</a:t>
            </a:r>
          </a:p>
          <a:p>
            <a:pPr marL="514350" lvl="1" indent="-209550" rtl="0">
              <a:spcBef>
                <a:spcPts val="56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Arus Personil (Personnel flow)</a:t>
            </a:r>
          </a:p>
          <a:p>
            <a:pPr marL="514350" lvl="1" indent="-209550" rtl="0">
              <a:spcBef>
                <a:spcPts val="56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Arus Mesin (Machine flow)</a:t>
            </a:r>
          </a:p>
          <a:p>
            <a:pPr marL="514350" lvl="1" indent="-209550" rtl="0">
              <a:spcBef>
                <a:spcPts val="56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Arus Uang (Money flow).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635000" y="1619250"/>
            <a:ext cx="1930399" cy="819149"/>
          </a:xfrm>
          <a:prstGeom prst="parallelogram">
            <a:avLst>
              <a:gd name="adj" fmla="val 5399"/>
            </a:avLst>
          </a:prstGeom>
          <a:solidFill>
            <a:schemeClr val="lt2"/>
          </a:solidFill>
          <a:ln w="508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1812925" y="1931193"/>
            <a:ext cx="811212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1431925" y="2159793"/>
            <a:ext cx="1335086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3225800" y="1562100"/>
            <a:ext cx="2463799" cy="876300"/>
          </a:xfrm>
          <a:prstGeom prst="rect">
            <a:avLst/>
          </a:prstGeom>
          <a:solidFill>
            <a:schemeClr val="dk1"/>
          </a:solidFill>
          <a:ln w="508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6426200" y="1619250"/>
            <a:ext cx="2158999" cy="819149"/>
          </a:xfrm>
          <a:prstGeom prst="parallelogram">
            <a:avLst>
              <a:gd name="adj" fmla="val 5399"/>
            </a:avLst>
          </a:prstGeom>
          <a:solidFill>
            <a:schemeClr val="lt2"/>
          </a:solidFill>
          <a:ln w="508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9" name="Shape 279"/>
          <p:cNvCxnSpPr/>
          <p:nvPr/>
        </p:nvCxnSpPr>
        <p:spPr>
          <a:xfrm>
            <a:off x="2743200" y="1314450"/>
            <a:ext cx="3352799" cy="0"/>
          </a:xfrm>
          <a:prstGeom prst="straightConnector1">
            <a:avLst/>
          </a:prstGeom>
          <a:noFill/>
          <a:ln w="127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71436" y="1714500"/>
            <a:ext cx="1838325" cy="192881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</a:p>
        </p:txBody>
      </p:sp>
      <p:cxnSp>
        <p:nvCxnSpPr>
          <p:cNvPr id="281" name="Shape 281"/>
          <p:cNvCxnSpPr/>
          <p:nvPr/>
        </p:nvCxnSpPr>
        <p:spPr>
          <a:xfrm>
            <a:off x="2362200" y="2000250"/>
            <a:ext cx="914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82" name="Shape 282"/>
          <p:cNvCxnSpPr/>
          <p:nvPr/>
        </p:nvCxnSpPr>
        <p:spPr>
          <a:xfrm>
            <a:off x="5715000" y="1943100"/>
            <a:ext cx="990599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83" name="Shape 283"/>
          <p:cNvSpPr txBox="1"/>
          <p:nvPr/>
        </p:nvSpPr>
        <p:spPr>
          <a:xfrm>
            <a:off x="6934200" y="1771650"/>
            <a:ext cx="7867650" cy="4536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3348037" y="1657350"/>
            <a:ext cx="2219325" cy="751283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lang="en-GB" sz="2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Proses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lang="en-GB" sz="2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Transformasi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76237" y="344090"/>
            <a:ext cx="8467725" cy="478631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Impact"/>
              <a:buNone/>
            </a:pPr>
            <a:r>
              <a:rPr lang="en-GB" sz="3600" b="0" i="0" u="non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Sistem Fisik Perusahaan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609600" y="1777602"/>
            <a:ext cx="1828800" cy="451246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Input</a:t>
            </a:r>
          </a:p>
          <a:p>
            <a:pPr marL="0" marR="0" lvl="0" indent="0" algn="ctr" rtl="0">
              <a:lnSpc>
                <a:spcPct val="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GB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Sumber Daya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6705600" y="1659731"/>
            <a:ext cx="1570036" cy="56911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Output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Sumber Daya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2743200" y="1314450"/>
            <a:ext cx="0" cy="2000249"/>
          </a:xfrm>
          <a:prstGeom prst="straightConnector1">
            <a:avLst/>
          </a:prstGeom>
          <a:noFill/>
          <a:ln w="127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>
            <a:off x="2743200" y="3314700"/>
            <a:ext cx="3352799" cy="0"/>
          </a:xfrm>
          <a:prstGeom prst="straightConnector1">
            <a:avLst/>
          </a:prstGeom>
          <a:noFill/>
          <a:ln w="127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>
            <a:off x="6096000" y="1314450"/>
            <a:ext cx="0" cy="2000249"/>
          </a:xfrm>
          <a:prstGeom prst="straightConnector1">
            <a:avLst/>
          </a:prstGeom>
          <a:noFill/>
          <a:ln w="127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91" name="Shape 291"/>
          <p:cNvCxnSpPr/>
          <p:nvPr/>
        </p:nvCxnSpPr>
        <p:spPr>
          <a:xfrm flipH="1">
            <a:off x="3048000" y="3371850"/>
            <a:ext cx="609599" cy="628649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92" name="Shape 292"/>
          <p:cNvSpPr txBox="1"/>
          <p:nvPr/>
        </p:nvSpPr>
        <p:spPr>
          <a:xfrm>
            <a:off x="2193925" y="4039790"/>
            <a:ext cx="1827211" cy="616743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Boundary of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the Firm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685800" y="71437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 Konseptual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 Lingkaran Terbuka (Open-loop systems)</a:t>
            </a:r>
          </a:p>
          <a:p>
            <a:pPr marL="171450" marR="0" lvl="0" indent="-1714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 Lingkaran Tertutup (Closed-loop systems/ feedback loop)</a:t>
            </a:r>
          </a:p>
          <a:p>
            <a:pPr marL="171450" marR="0" lvl="0" indent="-1714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Pengendalian Manajemen (Management control)</a:t>
            </a:r>
          </a:p>
          <a:p>
            <a:pPr marL="171450" marR="0" lvl="0" indent="-1714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Pengolah Informasi (The information processor)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3302000" y="2705100"/>
            <a:ext cx="2463799" cy="876300"/>
          </a:xfrm>
          <a:prstGeom prst="rect">
            <a:avLst/>
          </a:prstGeom>
          <a:solidFill>
            <a:schemeClr val="lt1"/>
          </a:solidFill>
          <a:ln w="508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Proses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Transformasi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3302000" y="1276350"/>
            <a:ext cx="2463799" cy="876300"/>
          </a:xfrm>
          <a:prstGeom prst="rect">
            <a:avLst/>
          </a:prstGeom>
          <a:solidFill>
            <a:schemeClr val="lt1"/>
          </a:solidFill>
          <a:ln w="508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Mekanisme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Pengendalian</a:t>
            </a:r>
          </a:p>
        </p:txBody>
      </p:sp>
      <p:sp>
        <p:nvSpPr>
          <p:cNvPr id="317" name="Shape 317"/>
          <p:cNvSpPr/>
          <p:nvPr/>
        </p:nvSpPr>
        <p:spPr>
          <a:xfrm flipH="1">
            <a:off x="5797549" y="1490662"/>
            <a:ext cx="292100" cy="219075"/>
          </a:xfrm>
          <a:prstGeom prst="rightArrow">
            <a:avLst>
              <a:gd name="adj1" fmla="val 10799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6026150" y="1547812"/>
            <a:ext cx="2044699" cy="1047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7931150" y="1547812"/>
            <a:ext cx="139699" cy="1076325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6350" y="2633662"/>
            <a:ext cx="2578099" cy="904874"/>
          </a:xfrm>
          <a:prstGeom prst="parallelogram">
            <a:avLst>
              <a:gd name="adj" fmla="val 5399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lang="en-GB" sz="2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lang="en-GB" sz="2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Sumber daya</a:t>
            </a:r>
          </a:p>
        </p:txBody>
      </p:sp>
      <p:sp>
        <p:nvSpPr>
          <p:cNvPr id="321" name="Shape 321"/>
          <p:cNvSpPr/>
          <p:nvPr/>
        </p:nvSpPr>
        <p:spPr>
          <a:xfrm>
            <a:off x="6489700" y="2633662"/>
            <a:ext cx="2578099" cy="904874"/>
          </a:xfrm>
          <a:prstGeom prst="parallelogram">
            <a:avLst>
              <a:gd name="adj" fmla="val 5399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lang="en-GB" sz="2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lang="en-GB" sz="2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Sumber daya</a:t>
            </a:r>
          </a:p>
        </p:txBody>
      </p:sp>
      <p:sp>
        <p:nvSpPr>
          <p:cNvPr id="322" name="Shape 322"/>
          <p:cNvSpPr/>
          <p:nvPr/>
        </p:nvSpPr>
        <p:spPr>
          <a:xfrm>
            <a:off x="6445250" y="2947987"/>
            <a:ext cx="368299" cy="219075"/>
          </a:xfrm>
          <a:prstGeom prst="rightArrow">
            <a:avLst>
              <a:gd name="adj1" fmla="val 10799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2940050" y="2947987"/>
            <a:ext cx="368299" cy="219075"/>
          </a:xfrm>
          <a:prstGeom prst="rightArrow">
            <a:avLst>
              <a:gd name="adj1" fmla="val 10799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2330450" y="3005137"/>
            <a:ext cx="825499" cy="1047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5759450" y="3005137"/>
            <a:ext cx="825499" cy="1047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4251325" y="1302543"/>
            <a:ext cx="1182686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965325" y="284559"/>
            <a:ext cx="5105399" cy="478631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GB" sz="3600" b="0" i="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Sistem Lingkaran Tertutup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600200" y="1337071"/>
            <a:ext cx="1690687" cy="295275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lang="en-GB" sz="20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Umpan balik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6156325" y="1279921"/>
            <a:ext cx="1690687" cy="295275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lang="en-GB" sz="20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Umpan balik</a:t>
            </a:r>
          </a:p>
        </p:txBody>
      </p:sp>
      <p:sp>
        <p:nvSpPr>
          <p:cNvPr id="330" name="Shape 330"/>
          <p:cNvSpPr/>
          <p:nvPr/>
        </p:nvSpPr>
        <p:spPr>
          <a:xfrm>
            <a:off x="1752600" y="1657350"/>
            <a:ext cx="1449386" cy="9727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68" y="0"/>
                </a:moveTo>
                <a:lnTo>
                  <a:pt x="0" y="0"/>
                </a:lnTo>
                <a:lnTo>
                  <a:pt x="0" y="119853"/>
                </a:lnTo>
              </a:path>
            </a:pathLst>
          </a:custGeom>
          <a:noFill/>
          <a:ln w="127000" cap="rnd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3416300" y="1490662"/>
            <a:ext cx="1609725" cy="82748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lang="en-GB" sz="20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Manajemen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3416300" y="3627834"/>
            <a:ext cx="1692275" cy="82510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lang="en-GB" sz="20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Proses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lang="en-GB" sz="20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Transformasi</a:t>
            </a:r>
          </a:p>
        </p:txBody>
      </p:sp>
      <p:sp>
        <p:nvSpPr>
          <p:cNvPr id="343" name="Shape 343"/>
          <p:cNvSpPr/>
          <p:nvPr/>
        </p:nvSpPr>
        <p:spPr>
          <a:xfrm>
            <a:off x="781050" y="3627834"/>
            <a:ext cx="1695450" cy="733424"/>
          </a:xfrm>
          <a:prstGeom prst="parallelogram">
            <a:avLst>
              <a:gd name="adj" fmla="val 5138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lang="en-GB" sz="18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lang="en-GB" sz="18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Sumber daya</a:t>
            </a:r>
          </a:p>
        </p:txBody>
      </p:sp>
      <p:sp>
        <p:nvSpPr>
          <p:cNvPr id="344" name="Shape 344"/>
          <p:cNvSpPr/>
          <p:nvPr/>
        </p:nvSpPr>
        <p:spPr>
          <a:xfrm>
            <a:off x="6061075" y="3627834"/>
            <a:ext cx="1781175" cy="733424"/>
          </a:xfrm>
          <a:prstGeom prst="parallelogram">
            <a:avLst>
              <a:gd name="adj" fmla="val 5399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lang="en-GB" sz="20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lang="en-GB" sz="20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Sumber daya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>
            <a:off x="1701800" y="1857375"/>
            <a:ext cx="1708149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>
            <a:off x="7165975" y="1857375"/>
            <a:ext cx="0" cy="176569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47" name="Shape 347"/>
          <p:cNvSpPr txBox="1"/>
          <p:nvPr/>
        </p:nvSpPr>
        <p:spPr>
          <a:xfrm>
            <a:off x="1600200" y="1534715"/>
            <a:ext cx="1520825" cy="295275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Times New Roman"/>
              <a:buNone/>
            </a:pPr>
            <a:r>
              <a:rPr lang="en-GB" sz="20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Informasi</a:t>
            </a:r>
          </a:p>
        </p:txBody>
      </p:sp>
      <p:cxnSp>
        <p:nvCxnSpPr>
          <p:cNvPr id="348" name="Shape 348"/>
          <p:cNvCxnSpPr/>
          <p:nvPr/>
        </p:nvCxnSpPr>
        <p:spPr>
          <a:xfrm rot="10800000">
            <a:off x="5032375" y="1857375"/>
            <a:ext cx="2133599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49" name="Shape 349"/>
          <p:cNvCxnSpPr/>
          <p:nvPr/>
        </p:nvCxnSpPr>
        <p:spPr>
          <a:xfrm>
            <a:off x="1701800" y="1857375"/>
            <a:ext cx="0" cy="176569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50" name="Shape 350"/>
          <p:cNvCxnSpPr/>
          <p:nvPr/>
        </p:nvCxnSpPr>
        <p:spPr>
          <a:xfrm>
            <a:off x="2298700" y="3994546"/>
            <a:ext cx="111125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51" name="Shape 351"/>
          <p:cNvCxnSpPr/>
          <p:nvPr/>
        </p:nvCxnSpPr>
        <p:spPr>
          <a:xfrm>
            <a:off x="5114925" y="3994546"/>
            <a:ext cx="111125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52" name="Shape 352"/>
          <p:cNvSpPr txBox="1"/>
          <p:nvPr/>
        </p:nvSpPr>
        <p:spPr>
          <a:xfrm>
            <a:off x="5791200" y="1540668"/>
            <a:ext cx="1250950" cy="295275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Times New Roman"/>
              <a:buNone/>
            </a:pPr>
            <a:r>
              <a:rPr lang="en-GB" sz="20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Informasi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1949450" y="69056"/>
            <a:ext cx="5256211" cy="890587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GB" sz="3600" b="0" i="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Sistem Fisik Perusahaan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GB" sz="3600" b="0" i="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sebagai Sistem Terkendali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Microsoft Office PowerPoint</Application>
  <PresentationFormat>On-screen Show (16:9)</PresentationFormat>
  <Paragraphs>297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Impact</vt:lpstr>
      <vt:lpstr>Times New Roman</vt:lpstr>
      <vt:lpstr>Arial</vt:lpstr>
      <vt:lpstr>Source Code Pro</vt:lpstr>
      <vt:lpstr>Noto Sans Symbols</vt:lpstr>
      <vt:lpstr>Amatic SC</vt:lpstr>
      <vt:lpstr>Calibri</vt:lpstr>
      <vt:lpstr>beach-day</vt:lpstr>
      <vt:lpstr>Office Theme</vt:lpstr>
      <vt:lpstr>Model Sistem Umum Perusahaan</vt:lpstr>
      <vt:lpstr>Model </vt:lpstr>
      <vt:lpstr>PowerPoint Presentation</vt:lpstr>
      <vt:lpstr>PowerPoint Presentation</vt:lpstr>
      <vt:lpstr>Kegunaan Model Keempat model mempermudah pengertian/pemahaman dan komunikasi Model matematika membantu memperkirakan masa depan. Model Sistem Umum Sistem Fisik Arus Material (Material flow) Arus Personil (Personnel flow) Arus Mesin (Machine flow) Arus Uang (Money flow). </vt:lpstr>
      <vt:lpstr>PowerPoint Presentation</vt:lpstr>
      <vt:lpstr>Sistem Konseptual</vt:lpstr>
      <vt:lpstr>PowerPoint Presentation</vt:lpstr>
      <vt:lpstr>PowerPoint Presentation</vt:lpstr>
      <vt:lpstr>PowerPoint Presentation</vt:lpstr>
      <vt:lpstr>Informasi Dikumpulkan dari Seluruh Elemen Sistem Fisik</vt:lpstr>
      <vt:lpstr>PowerPoint Presentation</vt:lpstr>
      <vt:lpstr>PowerPoint Presentation</vt:lpstr>
      <vt:lpstr>PowerPoint Presentation</vt:lpstr>
      <vt:lpstr>Dimensi Informasi</vt:lpstr>
      <vt:lpstr>Sistem Konseptual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Penggunaan  Model Sistem Umum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Sistem Umum Perusahaan</dc:title>
  <cp:lastModifiedBy>Welcomp</cp:lastModifiedBy>
  <cp:revision>1</cp:revision>
  <dcterms:modified xsi:type="dcterms:W3CDTF">2019-04-01T01:11:02Z</dcterms:modified>
</cp:coreProperties>
</file>