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3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Tahoma" panose="020B0604030504040204" pitchFamily="34" charset="0"/>
      <p:regular r:id="rId31"/>
      <p:bold r:id="rId32"/>
    </p:embeddedFont>
    <p:embeddedFont>
      <p:font typeface="Bilbo" panose="020B0604020202020204" charset="0"/>
      <p:regular r:id="rId33"/>
    </p:embeddedFont>
    <p:embeddedFont>
      <p:font typeface="Impact" panose="020B0806030902050204" pitchFamily="34" charset="0"/>
      <p:regular r:id="rId34"/>
    </p:embeddedFont>
    <p:embeddedFont>
      <p:font typeface="Amatic SC" panose="020B0604020202020204" charset="0"/>
      <p:regular r:id="rId35"/>
      <p:bold r:id="rId36"/>
    </p:embeddedFont>
    <p:embeddedFont>
      <p:font typeface="Open Sans" panose="020B0604020202020204" charset="0"/>
      <p:regular r:id="rId37"/>
      <p:bold r:id="rId38"/>
      <p:italic r:id="rId39"/>
      <p:boldItalic r:id="rId40"/>
    </p:embeddedFont>
    <p:embeddedFont>
      <p:font typeface="Source Code Pro"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1398606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03494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185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25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1653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1006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786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2392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800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35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5007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46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837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2597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053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04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149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5733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47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6165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4" name="Shape 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701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2454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824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45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1277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149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07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914296" y="4343565"/>
            <a:ext cx="5029417" cy="4115131"/>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377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600" cy="2690400"/>
          </a:xfrm>
          <a:prstGeom prst="rect">
            <a:avLst/>
          </a:prstGeom>
        </p:spPr>
        <p:txBody>
          <a:bodyPr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lIns="91425" tIns="91425" rIns="91425" bIns="91425" anchor="t" anchorCtr="0"/>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0" y="0"/>
            <a:ext cx="3000000" cy="22500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57" name="Shape 57"/>
          <p:cNvSpPr txBox="1">
            <a:spLocks noGrp="1"/>
          </p:cNvSpPr>
          <p:nvPr>
            <p:ph type="body" idx="1"/>
          </p:nvPr>
        </p:nvSpPr>
        <p:spPr>
          <a:xfrm>
            <a:off x="0" y="0"/>
            <a:ext cx="3000000" cy="2250000"/>
          </a:xfrm>
          <a:prstGeom prst="rect">
            <a:avLst/>
          </a:prstGeom>
          <a:noFill/>
          <a:ln>
            <a:noFill/>
          </a:ln>
        </p:spPr>
        <p:txBody>
          <a:bodyPr lIns="91425" tIns="91425" rIns="91425" bIns="91425" anchor="t" anchorCtr="0"/>
          <a:lstStyle>
            <a:lvl1pPr marL="342900" marR="0" lvl="0" indent="-139700" algn="l" rtl="0">
              <a:lnSpc>
                <a:spcPct val="100000"/>
              </a:lnSpc>
              <a:spcBef>
                <a:spcPts val="640"/>
              </a:spcBef>
              <a:spcAft>
                <a:spcPts val="0"/>
              </a:spcAft>
              <a:buClr>
                <a:schemeClr val="dk1"/>
              </a:buClr>
              <a:buSzPct val="1000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742950" marR="0" lvl="1" indent="-107950" algn="l" rtl="0">
              <a:lnSpc>
                <a:spcPct val="100000"/>
              </a:lnSpc>
              <a:spcBef>
                <a:spcPts val="560"/>
              </a:spcBef>
              <a:spcAft>
                <a:spcPts val="0"/>
              </a:spcAft>
              <a:buClr>
                <a:schemeClr val="dk1"/>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lnSpc>
                <a:spcPct val="100000"/>
              </a:lnSpc>
              <a:spcBef>
                <a:spcPts val="480"/>
              </a:spcBef>
              <a:spcAft>
                <a:spcPts val="0"/>
              </a:spcAft>
              <a:buClr>
                <a:schemeClr val="dk1"/>
              </a:buClr>
              <a:buSzPct val="1000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429000" marR="0" lvl="6"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4800600" marR="0" lvl="7"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6629400" marR="0" lvl="8"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8" name="Shape 58"/>
          <p:cNvSpPr txBox="1">
            <a:spLocks noGrp="1"/>
          </p:cNvSpPr>
          <p:nvPr>
            <p:ph type="dt" idx="10"/>
          </p:nvPr>
        </p:nvSpPr>
        <p:spPr>
          <a:xfrm>
            <a:off x="0" y="0"/>
            <a:ext cx="3000000" cy="225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ftr" idx="11"/>
          </p:nvPr>
        </p:nvSpPr>
        <p:spPr>
          <a:xfrm>
            <a:off x="0" y="0"/>
            <a:ext cx="3000000" cy="225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sldNum" idx="12"/>
          </p:nvPr>
        </p:nvSpPr>
        <p:spPr>
          <a:xfrm>
            <a:off x="0" y="0"/>
            <a:ext cx="3000000" cy="225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None/>
            </a:pPr>
            <a:fld id="{00000000-1234-1234-1234-123412341234}" type="slidenum">
              <a:rPr lang="en-GB" sz="2400" b="0" i="0" u="none" strike="noStrike" cap="none">
                <a:solidFill>
                  <a:schemeClr val="dk1"/>
                </a:solidFill>
                <a:latin typeface="Times New Roman"/>
                <a:ea typeface="Times New Roman"/>
                <a:cs typeface="Times New Roman"/>
                <a:sym typeface="Times New Roman"/>
              </a:rPr>
              <a:t>‹#›</a:t>
            </a:fld>
            <a:endParaRPr lang="en-GB"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text on left, text on right">
    <p:spTree>
      <p:nvGrpSpPr>
        <p:cNvPr id="1" name="Shape 61"/>
        <p:cNvGrpSpPr/>
        <p:nvPr/>
      </p:nvGrpSpPr>
      <p:grpSpPr>
        <a:xfrm>
          <a:off x="0" y="0"/>
          <a:ext cx="0" cy="0"/>
          <a:chOff x="0" y="0"/>
          <a:chExt cx="0" cy="0"/>
        </a:xfrm>
      </p:grpSpPr>
      <p:sp>
        <p:nvSpPr>
          <p:cNvPr id="62" name="Shape 62"/>
          <p:cNvSpPr txBox="1">
            <a:spLocks noGrp="1"/>
          </p:cNvSpPr>
          <p:nvPr>
            <p:ph type="dt" idx="10"/>
          </p:nvPr>
        </p:nvSpPr>
        <p:spPr>
          <a:xfrm>
            <a:off x="0" y="0"/>
            <a:ext cx="3000000" cy="225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3" name="Shape 63"/>
          <p:cNvSpPr txBox="1">
            <a:spLocks noGrp="1"/>
          </p:cNvSpPr>
          <p:nvPr>
            <p:ph type="ftr" idx="11"/>
          </p:nvPr>
        </p:nvSpPr>
        <p:spPr>
          <a:xfrm>
            <a:off x="0" y="0"/>
            <a:ext cx="3000000" cy="225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sldNum" idx="12"/>
          </p:nvPr>
        </p:nvSpPr>
        <p:spPr>
          <a:xfrm>
            <a:off x="0" y="0"/>
            <a:ext cx="3000000" cy="225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None/>
            </a:pPr>
            <a:fld id="{00000000-1234-1234-1234-123412341234}" type="slidenum">
              <a:rPr lang="en-GB" sz="2400" b="0" i="0" u="none">
                <a:solidFill>
                  <a:schemeClr val="dk1"/>
                </a:solidFill>
                <a:latin typeface="Times New Roman"/>
                <a:ea typeface="Times New Roman"/>
                <a:cs typeface="Times New Roman"/>
                <a:sym typeface="Times New Roman"/>
              </a:rPr>
              <a:t>‹#›</a:t>
            </a:fld>
            <a:endParaRPr lang="en-GB" sz="2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0" y="0"/>
            <a:ext cx="3000000" cy="22500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67" name="Shape 67"/>
          <p:cNvSpPr txBox="1">
            <a:spLocks noGrp="1"/>
          </p:cNvSpPr>
          <p:nvPr>
            <p:ph type="dt" idx="10"/>
          </p:nvPr>
        </p:nvSpPr>
        <p:spPr>
          <a:xfrm>
            <a:off x="0" y="0"/>
            <a:ext cx="3000000" cy="225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8" name="Shape 68"/>
          <p:cNvSpPr txBox="1">
            <a:spLocks noGrp="1"/>
          </p:cNvSpPr>
          <p:nvPr>
            <p:ph type="ftr" idx="11"/>
          </p:nvPr>
        </p:nvSpPr>
        <p:spPr>
          <a:xfrm>
            <a:off x="0" y="0"/>
            <a:ext cx="3000000" cy="225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9" name="Shape 69"/>
          <p:cNvSpPr txBox="1">
            <a:spLocks noGrp="1"/>
          </p:cNvSpPr>
          <p:nvPr>
            <p:ph type="sldNum" idx="12"/>
          </p:nvPr>
        </p:nvSpPr>
        <p:spPr>
          <a:xfrm>
            <a:off x="0" y="0"/>
            <a:ext cx="3000000" cy="225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None/>
            </a:pPr>
            <a:fld id="{00000000-1234-1234-1234-123412341234}" type="slidenum">
              <a:rPr lang="en-GB" sz="2400" b="0" i="0" u="none">
                <a:solidFill>
                  <a:schemeClr val="dk1"/>
                </a:solidFill>
                <a:latin typeface="Times New Roman"/>
                <a:ea typeface="Times New Roman"/>
                <a:cs typeface="Times New Roman"/>
                <a:sym typeface="Times New Roman"/>
              </a:rPr>
              <a:t>‹#›</a:t>
            </a:fld>
            <a:endParaRPr lang="en-GB" sz="2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200" cy="13455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endParaRPr lang="en-GB"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Shape 53"/>
          <p:cNvSpPr txBox="1"/>
          <p:nvPr/>
        </p:nvSpPr>
        <p:spPr>
          <a:xfrm>
            <a:off x="0" y="4892277"/>
            <a:ext cx="1885950" cy="2059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Bilbo"/>
              <a:buNone/>
            </a:pPr>
            <a:r>
              <a:rPr lang="en-GB" sz="1200" b="0" i="0" u="none" strike="noStrike" cap="none">
                <a:solidFill>
                  <a:schemeClr val="dk1"/>
                </a:solidFill>
                <a:latin typeface="Bilbo"/>
                <a:ea typeface="Bilbo"/>
                <a:cs typeface="Bilbo"/>
                <a:sym typeface="Bilbo"/>
              </a:rPr>
              <a:t>Copy Right 2006</a:t>
            </a:r>
          </a:p>
        </p:txBody>
      </p:sp>
      <p:sp>
        <p:nvSpPr>
          <p:cNvPr id="54" name="Shape 54"/>
          <p:cNvSpPr txBox="1"/>
          <p:nvPr/>
        </p:nvSpPr>
        <p:spPr>
          <a:xfrm>
            <a:off x="7993061" y="4904184"/>
            <a:ext cx="1187449" cy="2059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Bilbo"/>
              <a:buNone/>
            </a:pPr>
            <a:r>
              <a:rPr lang="en-GB" sz="1200" b="0" i="0" u="none" strike="noStrike" cap="none">
                <a:solidFill>
                  <a:schemeClr val="dk1"/>
                </a:solidFill>
                <a:latin typeface="Bilbo"/>
                <a:ea typeface="Bilbo"/>
                <a:cs typeface="Bilbo"/>
                <a:sym typeface="Bilbo"/>
              </a:rPr>
              <a:t>Hal </a:t>
            </a:r>
            <a:fld id="{00000000-1234-1234-1234-123412341234}" type="slidenum">
              <a:rPr lang="en-GB" sz="1200" b="0" i="0" u="none" strike="noStrike" cap="none">
                <a:solidFill>
                  <a:schemeClr val="dk1"/>
                </a:solidFill>
                <a:latin typeface="Bilbo"/>
                <a:ea typeface="Bilbo"/>
                <a:cs typeface="Bilbo"/>
                <a:sym typeface="Bilbo"/>
              </a:rPr>
              <a:t>‹#›</a:t>
            </a:fld>
            <a:endParaRPr lang="en-GB" sz="1200" b="0" i="0" u="none" strike="noStrike" cap="none">
              <a:solidFill>
                <a:schemeClr val="dk1"/>
              </a:solidFill>
              <a:latin typeface="Bilbo"/>
              <a:ea typeface="Bilbo"/>
              <a:cs typeface="Bilbo"/>
              <a:sym typeface="Bilb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11.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16.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311700" y="392150"/>
            <a:ext cx="8520600" cy="2690400"/>
          </a:xfrm>
          <a:prstGeom prst="rect">
            <a:avLst/>
          </a:prstGeom>
        </p:spPr>
        <p:txBody>
          <a:bodyPr lIns="91425" tIns="91425" rIns="91425" bIns="91425" anchor="ctr" anchorCtr="0">
            <a:noAutofit/>
          </a:bodyPr>
          <a:lstStyle/>
          <a:p>
            <a:pPr lvl="0">
              <a:spcBef>
                <a:spcPts val="0"/>
              </a:spcBef>
              <a:buNone/>
            </a:pPr>
            <a:r>
              <a:rPr lang="en-GB" sz="6000">
                <a:latin typeface="Arial"/>
                <a:ea typeface="Arial"/>
                <a:cs typeface="Arial"/>
                <a:sym typeface="Arial"/>
              </a:rPr>
              <a:t>Dasar Pemrosesan Komputer</a:t>
            </a:r>
          </a:p>
        </p:txBody>
      </p:sp>
      <p:sp>
        <p:nvSpPr>
          <p:cNvPr id="81" name="Shape 81"/>
          <p:cNvSpPr txBox="1">
            <a:spLocks noGrp="1"/>
          </p:cNvSpPr>
          <p:nvPr>
            <p:ph type="subTitle" idx="1"/>
          </p:nvPr>
        </p:nvSpPr>
        <p:spPr>
          <a:xfrm>
            <a:off x="311700" y="3890400"/>
            <a:ext cx="8520600" cy="706200"/>
          </a:xfrm>
          <a:prstGeom prst="rect">
            <a:avLst/>
          </a:prstGeom>
        </p:spPr>
        <p:txBody>
          <a:bodyPr lIns="91425" tIns="91425" rIns="91425" bIns="91425" anchor="ctr" anchorCtr="0">
            <a:noAutofit/>
          </a:bodyPr>
          <a:lstStyle/>
          <a:p>
            <a:pPr lvl="0">
              <a:spcBef>
                <a:spcPts val="0"/>
              </a:spcBef>
              <a:buNone/>
            </a:pPr>
            <a:r>
              <a:rPr lang="en-GB"/>
              <a:t>Sistem Informasi Manajemen 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grpSp>
        <p:nvGrpSpPr>
          <p:cNvPr id="235" name="Shape 235"/>
          <p:cNvGrpSpPr/>
          <p:nvPr/>
        </p:nvGrpSpPr>
        <p:grpSpPr>
          <a:xfrm>
            <a:off x="900111" y="2263377"/>
            <a:ext cx="4524374" cy="1379933"/>
            <a:chOff x="1524000" y="4724400"/>
            <a:chExt cx="4571999" cy="1904999"/>
          </a:xfrm>
        </p:grpSpPr>
        <p:sp>
          <p:nvSpPr>
            <p:cNvPr id="236" name="Shape 236"/>
            <p:cNvSpPr txBox="1"/>
            <p:nvPr/>
          </p:nvSpPr>
          <p:spPr>
            <a:xfrm>
              <a:off x="3582987" y="4876800"/>
              <a:ext cx="2513012" cy="151923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1800" b="1" i="0" u="none">
                  <a:solidFill>
                    <a:schemeClr val="dk1"/>
                  </a:solidFill>
                  <a:latin typeface="Arial"/>
                  <a:ea typeface="Arial"/>
                  <a:cs typeface="Arial"/>
                  <a:sym typeface="Arial"/>
                </a:rPr>
                <a:t>AMD :</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AMD K6, AMD K6-2, ATHLON (AMD K7)</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Ekonomis : Duron</a:t>
              </a:r>
            </a:p>
          </p:txBody>
        </p:sp>
        <p:grpSp>
          <p:nvGrpSpPr>
            <p:cNvPr id="237" name="Shape 237"/>
            <p:cNvGrpSpPr/>
            <p:nvPr/>
          </p:nvGrpSpPr>
          <p:grpSpPr>
            <a:xfrm>
              <a:off x="1600200" y="4876800"/>
              <a:ext cx="1904999" cy="1524000"/>
              <a:chOff x="1828800" y="4648200"/>
              <a:chExt cx="1904999" cy="1524000"/>
            </a:xfrm>
          </p:grpSpPr>
          <p:pic>
            <p:nvPicPr>
              <p:cNvPr id="238" name="Shape 238"/>
              <p:cNvPicPr preferRelativeResize="0"/>
              <p:nvPr/>
            </p:nvPicPr>
            <p:blipFill rotWithShape="1">
              <a:blip r:embed="rId3">
                <a:alphaModFix/>
              </a:blip>
              <a:srcRect/>
              <a:stretch/>
            </p:blipFill>
            <p:spPr>
              <a:xfrm>
                <a:off x="1828800" y="4648200"/>
                <a:ext cx="1904999" cy="1508124"/>
              </a:xfrm>
              <a:prstGeom prst="rect">
                <a:avLst/>
              </a:prstGeom>
              <a:noFill/>
              <a:ln>
                <a:noFill/>
              </a:ln>
            </p:spPr>
          </p:pic>
          <p:sp>
            <p:nvSpPr>
              <p:cNvPr id="239" name="Shape 239"/>
              <p:cNvSpPr/>
              <p:nvPr/>
            </p:nvSpPr>
            <p:spPr>
              <a:xfrm>
                <a:off x="1828800" y="4648200"/>
                <a:ext cx="1904999" cy="1524000"/>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240" name="Shape 240"/>
            <p:cNvSpPr/>
            <p:nvPr/>
          </p:nvSpPr>
          <p:spPr>
            <a:xfrm>
              <a:off x="1524000" y="4724400"/>
              <a:ext cx="4343400" cy="1904999"/>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241" name="Shape 241"/>
          <p:cNvSpPr txBox="1"/>
          <p:nvPr/>
        </p:nvSpPr>
        <p:spPr>
          <a:xfrm>
            <a:off x="5364162" y="2139552"/>
            <a:ext cx="2714624" cy="2859881"/>
          </a:xfrm>
          <a:prstGeom prst="rect">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99"/>
              </a:buClr>
              <a:buSzPct val="25000"/>
              <a:buFont typeface="Arial"/>
              <a:buNone/>
            </a:pPr>
            <a:r>
              <a:rPr lang="en-GB" sz="1800" b="1" i="0" u="none">
                <a:solidFill>
                  <a:srgbClr val="000099"/>
                </a:solidFill>
                <a:latin typeface="Arial"/>
                <a:ea typeface="Arial"/>
                <a:cs typeface="Arial"/>
                <a:sym typeface="Arial"/>
              </a:rPr>
              <a:t>Clock Speed (MHz) :</a:t>
            </a:r>
            <a:r>
              <a:rPr lang="en-GB" sz="1800" b="0" i="0" u="none">
                <a:solidFill>
                  <a:srgbClr val="000099"/>
                </a:solidFill>
                <a:latin typeface="Arial"/>
                <a:ea typeface="Arial"/>
                <a:cs typeface="Arial"/>
                <a:sym typeface="Arial"/>
              </a:rPr>
              <a:t> </a:t>
            </a:r>
          </a:p>
          <a:p>
            <a:pPr marL="0" marR="0" lvl="0" indent="0" algn="l" rtl="0">
              <a:lnSpc>
                <a:spcPct val="100000"/>
              </a:lnSpc>
              <a:spcBef>
                <a:spcPts val="900"/>
              </a:spcBef>
              <a:spcAft>
                <a:spcPts val="0"/>
              </a:spcAft>
              <a:buClr>
                <a:srgbClr val="000099"/>
              </a:buClr>
              <a:buSzPct val="25000"/>
              <a:buFont typeface="Arial"/>
              <a:buNone/>
            </a:pPr>
            <a:r>
              <a:rPr lang="en-GB" sz="1800" b="0" i="0" u="none">
                <a:solidFill>
                  <a:srgbClr val="000099"/>
                </a:solidFill>
                <a:latin typeface="Arial"/>
                <a:ea typeface="Arial"/>
                <a:cs typeface="Arial"/>
                <a:sym typeface="Arial"/>
              </a:rPr>
              <a:t>K6 :166, 200, 233, 300</a:t>
            </a:r>
          </a:p>
          <a:p>
            <a:pPr marL="0" marR="0" lvl="0" indent="0" algn="l" rtl="0">
              <a:lnSpc>
                <a:spcPct val="100000"/>
              </a:lnSpc>
              <a:spcBef>
                <a:spcPts val="900"/>
              </a:spcBef>
              <a:spcAft>
                <a:spcPts val="0"/>
              </a:spcAft>
              <a:buClr>
                <a:srgbClr val="000099"/>
              </a:buClr>
              <a:buSzPct val="25000"/>
              <a:buFont typeface="Arial"/>
              <a:buNone/>
            </a:pPr>
            <a:r>
              <a:rPr lang="en-GB" sz="1800" b="0" i="0" u="none">
                <a:solidFill>
                  <a:srgbClr val="000099"/>
                </a:solidFill>
                <a:latin typeface="Arial"/>
                <a:ea typeface="Arial"/>
                <a:cs typeface="Arial"/>
                <a:sym typeface="Arial"/>
              </a:rPr>
              <a:t>K6-2 : 300, 450, 533,700</a:t>
            </a:r>
          </a:p>
          <a:p>
            <a:pPr marL="0" marR="0" lvl="0" indent="0" algn="l" rtl="0">
              <a:lnSpc>
                <a:spcPct val="100000"/>
              </a:lnSpc>
              <a:spcBef>
                <a:spcPts val="900"/>
              </a:spcBef>
              <a:spcAft>
                <a:spcPts val="0"/>
              </a:spcAft>
              <a:buClr>
                <a:srgbClr val="000099"/>
              </a:buClr>
              <a:buSzPct val="25000"/>
              <a:buFont typeface="Arial"/>
              <a:buNone/>
            </a:pPr>
            <a:r>
              <a:rPr lang="en-GB" sz="1800" b="0" i="0" u="none">
                <a:solidFill>
                  <a:srgbClr val="000099"/>
                </a:solidFill>
                <a:latin typeface="Arial"/>
                <a:ea typeface="Arial"/>
                <a:cs typeface="Arial"/>
                <a:sym typeface="Arial"/>
              </a:rPr>
              <a:t>Thunderbird : 900, 1000, 1200, 1300</a:t>
            </a:r>
          </a:p>
          <a:p>
            <a:pPr marL="0" marR="0" lvl="0" indent="0" algn="l" rtl="0">
              <a:lnSpc>
                <a:spcPct val="100000"/>
              </a:lnSpc>
              <a:spcBef>
                <a:spcPts val="900"/>
              </a:spcBef>
              <a:spcAft>
                <a:spcPts val="0"/>
              </a:spcAft>
              <a:buClr>
                <a:srgbClr val="000099"/>
              </a:buClr>
              <a:buSzPct val="25000"/>
              <a:buFont typeface="Arial"/>
              <a:buNone/>
            </a:pPr>
            <a:r>
              <a:rPr lang="en-GB" sz="1800" b="0" i="0" u="none">
                <a:solidFill>
                  <a:srgbClr val="000099"/>
                </a:solidFill>
                <a:latin typeface="Arial"/>
                <a:ea typeface="Arial"/>
                <a:cs typeface="Arial"/>
                <a:sym typeface="Arial"/>
              </a:rPr>
              <a:t>ATHLON : 1500, 1600, 1700, 1800, 1900, 2000, 2100</a:t>
            </a:r>
          </a:p>
          <a:p>
            <a:pPr marL="0" marR="0" lvl="0" indent="0" algn="l" rtl="0">
              <a:lnSpc>
                <a:spcPct val="100000"/>
              </a:lnSpc>
              <a:spcBef>
                <a:spcPts val="900"/>
              </a:spcBef>
              <a:spcAft>
                <a:spcPts val="0"/>
              </a:spcAft>
              <a:buClr>
                <a:srgbClr val="000099"/>
              </a:buClr>
              <a:buSzPct val="25000"/>
              <a:buFont typeface="Arial"/>
              <a:buNone/>
            </a:pPr>
            <a:r>
              <a:rPr lang="en-GB" sz="1800" b="0" i="0" u="none">
                <a:solidFill>
                  <a:srgbClr val="000099"/>
                </a:solidFill>
                <a:latin typeface="Arial"/>
                <a:ea typeface="Arial"/>
                <a:cs typeface="Arial"/>
                <a:sym typeface="Arial"/>
              </a:rPr>
              <a:t>Duron : 700,750,800,850,900,1000,1100,1200</a:t>
            </a:r>
          </a:p>
        </p:txBody>
      </p:sp>
      <p:sp>
        <p:nvSpPr>
          <p:cNvPr id="242" name="Shape 242"/>
          <p:cNvSpPr txBox="1">
            <a:spLocks noGrp="1"/>
          </p:cNvSpPr>
          <p:nvPr>
            <p:ph type="title"/>
          </p:nvPr>
        </p:nvSpPr>
        <p:spPr>
          <a:xfrm>
            <a:off x="539750" y="300037"/>
            <a:ext cx="7777200" cy="485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ahoma"/>
              <a:buNone/>
            </a:pPr>
            <a:r>
              <a:rPr lang="en-GB" sz="3600" b="1" i="0" u="none" strike="noStrike" cap="none">
                <a:solidFill>
                  <a:schemeClr val="dk1"/>
                </a:solidFill>
                <a:latin typeface="Tahoma"/>
                <a:ea typeface="Tahoma"/>
                <a:cs typeface="Tahoma"/>
                <a:sym typeface="Tahoma"/>
              </a:rPr>
              <a:t>KOMPONEN PADA CPU (cont’)</a:t>
            </a:r>
          </a:p>
        </p:txBody>
      </p:sp>
      <p:sp>
        <p:nvSpPr>
          <p:cNvPr id="243" name="Shape 243"/>
          <p:cNvSpPr txBox="1"/>
          <p:nvPr/>
        </p:nvSpPr>
        <p:spPr>
          <a:xfrm>
            <a:off x="1066800" y="762000"/>
            <a:ext cx="6477000" cy="4572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Arial"/>
                <a:ea typeface="Arial"/>
                <a:cs typeface="Arial"/>
                <a:sym typeface="Arial"/>
              </a:rPr>
              <a:t> Mikroprosessor</a:t>
            </a:r>
          </a:p>
        </p:txBody>
      </p:sp>
      <p:sp>
        <p:nvSpPr>
          <p:cNvPr id="244" name="Shape 244"/>
          <p:cNvSpPr txBox="1"/>
          <p:nvPr/>
        </p:nvSpPr>
        <p:spPr>
          <a:xfrm>
            <a:off x="827087" y="1263252"/>
            <a:ext cx="7058100" cy="616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Merupakan ‘Otak’ dari komputer, tempat segala macam proses dilaksanakan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grpSp>
        <p:nvGrpSpPr>
          <p:cNvPr id="249" name="Shape 249"/>
          <p:cNvGrpSpPr/>
          <p:nvPr/>
        </p:nvGrpSpPr>
        <p:grpSpPr>
          <a:xfrm>
            <a:off x="2971800" y="2171700"/>
            <a:ext cx="4724399" cy="1714500"/>
            <a:chOff x="3048000" y="2971800"/>
            <a:chExt cx="4724399" cy="2286000"/>
          </a:xfrm>
        </p:grpSpPr>
        <p:grpSp>
          <p:nvGrpSpPr>
            <p:cNvPr id="250" name="Shape 250"/>
            <p:cNvGrpSpPr/>
            <p:nvPr/>
          </p:nvGrpSpPr>
          <p:grpSpPr>
            <a:xfrm>
              <a:off x="3048000" y="2971800"/>
              <a:ext cx="1905000" cy="2286000"/>
              <a:chOff x="6477000" y="4191000"/>
              <a:chExt cx="1905000" cy="2286000"/>
            </a:xfrm>
          </p:grpSpPr>
          <p:sp>
            <p:nvSpPr>
              <p:cNvPr id="251" name="Shape 251"/>
              <p:cNvSpPr txBox="1"/>
              <p:nvPr/>
            </p:nvSpPr>
            <p:spPr>
              <a:xfrm>
                <a:off x="6629400" y="4267200"/>
                <a:ext cx="1752600" cy="214947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1800" b="1" i="0" u="none">
                    <a:solidFill>
                      <a:schemeClr val="dk1"/>
                    </a:solidFill>
                    <a:latin typeface="Arial"/>
                    <a:ea typeface="Arial"/>
                    <a:cs typeface="Arial"/>
                    <a:sym typeface="Arial"/>
                  </a:rPr>
                  <a:t>Alternatif </a:t>
                </a:r>
              </a:p>
              <a:p>
                <a:pPr marL="0" marR="0" lvl="0" indent="0" algn="l" rtl="0">
                  <a:lnSpc>
                    <a:spcPct val="100000"/>
                  </a:lnSpc>
                  <a:spcBef>
                    <a:spcPts val="900"/>
                  </a:spcBef>
                  <a:spcAft>
                    <a:spcPts val="0"/>
                  </a:spcAft>
                  <a:buClr>
                    <a:schemeClr val="dk1"/>
                  </a:buClr>
                  <a:buFont typeface="Times New Roman"/>
                  <a:buNone/>
                </a:pPr>
                <a:endParaRPr sz="1800" b="1" i="0" u="none">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Font typeface="Times New Roman"/>
                  <a:buNone/>
                </a:pPr>
                <a:endParaRPr sz="1400" b="1" i="0" u="none">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Font typeface="Times New Roman"/>
                  <a:buNone/>
                </a:pPr>
                <a:endParaRPr sz="1400" b="1" i="0" u="none">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Font typeface="Times New Roman"/>
                  <a:buNone/>
                </a:pPr>
                <a:endParaRPr sz="1400" b="1" i="0" u="none">
                  <a:solidFill>
                    <a:schemeClr val="dk1"/>
                  </a:solidFill>
                  <a:latin typeface="Arial"/>
                  <a:ea typeface="Arial"/>
                  <a:cs typeface="Arial"/>
                  <a:sym typeface="Arial"/>
                </a:endParaRPr>
              </a:p>
              <a:p>
                <a:pPr marL="0" marR="0" lvl="0" indent="0" algn="l" rtl="0">
                  <a:lnSpc>
                    <a:spcPct val="100000"/>
                  </a:lnSpc>
                  <a:spcBef>
                    <a:spcPts val="900"/>
                  </a:spcBef>
                  <a:spcAft>
                    <a:spcPts val="0"/>
                  </a:spcAft>
                  <a:buClr>
                    <a:schemeClr val="dk1"/>
                  </a:buClr>
                  <a:buSzPct val="25000"/>
                  <a:buFont typeface="Arial"/>
                  <a:buNone/>
                </a:pPr>
                <a:r>
                  <a:rPr lang="en-GB" sz="1800" b="1" i="0" u="none">
                    <a:solidFill>
                      <a:schemeClr val="dk1"/>
                    </a:solidFill>
                    <a:latin typeface="Arial"/>
                    <a:ea typeface="Arial"/>
                    <a:cs typeface="Arial"/>
                    <a:sym typeface="Arial"/>
                  </a:rPr>
                  <a:t>Cyrix : </a:t>
                </a:r>
                <a:r>
                  <a:rPr lang="en-GB" sz="1800" b="0" i="0" u="none">
                    <a:solidFill>
                      <a:schemeClr val="dk1"/>
                    </a:solidFill>
                    <a:latin typeface="Arial"/>
                    <a:ea typeface="Arial"/>
                    <a:cs typeface="Arial"/>
                    <a:sym typeface="Arial"/>
                  </a:rPr>
                  <a:t>VIA C3</a:t>
                </a:r>
              </a:p>
            </p:txBody>
          </p:sp>
          <p:grpSp>
            <p:nvGrpSpPr>
              <p:cNvPr id="252" name="Shape 252"/>
              <p:cNvGrpSpPr/>
              <p:nvPr/>
            </p:nvGrpSpPr>
            <p:grpSpPr>
              <a:xfrm>
                <a:off x="6629400" y="4648200"/>
                <a:ext cx="1600199" cy="1387474"/>
                <a:chOff x="6781800" y="4343400"/>
                <a:chExt cx="1600199" cy="1387474"/>
              </a:xfrm>
            </p:grpSpPr>
            <p:pic>
              <p:nvPicPr>
                <p:cNvPr id="253" name="Shape 253"/>
                <p:cNvPicPr preferRelativeResize="0"/>
                <p:nvPr/>
              </p:nvPicPr>
              <p:blipFill rotWithShape="1">
                <a:blip r:embed="rId3">
                  <a:alphaModFix/>
                </a:blip>
                <a:srcRect/>
                <a:stretch/>
              </p:blipFill>
              <p:spPr>
                <a:xfrm>
                  <a:off x="6781800" y="4343400"/>
                  <a:ext cx="1600199" cy="1387474"/>
                </a:xfrm>
                <a:prstGeom prst="rect">
                  <a:avLst/>
                </a:prstGeom>
                <a:noFill/>
                <a:ln>
                  <a:noFill/>
                </a:ln>
              </p:spPr>
            </p:pic>
            <p:sp>
              <p:nvSpPr>
                <p:cNvPr id="254" name="Shape 254"/>
                <p:cNvSpPr/>
                <p:nvPr/>
              </p:nvSpPr>
              <p:spPr>
                <a:xfrm>
                  <a:off x="6781800" y="4343400"/>
                  <a:ext cx="1600199" cy="1371599"/>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255" name="Shape 255"/>
              <p:cNvSpPr/>
              <p:nvPr/>
            </p:nvSpPr>
            <p:spPr>
              <a:xfrm>
                <a:off x="6477000" y="4191000"/>
                <a:ext cx="1904999" cy="2286000"/>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256" name="Shape 256"/>
            <p:cNvSpPr/>
            <p:nvPr/>
          </p:nvSpPr>
          <p:spPr>
            <a:xfrm>
              <a:off x="5029200" y="3505200"/>
              <a:ext cx="2743199" cy="1219199"/>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7" name="Shape 257"/>
            <p:cNvSpPr txBox="1"/>
            <p:nvPr/>
          </p:nvSpPr>
          <p:spPr>
            <a:xfrm>
              <a:off x="5029200" y="3581400"/>
              <a:ext cx="2666999" cy="14668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99"/>
                </a:buClr>
                <a:buSzPct val="25000"/>
                <a:buFont typeface="Arial"/>
                <a:buNone/>
              </a:pPr>
              <a:r>
                <a:rPr lang="en-GB" sz="1800" b="1" i="0" u="none">
                  <a:solidFill>
                    <a:srgbClr val="000099"/>
                  </a:solidFill>
                  <a:latin typeface="Arial"/>
                  <a:ea typeface="Arial"/>
                  <a:cs typeface="Arial"/>
                  <a:sym typeface="Arial"/>
                </a:rPr>
                <a:t>Clock Speed (MHz) :</a:t>
              </a:r>
              <a:r>
                <a:rPr lang="en-GB" sz="1800" b="0" i="0" u="none">
                  <a:solidFill>
                    <a:srgbClr val="000099"/>
                  </a:solidFill>
                  <a:latin typeface="Arial"/>
                  <a:ea typeface="Arial"/>
                  <a:cs typeface="Arial"/>
                  <a:sym typeface="Arial"/>
                </a:rPr>
                <a:t> </a:t>
              </a:r>
            </a:p>
            <a:p>
              <a:pPr marL="0" marR="0" lvl="0" indent="0" algn="l" rtl="0">
                <a:lnSpc>
                  <a:spcPct val="100000"/>
                </a:lnSpc>
                <a:spcBef>
                  <a:spcPts val="900"/>
                </a:spcBef>
                <a:spcAft>
                  <a:spcPts val="0"/>
                </a:spcAft>
                <a:buClr>
                  <a:srgbClr val="000099"/>
                </a:buClr>
                <a:buSzPct val="25000"/>
                <a:buFont typeface="Arial"/>
                <a:buNone/>
              </a:pPr>
              <a:r>
                <a:rPr lang="en-GB" sz="1800" b="0" i="0" u="none">
                  <a:solidFill>
                    <a:srgbClr val="000099"/>
                  </a:solidFill>
                  <a:latin typeface="Arial"/>
                  <a:ea typeface="Arial"/>
                  <a:cs typeface="Arial"/>
                  <a:sym typeface="Arial"/>
                </a:rPr>
                <a:t>Cyrix :333, 700, 733, 750, 800, 933</a:t>
              </a:r>
            </a:p>
            <a:p>
              <a:pPr marL="0" marR="0" lvl="0" indent="0" algn="l" rtl="0">
                <a:lnSpc>
                  <a:spcPct val="100000"/>
                </a:lnSpc>
                <a:spcBef>
                  <a:spcPts val="0"/>
                </a:spcBef>
                <a:spcAft>
                  <a:spcPts val="0"/>
                </a:spcAft>
                <a:buNone/>
              </a:pPr>
              <a:endParaRPr sz="1800" b="0" i="0" u="none">
                <a:solidFill>
                  <a:srgbClr val="000099"/>
                </a:solidFill>
                <a:latin typeface="Arial"/>
                <a:ea typeface="Arial"/>
                <a:cs typeface="Arial"/>
                <a:sym typeface="Arial"/>
              </a:endParaRPr>
            </a:p>
          </p:txBody>
        </p:sp>
      </p:grpSp>
      <p:sp>
        <p:nvSpPr>
          <p:cNvPr id="258" name="Shape 258"/>
          <p:cNvSpPr txBox="1">
            <a:spLocks noGrp="1"/>
          </p:cNvSpPr>
          <p:nvPr>
            <p:ph type="title"/>
          </p:nvPr>
        </p:nvSpPr>
        <p:spPr>
          <a:xfrm>
            <a:off x="539750" y="376237"/>
            <a:ext cx="7777200" cy="485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ahoma"/>
              <a:buNone/>
            </a:pPr>
            <a:r>
              <a:rPr lang="en-GB" sz="3600" b="1" i="0" u="none" strike="noStrike" cap="none">
                <a:solidFill>
                  <a:schemeClr val="dk1"/>
                </a:solidFill>
                <a:latin typeface="Tahoma"/>
                <a:ea typeface="Tahoma"/>
                <a:cs typeface="Tahoma"/>
                <a:sym typeface="Tahoma"/>
              </a:rPr>
              <a:t>KOMPONEN PADA CPU (cont’)</a:t>
            </a:r>
          </a:p>
        </p:txBody>
      </p:sp>
      <p:sp>
        <p:nvSpPr>
          <p:cNvPr id="259" name="Shape 259"/>
          <p:cNvSpPr txBox="1"/>
          <p:nvPr/>
        </p:nvSpPr>
        <p:spPr>
          <a:xfrm>
            <a:off x="1066800" y="838200"/>
            <a:ext cx="6477000" cy="4572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Arial"/>
                <a:ea typeface="Arial"/>
                <a:cs typeface="Arial"/>
                <a:sym typeface="Arial"/>
              </a:rPr>
              <a:t> Mikroprosessor</a:t>
            </a:r>
          </a:p>
        </p:txBody>
      </p:sp>
      <p:sp>
        <p:nvSpPr>
          <p:cNvPr id="260" name="Shape 260"/>
          <p:cNvSpPr txBox="1"/>
          <p:nvPr/>
        </p:nvSpPr>
        <p:spPr>
          <a:xfrm>
            <a:off x="827087" y="1339452"/>
            <a:ext cx="7058100" cy="616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Merupakan ‘Otak’ dari komputer, tempat segala macam proses dilaksanakan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Shape 265"/>
          <p:cNvSpPr txBox="1"/>
          <p:nvPr/>
        </p:nvSpPr>
        <p:spPr>
          <a:xfrm>
            <a:off x="990600" y="990600"/>
            <a:ext cx="7391400" cy="5142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Arial"/>
                <a:ea typeface="Arial"/>
                <a:cs typeface="Arial"/>
                <a:sym typeface="Arial"/>
              </a:rPr>
              <a:t>Memori Utama</a:t>
            </a:r>
          </a:p>
        </p:txBody>
      </p:sp>
      <p:sp>
        <p:nvSpPr>
          <p:cNvPr id="266" name="Shape 266"/>
          <p:cNvSpPr txBox="1">
            <a:spLocks noGrp="1"/>
          </p:cNvSpPr>
          <p:nvPr>
            <p:ph type="title"/>
          </p:nvPr>
        </p:nvSpPr>
        <p:spPr>
          <a:xfrm>
            <a:off x="900112" y="636984"/>
            <a:ext cx="7488300" cy="285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Tahoma"/>
              <a:buNone/>
            </a:pPr>
            <a:r>
              <a:rPr lang="en-GB" sz="3600" b="1" i="0" u="none" strike="noStrike" cap="none">
                <a:solidFill>
                  <a:schemeClr val="dk1"/>
                </a:solidFill>
                <a:latin typeface="Tahoma"/>
                <a:ea typeface="Tahoma"/>
                <a:cs typeface="Tahoma"/>
                <a:sym typeface="Tahoma"/>
              </a:rPr>
              <a:t>KOMPONEN PADA CPU (cont’)</a:t>
            </a:r>
          </a:p>
        </p:txBody>
      </p:sp>
      <p:sp>
        <p:nvSpPr>
          <p:cNvPr id="267" name="Shape 267"/>
          <p:cNvSpPr txBox="1"/>
          <p:nvPr/>
        </p:nvSpPr>
        <p:spPr>
          <a:xfrm>
            <a:off x="323850" y="1475183"/>
            <a:ext cx="8496300" cy="890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Perangkat yang bertugas membantu prosesor untuk menampung data agar selalu siap untuk dapat diakses oleh prosesor</a:t>
            </a:r>
          </a:p>
        </p:txBody>
      </p:sp>
      <p:grpSp>
        <p:nvGrpSpPr>
          <p:cNvPr id="268" name="Shape 268"/>
          <p:cNvGrpSpPr/>
          <p:nvPr/>
        </p:nvGrpSpPr>
        <p:grpSpPr>
          <a:xfrm>
            <a:off x="1600200" y="2218134"/>
            <a:ext cx="7129462" cy="2686049"/>
            <a:chOff x="1524000" y="2514600"/>
            <a:chExt cx="7129462" cy="3581399"/>
          </a:xfrm>
        </p:grpSpPr>
        <p:sp>
          <p:nvSpPr>
            <p:cNvPr id="269" name="Shape 269"/>
            <p:cNvSpPr txBox="1"/>
            <p:nvPr/>
          </p:nvSpPr>
          <p:spPr>
            <a:xfrm>
              <a:off x="1524000" y="2667000"/>
              <a:ext cx="2438399" cy="33877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Open Sans"/>
                <a:buNone/>
              </a:pPr>
              <a:r>
                <a:rPr lang="en-GB" sz="1500" b="1" i="0" u="none">
                  <a:solidFill>
                    <a:schemeClr val="dk1"/>
                  </a:solidFill>
                  <a:latin typeface="Open Sans"/>
                  <a:ea typeface="Open Sans"/>
                  <a:cs typeface="Open Sans"/>
                  <a:sym typeface="Open Sans"/>
                </a:rPr>
                <a:t>RAM</a:t>
              </a:r>
              <a:r>
                <a:rPr lang="en-GB" sz="1500" b="0" i="0" u="none">
                  <a:solidFill>
                    <a:schemeClr val="dk1"/>
                  </a:solidFill>
                  <a:latin typeface="Open Sans"/>
                  <a:ea typeface="Open Sans"/>
                  <a:cs typeface="Open Sans"/>
                  <a:sym typeface="Open Sans"/>
                </a:rPr>
                <a:t> </a:t>
              </a:r>
            </a:p>
            <a:p>
              <a:pPr marL="0" marR="0" lvl="0" indent="0" algn="l" rtl="0">
                <a:lnSpc>
                  <a:spcPct val="100000"/>
                </a:lnSpc>
                <a:spcBef>
                  <a:spcPts val="0"/>
                </a:spcBef>
                <a:spcAft>
                  <a:spcPts val="0"/>
                </a:spcAft>
                <a:buClr>
                  <a:schemeClr val="dk1"/>
                </a:buClr>
                <a:buSzPct val="25000"/>
                <a:buFont typeface="Open Sans"/>
                <a:buNone/>
              </a:pPr>
              <a:r>
                <a:rPr lang="en-GB" sz="1500" b="0" i="0" u="none">
                  <a:solidFill>
                    <a:schemeClr val="dk1"/>
                  </a:solidFill>
                  <a:latin typeface="Open Sans"/>
                  <a:ea typeface="Open Sans"/>
                  <a:cs typeface="Open Sans"/>
                  <a:sym typeface="Open Sans"/>
                </a:rPr>
                <a:t>Memori bertipe volatil, yaitu data akan hilang kalau komputer dimatikan. Dapat ditulisi dan dibaca, fungsi utamanya adalah sebagai penyimpan sementara data dan program saat komputer digunakan.</a:t>
              </a:r>
            </a:p>
          </p:txBody>
        </p:sp>
        <p:pic>
          <p:nvPicPr>
            <p:cNvPr id="270" name="Shape 270"/>
            <p:cNvPicPr preferRelativeResize="0"/>
            <p:nvPr/>
          </p:nvPicPr>
          <p:blipFill rotWithShape="1">
            <a:blip r:embed="rId3">
              <a:alphaModFix/>
            </a:blip>
            <a:srcRect/>
            <a:stretch/>
          </p:blipFill>
          <p:spPr>
            <a:xfrm>
              <a:off x="6172200" y="2514600"/>
              <a:ext cx="2481262" cy="2571749"/>
            </a:xfrm>
            <a:prstGeom prst="rect">
              <a:avLst/>
            </a:prstGeom>
            <a:noFill/>
            <a:ln>
              <a:noFill/>
            </a:ln>
          </p:spPr>
        </p:pic>
        <p:sp>
          <p:nvSpPr>
            <p:cNvPr id="271" name="Shape 271"/>
            <p:cNvSpPr/>
            <p:nvPr/>
          </p:nvSpPr>
          <p:spPr>
            <a:xfrm>
              <a:off x="3886200" y="2514600"/>
              <a:ext cx="2133599" cy="3581399"/>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2" name="Shape 272"/>
            <p:cNvSpPr txBox="1"/>
            <p:nvPr/>
          </p:nvSpPr>
          <p:spPr>
            <a:xfrm>
              <a:off x="3962400" y="2514600"/>
              <a:ext cx="2057400" cy="34528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1300" b="1" i="0" u="none">
                  <a:solidFill>
                    <a:schemeClr val="dk1"/>
                  </a:solidFill>
                  <a:latin typeface="Arial"/>
                  <a:ea typeface="Arial"/>
                  <a:cs typeface="Arial"/>
                  <a:sym typeface="Arial"/>
                </a:rPr>
                <a:t>Tipe RAM</a:t>
              </a:r>
            </a:p>
            <a:p>
              <a:pPr marL="0" marR="0" lvl="0" indent="0" algn="l" rtl="0">
                <a:lnSpc>
                  <a:spcPct val="100000"/>
                </a:lnSpc>
                <a:spcBef>
                  <a:spcPts val="800"/>
                </a:spcBef>
                <a:spcAft>
                  <a:spcPts val="0"/>
                </a:spcAft>
                <a:buClr>
                  <a:schemeClr val="dk1"/>
                </a:buClr>
                <a:buSzPct val="25000"/>
                <a:buFont typeface="Arial"/>
                <a:buNone/>
              </a:pPr>
              <a:r>
                <a:rPr lang="en-GB" sz="1300" b="1" i="1" u="none">
                  <a:solidFill>
                    <a:schemeClr val="dk1"/>
                  </a:solidFill>
                  <a:latin typeface="Arial"/>
                  <a:ea typeface="Arial"/>
                  <a:cs typeface="Arial"/>
                  <a:sym typeface="Arial"/>
                </a:rPr>
                <a:t>66Mhz :</a:t>
              </a:r>
            </a:p>
            <a:p>
              <a:pPr marL="0" marR="0" lvl="0" indent="0" algn="l" rtl="0">
                <a:lnSpc>
                  <a:spcPct val="100000"/>
                </a:lnSpc>
                <a:spcBef>
                  <a:spcPts val="800"/>
                </a:spcBef>
                <a:spcAft>
                  <a:spcPts val="0"/>
                </a:spcAft>
                <a:buClr>
                  <a:schemeClr val="dk1"/>
                </a:buClr>
                <a:buSzPct val="25000"/>
                <a:buFont typeface="Arial"/>
                <a:buNone/>
              </a:pPr>
              <a:r>
                <a:rPr lang="en-GB" sz="1300" b="0" i="0" u="none">
                  <a:solidFill>
                    <a:schemeClr val="dk1"/>
                  </a:solidFill>
                  <a:latin typeface="Arial"/>
                  <a:ea typeface="Arial"/>
                  <a:cs typeface="Arial"/>
                  <a:sym typeface="Arial"/>
                </a:rPr>
                <a:t>DIMM (30 pin)</a:t>
              </a:r>
            </a:p>
            <a:p>
              <a:pPr marL="0" marR="0" lvl="0" indent="0" algn="l" rtl="0">
                <a:lnSpc>
                  <a:spcPct val="100000"/>
                </a:lnSpc>
                <a:spcBef>
                  <a:spcPts val="800"/>
                </a:spcBef>
                <a:spcAft>
                  <a:spcPts val="0"/>
                </a:spcAft>
                <a:buClr>
                  <a:schemeClr val="dk1"/>
                </a:buClr>
                <a:buSzPct val="25000"/>
                <a:buFont typeface="Arial"/>
                <a:buNone/>
              </a:pPr>
              <a:r>
                <a:rPr lang="en-GB" sz="1300" b="0" i="0" u="none">
                  <a:solidFill>
                    <a:schemeClr val="dk1"/>
                  </a:solidFill>
                  <a:latin typeface="Arial"/>
                  <a:ea typeface="Arial"/>
                  <a:cs typeface="Arial"/>
                  <a:sym typeface="Arial"/>
                </a:rPr>
                <a:t>Edo RAM (72 pin)</a:t>
              </a:r>
            </a:p>
            <a:p>
              <a:pPr marL="0" marR="0" lvl="0" indent="0" algn="l" rtl="0">
                <a:lnSpc>
                  <a:spcPct val="100000"/>
                </a:lnSpc>
                <a:spcBef>
                  <a:spcPts val="800"/>
                </a:spcBef>
                <a:spcAft>
                  <a:spcPts val="0"/>
                </a:spcAft>
                <a:buClr>
                  <a:schemeClr val="dk1"/>
                </a:buClr>
                <a:buSzPct val="25000"/>
                <a:buFont typeface="Arial"/>
                <a:buNone/>
              </a:pPr>
              <a:r>
                <a:rPr lang="en-GB" sz="1300" b="1" i="1" u="none">
                  <a:solidFill>
                    <a:schemeClr val="dk1"/>
                  </a:solidFill>
                  <a:latin typeface="Arial"/>
                  <a:ea typeface="Arial"/>
                  <a:cs typeface="Arial"/>
                  <a:sym typeface="Arial"/>
                </a:rPr>
                <a:t>100, 133, 200, 266 Mhz :</a:t>
              </a:r>
            </a:p>
            <a:p>
              <a:pPr marL="0" marR="0" lvl="0" indent="0" algn="l" rtl="0">
                <a:lnSpc>
                  <a:spcPct val="100000"/>
                </a:lnSpc>
                <a:spcBef>
                  <a:spcPts val="800"/>
                </a:spcBef>
                <a:spcAft>
                  <a:spcPts val="0"/>
                </a:spcAft>
                <a:buClr>
                  <a:schemeClr val="dk1"/>
                </a:buClr>
                <a:buSzPct val="25000"/>
                <a:buFont typeface="Arial"/>
                <a:buNone/>
              </a:pPr>
              <a:r>
                <a:rPr lang="en-GB" sz="1300" b="0" i="0" u="none">
                  <a:solidFill>
                    <a:schemeClr val="dk1"/>
                  </a:solidFill>
                  <a:latin typeface="Arial"/>
                  <a:ea typeface="Arial"/>
                  <a:cs typeface="Arial"/>
                  <a:sym typeface="Arial"/>
                </a:rPr>
                <a:t>SDRAM </a:t>
              </a:r>
            </a:p>
            <a:p>
              <a:pPr marL="0" marR="0" lvl="0" indent="0" algn="l" rtl="0">
                <a:lnSpc>
                  <a:spcPct val="100000"/>
                </a:lnSpc>
                <a:spcBef>
                  <a:spcPts val="800"/>
                </a:spcBef>
                <a:spcAft>
                  <a:spcPts val="0"/>
                </a:spcAft>
                <a:buClr>
                  <a:schemeClr val="dk1"/>
                </a:buClr>
                <a:buSzPct val="25000"/>
                <a:buFont typeface="Arial"/>
                <a:buNone/>
              </a:pPr>
              <a:r>
                <a:rPr lang="en-GB" sz="1300" b="1" i="1" u="none">
                  <a:solidFill>
                    <a:schemeClr val="dk1"/>
                  </a:solidFill>
                  <a:latin typeface="Arial"/>
                  <a:ea typeface="Arial"/>
                  <a:cs typeface="Arial"/>
                  <a:sym typeface="Arial"/>
                </a:rPr>
                <a:t>200, 266, 333, 400 Mhz :</a:t>
              </a:r>
            </a:p>
            <a:p>
              <a:pPr marL="0" marR="0" lvl="0" indent="0" algn="l" rtl="0">
                <a:lnSpc>
                  <a:spcPct val="100000"/>
                </a:lnSpc>
                <a:spcBef>
                  <a:spcPts val="800"/>
                </a:spcBef>
                <a:spcAft>
                  <a:spcPts val="0"/>
                </a:spcAft>
                <a:buClr>
                  <a:schemeClr val="dk1"/>
                </a:buClr>
                <a:buSzPct val="25000"/>
                <a:buFont typeface="Arial"/>
                <a:buNone/>
              </a:pPr>
              <a:r>
                <a:rPr lang="en-GB" sz="1300" b="0" i="0" u="none">
                  <a:solidFill>
                    <a:schemeClr val="dk1"/>
                  </a:solidFill>
                  <a:latin typeface="Arial"/>
                  <a:ea typeface="Arial"/>
                  <a:cs typeface="Arial"/>
                  <a:sym typeface="Arial"/>
                </a:rPr>
                <a:t>DDR</a:t>
              </a:r>
            </a:p>
          </p:txBody>
        </p: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Shape 277"/>
          <p:cNvSpPr txBox="1"/>
          <p:nvPr/>
        </p:nvSpPr>
        <p:spPr>
          <a:xfrm>
            <a:off x="990600" y="1143000"/>
            <a:ext cx="7391399" cy="514349"/>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Arial"/>
                <a:ea typeface="Arial"/>
                <a:cs typeface="Arial"/>
                <a:sym typeface="Arial"/>
              </a:rPr>
              <a:t>Memori Utama</a:t>
            </a:r>
          </a:p>
        </p:txBody>
      </p:sp>
      <p:sp>
        <p:nvSpPr>
          <p:cNvPr id="278" name="Shape 278"/>
          <p:cNvSpPr txBox="1">
            <a:spLocks noGrp="1"/>
          </p:cNvSpPr>
          <p:nvPr>
            <p:ph type="title"/>
          </p:nvPr>
        </p:nvSpPr>
        <p:spPr>
          <a:xfrm>
            <a:off x="900112" y="789384"/>
            <a:ext cx="7488236" cy="28575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Tahoma"/>
              <a:buNone/>
            </a:pPr>
            <a:r>
              <a:rPr lang="en-GB" sz="3600" b="1" i="0" u="none" strike="noStrike" cap="none">
                <a:solidFill>
                  <a:schemeClr val="dk1"/>
                </a:solidFill>
                <a:latin typeface="Tahoma"/>
                <a:ea typeface="Tahoma"/>
                <a:cs typeface="Tahoma"/>
                <a:sym typeface="Tahoma"/>
              </a:rPr>
              <a:t>KOMPONEN PADA CPU (cont’)</a:t>
            </a:r>
          </a:p>
        </p:txBody>
      </p:sp>
      <p:grpSp>
        <p:nvGrpSpPr>
          <p:cNvPr id="279" name="Shape 279"/>
          <p:cNvGrpSpPr/>
          <p:nvPr/>
        </p:nvGrpSpPr>
        <p:grpSpPr>
          <a:xfrm>
            <a:off x="2133600" y="2343137"/>
            <a:ext cx="6172200" cy="2114549"/>
            <a:chOff x="1524000" y="2666983"/>
            <a:chExt cx="6172200" cy="2819400"/>
          </a:xfrm>
        </p:grpSpPr>
        <p:sp>
          <p:nvSpPr>
            <p:cNvPr id="280" name="Shape 280"/>
            <p:cNvSpPr/>
            <p:nvPr/>
          </p:nvSpPr>
          <p:spPr>
            <a:xfrm>
              <a:off x="3962400" y="2666983"/>
              <a:ext cx="3733800" cy="2819400"/>
            </a:xfrm>
            <a:prstGeom prst="rect">
              <a:avLst/>
            </a:prstGeom>
            <a:solidFill>
              <a:srgbClr val="FFFF99"/>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281" name="Shape 281"/>
            <p:cNvGrpSpPr/>
            <p:nvPr/>
          </p:nvGrpSpPr>
          <p:grpSpPr>
            <a:xfrm>
              <a:off x="1524000" y="2667000"/>
              <a:ext cx="5943600" cy="2292300"/>
              <a:chOff x="1524000" y="2667000"/>
              <a:chExt cx="5943600" cy="2292300"/>
            </a:xfrm>
          </p:grpSpPr>
          <p:sp>
            <p:nvSpPr>
              <p:cNvPr id="282" name="Shape 282"/>
              <p:cNvSpPr txBox="1"/>
              <p:nvPr/>
            </p:nvSpPr>
            <p:spPr>
              <a:xfrm>
                <a:off x="1524000" y="2667000"/>
                <a:ext cx="2362200"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83" name="Shape 283"/>
              <p:cNvSpPr txBox="1"/>
              <p:nvPr/>
            </p:nvSpPr>
            <p:spPr>
              <a:xfrm>
                <a:off x="3962400" y="2667000"/>
                <a:ext cx="3505200" cy="22923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1800" b="1" i="0" u="none">
                    <a:solidFill>
                      <a:schemeClr val="dk1"/>
                    </a:solidFill>
                    <a:latin typeface="Arial"/>
                    <a:ea typeface="Arial"/>
                    <a:cs typeface="Arial"/>
                    <a:sym typeface="Arial"/>
                  </a:rPr>
                  <a:t>ROM</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Read Only Memory</a:t>
                </a:r>
              </a:p>
              <a:p>
                <a:pPr marL="0" marR="0" lvl="0" indent="0" algn="l" rtl="0">
                  <a:lnSpc>
                    <a:spcPct val="100000"/>
                  </a:lnSpc>
                  <a:spcBef>
                    <a:spcPts val="900"/>
                  </a:spcBef>
                  <a:spcAft>
                    <a:spcPts val="0"/>
                  </a:spcAft>
                  <a:buClr>
                    <a:schemeClr val="dk1"/>
                  </a:buClr>
                  <a:buSzPct val="25000"/>
                  <a:buFont typeface="Arial"/>
                  <a:buNone/>
                </a:pPr>
                <a:r>
                  <a:rPr lang="en-GB" sz="1800" b="1" i="0" u="none">
                    <a:solidFill>
                      <a:schemeClr val="dk1"/>
                    </a:solidFill>
                    <a:latin typeface="Arial"/>
                    <a:ea typeface="Arial"/>
                    <a:cs typeface="Arial"/>
                    <a:sym typeface="Arial"/>
                  </a:rPr>
                  <a:t>EPROM </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Erase Programable ROM</a:t>
                </a:r>
              </a:p>
              <a:p>
                <a:pPr marL="0" marR="0" lvl="0" indent="0" algn="l" rtl="0">
                  <a:lnSpc>
                    <a:spcPct val="100000"/>
                  </a:lnSpc>
                  <a:spcBef>
                    <a:spcPts val="900"/>
                  </a:spcBef>
                  <a:spcAft>
                    <a:spcPts val="0"/>
                  </a:spcAft>
                  <a:buClr>
                    <a:schemeClr val="dk1"/>
                  </a:buClr>
                  <a:buSzPct val="25000"/>
                  <a:buFont typeface="Arial"/>
                  <a:buNone/>
                </a:pPr>
                <a:r>
                  <a:rPr lang="en-GB" sz="1800" b="1" i="0" u="none">
                    <a:solidFill>
                      <a:schemeClr val="dk1"/>
                    </a:solidFill>
                    <a:latin typeface="Arial"/>
                    <a:ea typeface="Arial"/>
                    <a:cs typeface="Arial"/>
                    <a:sym typeface="Arial"/>
                  </a:rPr>
                  <a:t>EEPROM </a:t>
                </a:r>
                <a:r>
                  <a:rPr lang="en-GB" sz="1800" b="0" i="0" u="none">
                    <a:solidFill>
                      <a:schemeClr val="dk1"/>
                    </a:solidFill>
                    <a:latin typeface="Arial"/>
                    <a:ea typeface="Arial"/>
                    <a:cs typeface="Arial"/>
                    <a:sym typeface="Arial"/>
                  </a:rPr>
                  <a:t>Electrical Erase Programable ROM) – flash ROM</a:t>
                </a:r>
              </a:p>
            </p:txBody>
          </p:sp>
        </p:grpSp>
      </p:gr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457200" y="800100"/>
            <a:ext cx="8229600" cy="3794521"/>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Tahoma"/>
              <a:buNone/>
            </a:pPr>
            <a:r>
              <a:rPr lang="en-GB" sz="3200" b="1" i="0" u="none" strike="noStrike" cap="none">
                <a:solidFill>
                  <a:schemeClr val="dk1"/>
                </a:solidFill>
                <a:latin typeface="Tahoma"/>
                <a:ea typeface="Tahoma"/>
                <a:cs typeface="Tahoma"/>
                <a:sym typeface="Tahoma"/>
              </a:rPr>
              <a:t>ROM </a:t>
            </a:r>
          </a:p>
          <a:p>
            <a:pPr marL="342900" marR="0" lvl="0" indent="-342900" algn="l" rtl="0">
              <a:lnSpc>
                <a:spcPct val="100000"/>
              </a:lnSpc>
              <a:spcBef>
                <a:spcPts val="640"/>
              </a:spcBef>
              <a:spcAft>
                <a:spcPts val="0"/>
              </a:spcAft>
              <a:buClr>
                <a:schemeClr val="dk1"/>
              </a:buClr>
              <a:buSzPct val="25000"/>
              <a:buFont typeface="Tahoma"/>
              <a:buNone/>
            </a:pPr>
            <a:r>
              <a:rPr lang="en-GB" sz="3200" b="0" i="0" u="none" strike="noStrike" cap="none">
                <a:solidFill>
                  <a:schemeClr val="dk1"/>
                </a:solidFill>
                <a:latin typeface="Tahoma"/>
                <a:ea typeface="Tahoma"/>
                <a:cs typeface="Tahoma"/>
                <a:sym typeface="Tahoma"/>
              </a:rPr>
              <a:t>   Memori bertipe non-volatil, yaitu data tidak akan hilang kalau komputer dimatikan. Hanya dapat dibaca, fungsi utamanya adalah sebagai penyimpan program yang dibutuhkan untuk pengendalian funsgsi-fungsi dasar komputer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Shape 293"/>
          <p:cNvSpPr txBox="1"/>
          <p:nvPr/>
        </p:nvSpPr>
        <p:spPr>
          <a:xfrm>
            <a:off x="838200" y="1095375"/>
            <a:ext cx="6629400" cy="4572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Arial"/>
                <a:ea typeface="Arial"/>
                <a:cs typeface="Arial"/>
                <a:sym typeface="Arial"/>
              </a:rPr>
              <a:t> I/O Controller &amp; Connector</a:t>
            </a:r>
          </a:p>
        </p:txBody>
      </p:sp>
      <p:sp>
        <p:nvSpPr>
          <p:cNvPr id="294" name="Shape 294"/>
          <p:cNvSpPr txBox="1">
            <a:spLocks noGrp="1"/>
          </p:cNvSpPr>
          <p:nvPr>
            <p:ph type="title"/>
          </p:nvPr>
        </p:nvSpPr>
        <p:spPr>
          <a:xfrm>
            <a:off x="684212" y="457200"/>
            <a:ext cx="7272300"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Tahoma"/>
              <a:buNone/>
            </a:pPr>
            <a:r>
              <a:rPr lang="en-GB" sz="3600" b="1" i="0" u="none" strike="noStrike" cap="none">
                <a:solidFill>
                  <a:schemeClr val="dk1"/>
                </a:solidFill>
                <a:latin typeface="Tahoma"/>
                <a:ea typeface="Tahoma"/>
                <a:cs typeface="Tahoma"/>
                <a:sym typeface="Tahoma"/>
              </a:rPr>
              <a:t>KOMPONEN PADA CPU (cont’)</a:t>
            </a:r>
          </a:p>
        </p:txBody>
      </p:sp>
      <p:sp>
        <p:nvSpPr>
          <p:cNvPr id="295" name="Shape 295"/>
          <p:cNvSpPr txBox="1"/>
          <p:nvPr/>
        </p:nvSpPr>
        <p:spPr>
          <a:xfrm>
            <a:off x="468312" y="1582340"/>
            <a:ext cx="8280300" cy="890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Perangkat yang bertugas membantu prosesor untuk melakukan koneksi dengan komponen pendukung (peripheral), terdiri dari suatu IC kendali dan konektor</a:t>
            </a:r>
          </a:p>
        </p:txBody>
      </p:sp>
      <p:sp>
        <p:nvSpPr>
          <p:cNvPr id="296" name="Shape 296"/>
          <p:cNvSpPr txBox="1"/>
          <p:nvPr/>
        </p:nvSpPr>
        <p:spPr>
          <a:xfrm>
            <a:off x="3048000" y="3353990"/>
            <a:ext cx="3429000" cy="297656"/>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2000" b="1" i="0" u="none">
                <a:solidFill>
                  <a:schemeClr val="dk1"/>
                </a:solidFill>
                <a:latin typeface="Arial"/>
                <a:ea typeface="Arial"/>
                <a:cs typeface="Arial"/>
                <a:sym typeface="Arial"/>
              </a:rPr>
              <a:t>Diskdrive controller</a:t>
            </a:r>
          </a:p>
        </p:txBody>
      </p:sp>
      <p:pic>
        <p:nvPicPr>
          <p:cNvPr id="297" name="Shape 297"/>
          <p:cNvPicPr preferRelativeResize="0"/>
          <p:nvPr/>
        </p:nvPicPr>
        <p:blipFill rotWithShape="1">
          <a:blip r:embed="rId3">
            <a:alphaModFix/>
          </a:blip>
          <a:srcRect/>
          <a:stretch/>
        </p:blipFill>
        <p:spPr>
          <a:xfrm>
            <a:off x="2895600" y="3630215"/>
            <a:ext cx="3625849" cy="1371600"/>
          </a:xfrm>
          <a:prstGeom prst="rect">
            <a:avLst/>
          </a:prstGeom>
          <a:noFill/>
          <a:ln>
            <a:noFill/>
          </a:ln>
        </p:spPr>
      </p:pic>
      <p:sp>
        <p:nvSpPr>
          <p:cNvPr id="298" name="Shape 298"/>
          <p:cNvSpPr txBox="1"/>
          <p:nvPr/>
        </p:nvSpPr>
        <p:spPr>
          <a:xfrm>
            <a:off x="3132136" y="3138487"/>
            <a:ext cx="2971799" cy="297656"/>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r>
              <a:rPr lang="en-GB" sz="2000" b="1" i="0" u="none">
                <a:solidFill>
                  <a:schemeClr val="dk1"/>
                </a:solidFill>
                <a:latin typeface="Arial"/>
                <a:ea typeface="Arial"/>
                <a:cs typeface="Arial"/>
                <a:sym typeface="Arial"/>
              </a:rPr>
              <a:t>Peripheral Controller</a:t>
            </a:r>
          </a:p>
        </p:txBody>
      </p:sp>
      <p:sp>
        <p:nvSpPr>
          <p:cNvPr id="299" name="Shape 299"/>
          <p:cNvSpPr txBox="1"/>
          <p:nvPr/>
        </p:nvSpPr>
        <p:spPr>
          <a:xfrm>
            <a:off x="2971800" y="2842021"/>
            <a:ext cx="3429000" cy="342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2400" b="1" i="0" u="none">
                <a:solidFill>
                  <a:schemeClr val="dk1"/>
                </a:solidFill>
                <a:latin typeface="Arial"/>
                <a:ea typeface="Arial"/>
                <a:cs typeface="Arial"/>
                <a:sym typeface="Arial"/>
              </a:rPr>
              <a:t>Controller</a:t>
            </a:r>
          </a:p>
        </p:txBody>
      </p:sp>
      <p:cxnSp>
        <p:nvCxnSpPr>
          <p:cNvPr id="300" name="Shape 300"/>
          <p:cNvCxnSpPr/>
          <p:nvPr/>
        </p:nvCxnSpPr>
        <p:spPr>
          <a:xfrm>
            <a:off x="3924300" y="3165871"/>
            <a:ext cx="1447800" cy="0"/>
          </a:xfrm>
          <a:prstGeom prst="straightConnector1">
            <a:avLst/>
          </a:prstGeom>
          <a:noFill/>
          <a:ln w="9525" cap="flat" cmpd="sng">
            <a:solidFill>
              <a:schemeClr val="dk1"/>
            </a:solidFill>
            <a:prstDash val="solid"/>
            <a:miter/>
            <a:headEnd type="none" w="med" len="med"/>
            <a:tailEnd type="none" w="med" len="med"/>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Shape 305"/>
          <p:cNvSpPr txBox="1"/>
          <p:nvPr/>
        </p:nvSpPr>
        <p:spPr>
          <a:xfrm>
            <a:off x="1028700" y="990600"/>
            <a:ext cx="6629400" cy="2286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Arial"/>
                <a:ea typeface="Arial"/>
                <a:cs typeface="Arial"/>
                <a:sym typeface="Arial"/>
              </a:rPr>
              <a:t> Adapter</a:t>
            </a:r>
          </a:p>
        </p:txBody>
      </p:sp>
      <p:sp>
        <p:nvSpPr>
          <p:cNvPr id="306" name="Shape 306"/>
          <p:cNvSpPr txBox="1">
            <a:spLocks noGrp="1"/>
          </p:cNvSpPr>
          <p:nvPr>
            <p:ph type="title"/>
          </p:nvPr>
        </p:nvSpPr>
        <p:spPr>
          <a:xfrm>
            <a:off x="827087" y="583406"/>
            <a:ext cx="7728000" cy="447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Tahoma"/>
              <a:buNone/>
            </a:pPr>
            <a:r>
              <a:rPr lang="en-GB" sz="3600" b="1" i="0" u="none" strike="noStrike" cap="none">
                <a:solidFill>
                  <a:schemeClr val="dk1"/>
                </a:solidFill>
                <a:latin typeface="Tahoma"/>
                <a:ea typeface="Tahoma"/>
                <a:cs typeface="Tahoma"/>
                <a:sym typeface="Tahoma"/>
              </a:rPr>
              <a:t>KOMPONEN PADA CPU (cont’)</a:t>
            </a:r>
          </a:p>
        </p:txBody>
      </p:sp>
      <p:sp>
        <p:nvSpPr>
          <p:cNvPr id="307" name="Shape 307"/>
          <p:cNvSpPr txBox="1"/>
          <p:nvPr/>
        </p:nvSpPr>
        <p:spPr>
          <a:xfrm>
            <a:off x="1219200" y="1447800"/>
            <a:ext cx="6934200" cy="480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Perangkat tambahan untuk menangani berbagai macam fungsi pada suatu sistem CPU.</a:t>
            </a:r>
          </a:p>
        </p:txBody>
      </p:sp>
      <p:grpSp>
        <p:nvGrpSpPr>
          <p:cNvPr id="308" name="Shape 308"/>
          <p:cNvGrpSpPr/>
          <p:nvPr/>
        </p:nvGrpSpPr>
        <p:grpSpPr>
          <a:xfrm>
            <a:off x="3124200" y="2171700"/>
            <a:ext cx="2590800" cy="1828799"/>
            <a:chOff x="5638800" y="2667000"/>
            <a:chExt cx="2590800" cy="2438399"/>
          </a:xfrm>
        </p:grpSpPr>
        <p:sp>
          <p:nvSpPr>
            <p:cNvPr id="309" name="Shape 309"/>
            <p:cNvSpPr/>
            <p:nvPr/>
          </p:nvSpPr>
          <p:spPr>
            <a:xfrm>
              <a:off x="5638800" y="2667000"/>
              <a:ext cx="2590800" cy="2438399"/>
            </a:xfrm>
            <a:prstGeom prst="rect">
              <a:avLst/>
            </a:prstGeom>
            <a:solidFill>
              <a:srgbClr val="FFFFFF"/>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10" name="Shape 310"/>
            <p:cNvPicPr preferRelativeResize="0"/>
            <p:nvPr/>
          </p:nvPicPr>
          <p:blipFill rotWithShape="1">
            <a:blip r:embed="rId3">
              <a:alphaModFix/>
            </a:blip>
            <a:srcRect/>
            <a:stretch/>
          </p:blipFill>
          <p:spPr>
            <a:xfrm>
              <a:off x="5715000" y="2895600"/>
              <a:ext cx="2381249" cy="1457324"/>
            </a:xfrm>
            <a:prstGeom prst="rect">
              <a:avLst/>
            </a:prstGeom>
            <a:noFill/>
            <a:ln>
              <a:noFill/>
            </a:ln>
          </p:spPr>
        </p:pic>
        <p:sp>
          <p:nvSpPr>
            <p:cNvPr id="311" name="Shape 311"/>
            <p:cNvSpPr txBox="1"/>
            <p:nvPr/>
          </p:nvSpPr>
          <p:spPr>
            <a:xfrm>
              <a:off x="5715000" y="4419600"/>
              <a:ext cx="2362200" cy="457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2400" b="0" i="1" u="none">
                  <a:solidFill>
                    <a:schemeClr val="dk1"/>
                  </a:solidFill>
                  <a:latin typeface="Arial"/>
                  <a:ea typeface="Arial"/>
                  <a:cs typeface="Arial"/>
                  <a:sym typeface="Arial"/>
                </a:rPr>
                <a:t>Kartu Grafis</a:t>
              </a:r>
            </a:p>
          </p:txBody>
        </p:sp>
      </p:grpSp>
      <p:grpSp>
        <p:nvGrpSpPr>
          <p:cNvPr id="312" name="Shape 312"/>
          <p:cNvGrpSpPr/>
          <p:nvPr/>
        </p:nvGrpSpPr>
        <p:grpSpPr>
          <a:xfrm>
            <a:off x="914400" y="2171700"/>
            <a:ext cx="2362200" cy="2657474"/>
            <a:chOff x="1676400" y="2514600"/>
            <a:chExt cx="2362200" cy="4038599"/>
          </a:xfrm>
        </p:grpSpPr>
        <p:sp>
          <p:nvSpPr>
            <p:cNvPr id="313" name="Shape 313"/>
            <p:cNvSpPr/>
            <p:nvPr/>
          </p:nvSpPr>
          <p:spPr>
            <a:xfrm>
              <a:off x="1905000" y="2514600"/>
              <a:ext cx="1828800" cy="4038599"/>
            </a:xfrm>
            <a:prstGeom prst="rect">
              <a:avLst/>
            </a:prstGeom>
            <a:solidFill>
              <a:srgbClr val="FFFFFF"/>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14" name="Shape 314"/>
            <p:cNvPicPr preferRelativeResize="0"/>
            <p:nvPr/>
          </p:nvPicPr>
          <p:blipFill rotWithShape="1">
            <a:blip r:embed="rId4">
              <a:alphaModFix/>
            </a:blip>
            <a:srcRect/>
            <a:stretch/>
          </p:blipFill>
          <p:spPr>
            <a:xfrm>
              <a:off x="1981200" y="2667000"/>
              <a:ext cx="1714500" cy="457200"/>
            </a:xfrm>
            <a:prstGeom prst="rect">
              <a:avLst/>
            </a:prstGeom>
            <a:noFill/>
            <a:ln>
              <a:noFill/>
            </a:ln>
          </p:spPr>
        </p:pic>
        <p:pic>
          <p:nvPicPr>
            <p:cNvPr id="315" name="Shape 315"/>
            <p:cNvPicPr preferRelativeResize="0"/>
            <p:nvPr/>
          </p:nvPicPr>
          <p:blipFill rotWithShape="1">
            <a:blip r:embed="rId5">
              <a:alphaModFix/>
            </a:blip>
            <a:srcRect/>
            <a:stretch/>
          </p:blipFill>
          <p:spPr>
            <a:xfrm>
              <a:off x="2057400" y="3200400"/>
              <a:ext cx="1555750" cy="2895600"/>
            </a:xfrm>
            <a:prstGeom prst="rect">
              <a:avLst/>
            </a:prstGeom>
            <a:noFill/>
            <a:ln>
              <a:noFill/>
            </a:ln>
          </p:spPr>
        </p:pic>
        <p:sp>
          <p:nvSpPr>
            <p:cNvPr id="316" name="Shape 316"/>
            <p:cNvSpPr txBox="1"/>
            <p:nvPr/>
          </p:nvSpPr>
          <p:spPr>
            <a:xfrm>
              <a:off x="1676400" y="6019800"/>
              <a:ext cx="2362200" cy="520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2400" b="0" i="1" u="none">
                  <a:solidFill>
                    <a:schemeClr val="dk1"/>
                  </a:solidFill>
                  <a:latin typeface="Arial"/>
                  <a:ea typeface="Arial"/>
                  <a:cs typeface="Arial"/>
                  <a:sym typeface="Arial"/>
                </a:rPr>
                <a:t>Kartu Suara</a:t>
              </a:r>
            </a:p>
          </p:txBody>
        </p:sp>
      </p:grpSp>
      <p:sp>
        <p:nvSpPr>
          <p:cNvPr id="317" name="Shape 317"/>
          <p:cNvSpPr txBox="1"/>
          <p:nvPr/>
        </p:nvSpPr>
        <p:spPr>
          <a:xfrm>
            <a:off x="3124200" y="4171950"/>
            <a:ext cx="4267199" cy="75366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400" b="0" i="1" u="none">
                <a:solidFill>
                  <a:schemeClr val="dk1"/>
                </a:solidFill>
                <a:latin typeface="Arial"/>
                <a:ea typeface="Arial"/>
                <a:cs typeface="Arial"/>
                <a:sym typeface="Arial"/>
              </a:rPr>
              <a:t>Kartu Jaringan</a:t>
            </a:r>
          </a:p>
          <a:p>
            <a:pPr marL="0" marR="0" lvl="0" indent="0" algn="l" rtl="0">
              <a:lnSpc>
                <a:spcPct val="100000"/>
              </a:lnSpc>
              <a:spcBef>
                <a:spcPts val="1200"/>
              </a:spcBef>
              <a:spcAft>
                <a:spcPts val="0"/>
              </a:spcAft>
              <a:buClr>
                <a:schemeClr val="dk1"/>
              </a:buClr>
              <a:buSzPct val="25000"/>
              <a:buFont typeface="Arial"/>
              <a:buNone/>
            </a:pPr>
            <a:r>
              <a:rPr lang="en-GB" sz="2400" b="0" i="1" u="none">
                <a:solidFill>
                  <a:schemeClr val="dk1"/>
                </a:solidFill>
                <a:latin typeface="Arial"/>
                <a:ea typeface="Arial"/>
                <a:cs typeface="Arial"/>
                <a:sym typeface="Arial"/>
              </a:rPr>
              <a:t>Kartu TV-Radio Tunner</a:t>
            </a:r>
          </a:p>
        </p:txBody>
      </p:sp>
      <p:sp>
        <p:nvSpPr>
          <p:cNvPr id="318" name="Shape 318"/>
          <p:cNvSpPr txBox="1"/>
          <p:nvPr/>
        </p:nvSpPr>
        <p:spPr>
          <a:xfrm>
            <a:off x="5867400" y="2171700"/>
            <a:ext cx="2362200" cy="10275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400" b="0" i="1" u="none">
                <a:solidFill>
                  <a:schemeClr val="dk1"/>
                </a:solidFill>
                <a:latin typeface="Arial"/>
                <a:ea typeface="Arial"/>
                <a:cs typeface="Arial"/>
                <a:sym typeface="Arial"/>
              </a:rPr>
              <a:t>Kartu Video Capture</a:t>
            </a:r>
          </a:p>
          <a:p>
            <a:pPr marL="0" marR="0" lvl="0" indent="0" algn="l" rtl="0">
              <a:lnSpc>
                <a:spcPct val="100000"/>
              </a:lnSpc>
              <a:spcBef>
                <a:spcPts val="1200"/>
              </a:spcBef>
              <a:spcAft>
                <a:spcPts val="0"/>
              </a:spcAft>
              <a:buClr>
                <a:schemeClr val="dk1"/>
              </a:buClr>
              <a:buSzPct val="25000"/>
              <a:buFont typeface="Arial"/>
              <a:buNone/>
            </a:pPr>
            <a:r>
              <a:rPr lang="en-GB" sz="2400" b="0" i="1" u="none">
                <a:solidFill>
                  <a:schemeClr val="dk1"/>
                </a:solidFill>
                <a:latin typeface="Arial"/>
                <a:ea typeface="Arial"/>
                <a:cs typeface="Arial"/>
                <a:sym typeface="Arial"/>
              </a:rPr>
              <a:t>Kartu Modem</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Shape 323"/>
          <p:cNvSpPr/>
          <p:nvPr/>
        </p:nvSpPr>
        <p:spPr>
          <a:xfrm>
            <a:off x="5638800" y="2571750"/>
            <a:ext cx="2666999" cy="1428749"/>
          </a:xfrm>
          <a:prstGeom prst="rect">
            <a:avLst/>
          </a:prstGeom>
          <a:solidFill>
            <a:srgbClr val="FFFFFF"/>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24" name="Shape 324"/>
          <p:cNvSpPr txBox="1">
            <a:spLocks noGrp="1"/>
          </p:cNvSpPr>
          <p:nvPr>
            <p:ph type="title"/>
          </p:nvPr>
        </p:nvSpPr>
        <p:spPr>
          <a:xfrm>
            <a:off x="685800" y="398859"/>
            <a:ext cx="7772400" cy="476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60033"/>
              </a:buClr>
              <a:buSzPct val="25000"/>
              <a:buFont typeface="Tahoma"/>
              <a:buNone/>
            </a:pPr>
            <a:r>
              <a:rPr lang="en-GB" sz="3600" b="1" i="0" u="none" strike="noStrike" cap="none">
                <a:solidFill>
                  <a:srgbClr val="660033"/>
                </a:solidFill>
                <a:latin typeface="Tahoma"/>
                <a:ea typeface="Tahoma"/>
                <a:cs typeface="Tahoma"/>
                <a:sym typeface="Tahoma"/>
              </a:rPr>
              <a:t>2. MEDIA PENYIMPANAN</a:t>
            </a:r>
          </a:p>
        </p:txBody>
      </p:sp>
      <p:sp>
        <p:nvSpPr>
          <p:cNvPr id="325" name="Shape 325"/>
          <p:cNvSpPr txBox="1"/>
          <p:nvPr/>
        </p:nvSpPr>
        <p:spPr>
          <a:xfrm>
            <a:off x="468312" y="1028700"/>
            <a:ext cx="7710600" cy="9834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2000" b="0" i="0" u="none">
                <a:solidFill>
                  <a:schemeClr val="dk1"/>
                </a:solidFill>
                <a:latin typeface="Arial"/>
                <a:ea typeface="Arial"/>
                <a:cs typeface="Arial"/>
                <a:sym typeface="Arial"/>
              </a:rPr>
              <a:t>Merupakan memori pembantu, sering disebut secondary storage, digunakan untuk menyimpan program atau data yang tidak aktif, yaitu program atau data yang belum atau tidak dijalankan dalam suatu waktu proses di CPU dan memori utama.</a:t>
            </a:r>
          </a:p>
        </p:txBody>
      </p:sp>
      <p:sp>
        <p:nvSpPr>
          <p:cNvPr id="326" name="Shape 326"/>
          <p:cNvSpPr txBox="1"/>
          <p:nvPr/>
        </p:nvSpPr>
        <p:spPr>
          <a:xfrm>
            <a:off x="1828800" y="2381250"/>
            <a:ext cx="3505200" cy="15753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FF"/>
              </a:buClr>
              <a:buSzPct val="25000"/>
              <a:buFont typeface="Tahoma"/>
              <a:buNone/>
            </a:pPr>
            <a:r>
              <a:rPr lang="en-GB" sz="2400" b="0" i="0" u="none">
                <a:solidFill>
                  <a:srgbClr val="0000FF"/>
                </a:solidFill>
                <a:latin typeface="Tahoma"/>
                <a:ea typeface="Tahoma"/>
                <a:cs typeface="Tahoma"/>
                <a:sym typeface="Tahoma"/>
              </a:rPr>
              <a:t>Teknologi Magnetik :</a:t>
            </a:r>
          </a:p>
          <a:p>
            <a:pPr marL="0" marR="0" lvl="0" indent="0" algn="l" rtl="0">
              <a:lnSpc>
                <a:spcPct val="100000"/>
              </a:lnSpc>
              <a:spcBef>
                <a:spcPts val="0"/>
              </a:spcBef>
              <a:spcAft>
                <a:spcPts val="0"/>
              </a:spcAft>
              <a:buClr>
                <a:srgbClr val="0000FF"/>
              </a:buClr>
              <a:buSzPct val="25000"/>
              <a:buFont typeface="Tahoma"/>
              <a:buNone/>
            </a:pPr>
            <a:r>
              <a:rPr lang="en-GB" sz="2400" b="0" i="0" u="none">
                <a:solidFill>
                  <a:srgbClr val="0000FF"/>
                </a:solidFill>
                <a:latin typeface="Tahoma"/>
                <a:ea typeface="Tahoma"/>
                <a:cs typeface="Tahoma"/>
                <a:sym typeface="Tahoma"/>
              </a:rPr>
              <a:t>Floppy Disk</a:t>
            </a:r>
          </a:p>
          <a:p>
            <a:pPr marL="0" marR="0" lvl="0" indent="0" algn="l" rtl="0">
              <a:lnSpc>
                <a:spcPct val="100000"/>
              </a:lnSpc>
              <a:spcBef>
                <a:spcPts val="0"/>
              </a:spcBef>
              <a:spcAft>
                <a:spcPts val="0"/>
              </a:spcAft>
              <a:buClr>
                <a:srgbClr val="0000FF"/>
              </a:buClr>
              <a:buSzPct val="25000"/>
              <a:buFont typeface="Tahoma"/>
              <a:buNone/>
            </a:pPr>
            <a:r>
              <a:rPr lang="en-GB" sz="2400" b="0" i="0" u="none">
                <a:solidFill>
                  <a:srgbClr val="0000FF"/>
                </a:solidFill>
                <a:latin typeface="Tahoma"/>
                <a:ea typeface="Tahoma"/>
                <a:cs typeface="Tahoma"/>
                <a:sym typeface="Tahoma"/>
              </a:rPr>
              <a:t>Hard Dis</a:t>
            </a:r>
            <a:r>
              <a:rPr lang="en-GB" sz="2400">
                <a:solidFill>
                  <a:srgbClr val="0000FF"/>
                </a:solidFill>
                <a:latin typeface="Tahoma"/>
                <a:ea typeface="Tahoma"/>
                <a:cs typeface="Tahoma"/>
                <a:sym typeface="Tahoma"/>
              </a:rPr>
              <a:t>k</a:t>
            </a:r>
          </a:p>
          <a:p>
            <a:pPr marL="0" marR="0" lvl="0" indent="0" algn="l" rtl="0">
              <a:lnSpc>
                <a:spcPct val="100000"/>
              </a:lnSpc>
              <a:spcBef>
                <a:spcPts val="0"/>
              </a:spcBef>
              <a:spcAft>
                <a:spcPts val="0"/>
              </a:spcAft>
              <a:buClr>
                <a:srgbClr val="0000FF"/>
              </a:buClr>
              <a:buSzPct val="25000"/>
              <a:buFont typeface="Tahoma"/>
              <a:buNone/>
            </a:pPr>
            <a:r>
              <a:rPr lang="en-GB" sz="2400" b="0" i="0" u="none">
                <a:solidFill>
                  <a:srgbClr val="0000FF"/>
                </a:solidFill>
                <a:latin typeface="Tahoma"/>
                <a:ea typeface="Tahoma"/>
                <a:cs typeface="Tahoma"/>
                <a:sym typeface="Tahoma"/>
              </a:rPr>
              <a:t>Tape Backup</a:t>
            </a:r>
          </a:p>
        </p:txBody>
      </p:sp>
      <p:sp>
        <p:nvSpPr>
          <p:cNvPr id="327" name="Shape 327"/>
          <p:cNvSpPr txBox="1"/>
          <p:nvPr/>
        </p:nvSpPr>
        <p:spPr>
          <a:xfrm>
            <a:off x="5638800" y="4000500"/>
            <a:ext cx="2895600" cy="75366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FF"/>
              </a:buClr>
              <a:buSzPct val="25000"/>
              <a:buFont typeface="Tahoma"/>
              <a:buNone/>
            </a:pPr>
            <a:r>
              <a:rPr lang="en-GB" sz="2400" b="0" i="0" u="none">
                <a:solidFill>
                  <a:srgbClr val="0000FF"/>
                </a:solidFill>
                <a:latin typeface="Tahoma"/>
                <a:ea typeface="Tahoma"/>
                <a:cs typeface="Tahoma"/>
                <a:sym typeface="Tahoma"/>
              </a:rPr>
              <a:t>Teknologi Optik :</a:t>
            </a:r>
          </a:p>
          <a:p>
            <a:pPr marL="0" marR="0" lvl="0" indent="0" algn="l" rtl="0">
              <a:lnSpc>
                <a:spcPct val="100000"/>
              </a:lnSpc>
              <a:spcBef>
                <a:spcPts val="1200"/>
              </a:spcBef>
              <a:spcAft>
                <a:spcPts val="0"/>
              </a:spcAft>
              <a:buClr>
                <a:schemeClr val="lt2"/>
              </a:buClr>
              <a:buSzPct val="75000"/>
              <a:buFont typeface="Arial"/>
              <a:buChar char="●"/>
            </a:pPr>
            <a:r>
              <a:rPr lang="en-GB" sz="2400" b="0" i="0" u="none">
                <a:solidFill>
                  <a:srgbClr val="0000FF"/>
                </a:solidFill>
                <a:latin typeface="Tahoma"/>
                <a:ea typeface="Tahoma"/>
                <a:cs typeface="Tahoma"/>
                <a:sym typeface="Tahoma"/>
              </a:rPr>
              <a:t> CD-ROM </a:t>
            </a:r>
          </a:p>
        </p:txBody>
      </p:sp>
      <p:pic>
        <p:nvPicPr>
          <p:cNvPr id="328" name="Shape 328"/>
          <p:cNvPicPr preferRelativeResize="0"/>
          <p:nvPr/>
        </p:nvPicPr>
        <p:blipFill rotWithShape="1">
          <a:blip r:embed="rId3">
            <a:alphaModFix/>
          </a:blip>
          <a:srcRect/>
          <a:stretch/>
        </p:blipFill>
        <p:spPr>
          <a:xfrm>
            <a:off x="5715000" y="2686050"/>
            <a:ext cx="2362200" cy="1181100"/>
          </a:xfrm>
          <a:prstGeom prst="rect">
            <a:avLst/>
          </a:prstGeom>
          <a:noFill/>
          <a:ln>
            <a:noFill/>
          </a:ln>
        </p:spPr>
      </p:pic>
      <p:pic>
        <p:nvPicPr>
          <p:cNvPr id="329" name="Shape 329"/>
          <p:cNvPicPr preferRelativeResize="0"/>
          <p:nvPr/>
        </p:nvPicPr>
        <p:blipFill rotWithShape="1">
          <a:blip r:embed="rId4">
            <a:alphaModFix/>
          </a:blip>
          <a:srcRect/>
          <a:stretch/>
        </p:blipFill>
        <p:spPr>
          <a:xfrm>
            <a:off x="2438400" y="3829050"/>
            <a:ext cx="2895600" cy="1121568"/>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sp>
        <p:nvSpPr>
          <p:cNvPr id="334" name="Shape 334"/>
          <p:cNvSpPr/>
          <p:nvPr/>
        </p:nvSpPr>
        <p:spPr>
          <a:xfrm>
            <a:off x="1447800" y="3067050"/>
            <a:ext cx="2514599" cy="1771650"/>
          </a:xfrm>
          <a:prstGeom prst="rect">
            <a:avLst/>
          </a:prstGeom>
          <a:solidFill>
            <a:srgbClr val="FFFFFF"/>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35" name="Shape 335"/>
          <p:cNvSpPr txBox="1"/>
          <p:nvPr/>
        </p:nvSpPr>
        <p:spPr>
          <a:xfrm>
            <a:off x="622300" y="1133475"/>
            <a:ext cx="6629400" cy="457199"/>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Arial"/>
                <a:ea typeface="Arial"/>
                <a:cs typeface="Arial"/>
                <a:sym typeface="Arial"/>
              </a:rPr>
              <a:t> Teknologi Magnetik</a:t>
            </a:r>
          </a:p>
        </p:txBody>
      </p:sp>
      <p:sp>
        <p:nvSpPr>
          <p:cNvPr id="336" name="Shape 336"/>
          <p:cNvSpPr txBox="1">
            <a:spLocks noGrp="1"/>
          </p:cNvSpPr>
          <p:nvPr>
            <p:ph type="title"/>
          </p:nvPr>
        </p:nvSpPr>
        <p:spPr>
          <a:xfrm>
            <a:off x="3581400" y="735806"/>
            <a:ext cx="4991099" cy="28575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Tahoma"/>
              <a:buNone/>
            </a:pPr>
            <a:r>
              <a:rPr lang="en-GB" sz="2800" b="1" i="0" u="none" strike="noStrike" cap="none">
                <a:solidFill>
                  <a:schemeClr val="dk1"/>
                </a:solidFill>
                <a:latin typeface="Tahoma"/>
                <a:ea typeface="Tahoma"/>
                <a:cs typeface="Tahoma"/>
                <a:sym typeface="Tahoma"/>
              </a:rPr>
              <a:t>MEDIA PENYIMPANAN</a:t>
            </a:r>
          </a:p>
        </p:txBody>
      </p:sp>
      <p:sp>
        <p:nvSpPr>
          <p:cNvPr id="337" name="Shape 337"/>
          <p:cNvSpPr txBox="1"/>
          <p:nvPr/>
        </p:nvSpPr>
        <p:spPr>
          <a:xfrm>
            <a:off x="2209800" y="1657350"/>
            <a:ext cx="3352799" cy="58459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99"/>
              </a:buClr>
              <a:buSzPct val="25000"/>
              <a:buFont typeface="Arial"/>
              <a:buNone/>
            </a:pPr>
            <a:r>
              <a:rPr lang="en-GB" sz="1800" b="1" i="0" u="none">
                <a:solidFill>
                  <a:srgbClr val="000099"/>
                </a:solidFill>
                <a:latin typeface="Arial"/>
                <a:ea typeface="Arial"/>
                <a:cs typeface="Arial"/>
                <a:sym typeface="Arial"/>
              </a:rPr>
              <a:t>Floppy Disk</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Kapasitas 1.44 MB</a:t>
            </a:r>
          </a:p>
        </p:txBody>
      </p:sp>
      <p:pic>
        <p:nvPicPr>
          <p:cNvPr id="338" name="Shape 338"/>
          <p:cNvPicPr preferRelativeResize="0"/>
          <p:nvPr/>
        </p:nvPicPr>
        <p:blipFill rotWithShape="1">
          <a:blip r:embed="rId3">
            <a:alphaModFix/>
          </a:blip>
          <a:srcRect/>
          <a:stretch/>
        </p:blipFill>
        <p:spPr>
          <a:xfrm>
            <a:off x="4572000" y="3028950"/>
            <a:ext cx="3962399" cy="1768077"/>
          </a:xfrm>
          <a:prstGeom prst="rect">
            <a:avLst/>
          </a:prstGeom>
          <a:noFill/>
          <a:ln>
            <a:noFill/>
          </a:ln>
        </p:spPr>
      </p:pic>
      <p:pic>
        <p:nvPicPr>
          <p:cNvPr id="339" name="Shape 339"/>
          <p:cNvPicPr preferRelativeResize="0"/>
          <p:nvPr/>
        </p:nvPicPr>
        <p:blipFill rotWithShape="1">
          <a:blip r:embed="rId4">
            <a:alphaModFix/>
          </a:blip>
          <a:srcRect/>
          <a:stretch/>
        </p:blipFill>
        <p:spPr>
          <a:xfrm>
            <a:off x="4572000" y="1657350"/>
            <a:ext cx="4000500" cy="1328737"/>
          </a:xfrm>
          <a:prstGeom prst="rect">
            <a:avLst/>
          </a:prstGeom>
          <a:noFill/>
          <a:ln>
            <a:noFill/>
          </a:ln>
        </p:spPr>
      </p:pic>
      <p:pic>
        <p:nvPicPr>
          <p:cNvPr id="340" name="Shape 340"/>
          <p:cNvPicPr preferRelativeResize="0"/>
          <p:nvPr/>
        </p:nvPicPr>
        <p:blipFill rotWithShape="1">
          <a:blip r:embed="rId5">
            <a:alphaModFix/>
          </a:blip>
          <a:srcRect/>
          <a:stretch/>
        </p:blipFill>
        <p:spPr>
          <a:xfrm>
            <a:off x="1600200" y="3419475"/>
            <a:ext cx="2209799" cy="1321593"/>
          </a:xfrm>
          <a:prstGeom prst="rect">
            <a:avLst/>
          </a:prstGeom>
          <a:noFill/>
          <a:ln>
            <a:noFill/>
          </a:ln>
        </p:spPr>
      </p:pic>
      <p:sp>
        <p:nvSpPr>
          <p:cNvPr id="341" name="Shape 341"/>
          <p:cNvSpPr txBox="1"/>
          <p:nvPr/>
        </p:nvSpPr>
        <p:spPr>
          <a:xfrm>
            <a:off x="1524000" y="3133725"/>
            <a:ext cx="1981199" cy="2750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99"/>
              </a:buClr>
              <a:buSzPct val="25000"/>
              <a:buFont typeface="Arial"/>
              <a:buNone/>
            </a:pPr>
            <a:r>
              <a:rPr lang="en-GB" sz="1800" b="1" i="0" u="none">
                <a:solidFill>
                  <a:srgbClr val="000099"/>
                </a:solidFill>
                <a:latin typeface="Arial"/>
                <a:ea typeface="Arial"/>
                <a:cs typeface="Arial"/>
                <a:sym typeface="Arial"/>
              </a:rPr>
              <a:t>Tape Back-up</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Shape 346"/>
          <p:cNvSpPr txBox="1"/>
          <p:nvPr/>
        </p:nvSpPr>
        <p:spPr>
          <a:xfrm>
            <a:off x="635000" y="628650"/>
            <a:ext cx="6629400" cy="4572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2400" b="1" i="0" u="none">
                <a:solidFill>
                  <a:srgbClr val="660033"/>
                </a:solidFill>
                <a:latin typeface="Arial"/>
                <a:ea typeface="Arial"/>
                <a:cs typeface="Arial"/>
                <a:sym typeface="Arial"/>
              </a:rPr>
              <a:t> Teknologi Magnetik</a:t>
            </a:r>
          </a:p>
        </p:txBody>
      </p:sp>
      <p:sp>
        <p:nvSpPr>
          <p:cNvPr id="347" name="Shape 347"/>
          <p:cNvSpPr txBox="1">
            <a:spLocks noGrp="1"/>
          </p:cNvSpPr>
          <p:nvPr>
            <p:ph type="title"/>
          </p:nvPr>
        </p:nvSpPr>
        <p:spPr>
          <a:xfrm>
            <a:off x="3581400" y="681037"/>
            <a:ext cx="4991099" cy="28575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Tahoma"/>
              <a:buNone/>
            </a:pPr>
            <a:r>
              <a:rPr lang="en-GB" sz="2800" b="1" i="0" u="none" strike="noStrike" cap="none">
                <a:solidFill>
                  <a:schemeClr val="dk1"/>
                </a:solidFill>
                <a:latin typeface="Tahoma"/>
                <a:ea typeface="Tahoma"/>
                <a:cs typeface="Tahoma"/>
                <a:sym typeface="Tahoma"/>
              </a:rPr>
              <a:t>MEDIA PENYIMPANAN</a:t>
            </a:r>
          </a:p>
        </p:txBody>
      </p:sp>
      <p:sp>
        <p:nvSpPr>
          <p:cNvPr id="348" name="Shape 348"/>
          <p:cNvSpPr txBox="1"/>
          <p:nvPr/>
        </p:nvSpPr>
        <p:spPr>
          <a:xfrm>
            <a:off x="914400" y="1028700"/>
            <a:ext cx="3581400" cy="275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99"/>
              </a:buClr>
              <a:buSzPct val="25000"/>
              <a:buFont typeface="Arial"/>
              <a:buNone/>
            </a:pPr>
            <a:r>
              <a:rPr lang="en-GB" sz="1800" b="1" i="0" u="none">
                <a:solidFill>
                  <a:srgbClr val="000099"/>
                </a:solidFill>
                <a:latin typeface="Arial"/>
                <a:ea typeface="Arial"/>
                <a:cs typeface="Arial"/>
                <a:sym typeface="Arial"/>
              </a:rPr>
              <a:t>Hard Disk</a:t>
            </a:r>
          </a:p>
          <a:p>
            <a:pPr marL="0" marR="0" lvl="0" indent="0" algn="l" rtl="0">
              <a:lnSpc>
                <a:spcPct val="100000"/>
              </a:lnSpc>
              <a:spcBef>
                <a:spcPts val="900"/>
              </a:spcBef>
              <a:spcAft>
                <a:spcPts val="0"/>
              </a:spcAft>
              <a:buClr>
                <a:schemeClr val="dk1"/>
              </a:buClr>
              <a:buSzPct val="25000"/>
              <a:buFont typeface="Arial"/>
              <a:buNone/>
            </a:pPr>
            <a:r>
              <a:rPr lang="en-GB" sz="1800" b="1" i="1" u="none">
                <a:solidFill>
                  <a:schemeClr val="dk1"/>
                </a:solidFill>
                <a:latin typeface="Arial"/>
                <a:ea typeface="Arial"/>
                <a:cs typeface="Arial"/>
                <a:sym typeface="Arial"/>
              </a:rPr>
              <a:t>Tipe : </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IDE, SCSI</a:t>
            </a:r>
          </a:p>
          <a:p>
            <a:pPr marL="0" marR="0" lvl="0" indent="0" algn="l" rtl="0">
              <a:lnSpc>
                <a:spcPct val="100000"/>
              </a:lnSpc>
              <a:spcBef>
                <a:spcPts val="900"/>
              </a:spcBef>
              <a:spcAft>
                <a:spcPts val="0"/>
              </a:spcAft>
              <a:buClr>
                <a:schemeClr val="dk1"/>
              </a:buClr>
              <a:buSzPct val="25000"/>
              <a:buFont typeface="Arial"/>
              <a:buNone/>
            </a:pPr>
            <a:r>
              <a:rPr lang="en-GB" sz="1800" b="1" i="1" u="none">
                <a:solidFill>
                  <a:schemeClr val="dk1"/>
                </a:solidFill>
                <a:latin typeface="Arial"/>
                <a:ea typeface="Arial"/>
                <a:cs typeface="Arial"/>
                <a:sym typeface="Arial"/>
              </a:rPr>
              <a:t>Kapasitas :</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320, 540, 850 MB</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1.2, 4.3, 6.4 GB</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10, 20, 40, 80 GB</a:t>
            </a:r>
          </a:p>
          <a:p>
            <a:pPr marL="0" marR="0" lvl="0" indent="0" algn="l" rtl="0">
              <a:lnSpc>
                <a:spcPct val="100000"/>
              </a:lnSpc>
              <a:spcBef>
                <a:spcPts val="900"/>
              </a:spcBef>
              <a:spcAft>
                <a:spcPts val="0"/>
              </a:spcAft>
              <a:buClr>
                <a:schemeClr val="dk1"/>
              </a:buClr>
              <a:buFont typeface="Times New Roman"/>
              <a:buNone/>
            </a:pPr>
            <a:endParaRPr sz="1800" b="0" i="0" u="none">
              <a:solidFill>
                <a:srgbClr val="000099"/>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99"/>
              </a:solidFill>
              <a:latin typeface="Arial"/>
              <a:ea typeface="Arial"/>
              <a:cs typeface="Arial"/>
              <a:sym typeface="Arial"/>
            </a:endParaRPr>
          </a:p>
        </p:txBody>
      </p:sp>
      <p:pic>
        <p:nvPicPr>
          <p:cNvPr id="349" name="Shape 349"/>
          <p:cNvPicPr preferRelativeResize="0"/>
          <p:nvPr/>
        </p:nvPicPr>
        <p:blipFill rotWithShape="1">
          <a:blip r:embed="rId3">
            <a:alphaModFix/>
          </a:blip>
          <a:srcRect/>
          <a:stretch/>
        </p:blipFill>
        <p:spPr>
          <a:xfrm>
            <a:off x="4102100" y="1429940"/>
            <a:ext cx="3746499" cy="2237184"/>
          </a:xfrm>
          <a:prstGeom prst="rect">
            <a:avLst/>
          </a:prstGeom>
          <a:noFill/>
          <a:ln>
            <a:noFill/>
          </a:ln>
        </p:spPr>
      </p:pic>
      <p:pic>
        <p:nvPicPr>
          <p:cNvPr id="350" name="Shape 350"/>
          <p:cNvPicPr preferRelativeResize="0"/>
          <p:nvPr/>
        </p:nvPicPr>
        <p:blipFill rotWithShape="1">
          <a:blip r:embed="rId4">
            <a:alphaModFix/>
          </a:blip>
          <a:srcRect/>
          <a:stretch/>
        </p:blipFill>
        <p:spPr>
          <a:xfrm>
            <a:off x="5473700" y="3736181"/>
            <a:ext cx="2222500" cy="1316831"/>
          </a:xfrm>
          <a:prstGeom prst="rect">
            <a:avLst/>
          </a:prstGeom>
          <a:noFill/>
          <a:ln>
            <a:noFill/>
          </a:ln>
        </p:spPr>
      </p:pic>
      <p:sp>
        <p:nvSpPr>
          <p:cNvPr id="351" name="Shape 351"/>
          <p:cNvSpPr/>
          <p:nvPr/>
        </p:nvSpPr>
        <p:spPr>
          <a:xfrm>
            <a:off x="749300" y="3848100"/>
            <a:ext cx="3657600" cy="1028699"/>
          </a:xfrm>
          <a:prstGeom prst="rect">
            <a:avLst/>
          </a:prstGeom>
          <a:noFill/>
          <a:ln w="9525" cap="flat" cmpd="sng">
            <a:solidFill>
              <a:srgbClr val="000099"/>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52" name="Shape 352"/>
          <p:cNvSpPr txBox="1"/>
          <p:nvPr/>
        </p:nvSpPr>
        <p:spPr>
          <a:xfrm>
            <a:off x="914400" y="3886200"/>
            <a:ext cx="3581399" cy="99655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99"/>
              </a:buClr>
              <a:buSzPct val="25000"/>
              <a:buFont typeface="Arial"/>
              <a:buNone/>
            </a:pPr>
            <a:r>
              <a:rPr lang="en-GB" sz="1800" b="1" i="0" u="none">
                <a:solidFill>
                  <a:srgbClr val="000099"/>
                </a:solidFill>
                <a:latin typeface="Arial"/>
                <a:ea typeface="Arial"/>
                <a:cs typeface="Arial"/>
                <a:sym typeface="Arial"/>
              </a:rPr>
              <a:t>1 Megabyte</a:t>
            </a:r>
            <a:r>
              <a:rPr lang="en-GB" sz="1800" b="0" i="0" u="none">
                <a:solidFill>
                  <a:srgbClr val="000099"/>
                </a:solidFill>
                <a:latin typeface="Arial"/>
                <a:ea typeface="Arial"/>
                <a:cs typeface="Arial"/>
                <a:sym typeface="Arial"/>
              </a:rPr>
              <a:t> = 1024 Kilobyte = 1024  x 1024 byte</a:t>
            </a:r>
          </a:p>
          <a:p>
            <a:pPr marL="0" marR="0" lvl="0" indent="0" algn="l" rtl="0">
              <a:lnSpc>
                <a:spcPct val="100000"/>
              </a:lnSpc>
              <a:spcBef>
                <a:spcPts val="900"/>
              </a:spcBef>
              <a:spcAft>
                <a:spcPts val="0"/>
              </a:spcAft>
              <a:buClr>
                <a:srgbClr val="000099"/>
              </a:buClr>
              <a:buSzPct val="25000"/>
              <a:buFont typeface="Arial"/>
              <a:buNone/>
            </a:pPr>
            <a:r>
              <a:rPr lang="en-GB" sz="1800" b="1" i="0" u="none">
                <a:solidFill>
                  <a:srgbClr val="000099"/>
                </a:solidFill>
                <a:latin typeface="Arial"/>
                <a:ea typeface="Arial"/>
                <a:cs typeface="Arial"/>
                <a:sym typeface="Arial"/>
              </a:rPr>
              <a:t>1 Gigabyte</a:t>
            </a:r>
            <a:r>
              <a:rPr lang="en-GB" sz="1800" b="0" i="0" u="none">
                <a:solidFill>
                  <a:srgbClr val="000099"/>
                </a:solidFill>
                <a:latin typeface="Arial"/>
                <a:ea typeface="Arial"/>
                <a:cs typeface="Arial"/>
                <a:sym typeface="Arial"/>
              </a:rPr>
              <a:t>   = 1024 Megabyte = 1024 x 1024 Kilobyte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684212" y="465534"/>
            <a:ext cx="7772400" cy="5715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ahoma"/>
              <a:buNone/>
            </a:pPr>
            <a:r>
              <a:rPr lang="en-GB" sz="4400" b="1" i="0" u="none">
                <a:solidFill>
                  <a:schemeClr val="dk2"/>
                </a:solidFill>
                <a:latin typeface="Tahoma"/>
                <a:ea typeface="Tahoma"/>
                <a:cs typeface="Tahoma"/>
                <a:sym typeface="Tahoma"/>
              </a:rPr>
              <a:t>STRUKTUR KOMPUTER</a:t>
            </a:r>
          </a:p>
        </p:txBody>
      </p:sp>
      <p:grpSp>
        <p:nvGrpSpPr>
          <p:cNvPr id="87" name="Shape 87"/>
          <p:cNvGrpSpPr/>
          <p:nvPr/>
        </p:nvGrpSpPr>
        <p:grpSpPr>
          <a:xfrm>
            <a:off x="901700" y="1733550"/>
            <a:ext cx="1692300" cy="2893275"/>
            <a:chOff x="1371600" y="2057400"/>
            <a:chExt cx="1692300" cy="3857700"/>
          </a:xfrm>
        </p:grpSpPr>
        <p:sp>
          <p:nvSpPr>
            <p:cNvPr id="88" name="Shape 88"/>
            <p:cNvSpPr/>
            <p:nvPr/>
          </p:nvSpPr>
          <p:spPr>
            <a:xfrm>
              <a:off x="1600200" y="3200400"/>
              <a:ext cx="1219199" cy="1231899"/>
            </a:xfrm>
            <a:prstGeom prst="ellipse">
              <a:avLst/>
            </a:prstGeom>
            <a:noFill/>
            <a:ln w="9525" cap="flat" cmpd="sng">
              <a:solidFill>
                <a:schemeClr val="dk1"/>
              </a:solidFill>
              <a:prstDash val="solid"/>
              <a:miter/>
              <a:headEnd type="none" w="med" len="med"/>
              <a:tailEnd type="none" w="med" len="med"/>
            </a:ln>
          </p:spPr>
          <p:txBody>
            <a:bodyPr lIns="90000" tIns="46800" rIns="90000" bIns="468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9" name="Shape 89"/>
            <p:cNvSpPr txBox="1"/>
            <p:nvPr/>
          </p:nvSpPr>
          <p:spPr>
            <a:xfrm>
              <a:off x="1676400" y="3581400"/>
              <a:ext cx="1073150" cy="336549"/>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Computer</a:t>
              </a:r>
            </a:p>
          </p:txBody>
        </p:sp>
        <p:sp>
          <p:nvSpPr>
            <p:cNvPr id="90" name="Shape 90"/>
            <p:cNvSpPr txBox="1"/>
            <p:nvPr/>
          </p:nvSpPr>
          <p:spPr>
            <a:xfrm>
              <a:off x="1600200" y="2057400"/>
              <a:ext cx="1323600" cy="336600"/>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Peripherals</a:t>
              </a:r>
            </a:p>
          </p:txBody>
        </p:sp>
        <p:sp>
          <p:nvSpPr>
            <p:cNvPr id="91" name="Shape 91"/>
            <p:cNvSpPr txBox="1"/>
            <p:nvPr/>
          </p:nvSpPr>
          <p:spPr>
            <a:xfrm>
              <a:off x="1371600" y="5334000"/>
              <a:ext cx="1692300" cy="581100"/>
            </a:xfrm>
            <a:prstGeom prst="rect">
              <a:avLst/>
            </a:prstGeom>
            <a:noFill/>
            <a:ln>
              <a:noFill/>
            </a:ln>
          </p:spPr>
          <p:txBody>
            <a:bodyPr lIns="90000" tIns="46800" rIns="90000" bIns="468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Communication</a:t>
              </a:r>
            </a:p>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lines</a:t>
              </a:r>
            </a:p>
          </p:txBody>
        </p:sp>
        <p:cxnSp>
          <p:nvCxnSpPr>
            <p:cNvPr id="92" name="Shape 92"/>
            <p:cNvCxnSpPr/>
            <p:nvPr/>
          </p:nvCxnSpPr>
          <p:spPr>
            <a:xfrm>
              <a:off x="2057400" y="2438400"/>
              <a:ext cx="0" cy="793749"/>
            </a:xfrm>
            <a:prstGeom prst="straightConnector1">
              <a:avLst/>
            </a:prstGeom>
            <a:noFill/>
            <a:ln w="9525" cap="flat" cmpd="sng">
              <a:solidFill>
                <a:schemeClr val="dk1"/>
              </a:solidFill>
              <a:prstDash val="solid"/>
              <a:miter/>
              <a:headEnd type="triangle" w="lg" len="lg"/>
              <a:tailEnd type="triangle" w="lg" len="lg"/>
            </a:ln>
          </p:spPr>
        </p:cxnSp>
        <p:cxnSp>
          <p:nvCxnSpPr>
            <p:cNvPr id="93" name="Shape 93"/>
            <p:cNvCxnSpPr/>
            <p:nvPr/>
          </p:nvCxnSpPr>
          <p:spPr>
            <a:xfrm>
              <a:off x="2057400" y="4495800"/>
              <a:ext cx="0" cy="793749"/>
            </a:xfrm>
            <a:prstGeom prst="straightConnector1">
              <a:avLst/>
            </a:prstGeom>
            <a:noFill/>
            <a:ln w="9525" cap="flat" cmpd="sng">
              <a:solidFill>
                <a:schemeClr val="dk1"/>
              </a:solidFill>
              <a:prstDash val="solid"/>
              <a:miter/>
              <a:headEnd type="triangle" w="lg" len="lg"/>
              <a:tailEnd type="triangle" w="lg" len="lg"/>
            </a:ln>
          </p:spPr>
        </p:cxnSp>
      </p:grpSp>
      <p:grpSp>
        <p:nvGrpSpPr>
          <p:cNvPr id="94" name="Shape 94"/>
          <p:cNvGrpSpPr/>
          <p:nvPr/>
        </p:nvGrpSpPr>
        <p:grpSpPr>
          <a:xfrm>
            <a:off x="1511300" y="1676400"/>
            <a:ext cx="6705599" cy="3028949"/>
            <a:chOff x="1981200" y="1981200"/>
            <a:chExt cx="6705599" cy="4038599"/>
          </a:xfrm>
        </p:grpSpPr>
        <p:sp>
          <p:nvSpPr>
            <p:cNvPr id="95" name="Shape 95"/>
            <p:cNvSpPr/>
            <p:nvPr/>
          </p:nvSpPr>
          <p:spPr>
            <a:xfrm>
              <a:off x="4267200" y="1981200"/>
              <a:ext cx="4419599" cy="4038599"/>
            </a:xfrm>
            <a:prstGeom prst="ellipse">
              <a:avLst/>
            </a:prstGeom>
            <a:solidFill>
              <a:schemeClr val="lt1"/>
            </a:solidFill>
            <a:ln w="9525" cap="flat" cmpd="sng">
              <a:solidFill>
                <a:schemeClr val="dk1"/>
              </a:solidFill>
              <a:prstDash val="solid"/>
              <a:miter/>
              <a:headEnd type="none" w="med" len="med"/>
              <a:tailEnd type="none" w="med" len="med"/>
            </a:ln>
          </p:spPr>
          <p:txBody>
            <a:bodyPr lIns="90000" tIns="46800" rIns="90000" bIns="468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96" name="Shape 96"/>
            <p:cNvSpPr/>
            <p:nvPr/>
          </p:nvSpPr>
          <p:spPr>
            <a:xfrm>
              <a:off x="5688012" y="3300412"/>
              <a:ext cx="1425574" cy="1323975"/>
            </a:xfrm>
            <a:prstGeom prst="ellipse">
              <a:avLst/>
            </a:prstGeom>
            <a:solidFill>
              <a:schemeClr val="lt1"/>
            </a:solidFill>
            <a:ln w="9525" cap="flat" cmpd="sng">
              <a:solidFill>
                <a:schemeClr val="dk1"/>
              </a:solidFill>
              <a:prstDash val="solid"/>
              <a:miter/>
              <a:headEnd type="none" w="med" len="med"/>
              <a:tailEnd type="none" w="med" len="med"/>
            </a:ln>
          </p:spPr>
          <p:txBody>
            <a:bodyPr lIns="90000" tIns="46800" rIns="90000" bIns="468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97" name="Shape 97"/>
            <p:cNvSpPr/>
            <p:nvPr/>
          </p:nvSpPr>
          <p:spPr>
            <a:xfrm>
              <a:off x="4921250" y="2452686"/>
              <a:ext cx="1282700" cy="1190624"/>
            </a:xfrm>
            <a:prstGeom prst="ellipse">
              <a:avLst/>
            </a:prstGeom>
            <a:solidFill>
              <a:schemeClr val="lt1"/>
            </a:solidFill>
            <a:ln w="9525" cap="flat" cmpd="sng">
              <a:solidFill>
                <a:schemeClr val="dk1"/>
              </a:solidFill>
              <a:prstDash val="solid"/>
              <a:miter/>
              <a:headEnd type="none" w="med" len="med"/>
              <a:tailEnd type="none" w="med" len="med"/>
            </a:ln>
          </p:spPr>
          <p:txBody>
            <a:bodyPr lIns="90000" tIns="46800" rIns="90000" bIns="468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98" name="Shape 98"/>
            <p:cNvSpPr/>
            <p:nvPr/>
          </p:nvSpPr>
          <p:spPr>
            <a:xfrm>
              <a:off x="6673850" y="2452686"/>
              <a:ext cx="1282700" cy="1190624"/>
            </a:xfrm>
            <a:prstGeom prst="ellipse">
              <a:avLst/>
            </a:prstGeom>
            <a:solidFill>
              <a:schemeClr val="lt1"/>
            </a:solidFill>
            <a:ln w="9525" cap="flat" cmpd="sng">
              <a:solidFill>
                <a:schemeClr val="dk1"/>
              </a:solidFill>
              <a:prstDash val="solid"/>
              <a:miter/>
              <a:headEnd type="none" w="med" len="med"/>
              <a:tailEnd type="none" w="med" len="med"/>
            </a:ln>
          </p:spPr>
          <p:txBody>
            <a:bodyPr lIns="90000" tIns="46800" rIns="90000" bIns="468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99" name="Shape 99"/>
            <p:cNvSpPr/>
            <p:nvPr/>
          </p:nvSpPr>
          <p:spPr>
            <a:xfrm>
              <a:off x="5759450" y="4510087"/>
              <a:ext cx="1282700" cy="1190624"/>
            </a:xfrm>
            <a:prstGeom prst="ellipse">
              <a:avLst/>
            </a:prstGeom>
            <a:solidFill>
              <a:schemeClr val="lt1"/>
            </a:solidFill>
            <a:ln w="9525" cap="flat" cmpd="sng">
              <a:solidFill>
                <a:schemeClr val="dk1"/>
              </a:solidFill>
              <a:prstDash val="solid"/>
              <a:miter/>
              <a:headEnd type="none" w="med" len="med"/>
              <a:tailEnd type="none" w="med" len="med"/>
            </a:ln>
          </p:spPr>
          <p:txBody>
            <a:bodyPr lIns="90000" tIns="46800" rIns="90000" bIns="468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00" name="Shape 100"/>
            <p:cNvSpPr txBox="1"/>
            <p:nvPr/>
          </p:nvSpPr>
          <p:spPr>
            <a:xfrm>
              <a:off x="6888161" y="2705100"/>
              <a:ext cx="915986" cy="581024"/>
            </a:xfrm>
            <a:prstGeom prst="rect">
              <a:avLst/>
            </a:prstGeom>
            <a:noFill/>
            <a:ln>
              <a:noFill/>
            </a:ln>
          </p:spPr>
          <p:txBody>
            <a:bodyPr lIns="90000" tIns="46800" rIns="90000" bIns="468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Main </a:t>
              </a:r>
            </a:p>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Memory</a:t>
              </a:r>
            </a:p>
          </p:txBody>
        </p:sp>
        <p:sp>
          <p:nvSpPr>
            <p:cNvPr id="101" name="Shape 101"/>
            <p:cNvSpPr txBox="1"/>
            <p:nvPr/>
          </p:nvSpPr>
          <p:spPr>
            <a:xfrm>
              <a:off x="6045200" y="4791075"/>
              <a:ext cx="792162" cy="581024"/>
            </a:xfrm>
            <a:prstGeom prst="rect">
              <a:avLst/>
            </a:prstGeom>
            <a:noFill/>
            <a:ln>
              <a:noFill/>
            </a:ln>
          </p:spPr>
          <p:txBody>
            <a:bodyPr lIns="90000" tIns="46800" rIns="90000" bIns="468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Input</a:t>
              </a:r>
            </a:p>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Output</a:t>
              </a:r>
            </a:p>
          </p:txBody>
        </p:sp>
        <p:sp>
          <p:nvSpPr>
            <p:cNvPr id="102" name="Shape 102"/>
            <p:cNvSpPr txBox="1"/>
            <p:nvPr/>
          </p:nvSpPr>
          <p:spPr>
            <a:xfrm>
              <a:off x="5638800" y="3581400"/>
              <a:ext cx="1570036" cy="581024"/>
            </a:xfrm>
            <a:prstGeom prst="rect">
              <a:avLst/>
            </a:prstGeom>
            <a:noFill/>
            <a:ln>
              <a:noFill/>
            </a:ln>
          </p:spPr>
          <p:txBody>
            <a:bodyPr lIns="90000" tIns="46800" rIns="90000" bIns="468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Systems</a:t>
              </a:r>
            </a:p>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Interconnection</a:t>
              </a:r>
            </a:p>
          </p:txBody>
        </p:sp>
        <p:cxnSp>
          <p:nvCxnSpPr>
            <p:cNvPr id="103" name="Shape 103"/>
            <p:cNvCxnSpPr/>
            <p:nvPr/>
          </p:nvCxnSpPr>
          <p:spPr>
            <a:xfrm rot="10800000" flipH="1">
              <a:off x="1981200" y="2133600"/>
              <a:ext cx="3581399" cy="1104899"/>
            </a:xfrm>
            <a:prstGeom prst="straightConnector1">
              <a:avLst/>
            </a:prstGeom>
            <a:noFill/>
            <a:ln w="9525" cap="flat" cmpd="sng">
              <a:solidFill>
                <a:schemeClr val="dk1"/>
              </a:solidFill>
              <a:prstDash val="solid"/>
              <a:miter/>
              <a:headEnd type="none" w="med" len="med"/>
              <a:tailEnd type="none" w="med" len="med"/>
            </a:ln>
          </p:spPr>
        </p:cxnSp>
        <p:cxnSp>
          <p:nvCxnSpPr>
            <p:cNvPr id="104" name="Shape 104"/>
            <p:cNvCxnSpPr/>
            <p:nvPr/>
          </p:nvCxnSpPr>
          <p:spPr>
            <a:xfrm>
              <a:off x="2057400" y="4419600"/>
              <a:ext cx="3276600" cy="1295400"/>
            </a:xfrm>
            <a:prstGeom prst="straightConnector1">
              <a:avLst/>
            </a:prstGeom>
            <a:noFill/>
            <a:ln w="9525" cap="flat" cmpd="sng">
              <a:solidFill>
                <a:schemeClr val="dk1"/>
              </a:solidFill>
              <a:prstDash val="solid"/>
              <a:miter/>
              <a:headEnd type="none" w="med" len="med"/>
              <a:tailEnd type="none" w="med" len="med"/>
            </a:ln>
          </p:spPr>
        </p:cxnSp>
        <p:sp>
          <p:nvSpPr>
            <p:cNvPr id="105" name="Shape 105"/>
            <p:cNvSpPr txBox="1"/>
            <p:nvPr/>
          </p:nvSpPr>
          <p:spPr>
            <a:xfrm>
              <a:off x="4953000" y="2667000"/>
              <a:ext cx="1241425" cy="825499"/>
            </a:xfrm>
            <a:prstGeom prst="rect">
              <a:avLst/>
            </a:prstGeom>
            <a:noFill/>
            <a:ln>
              <a:noFill/>
            </a:ln>
          </p:spPr>
          <p:txBody>
            <a:bodyPr lIns="90000" tIns="46800" rIns="90000" bIns="468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Central</a:t>
              </a:r>
            </a:p>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Processing </a:t>
              </a:r>
            </a:p>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Unit</a:t>
              </a:r>
            </a:p>
          </p:txBody>
        </p:sp>
        <p:sp>
          <p:nvSpPr>
            <p:cNvPr id="106" name="Shape 106"/>
            <p:cNvSpPr txBox="1"/>
            <p:nvPr/>
          </p:nvSpPr>
          <p:spPr>
            <a:xfrm>
              <a:off x="5748337" y="2057400"/>
              <a:ext cx="1381125" cy="396874"/>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GB" sz="2000" b="1" i="0" u="none">
                  <a:solidFill>
                    <a:schemeClr val="dk2"/>
                  </a:solidFill>
                  <a:latin typeface="Arial"/>
                  <a:ea typeface="Arial"/>
                  <a:cs typeface="Arial"/>
                  <a:sym typeface="Arial"/>
                </a:rPr>
                <a:t>Computer</a:t>
              </a:r>
            </a:p>
          </p:txBody>
        </p:sp>
      </p:gr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6"/>
        <p:cNvGrpSpPr/>
        <p:nvPr/>
      </p:nvGrpSpPr>
      <p:grpSpPr>
        <a:xfrm>
          <a:off x="0" y="0"/>
          <a:ext cx="0" cy="0"/>
          <a:chOff x="0" y="0"/>
          <a:chExt cx="0" cy="0"/>
        </a:xfrm>
      </p:grpSpPr>
      <p:sp>
        <p:nvSpPr>
          <p:cNvPr id="357" name="Shape 357"/>
          <p:cNvSpPr txBox="1"/>
          <p:nvPr/>
        </p:nvSpPr>
        <p:spPr>
          <a:xfrm>
            <a:off x="381000" y="361950"/>
            <a:ext cx="6629400" cy="4572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Arial"/>
                <a:ea typeface="Arial"/>
                <a:cs typeface="Arial"/>
                <a:sym typeface="Arial"/>
              </a:rPr>
              <a:t> Teknologi Optik</a:t>
            </a:r>
          </a:p>
        </p:txBody>
      </p:sp>
      <p:sp>
        <p:nvSpPr>
          <p:cNvPr id="358" name="Shape 358"/>
          <p:cNvSpPr txBox="1">
            <a:spLocks noGrp="1"/>
          </p:cNvSpPr>
          <p:nvPr>
            <p:ph type="title"/>
          </p:nvPr>
        </p:nvSpPr>
        <p:spPr>
          <a:xfrm>
            <a:off x="3581400" y="627459"/>
            <a:ext cx="4991099" cy="28575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Tahoma"/>
              <a:buNone/>
            </a:pPr>
            <a:r>
              <a:rPr lang="en-GB" sz="2800" b="1" i="0" u="none" strike="noStrike" cap="none">
                <a:solidFill>
                  <a:schemeClr val="dk1"/>
                </a:solidFill>
                <a:latin typeface="Tahoma"/>
                <a:ea typeface="Tahoma"/>
                <a:cs typeface="Tahoma"/>
                <a:sym typeface="Tahoma"/>
              </a:rPr>
              <a:t>MEDIA PENYIMPANAN</a:t>
            </a:r>
          </a:p>
        </p:txBody>
      </p:sp>
      <p:sp>
        <p:nvSpPr>
          <p:cNvPr id="359" name="Shape 359"/>
          <p:cNvSpPr txBox="1"/>
          <p:nvPr/>
        </p:nvSpPr>
        <p:spPr>
          <a:xfrm>
            <a:off x="1003300" y="819150"/>
            <a:ext cx="3352800" cy="2751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99"/>
              </a:buClr>
              <a:buSzPct val="25000"/>
              <a:buFont typeface="Arial"/>
              <a:buNone/>
            </a:pPr>
            <a:r>
              <a:rPr lang="en-GB" sz="1800" b="1" i="0" u="none">
                <a:solidFill>
                  <a:srgbClr val="000099"/>
                </a:solidFill>
                <a:latin typeface="Arial"/>
                <a:ea typeface="Arial"/>
                <a:cs typeface="Arial"/>
                <a:sym typeface="Arial"/>
              </a:rPr>
              <a:t>CDROM</a:t>
            </a:r>
          </a:p>
        </p:txBody>
      </p:sp>
      <p:sp>
        <p:nvSpPr>
          <p:cNvPr id="360" name="Shape 360"/>
          <p:cNvSpPr txBox="1"/>
          <p:nvPr/>
        </p:nvSpPr>
        <p:spPr>
          <a:xfrm>
            <a:off x="469900" y="1162050"/>
            <a:ext cx="3733800" cy="1356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Open Sans"/>
              <a:buNone/>
            </a:pPr>
            <a:r>
              <a:rPr lang="en-GB" sz="1800" b="1" i="0" u="none">
                <a:solidFill>
                  <a:schemeClr val="dk1"/>
                </a:solidFill>
                <a:latin typeface="Open Sans"/>
                <a:ea typeface="Open Sans"/>
                <a:cs typeface="Open Sans"/>
                <a:sym typeface="Open Sans"/>
              </a:rPr>
              <a:t>Kecepatan CDROM Drive :</a:t>
            </a:r>
          </a:p>
          <a:p>
            <a:pPr marL="0" marR="0" lvl="0" indent="0" algn="l" rtl="0">
              <a:lnSpc>
                <a:spcPct val="100000"/>
              </a:lnSpc>
              <a:spcBef>
                <a:spcPts val="900"/>
              </a:spcBef>
              <a:spcAft>
                <a:spcPts val="0"/>
              </a:spcAft>
              <a:buClr>
                <a:schemeClr val="dk1"/>
              </a:buClr>
              <a:buSzPct val="25000"/>
              <a:buFont typeface="Open Sans"/>
              <a:buNone/>
            </a:pPr>
            <a:r>
              <a:rPr lang="en-GB" sz="1800" b="0" i="0" u="none">
                <a:solidFill>
                  <a:schemeClr val="dk1"/>
                </a:solidFill>
                <a:latin typeface="Open Sans"/>
                <a:ea typeface="Open Sans"/>
                <a:cs typeface="Open Sans"/>
                <a:sym typeface="Open Sans"/>
              </a:rPr>
              <a:t>1x pembacaan = 150 KB/ detik, kalau CDROM drive berkecepatan maksimal 52x berarti 7800 KB/per detik.</a:t>
            </a:r>
          </a:p>
          <a:p>
            <a:pPr marL="0" marR="0" lvl="0" indent="0" algn="l" rtl="0">
              <a:lnSpc>
                <a:spcPct val="100000"/>
              </a:lnSpc>
              <a:spcBef>
                <a:spcPts val="0"/>
              </a:spcBef>
              <a:spcAft>
                <a:spcPts val="0"/>
              </a:spcAft>
              <a:buNone/>
            </a:pPr>
            <a:endParaRPr sz="1800" b="0" i="0" u="none">
              <a:solidFill>
                <a:schemeClr val="dk1"/>
              </a:solidFill>
              <a:latin typeface="Open Sans"/>
              <a:ea typeface="Open Sans"/>
              <a:cs typeface="Open Sans"/>
              <a:sym typeface="Open Sans"/>
            </a:endParaRPr>
          </a:p>
        </p:txBody>
      </p:sp>
      <p:pic>
        <p:nvPicPr>
          <p:cNvPr id="361" name="Shape 361"/>
          <p:cNvPicPr preferRelativeResize="0"/>
          <p:nvPr/>
        </p:nvPicPr>
        <p:blipFill rotWithShape="1">
          <a:blip r:embed="rId3">
            <a:alphaModFix/>
          </a:blip>
          <a:srcRect/>
          <a:stretch/>
        </p:blipFill>
        <p:spPr>
          <a:xfrm>
            <a:off x="5867400" y="1257300"/>
            <a:ext cx="2286000" cy="865583"/>
          </a:xfrm>
          <a:prstGeom prst="rect">
            <a:avLst/>
          </a:prstGeom>
          <a:noFill/>
          <a:ln>
            <a:noFill/>
          </a:ln>
        </p:spPr>
      </p:pic>
      <p:sp>
        <p:nvSpPr>
          <p:cNvPr id="362" name="Shape 362"/>
          <p:cNvSpPr/>
          <p:nvPr/>
        </p:nvSpPr>
        <p:spPr>
          <a:xfrm>
            <a:off x="5880100" y="1257300"/>
            <a:ext cx="2286000" cy="876300"/>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63" name="Shape 363"/>
          <p:cNvPicPr preferRelativeResize="0"/>
          <p:nvPr/>
        </p:nvPicPr>
        <p:blipFill rotWithShape="1">
          <a:blip r:embed="rId4">
            <a:alphaModFix/>
          </a:blip>
          <a:srcRect/>
          <a:stretch/>
        </p:blipFill>
        <p:spPr>
          <a:xfrm>
            <a:off x="2984500" y="3095625"/>
            <a:ext cx="4940299" cy="1882377"/>
          </a:xfrm>
          <a:prstGeom prst="rect">
            <a:avLst/>
          </a:prstGeom>
          <a:noFill/>
          <a:ln>
            <a:noFill/>
          </a:ln>
        </p:spPr>
      </p:pic>
      <p:sp>
        <p:nvSpPr>
          <p:cNvPr id="364" name="Shape 364"/>
          <p:cNvSpPr txBox="1"/>
          <p:nvPr/>
        </p:nvSpPr>
        <p:spPr>
          <a:xfrm>
            <a:off x="4876800" y="2105025"/>
            <a:ext cx="3733800" cy="946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Open Sans"/>
              <a:buNone/>
            </a:pPr>
            <a:r>
              <a:rPr lang="en-GB" sz="1200" b="1" i="0" u="none">
                <a:solidFill>
                  <a:schemeClr val="dk1"/>
                </a:solidFill>
                <a:latin typeface="Open Sans"/>
                <a:ea typeface="Open Sans"/>
                <a:cs typeface="Open Sans"/>
                <a:sym typeface="Open Sans"/>
              </a:rPr>
              <a:t>Data pada piringan Compact Disc</a:t>
            </a:r>
          </a:p>
          <a:p>
            <a:pPr marL="0" marR="0" lvl="0" indent="0" algn="l" rtl="0">
              <a:lnSpc>
                <a:spcPct val="100000"/>
              </a:lnSpc>
              <a:spcBef>
                <a:spcPts val="700"/>
              </a:spcBef>
              <a:spcAft>
                <a:spcPts val="0"/>
              </a:spcAft>
              <a:buClr>
                <a:schemeClr val="dk1"/>
              </a:buClr>
              <a:buSzPct val="25000"/>
              <a:buFont typeface="Open Sans"/>
              <a:buNone/>
            </a:pPr>
            <a:r>
              <a:rPr lang="en-GB" sz="1200" b="0" i="0" u="none">
                <a:solidFill>
                  <a:schemeClr val="dk1"/>
                </a:solidFill>
                <a:latin typeface="Open Sans"/>
                <a:ea typeface="Open Sans"/>
                <a:cs typeface="Open Sans"/>
                <a:sym typeface="Open Sans"/>
              </a:rPr>
              <a:t>Data pada disc berupa pit ('goresan') kecil, yang dibaca memanfaatkan sinar laser. Hasil pembacaan direfleksikan lewat cermin pemantul untuk kemudian diterjemahkan oleh detektor.</a:t>
            </a:r>
          </a:p>
        </p:txBody>
      </p:sp>
      <p:sp>
        <p:nvSpPr>
          <p:cNvPr id="365" name="Shape 365"/>
          <p:cNvSpPr/>
          <p:nvPr/>
        </p:nvSpPr>
        <p:spPr>
          <a:xfrm>
            <a:off x="3022600" y="3124200"/>
            <a:ext cx="5029199" cy="1885949"/>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85800" y="828675"/>
            <a:ext cx="7772400" cy="85725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ahoma"/>
              <a:buNone/>
            </a:pPr>
            <a:r>
              <a:rPr lang="en-GB" sz="4400" b="1" i="0" u="none" strike="noStrike" cap="none">
                <a:solidFill>
                  <a:schemeClr val="dk2"/>
                </a:solidFill>
                <a:latin typeface="Tahoma"/>
                <a:ea typeface="Tahoma"/>
                <a:cs typeface="Tahoma"/>
                <a:sym typeface="Tahoma"/>
              </a:rPr>
              <a:t>KOMPONEN PENDUKUNG</a:t>
            </a:r>
          </a:p>
        </p:txBody>
      </p:sp>
      <p:sp>
        <p:nvSpPr>
          <p:cNvPr id="371" name="Shape 371"/>
          <p:cNvSpPr txBox="1"/>
          <p:nvPr/>
        </p:nvSpPr>
        <p:spPr>
          <a:xfrm>
            <a:off x="1828800" y="1657350"/>
            <a:ext cx="6934199" cy="8000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100000"/>
              <a:buFont typeface="Arial"/>
              <a:buChar char="•"/>
            </a:pPr>
            <a:r>
              <a:rPr lang="en-GB" sz="3200" b="0" i="0" u="none">
                <a:solidFill>
                  <a:schemeClr val="dk1"/>
                </a:solidFill>
                <a:latin typeface="Arial"/>
                <a:ea typeface="Arial"/>
                <a:cs typeface="Arial"/>
                <a:sym typeface="Arial"/>
              </a:rPr>
              <a:t>  PERALATAN INPUT</a:t>
            </a:r>
          </a:p>
          <a:p>
            <a:pPr marL="0" marR="0" lvl="0" indent="0" algn="l" rtl="0">
              <a:lnSpc>
                <a:spcPct val="100000"/>
              </a:lnSpc>
              <a:spcBef>
                <a:spcPts val="0"/>
              </a:spcBef>
              <a:spcAft>
                <a:spcPts val="0"/>
              </a:spcAft>
              <a:buClr>
                <a:schemeClr val="dk1"/>
              </a:buClr>
              <a:buSzPct val="100000"/>
              <a:buFont typeface="Arial"/>
              <a:buChar char="•"/>
            </a:pPr>
            <a:r>
              <a:rPr lang="en-GB" sz="3200" b="0" i="0" u="none">
                <a:solidFill>
                  <a:schemeClr val="dk1"/>
                </a:solidFill>
                <a:latin typeface="Arial"/>
                <a:ea typeface="Arial"/>
                <a:cs typeface="Arial"/>
                <a:sym typeface="Arial"/>
              </a:rPr>
              <a:t>  PERALATAN OUTPUT</a:t>
            </a:r>
          </a:p>
        </p:txBody>
      </p:sp>
      <p:pic>
        <p:nvPicPr>
          <p:cNvPr id="372" name="Shape 372"/>
          <p:cNvPicPr preferRelativeResize="0"/>
          <p:nvPr/>
        </p:nvPicPr>
        <p:blipFill rotWithShape="1">
          <a:blip r:embed="rId3">
            <a:alphaModFix/>
          </a:blip>
          <a:srcRect/>
          <a:stretch/>
        </p:blipFill>
        <p:spPr>
          <a:xfrm>
            <a:off x="2438400" y="2628900"/>
            <a:ext cx="4343400" cy="21717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6"/>
        <p:cNvGrpSpPr/>
        <p:nvPr/>
      </p:nvGrpSpPr>
      <p:grpSpPr>
        <a:xfrm>
          <a:off x="0" y="0"/>
          <a:ext cx="0" cy="0"/>
          <a:chOff x="0" y="0"/>
          <a:chExt cx="0" cy="0"/>
        </a:xfrm>
      </p:grpSpPr>
      <p:sp>
        <p:nvSpPr>
          <p:cNvPr id="377" name="Shape 377"/>
          <p:cNvSpPr/>
          <p:nvPr/>
        </p:nvSpPr>
        <p:spPr>
          <a:xfrm>
            <a:off x="1981200" y="1428750"/>
            <a:ext cx="3581399" cy="3429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78" name="Shape 378"/>
          <p:cNvSpPr/>
          <p:nvPr/>
        </p:nvSpPr>
        <p:spPr>
          <a:xfrm>
            <a:off x="2590800" y="2286000"/>
            <a:ext cx="2895600" cy="457199"/>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79" name="Shape 379"/>
          <p:cNvSpPr/>
          <p:nvPr/>
        </p:nvSpPr>
        <p:spPr>
          <a:xfrm>
            <a:off x="1828800" y="3200400"/>
            <a:ext cx="3581399" cy="6858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80" name="Shape 380"/>
          <p:cNvSpPr/>
          <p:nvPr/>
        </p:nvSpPr>
        <p:spPr>
          <a:xfrm>
            <a:off x="2667000" y="4114800"/>
            <a:ext cx="1447800" cy="457199"/>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81" name="Shape 381"/>
          <p:cNvSpPr txBox="1">
            <a:spLocks noGrp="1"/>
          </p:cNvSpPr>
          <p:nvPr>
            <p:ph type="title"/>
          </p:nvPr>
        </p:nvSpPr>
        <p:spPr>
          <a:xfrm>
            <a:off x="685800" y="800100"/>
            <a:ext cx="7772400" cy="51434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60033"/>
              </a:buClr>
              <a:buSzPct val="100000"/>
              <a:buFont typeface="Noto Sans Symbols"/>
              <a:buChar char="❖"/>
            </a:pPr>
            <a:r>
              <a:rPr lang="en-GB" sz="3600" b="1" i="0" u="none" strike="noStrike" cap="none">
                <a:solidFill>
                  <a:srgbClr val="660033"/>
                </a:solidFill>
                <a:latin typeface="Tahoma"/>
                <a:ea typeface="Tahoma"/>
                <a:cs typeface="Tahoma"/>
                <a:sym typeface="Tahoma"/>
              </a:rPr>
              <a:t> PERALATAN INPUT</a:t>
            </a:r>
          </a:p>
        </p:txBody>
      </p:sp>
      <p:sp>
        <p:nvSpPr>
          <p:cNvPr id="382" name="Shape 382"/>
          <p:cNvSpPr txBox="1"/>
          <p:nvPr/>
        </p:nvSpPr>
        <p:spPr>
          <a:xfrm>
            <a:off x="1600200" y="1428750"/>
            <a:ext cx="3505200" cy="3040856"/>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r>
              <a:rPr lang="en-GB" sz="2000" b="1" i="0" u="none">
                <a:solidFill>
                  <a:schemeClr val="dk1"/>
                </a:solidFill>
                <a:latin typeface="Arial"/>
                <a:ea typeface="Arial"/>
                <a:cs typeface="Arial"/>
                <a:sym typeface="Arial"/>
              </a:rPr>
              <a:t>Papan Ketik (Keyboard) </a:t>
            </a:r>
          </a:p>
          <a:p>
            <a:pPr marL="0" marR="0" lvl="0" indent="0" algn="r" rtl="0">
              <a:lnSpc>
                <a:spcPct val="100000"/>
              </a:lnSpc>
              <a:spcBef>
                <a:spcPts val="0"/>
              </a:spcBef>
              <a:spcAft>
                <a:spcPts val="0"/>
              </a:spcAft>
              <a:buClr>
                <a:schemeClr val="dk1"/>
              </a:buClr>
              <a:buFont typeface="Times New Roman"/>
              <a:buNone/>
            </a:pPr>
            <a:endParaRPr sz="2000" b="1" i="0" u="none">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Times New Roman"/>
              <a:buNone/>
            </a:pPr>
            <a:endParaRPr sz="2000" b="1" i="0" u="none">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SzPct val="25000"/>
              <a:buFont typeface="Arial"/>
              <a:buNone/>
            </a:pPr>
            <a:r>
              <a:rPr lang="en-GB" sz="2000" b="1" i="0" u="none">
                <a:solidFill>
                  <a:schemeClr val="dk1"/>
                </a:solidFill>
                <a:latin typeface="Arial"/>
                <a:ea typeface="Arial"/>
                <a:cs typeface="Arial"/>
                <a:sym typeface="Arial"/>
              </a:rPr>
              <a:t>Mouse / Trackball</a:t>
            </a:r>
          </a:p>
          <a:p>
            <a:pPr marL="0" marR="0" lvl="0" indent="0" algn="r" rtl="0">
              <a:lnSpc>
                <a:spcPct val="100000"/>
              </a:lnSpc>
              <a:spcBef>
                <a:spcPts val="0"/>
              </a:spcBef>
              <a:spcAft>
                <a:spcPts val="0"/>
              </a:spcAft>
              <a:buClr>
                <a:schemeClr val="dk1"/>
              </a:buClr>
              <a:buFont typeface="Times New Roman"/>
              <a:buNone/>
            </a:pPr>
            <a:endParaRPr sz="2000" b="1" i="0" u="none">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Times New Roman"/>
              <a:buNone/>
            </a:pPr>
            <a:endParaRPr sz="2000" b="1" i="0" u="none">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SzPct val="25000"/>
              <a:buFont typeface="Arial"/>
              <a:buNone/>
            </a:pPr>
            <a:r>
              <a:rPr lang="en-GB" sz="2000" b="1" i="0" u="none">
                <a:solidFill>
                  <a:schemeClr val="dk1"/>
                </a:solidFill>
                <a:latin typeface="Arial"/>
                <a:ea typeface="Arial"/>
                <a:cs typeface="Arial"/>
                <a:sym typeface="Arial"/>
              </a:rPr>
              <a:t>Pencitra digital (Scanner) </a:t>
            </a:r>
          </a:p>
          <a:p>
            <a:pPr marL="0" marR="0" lvl="0" indent="0" algn="r" rtl="0">
              <a:lnSpc>
                <a:spcPct val="100000"/>
              </a:lnSpc>
              <a:spcBef>
                <a:spcPts val="0"/>
              </a:spcBef>
              <a:spcAft>
                <a:spcPts val="0"/>
              </a:spcAft>
              <a:buClr>
                <a:schemeClr val="dk1"/>
              </a:buClr>
              <a:buSzPct val="25000"/>
              <a:buFont typeface="Arial"/>
              <a:buNone/>
            </a:pPr>
            <a:r>
              <a:rPr lang="en-GB" sz="2000" b="1" i="0" u="none">
                <a:solidFill>
                  <a:schemeClr val="dk1"/>
                </a:solidFill>
                <a:latin typeface="Arial"/>
                <a:ea typeface="Arial"/>
                <a:cs typeface="Arial"/>
                <a:sym typeface="Arial"/>
              </a:rPr>
              <a:t>/ Kamera Digital</a:t>
            </a:r>
          </a:p>
          <a:p>
            <a:pPr marL="0" marR="0" lvl="0" indent="0" algn="ctr" rtl="0">
              <a:lnSpc>
                <a:spcPct val="100000"/>
              </a:lnSpc>
              <a:spcBef>
                <a:spcPts val="0"/>
              </a:spcBef>
              <a:spcAft>
                <a:spcPts val="0"/>
              </a:spcAft>
              <a:buClr>
                <a:schemeClr val="dk1"/>
              </a:buClr>
              <a:buFont typeface="Times New Roman"/>
              <a:buNone/>
            </a:pPr>
            <a:endParaRPr sz="2000" b="1" i="0" u="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r>
              <a:rPr lang="en-GB" sz="2000" b="1" i="0" u="none">
                <a:solidFill>
                  <a:schemeClr val="dk1"/>
                </a:solidFill>
                <a:latin typeface="Arial"/>
                <a:ea typeface="Arial"/>
                <a:cs typeface="Arial"/>
                <a:sym typeface="Arial"/>
              </a:rPr>
              <a:t>Joystick</a:t>
            </a:r>
          </a:p>
        </p:txBody>
      </p:sp>
      <p:pic>
        <p:nvPicPr>
          <p:cNvPr id="383" name="Shape 383"/>
          <p:cNvPicPr preferRelativeResize="0"/>
          <p:nvPr/>
        </p:nvPicPr>
        <p:blipFill rotWithShape="1">
          <a:blip r:embed="rId3">
            <a:alphaModFix/>
          </a:blip>
          <a:srcRect/>
          <a:stretch/>
        </p:blipFill>
        <p:spPr>
          <a:xfrm>
            <a:off x="5257800" y="1314450"/>
            <a:ext cx="1708149" cy="2686049"/>
          </a:xfrm>
          <a:prstGeom prst="rect">
            <a:avLst/>
          </a:prstGeom>
          <a:noFill/>
          <a:ln>
            <a:noFill/>
          </a:ln>
        </p:spPr>
      </p:pic>
      <p:pic>
        <p:nvPicPr>
          <p:cNvPr id="384" name="Shape 384"/>
          <p:cNvPicPr preferRelativeResize="0"/>
          <p:nvPr/>
        </p:nvPicPr>
        <p:blipFill rotWithShape="1">
          <a:blip r:embed="rId4">
            <a:alphaModFix/>
          </a:blip>
          <a:srcRect/>
          <a:stretch/>
        </p:blipFill>
        <p:spPr>
          <a:xfrm>
            <a:off x="7010400" y="2171700"/>
            <a:ext cx="1371599" cy="909637"/>
          </a:xfrm>
          <a:prstGeom prst="rect">
            <a:avLst/>
          </a:prstGeom>
          <a:noFill/>
          <a:ln>
            <a:noFill/>
          </a:ln>
        </p:spPr>
      </p:pic>
      <p:pic>
        <p:nvPicPr>
          <p:cNvPr id="385" name="Shape 385"/>
          <p:cNvPicPr preferRelativeResize="0"/>
          <p:nvPr/>
        </p:nvPicPr>
        <p:blipFill rotWithShape="1">
          <a:blip r:embed="rId5">
            <a:alphaModFix/>
          </a:blip>
          <a:srcRect/>
          <a:stretch/>
        </p:blipFill>
        <p:spPr>
          <a:xfrm>
            <a:off x="7010400" y="3143250"/>
            <a:ext cx="1419225" cy="750093"/>
          </a:xfrm>
          <a:prstGeom prst="rect">
            <a:avLst/>
          </a:prstGeom>
          <a:noFill/>
          <a:ln>
            <a:noFill/>
          </a:ln>
        </p:spPr>
      </p:pic>
      <p:pic>
        <p:nvPicPr>
          <p:cNvPr id="386" name="Shape 386"/>
          <p:cNvPicPr preferRelativeResize="0"/>
          <p:nvPr/>
        </p:nvPicPr>
        <p:blipFill rotWithShape="1">
          <a:blip r:embed="rId6">
            <a:alphaModFix/>
          </a:blip>
          <a:srcRect/>
          <a:stretch/>
        </p:blipFill>
        <p:spPr>
          <a:xfrm>
            <a:off x="1447800" y="4054077"/>
            <a:ext cx="1233487" cy="1089421"/>
          </a:xfrm>
          <a:prstGeom prst="rect">
            <a:avLst/>
          </a:prstGeom>
          <a:noFill/>
          <a:ln>
            <a:noFill/>
          </a:ln>
        </p:spPr>
      </p:pic>
      <p:sp>
        <p:nvSpPr>
          <p:cNvPr id="387" name="Shape 387"/>
          <p:cNvSpPr/>
          <p:nvPr/>
        </p:nvSpPr>
        <p:spPr>
          <a:xfrm>
            <a:off x="5410200" y="4171950"/>
            <a:ext cx="2362200" cy="457199"/>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88" name="Shape 388"/>
          <p:cNvSpPr txBox="1"/>
          <p:nvPr/>
        </p:nvSpPr>
        <p:spPr>
          <a:xfrm>
            <a:off x="5638800" y="4264818"/>
            <a:ext cx="1947862" cy="29765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000" b="1" i="0" u="none">
                <a:solidFill>
                  <a:schemeClr val="dk1"/>
                </a:solidFill>
                <a:latin typeface="Arial"/>
                <a:ea typeface="Arial"/>
                <a:cs typeface="Arial"/>
                <a:sym typeface="Arial"/>
              </a:rPr>
              <a:t>Pencitra Video</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685800" y="828675"/>
            <a:ext cx="7772400" cy="4571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60033"/>
              </a:buClr>
              <a:buSzPct val="100000"/>
              <a:buFont typeface="Noto Sans Symbols"/>
              <a:buChar char="❖"/>
            </a:pPr>
            <a:r>
              <a:rPr lang="en-GB" sz="3600" b="1" i="0" u="none" strike="noStrike" cap="none">
                <a:solidFill>
                  <a:srgbClr val="660033"/>
                </a:solidFill>
                <a:latin typeface="Tahoma"/>
                <a:ea typeface="Tahoma"/>
                <a:cs typeface="Tahoma"/>
                <a:sym typeface="Tahoma"/>
              </a:rPr>
              <a:t> PERALATAN OUTPUT</a:t>
            </a:r>
          </a:p>
        </p:txBody>
      </p:sp>
      <p:grpSp>
        <p:nvGrpSpPr>
          <p:cNvPr id="394" name="Shape 394"/>
          <p:cNvGrpSpPr/>
          <p:nvPr/>
        </p:nvGrpSpPr>
        <p:grpSpPr>
          <a:xfrm>
            <a:off x="5257800" y="1400175"/>
            <a:ext cx="3886200" cy="1310877"/>
            <a:chOff x="3962400" y="1905000"/>
            <a:chExt cx="3886200" cy="1747837"/>
          </a:xfrm>
        </p:grpSpPr>
        <p:grpSp>
          <p:nvGrpSpPr>
            <p:cNvPr id="395" name="Shape 395"/>
            <p:cNvGrpSpPr/>
            <p:nvPr/>
          </p:nvGrpSpPr>
          <p:grpSpPr>
            <a:xfrm>
              <a:off x="3962400" y="1905000"/>
              <a:ext cx="3429000" cy="1747837"/>
              <a:chOff x="5257800" y="1752600"/>
              <a:chExt cx="3429000" cy="1747837"/>
            </a:xfrm>
          </p:grpSpPr>
          <p:sp>
            <p:nvSpPr>
              <p:cNvPr id="396" name="Shape 396"/>
              <p:cNvSpPr/>
              <p:nvPr/>
            </p:nvSpPr>
            <p:spPr>
              <a:xfrm>
                <a:off x="7239000" y="2133600"/>
                <a:ext cx="1447800" cy="4572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97" name="Shape 397"/>
              <p:cNvPicPr preferRelativeResize="0"/>
              <p:nvPr/>
            </p:nvPicPr>
            <p:blipFill rotWithShape="1">
              <a:blip r:embed="rId3">
                <a:alphaModFix/>
              </a:blip>
              <a:srcRect/>
              <a:stretch/>
            </p:blipFill>
            <p:spPr>
              <a:xfrm>
                <a:off x="5257800" y="1752600"/>
                <a:ext cx="2052636" cy="1747837"/>
              </a:xfrm>
              <a:prstGeom prst="rect">
                <a:avLst/>
              </a:prstGeom>
              <a:noFill/>
              <a:ln>
                <a:noFill/>
              </a:ln>
            </p:spPr>
          </p:pic>
        </p:grpSp>
        <p:sp>
          <p:nvSpPr>
            <p:cNvPr id="398" name="Shape 398"/>
            <p:cNvSpPr txBox="1"/>
            <p:nvPr/>
          </p:nvSpPr>
          <p:spPr>
            <a:xfrm>
              <a:off x="6096000" y="2286000"/>
              <a:ext cx="1752600"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Monitor</a:t>
              </a:r>
            </a:p>
          </p:txBody>
        </p:sp>
      </p:grpSp>
      <p:grpSp>
        <p:nvGrpSpPr>
          <p:cNvPr id="399" name="Shape 399"/>
          <p:cNvGrpSpPr/>
          <p:nvPr/>
        </p:nvGrpSpPr>
        <p:grpSpPr>
          <a:xfrm>
            <a:off x="1752600" y="2152650"/>
            <a:ext cx="5486400" cy="2900250"/>
            <a:chOff x="1752600" y="2743200"/>
            <a:chExt cx="5486400" cy="3867000"/>
          </a:xfrm>
        </p:grpSpPr>
        <p:grpSp>
          <p:nvGrpSpPr>
            <p:cNvPr id="400" name="Shape 400"/>
            <p:cNvGrpSpPr/>
            <p:nvPr/>
          </p:nvGrpSpPr>
          <p:grpSpPr>
            <a:xfrm>
              <a:off x="1752600" y="2743200"/>
              <a:ext cx="2209799" cy="3013074"/>
              <a:chOff x="1752600" y="3581400"/>
              <a:chExt cx="2209799" cy="3013074"/>
            </a:xfrm>
          </p:grpSpPr>
          <p:sp>
            <p:nvSpPr>
              <p:cNvPr id="401" name="Shape 401"/>
              <p:cNvSpPr/>
              <p:nvPr/>
            </p:nvSpPr>
            <p:spPr>
              <a:xfrm>
                <a:off x="1752600" y="3581400"/>
                <a:ext cx="2209799" cy="4572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02" name="Shape 402"/>
              <p:cNvSpPr txBox="1"/>
              <p:nvPr/>
            </p:nvSpPr>
            <p:spPr>
              <a:xfrm>
                <a:off x="1828800" y="3581400"/>
                <a:ext cx="2065337" cy="30130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Alat Pencetak</a:t>
                </a:r>
              </a:p>
              <a:p>
                <a:pPr marL="0" marR="0" lvl="0" indent="0" algn="l" rtl="0">
                  <a:lnSpc>
                    <a:spcPct val="100000"/>
                  </a:lnSpc>
                  <a:spcBef>
                    <a:spcPts val="0"/>
                  </a:spcBef>
                  <a:spcAft>
                    <a:spcPts val="0"/>
                  </a:spcAft>
                  <a:buClr>
                    <a:schemeClr val="dk1"/>
                  </a:buClr>
                  <a:buFont typeface="Times New Roman"/>
                  <a:buNone/>
                </a:pP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Printer :</a:t>
                </a:r>
              </a:p>
              <a:p>
                <a:pPr marL="0" marR="0" lvl="0" indent="0" algn="l" rtl="0">
                  <a:lnSpc>
                    <a:spcPct val="100000"/>
                  </a:lnSpc>
                  <a:spcBef>
                    <a:spcPts val="0"/>
                  </a:spcBef>
                  <a:spcAft>
                    <a:spcPts val="0"/>
                  </a:spcAft>
                  <a:buClr>
                    <a:schemeClr val="dk1"/>
                  </a:buClr>
                  <a:buSzPct val="100000"/>
                  <a:buFont typeface="Arial"/>
                  <a:buChar char="•"/>
                </a:pPr>
                <a:r>
                  <a:rPr lang="en-GB" sz="2400" b="0" i="0" u="none">
                    <a:solidFill>
                      <a:schemeClr val="dk1"/>
                    </a:solidFill>
                    <a:latin typeface="Arial"/>
                    <a:ea typeface="Arial"/>
                    <a:cs typeface="Arial"/>
                    <a:sym typeface="Arial"/>
                  </a:rPr>
                  <a:t> Dotmatrix</a:t>
                </a:r>
              </a:p>
              <a:p>
                <a:pPr marL="0" marR="0" lvl="0" indent="0" algn="l" rtl="0">
                  <a:lnSpc>
                    <a:spcPct val="100000"/>
                  </a:lnSpc>
                  <a:spcBef>
                    <a:spcPts val="0"/>
                  </a:spcBef>
                  <a:spcAft>
                    <a:spcPts val="0"/>
                  </a:spcAft>
                  <a:buClr>
                    <a:schemeClr val="dk1"/>
                  </a:buClr>
                  <a:buSzPct val="100000"/>
                  <a:buFont typeface="Arial"/>
                  <a:buChar char="•"/>
                </a:pPr>
                <a:r>
                  <a:rPr lang="en-GB" sz="2400" b="0" i="0" u="none">
                    <a:solidFill>
                      <a:schemeClr val="dk1"/>
                    </a:solidFill>
                    <a:latin typeface="Arial"/>
                    <a:ea typeface="Arial"/>
                    <a:cs typeface="Arial"/>
                    <a:sym typeface="Arial"/>
                  </a:rPr>
                  <a:t> DeskJet</a:t>
                </a:r>
              </a:p>
              <a:p>
                <a:pPr marL="0" marR="0" lvl="0" indent="0" algn="l" rtl="0">
                  <a:lnSpc>
                    <a:spcPct val="100000"/>
                  </a:lnSpc>
                  <a:spcBef>
                    <a:spcPts val="0"/>
                  </a:spcBef>
                  <a:spcAft>
                    <a:spcPts val="0"/>
                  </a:spcAft>
                  <a:buClr>
                    <a:schemeClr val="dk1"/>
                  </a:buClr>
                  <a:buSzPct val="100000"/>
                  <a:buFont typeface="Arial"/>
                  <a:buChar char="•"/>
                </a:pPr>
                <a:r>
                  <a:rPr lang="en-GB" sz="2400" b="0" i="0" u="none">
                    <a:solidFill>
                      <a:schemeClr val="dk1"/>
                    </a:solidFill>
                    <a:latin typeface="Arial"/>
                    <a:ea typeface="Arial"/>
                    <a:cs typeface="Arial"/>
                    <a:sym typeface="Arial"/>
                  </a:rPr>
                  <a:t> Laser</a:t>
                </a:r>
              </a:p>
              <a:p>
                <a:pPr marL="0" marR="0" lvl="0" indent="0" algn="l" rtl="0">
                  <a:lnSpc>
                    <a:spcPct val="100000"/>
                  </a:lnSpc>
                  <a:spcBef>
                    <a:spcPts val="0"/>
                  </a:spcBef>
                  <a:spcAft>
                    <a:spcPts val="0"/>
                  </a:spcAft>
                  <a:buClr>
                    <a:schemeClr val="dk1"/>
                  </a:buClr>
                  <a:buFont typeface="Times New Roman"/>
                  <a:buNone/>
                </a:pP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Plotter</a:t>
                </a:r>
              </a:p>
            </p:txBody>
          </p:sp>
        </p:grpSp>
        <p:pic>
          <p:nvPicPr>
            <p:cNvPr id="403" name="Shape 403"/>
            <p:cNvPicPr preferRelativeResize="0"/>
            <p:nvPr/>
          </p:nvPicPr>
          <p:blipFill rotWithShape="1">
            <a:blip r:embed="rId4">
              <a:alphaModFix/>
            </a:blip>
            <a:srcRect/>
            <a:stretch/>
          </p:blipFill>
          <p:spPr>
            <a:xfrm>
              <a:off x="3886200" y="3810000"/>
              <a:ext cx="1581300" cy="1381200"/>
            </a:xfrm>
            <a:prstGeom prst="rect">
              <a:avLst/>
            </a:prstGeom>
            <a:noFill/>
            <a:ln>
              <a:noFill/>
            </a:ln>
          </p:spPr>
        </p:pic>
        <p:pic>
          <p:nvPicPr>
            <p:cNvPr id="404" name="Shape 404"/>
            <p:cNvPicPr preferRelativeResize="0"/>
            <p:nvPr/>
          </p:nvPicPr>
          <p:blipFill rotWithShape="1">
            <a:blip r:embed="rId5">
              <a:alphaModFix/>
            </a:blip>
            <a:srcRect/>
            <a:stretch/>
          </p:blipFill>
          <p:spPr>
            <a:xfrm>
              <a:off x="3505200" y="5562600"/>
              <a:ext cx="2057400" cy="1047600"/>
            </a:xfrm>
            <a:prstGeom prst="rect">
              <a:avLst/>
            </a:prstGeom>
            <a:noFill/>
            <a:ln>
              <a:noFill/>
            </a:ln>
          </p:spPr>
        </p:pic>
        <p:pic>
          <p:nvPicPr>
            <p:cNvPr id="405" name="Shape 405"/>
            <p:cNvPicPr preferRelativeResize="0"/>
            <p:nvPr/>
          </p:nvPicPr>
          <p:blipFill rotWithShape="1">
            <a:blip r:embed="rId6">
              <a:alphaModFix/>
            </a:blip>
            <a:srcRect/>
            <a:stretch/>
          </p:blipFill>
          <p:spPr>
            <a:xfrm>
              <a:off x="5486400" y="3810000"/>
              <a:ext cx="1752600" cy="1366800"/>
            </a:xfrm>
            <a:prstGeom prst="rect">
              <a:avLst/>
            </a:prstGeom>
            <a:noFill/>
            <a:ln>
              <a:noFill/>
            </a:ln>
          </p:spPr>
        </p:pic>
      </p:grpSp>
      <p:grpSp>
        <p:nvGrpSpPr>
          <p:cNvPr id="406" name="Shape 406"/>
          <p:cNvGrpSpPr/>
          <p:nvPr/>
        </p:nvGrpSpPr>
        <p:grpSpPr>
          <a:xfrm>
            <a:off x="5715000" y="4171950"/>
            <a:ext cx="2971800" cy="342900"/>
            <a:chOff x="5715000" y="5562600"/>
            <a:chExt cx="2971800" cy="457200"/>
          </a:xfrm>
        </p:grpSpPr>
        <p:sp>
          <p:nvSpPr>
            <p:cNvPr id="407" name="Shape 407"/>
            <p:cNvSpPr/>
            <p:nvPr/>
          </p:nvSpPr>
          <p:spPr>
            <a:xfrm>
              <a:off x="5715000" y="5562600"/>
              <a:ext cx="2895600" cy="4572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08" name="Shape 408"/>
            <p:cNvSpPr txBox="1"/>
            <p:nvPr/>
          </p:nvSpPr>
          <p:spPr>
            <a:xfrm>
              <a:off x="5791200" y="5562600"/>
              <a:ext cx="2895600"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Secondary Storage</a:t>
              </a:r>
            </a:p>
          </p:txBody>
        </p:sp>
      </p:gr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2"/>
        <p:cNvGrpSpPr/>
        <p:nvPr/>
      </p:nvGrpSpPr>
      <p:grpSpPr>
        <a:xfrm>
          <a:off x="0" y="0"/>
          <a:ext cx="0" cy="0"/>
          <a:chOff x="0" y="0"/>
          <a:chExt cx="0" cy="0"/>
        </a:xfrm>
      </p:grpSpPr>
      <p:sp>
        <p:nvSpPr>
          <p:cNvPr id="413" name="Shape 413"/>
          <p:cNvSpPr txBox="1"/>
          <p:nvPr/>
        </p:nvSpPr>
        <p:spPr>
          <a:xfrm>
            <a:off x="609600" y="571500"/>
            <a:ext cx="6629400" cy="457199"/>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Tahoma"/>
                <a:ea typeface="Tahoma"/>
                <a:cs typeface="Tahoma"/>
                <a:sym typeface="Tahoma"/>
              </a:rPr>
              <a:t> CPU</a:t>
            </a:r>
          </a:p>
        </p:txBody>
      </p:sp>
      <p:sp>
        <p:nvSpPr>
          <p:cNvPr id="414" name="Shape 414"/>
          <p:cNvSpPr txBox="1"/>
          <p:nvPr/>
        </p:nvSpPr>
        <p:spPr>
          <a:xfrm>
            <a:off x="914400" y="1314450"/>
            <a:ext cx="5181600" cy="2944415"/>
          </a:xfrm>
          <a:prstGeom prst="rect">
            <a:avLst/>
          </a:prstGeom>
          <a:noFill/>
          <a:ln>
            <a:noFill/>
          </a:ln>
        </p:spPr>
        <p:txBody>
          <a:bodyPr lIns="91425" tIns="45700" rIns="91425" bIns="45700" anchor="t" anchorCtr="0">
            <a:noAutofit/>
          </a:bodyPr>
          <a:lstStyle/>
          <a:p>
            <a:pPr marL="457200" marR="0" lvl="0" indent="-444500" algn="l" rtl="0">
              <a:lnSpc>
                <a:spcPct val="90000"/>
              </a:lnSpc>
              <a:spcBef>
                <a:spcPts val="0"/>
              </a:spcBef>
              <a:spcAft>
                <a:spcPts val="0"/>
              </a:spcAft>
              <a:buClr>
                <a:schemeClr val="dk1"/>
              </a:buClr>
              <a:buSzPct val="100000"/>
              <a:buFont typeface="Arial"/>
              <a:buAutoNum type="arabicPeriod"/>
            </a:pPr>
            <a:r>
              <a:rPr lang="en-GB" sz="2200" b="0" i="0" u="none">
                <a:solidFill>
                  <a:schemeClr val="dk1"/>
                </a:solidFill>
                <a:latin typeface="Arial"/>
                <a:ea typeface="Arial"/>
                <a:cs typeface="Arial"/>
                <a:sym typeface="Arial"/>
              </a:rPr>
              <a:t>Kompatibilitas</a:t>
            </a:r>
          </a:p>
          <a:p>
            <a:pPr marL="457200" marR="0" lvl="0" indent="-444500" algn="l" rtl="0">
              <a:lnSpc>
                <a:spcPct val="90000"/>
              </a:lnSpc>
              <a:spcBef>
                <a:spcPts val="240"/>
              </a:spcBef>
              <a:spcAft>
                <a:spcPts val="0"/>
              </a:spcAft>
              <a:buClr>
                <a:schemeClr val="dk1"/>
              </a:buClr>
              <a:buSzPct val="100000"/>
              <a:buFont typeface="Arial"/>
              <a:buAutoNum type="arabicPeriod"/>
            </a:pPr>
            <a:r>
              <a:rPr lang="en-GB" sz="2200" b="0" i="0" u="none">
                <a:solidFill>
                  <a:schemeClr val="dk1"/>
                </a:solidFill>
                <a:latin typeface="Arial"/>
                <a:ea typeface="Arial"/>
                <a:cs typeface="Arial"/>
                <a:sym typeface="Arial"/>
              </a:rPr>
              <a:t>Jenis Chipset untuk fungsi-fungsi tambahan </a:t>
            </a:r>
          </a:p>
          <a:p>
            <a:pPr marL="457200" marR="0" lvl="0" indent="-444500" algn="l" rtl="0">
              <a:lnSpc>
                <a:spcPct val="90000"/>
              </a:lnSpc>
              <a:spcBef>
                <a:spcPts val="240"/>
              </a:spcBef>
              <a:spcAft>
                <a:spcPts val="0"/>
              </a:spcAft>
              <a:buClr>
                <a:schemeClr val="dk1"/>
              </a:buClr>
              <a:buSzPct val="100000"/>
              <a:buFont typeface="Arial"/>
              <a:buAutoNum type="arabicPeriod"/>
            </a:pPr>
            <a:r>
              <a:rPr lang="en-GB" sz="2200" b="0" i="0" u="none">
                <a:solidFill>
                  <a:schemeClr val="dk1"/>
                </a:solidFill>
                <a:latin typeface="Arial"/>
                <a:ea typeface="Arial"/>
                <a:cs typeface="Arial"/>
                <a:sym typeface="Arial"/>
              </a:rPr>
              <a:t>Jumlah slot ekspansi dan slot memori</a:t>
            </a:r>
          </a:p>
          <a:p>
            <a:pPr marL="457200" marR="0" lvl="0" indent="-444500" algn="l" rtl="0">
              <a:lnSpc>
                <a:spcPct val="90000"/>
              </a:lnSpc>
              <a:spcBef>
                <a:spcPts val="240"/>
              </a:spcBef>
              <a:spcAft>
                <a:spcPts val="0"/>
              </a:spcAft>
              <a:buClr>
                <a:schemeClr val="dk1"/>
              </a:buClr>
              <a:buSzPct val="100000"/>
              <a:buFont typeface="Arial"/>
              <a:buAutoNum type="arabicPeriod"/>
            </a:pPr>
            <a:r>
              <a:rPr lang="en-GB" sz="2200" b="0" i="0" u="none">
                <a:solidFill>
                  <a:schemeClr val="dk1"/>
                </a:solidFill>
                <a:latin typeface="Arial"/>
                <a:ea typeface="Arial"/>
                <a:cs typeface="Arial"/>
                <a:sym typeface="Arial"/>
              </a:rPr>
              <a:t>Prosesor yang Cepat</a:t>
            </a:r>
          </a:p>
          <a:p>
            <a:pPr marL="457200" marR="0" lvl="0" indent="-444500" algn="l" rtl="0">
              <a:lnSpc>
                <a:spcPct val="90000"/>
              </a:lnSpc>
              <a:spcBef>
                <a:spcPts val="240"/>
              </a:spcBef>
              <a:spcAft>
                <a:spcPts val="0"/>
              </a:spcAft>
              <a:buClr>
                <a:schemeClr val="dk1"/>
              </a:buClr>
              <a:buSzPct val="100000"/>
              <a:buFont typeface="Arial"/>
              <a:buAutoNum type="arabicPeriod"/>
            </a:pPr>
            <a:r>
              <a:rPr lang="en-GB" sz="2200" b="0" i="0" u="none">
                <a:solidFill>
                  <a:schemeClr val="dk1"/>
                </a:solidFill>
                <a:latin typeface="Arial"/>
                <a:ea typeface="Arial"/>
                <a:cs typeface="Arial"/>
                <a:sym typeface="Arial"/>
              </a:rPr>
              <a:t>Pendingin Prosesor yang memadai</a:t>
            </a:r>
          </a:p>
          <a:p>
            <a:pPr marL="457200" marR="0" lvl="0" indent="-444500" algn="l" rtl="0">
              <a:lnSpc>
                <a:spcPct val="90000"/>
              </a:lnSpc>
              <a:spcBef>
                <a:spcPts val="240"/>
              </a:spcBef>
              <a:spcAft>
                <a:spcPts val="0"/>
              </a:spcAft>
              <a:buClr>
                <a:schemeClr val="dk1"/>
              </a:buClr>
              <a:buSzPct val="100000"/>
              <a:buFont typeface="Arial"/>
              <a:buAutoNum type="arabicPeriod"/>
            </a:pPr>
            <a:r>
              <a:rPr lang="en-GB" sz="2200" b="0" i="0" u="none">
                <a:solidFill>
                  <a:schemeClr val="dk1"/>
                </a:solidFill>
                <a:latin typeface="Arial"/>
                <a:ea typeface="Arial"/>
                <a:cs typeface="Arial"/>
                <a:sym typeface="Arial"/>
              </a:rPr>
              <a:t>Harga</a:t>
            </a:r>
          </a:p>
          <a:p>
            <a:pPr marL="457200" marR="0" lvl="0" indent="-444500" algn="l" rtl="0">
              <a:lnSpc>
                <a:spcPct val="90000"/>
              </a:lnSpc>
              <a:spcBef>
                <a:spcPts val="240"/>
              </a:spcBef>
              <a:spcAft>
                <a:spcPts val="0"/>
              </a:spcAft>
              <a:buClr>
                <a:schemeClr val="dk1"/>
              </a:buClr>
              <a:buSzPct val="100000"/>
              <a:buFont typeface="Arial"/>
              <a:buAutoNum type="arabicPeriod"/>
            </a:pPr>
            <a:r>
              <a:rPr lang="en-GB" sz="2200" b="0" i="0" u="none">
                <a:solidFill>
                  <a:schemeClr val="dk1"/>
                </a:solidFill>
                <a:latin typeface="Arial"/>
                <a:ea typeface="Arial"/>
                <a:cs typeface="Arial"/>
                <a:sym typeface="Arial"/>
              </a:rPr>
              <a:t>Adapter pendukung yang sesuai kebutuhan.</a:t>
            </a:r>
          </a:p>
        </p:txBody>
      </p:sp>
      <p:pic>
        <p:nvPicPr>
          <p:cNvPr id="415" name="Shape 415"/>
          <p:cNvPicPr preferRelativeResize="0"/>
          <p:nvPr/>
        </p:nvPicPr>
        <p:blipFill rotWithShape="1">
          <a:blip r:embed="rId3">
            <a:alphaModFix/>
          </a:blip>
          <a:srcRect/>
          <a:stretch/>
        </p:blipFill>
        <p:spPr>
          <a:xfrm>
            <a:off x="6324600" y="2114550"/>
            <a:ext cx="1904999" cy="1183481"/>
          </a:xfrm>
          <a:prstGeom prst="rect">
            <a:avLst/>
          </a:prstGeom>
          <a:noFill/>
          <a:ln>
            <a:noFill/>
          </a:ln>
        </p:spPr>
      </p:pic>
      <p:sp>
        <p:nvSpPr>
          <p:cNvPr id="416" name="Shape 416"/>
          <p:cNvSpPr/>
          <p:nvPr/>
        </p:nvSpPr>
        <p:spPr>
          <a:xfrm>
            <a:off x="6324600" y="2114550"/>
            <a:ext cx="1828800" cy="1143000"/>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0"/>
        <p:cNvGrpSpPr/>
        <p:nvPr/>
      </p:nvGrpSpPr>
      <p:grpSpPr>
        <a:xfrm>
          <a:off x="0" y="0"/>
          <a:ext cx="0" cy="0"/>
          <a:chOff x="0" y="0"/>
          <a:chExt cx="0" cy="0"/>
        </a:xfrm>
      </p:grpSpPr>
      <p:sp>
        <p:nvSpPr>
          <p:cNvPr id="421" name="Shape 421"/>
          <p:cNvSpPr txBox="1"/>
          <p:nvPr/>
        </p:nvSpPr>
        <p:spPr>
          <a:xfrm>
            <a:off x="533400" y="228600"/>
            <a:ext cx="6629400" cy="4572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Tahoma"/>
                <a:ea typeface="Tahoma"/>
                <a:cs typeface="Tahoma"/>
                <a:sym typeface="Tahoma"/>
              </a:rPr>
              <a:t> MEMORI</a:t>
            </a:r>
          </a:p>
        </p:txBody>
      </p:sp>
      <p:sp>
        <p:nvSpPr>
          <p:cNvPr id="422" name="Shape 422"/>
          <p:cNvSpPr txBox="1"/>
          <p:nvPr/>
        </p:nvSpPr>
        <p:spPr>
          <a:xfrm>
            <a:off x="990600" y="914400"/>
            <a:ext cx="5181600" cy="166920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spcAft>
                <a:spcPts val="0"/>
              </a:spcAft>
              <a:buClr>
                <a:schemeClr val="dk1"/>
              </a:buClr>
              <a:buSzPct val="25000"/>
              <a:buFont typeface="Arial"/>
              <a:buNone/>
            </a:pPr>
            <a:r>
              <a:rPr lang="en-GB" sz="2000" b="1" i="0" u="none">
                <a:solidFill>
                  <a:schemeClr val="dk1"/>
                </a:solidFill>
                <a:latin typeface="Arial"/>
                <a:ea typeface="Arial"/>
                <a:cs typeface="Arial"/>
                <a:sym typeface="Arial"/>
              </a:rPr>
              <a:t>MEMORI UTAMA</a:t>
            </a:r>
          </a:p>
          <a:p>
            <a:pPr marL="457200" marR="0" lvl="0" indent="-457200" algn="l" rtl="0">
              <a:lnSpc>
                <a:spcPct val="100000"/>
              </a:lnSpc>
              <a:spcBef>
                <a:spcPts val="1000"/>
              </a:spcBef>
              <a:spcAft>
                <a:spcPts val="0"/>
              </a:spcAft>
              <a:buClr>
                <a:schemeClr val="dk1"/>
              </a:buClr>
              <a:buSzPct val="100000"/>
              <a:buFont typeface="Arial"/>
              <a:buAutoNum type="arabicPeriod"/>
            </a:pPr>
            <a:r>
              <a:rPr lang="en-GB" sz="2000" b="0" i="0" u="none">
                <a:solidFill>
                  <a:schemeClr val="dk1"/>
                </a:solidFill>
                <a:latin typeface="Arial"/>
                <a:ea typeface="Arial"/>
                <a:cs typeface="Arial"/>
                <a:sym typeface="Arial"/>
              </a:rPr>
              <a:t>Kompatibilitas dengan CPU</a:t>
            </a:r>
          </a:p>
          <a:p>
            <a:pPr marL="457200" marR="0" lvl="0" indent="-457200" algn="l" rtl="0">
              <a:lnSpc>
                <a:spcPct val="100000"/>
              </a:lnSpc>
              <a:spcBef>
                <a:spcPts val="1000"/>
              </a:spcBef>
              <a:spcAft>
                <a:spcPts val="0"/>
              </a:spcAft>
              <a:buClr>
                <a:schemeClr val="dk1"/>
              </a:buClr>
              <a:buSzPct val="100000"/>
              <a:buFont typeface="Arial"/>
              <a:buAutoNum type="arabicPeriod"/>
            </a:pPr>
            <a:r>
              <a:rPr lang="en-GB" sz="2000" b="0" i="0" u="none">
                <a:solidFill>
                  <a:schemeClr val="dk1"/>
                </a:solidFill>
                <a:latin typeface="Arial"/>
                <a:ea typeface="Arial"/>
                <a:cs typeface="Arial"/>
                <a:sym typeface="Arial"/>
              </a:rPr>
              <a:t>Kapasitas</a:t>
            </a:r>
          </a:p>
          <a:p>
            <a:pPr marL="457200" marR="0" lvl="0" indent="-457200" algn="l" rtl="0">
              <a:lnSpc>
                <a:spcPct val="100000"/>
              </a:lnSpc>
              <a:spcBef>
                <a:spcPts val="1000"/>
              </a:spcBef>
              <a:spcAft>
                <a:spcPts val="0"/>
              </a:spcAft>
              <a:buClr>
                <a:schemeClr val="dk1"/>
              </a:buClr>
              <a:buSzPct val="100000"/>
              <a:buFont typeface="Arial"/>
              <a:buAutoNum type="arabicPeriod"/>
            </a:pPr>
            <a:r>
              <a:rPr lang="en-GB" sz="2000" b="0" i="0" u="none">
                <a:solidFill>
                  <a:schemeClr val="dk1"/>
                </a:solidFill>
                <a:latin typeface="Arial"/>
                <a:ea typeface="Arial"/>
                <a:cs typeface="Arial"/>
                <a:sym typeface="Arial"/>
              </a:rPr>
              <a:t>Teknologi : SDRAM, DDR</a:t>
            </a:r>
          </a:p>
          <a:p>
            <a:pPr marL="914400" marR="0" lvl="1" indent="-457200" algn="l" rtl="0">
              <a:lnSpc>
                <a:spcPct val="100000"/>
              </a:lnSpc>
              <a:spcBef>
                <a:spcPts val="1000"/>
              </a:spcBef>
              <a:spcAft>
                <a:spcPts val="0"/>
              </a:spcAft>
              <a:buClr>
                <a:schemeClr val="dk1"/>
              </a:buClr>
              <a:buSzPct val="100000"/>
              <a:buFont typeface="Arial"/>
              <a:buChar char="•"/>
            </a:pPr>
            <a:r>
              <a:rPr lang="en-GB" sz="2000" b="0" i="0" u="none" strike="noStrike" cap="none">
                <a:solidFill>
                  <a:schemeClr val="dk1"/>
                </a:solidFill>
                <a:latin typeface="Arial"/>
                <a:ea typeface="Arial"/>
                <a:cs typeface="Arial"/>
                <a:sym typeface="Arial"/>
              </a:rPr>
              <a:t>FSB (Front Side Bus) yang Tinggi</a:t>
            </a:r>
          </a:p>
        </p:txBody>
      </p:sp>
      <p:sp>
        <p:nvSpPr>
          <p:cNvPr id="423" name="Shape 423"/>
          <p:cNvSpPr txBox="1"/>
          <p:nvPr/>
        </p:nvSpPr>
        <p:spPr>
          <a:xfrm>
            <a:off x="914400" y="3028950"/>
            <a:ext cx="5181600" cy="1326356"/>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spcAft>
                <a:spcPts val="0"/>
              </a:spcAft>
              <a:buClr>
                <a:schemeClr val="dk1"/>
              </a:buClr>
              <a:buSzPct val="25000"/>
              <a:buFont typeface="Arial"/>
              <a:buNone/>
            </a:pPr>
            <a:r>
              <a:rPr lang="en-GB" sz="2000" b="1" i="0" u="none">
                <a:solidFill>
                  <a:schemeClr val="dk1"/>
                </a:solidFill>
                <a:latin typeface="Arial"/>
                <a:ea typeface="Arial"/>
                <a:cs typeface="Arial"/>
                <a:sym typeface="Arial"/>
              </a:rPr>
              <a:t>MEMORI TAMBAHAN (AUXILIARY)</a:t>
            </a:r>
          </a:p>
          <a:p>
            <a:pPr marL="457200" marR="0" lvl="0" indent="-457200" algn="l" rtl="0">
              <a:lnSpc>
                <a:spcPct val="100000"/>
              </a:lnSpc>
              <a:spcBef>
                <a:spcPts val="1000"/>
              </a:spcBef>
              <a:spcAft>
                <a:spcPts val="0"/>
              </a:spcAft>
              <a:buClr>
                <a:schemeClr val="dk1"/>
              </a:buClr>
              <a:buSzPct val="100000"/>
              <a:buFont typeface="Arial"/>
              <a:buChar char="•"/>
            </a:pPr>
            <a:r>
              <a:rPr lang="en-GB" sz="2000" b="0" i="0" u="none">
                <a:solidFill>
                  <a:schemeClr val="dk1"/>
                </a:solidFill>
                <a:latin typeface="Arial"/>
                <a:ea typeface="Arial"/>
                <a:cs typeface="Arial"/>
                <a:sym typeface="Arial"/>
              </a:rPr>
              <a:t>kapasitas</a:t>
            </a:r>
          </a:p>
          <a:p>
            <a:pPr marL="457200" marR="0" lvl="0" indent="-457200" algn="l" rtl="0">
              <a:lnSpc>
                <a:spcPct val="100000"/>
              </a:lnSpc>
              <a:spcBef>
                <a:spcPts val="1000"/>
              </a:spcBef>
              <a:spcAft>
                <a:spcPts val="0"/>
              </a:spcAft>
              <a:buClr>
                <a:schemeClr val="dk1"/>
              </a:buClr>
              <a:buSzPct val="100000"/>
              <a:buFont typeface="Arial"/>
              <a:buChar char="•"/>
            </a:pPr>
            <a:r>
              <a:rPr lang="en-GB" sz="2000" b="0" i="0" u="none">
                <a:solidFill>
                  <a:schemeClr val="dk1"/>
                </a:solidFill>
                <a:latin typeface="Arial"/>
                <a:ea typeface="Arial"/>
                <a:cs typeface="Arial"/>
                <a:sym typeface="Arial"/>
              </a:rPr>
              <a:t>Teknologi : SCSI, IDE</a:t>
            </a:r>
          </a:p>
          <a:p>
            <a:pPr marL="457200" marR="0" lvl="0" indent="-457200" algn="l" rtl="0">
              <a:lnSpc>
                <a:spcPct val="100000"/>
              </a:lnSpc>
              <a:spcBef>
                <a:spcPts val="1000"/>
              </a:spcBef>
              <a:spcAft>
                <a:spcPts val="0"/>
              </a:spcAft>
              <a:buClr>
                <a:schemeClr val="dk1"/>
              </a:buClr>
              <a:buSzPct val="100000"/>
              <a:buFont typeface="Arial"/>
              <a:buChar char="•"/>
            </a:pPr>
            <a:r>
              <a:rPr lang="en-GB" sz="2000" b="0" i="0" u="none">
                <a:solidFill>
                  <a:schemeClr val="dk1"/>
                </a:solidFill>
                <a:latin typeface="Arial"/>
                <a:ea typeface="Arial"/>
                <a:cs typeface="Arial"/>
                <a:sym typeface="Arial"/>
              </a:rPr>
              <a:t>Kecepatan operasi (5400, 7200 rpm)</a:t>
            </a:r>
          </a:p>
        </p:txBody>
      </p:sp>
      <p:pic>
        <p:nvPicPr>
          <p:cNvPr id="424" name="Shape 424"/>
          <p:cNvPicPr preferRelativeResize="0"/>
          <p:nvPr/>
        </p:nvPicPr>
        <p:blipFill rotWithShape="1">
          <a:blip r:embed="rId3">
            <a:alphaModFix/>
          </a:blip>
          <a:srcRect/>
          <a:stretch/>
        </p:blipFill>
        <p:spPr>
          <a:xfrm>
            <a:off x="6781800" y="3143250"/>
            <a:ext cx="1828800" cy="1083468"/>
          </a:xfrm>
          <a:prstGeom prst="rect">
            <a:avLst/>
          </a:prstGeom>
          <a:noFill/>
          <a:ln>
            <a:noFill/>
          </a:ln>
        </p:spPr>
      </p:pic>
      <p:pic>
        <p:nvPicPr>
          <p:cNvPr id="425" name="Shape 425"/>
          <p:cNvPicPr preferRelativeResize="0"/>
          <p:nvPr/>
        </p:nvPicPr>
        <p:blipFill rotWithShape="1">
          <a:blip r:embed="rId4">
            <a:alphaModFix/>
          </a:blip>
          <a:srcRect/>
          <a:stretch/>
        </p:blipFill>
        <p:spPr>
          <a:xfrm>
            <a:off x="6858000" y="742950"/>
            <a:ext cx="1765299" cy="13716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9"/>
        <p:cNvGrpSpPr/>
        <p:nvPr/>
      </p:nvGrpSpPr>
      <p:grpSpPr>
        <a:xfrm>
          <a:off x="0" y="0"/>
          <a:ext cx="0" cy="0"/>
          <a:chOff x="0" y="0"/>
          <a:chExt cx="0" cy="0"/>
        </a:xfrm>
      </p:grpSpPr>
      <p:sp>
        <p:nvSpPr>
          <p:cNvPr id="430" name="Shape 430"/>
          <p:cNvSpPr txBox="1"/>
          <p:nvPr/>
        </p:nvSpPr>
        <p:spPr>
          <a:xfrm>
            <a:off x="685800" y="400050"/>
            <a:ext cx="6629400" cy="457199"/>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Tahoma"/>
                <a:ea typeface="Tahoma"/>
                <a:cs typeface="Tahoma"/>
                <a:sym typeface="Tahoma"/>
              </a:rPr>
              <a:t> ALAT INPUT – OUTPUT</a:t>
            </a:r>
          </a:p>
        </p:txBody>
      </p:sp>
      <p:sp>
        <p:nvSpPr>
          <p:cNvPr id="431" name="Shape 431"/>
          <p:cNvSpPr txBox="1"/>
          <p:nvPr/>
        </p:nvSpPr>
        <p:spPr>
          <a:xfrm>
            <a:off x="990600" y="1085850"/>
            <a:ext cx="5181600" cy="171450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spcAft>
                <a:spcPts val="0"/>
              </a:spcAft>
              <a:buClr>
                <a:schemeClr val="dk1"/>
              </a:buClr>
              <a:buSzPct val="25000"/>
              <a:buFont typeface="Arial"/>
              <a:buNone/>
            </a:pPr>
            <a:r>
              <a:rPr lang="en-GB" sz="2400" b="1" i="0" u="none">
                <a:solidFill>
                  <a:schemeClr val="dk1"/>
                </a:solidFill>
                <a:latin typeface="Arial"/>
                <a:ea typeface="Arial"/>
                <a:cs typeface="Arial"/>
                <a:sym typeface="Arial"/>
              </a:rPr>
              <a:t>MONITOR</a:t>
            </a:r>
          </a:p>
          <a:p>
            <a:pPr marL="457200" marR="0" lvl="0" indent="-457200" algn="l" rtl="0">
              <a:lnSpc>
                <a:spcPct val="100000"/>
              </a:lnSpc>
              <a:spcBef>
                <a:spcPts val="1000"/>
              </a:spcBef>
              <a:spcAft>
                <a:spcPts val="0"/>
              </a:spcAft>
              <a:buClr>
                <a:schemeClr val="dk1"/>
              </a:buClr>
              <a:buSzPct val="100000"/>
              <a:buFont typeface="Arial"/>
              <a:buChar char="•"/>
            </a:pPr>
            <a:r>
              <a:rPr lang="en-GB" sz="2000" b="0" i="0" u="none">
                <a:solidFill>
                  <a:schemeClr val="dk1"/>
                </a:solidFill>
                <a:latin typeface="Arial"/>
                <a:ea typeface="Arial"/>
                <a:cs typeface="Arial"/>
                <a:sym typeface="Arial"/>
              </a:rPr>
              <a:t>Teknologi : CRT atau LCD</a:t>
            </a:r>
          </a:p>
          <a:p>
            <a:pPr marL="457200" marR="0" lvl="0" indent="-457200" algn="l" rtl="0">
              <a:lnSpc>
                <a:spcPct val="100000"/>
              </a:lnSpc>
              <a:spcBef>
                <a:spcPts val="1000"/>
              </a:spcBef>
              <a:spcAft>
                <a:spcPts val="0"/>
              </a:spcAft>
              <a:buClr>
                <a:schemeClr val="dk1"/>
              </a:buClr>
              <a:buSzPct val="100000"/>
              <a:buFont typeface="Arial"/>
              <a:buChar char="•"/>
            </a:pPr>
            <a:r>
              <a:rPr lang="en-GB" sz="2000" b="0" i="0" u="none">
                <a:solidFill>
                  <a:schemeClr val="dk1"/>
                </a:solidFill>
                <a:latin typeface="Arial"/>
                <a:ea typeface="Arial"/>
                <a:cs typeface="Arial"/>
                <a:sym typeface="Arial"/>
              </a:rPr>
              <a:t>Ukuran : 14”, 15”, 17” atau 20”</a:t>
            </a:r>
          </a:p>
          <a:p>
            <a:pPr marL="457200" marR="0" lvl="0" indent="-457200" algn="l" rtl="0">
              <a:lnSpc>
                <a:spcPct val="100000"/>
              </a:lnSpc>
              <a:spcBef>
                <a:spcPts val="1000"/>
              </a:spcBef>
              <a:spcAft>
                <a:spcPts val="0"/>
              </a:spcAft>
              <a:buClr>
                <a:schemeClr val="dk1"/>
              </a:buClr>
              <a:buSzPct val="100000"/>
              <a:buFont typeface="Arial"/>
              <a:buChar char="•"/>
            </a:pPr>
            <a:r>
              <a:rPr lang="en-GB" sz="2000" b="0" i="0" u="none">
                <a:solidFill>
                  <a:schemeClr val="dk1"/>
                </a:solidFill>
                <a:latin typeface="Arial"/>
                <a:ea typeface="Arial"/>
                <a:cs typeface="Arial"/>
                <a:sym typeface="Arial"/>
              </a:rPr>
              <a:t>Resolusi Tinggi</a:t>
            </a:r>
          </a:p>
          <a:p>
            <a:pPr marL="457200" marR="0" lvl="0" indent="-457200" algn="l" rtl="0">
              <a:lnSpc>
                <a:spcPct val="100000"/>
              </a:lnSpc>
              <a:spcBef>
                <a:spcPts val="1000"/>
              </a:spcBef>
              <a:spcAft>
                <a:spcPts val="0"/>
              </a:spcAft>
              <a:buClr>
                <a:schemeClr val="dk1"/>
              </a:buClr>
              <a:buSzPct val="100000"/>
              <a:buFont typeface="Arial"/>
              <a:buChar char="•"/>
            </a:pPr>
            <a:r>
              <a:rPr lang="en-GB" sz="2000" b="0" i="0" u="none">
                <a:solidFill>
                  <a:schemeClr val="dk1"/>
                </a:solidFill>
                <a:latin typeface="Arial"/>
                <a:ea typeface="Arial"/>
                <a:cs typeface="Arial"/>
                <a:sym typeface="Arial"/>
              </a:rPr>
              <a:t>Kerapatan Gambar yang tinggi (tajam)</a:t>
            </a:r>
          </a:p>
          <a:p>
            <a:pPr marL="457200" lvl="0" rtl="0">
              <a:spcBef>
                <a:spcPts val="0"/>
              </a:spcBef>
              <a:buClr>
                <a:srgbClr val="000000"/>
              </a:buClr>
              <a:buSzPct val="45833"/>
              <a:buNone/>
            </a:pPr>
            <a:r>
              <a:rPr lang="en-GB" sz="2400" b="1">
                <a:solidFill>
                  <a:schemeClr val="dk1"/>
                </a:solidFill>
              </a:rPr>
              <a:t>CDROM / CDRW</a:t>
            </a:r>
          </a:p>
          <a:p>
            <a:pPr marL="457200" lvl="0" indent="-457200" rtl="0">
              <a:spcBef>
                <a:spcPts val="1000"/>
              </a:spcBef>
              <a:buClr>
                <a:schemeClr val="dk1"/>
              </a:buClr>
              <a:buSzPct val="100000"/>
              <a:buChar char="•"/>
            </a:pPr>
            <a:r>
              <a:rPr lang="en-GB" sz="2000">
                <a:solidFill>
                  <a:schemeClr val="dk1"/>
                </a:solidFill>
              </a:rPr>
              <a:t>Kecepatan Tulis / Baca yang tinggi</a:t>
            </a:r>
          </a:p>
          <a:p>
            <a:pPr marL="457200" lvl="0" indent="-457200" rtl="0">
              <a:spcBef>
                <a:spcPts val="1000"/>
              </a:spcBef>
              <a:buClr>
                <a:schemeClr val="dk1"/>
              </a:buClr>
              <a:buSzPct val="100000"/>
              <a:buChar char="•"/>
            </a:pPr>
            <a:r>
              <a:rPr lang="en-GB" sz="2000">
                <a:solidFill>
                  <a:schemeClr val="dk1"/>
                </a:solidFill>
              </a:rPr>
              <a:t>Teknologi buffer yang baik</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5"/>
        <p:cNvGrpSpPr/>
        <p:nvPr/>
      </p:nvGrpSpPr>
      <p:grpSpPr>
        <a:xfrm>
          <a:off x="0" y="0"/>
          <a:ext cx="0" cy="0"/>
          <a:chOff x="0" y="0"/>
          <a:chExt cx="0" cy="0"/>
        </a:xfrm>
      </p:grpSpPr>
      <p:sp>
        <p:nvSpPr>
          <p:cNvPr id="436" name="Shape 436"/>
          <p:cNvSpPr txBox="1"/>
          <p:nvPr/>
        </p:nvSpPr>
        <p:spPr>
          <a:xfrm>
            <a:off x="685800" y="400050"/>
            <a:ext cx="6629400" cy="457199"/>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Tahoma"/>
                <a:ea typeface="Tahoma"/>
                <a:cs typeface="Tahoma"/>
                <a:sym typeface="Tahoma"/>
              </a:rPr>
              <a:t> LAIN-LAIN</a:t>
            </a:r>
          </a:p>
        </p:txBody>
      </p:sp>
      <p:sp>
        <p:nvSpPr>
          <p:cNvPr id="437" name="Shape 437"/>
          <p:cNvSpPr txBox="1"/>
          <p:nvPr/>
        </p:nvSpPr>
        <p:spPr>
          <a:xfrm>
            <a:off x="838200" y="1085850"/>
            <a:ext cx="6973887" cy="3492102"/>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spcAft>
                <a:spcPts val="0"/>
              </a:spcAft>
              <a:buClr>
                <a:schemeClr val="dk1"/>
              </a:buClr>
              <a:buSzPct val="25000"/>
              <a:buFont typeface="Arial"/>
              <a:buNone/>
            </a:pPr>
            <a:r>
              <a:rPr lang="en-GB" sz="2400" b="1" i="0" u="none">
                <a:solidFill>
                  <a:schemeClr val="dk1"/>
                </a:solidFill>
                <a:latin typeface="Arial"/>
                <a:ea typeface="Arial"/>
                <a:cs typeface="Arial"/>
                <a:sym typeface="Arial"/>
              </a:rPr>
              <a:t>CHASING DAN CATU DAYA</a:t>
            </a:r>
          </a:p>
          <a:p>
            <a:pPr marL="457200" marR="0" lvl="0" indent="-444500" algn="l" rtl="0">
              <a:lnSpc>
                <a:spcPct val="100000"/>
              </a:lnSpc>
              <a:spcBef>
                <a:spcPts val="1200"/>
              </a:spcBef>
              <a:spcAft>
                <a:spcPts val="0"/>
              </a:spcAft>
              <a:buClr>
                <a:schemeClr val="dk1"/>
              </a:buClr>
              <a:buSzPct val="100000"/>
              <a:buFont typeface="Arial"/>
              <a:buChar char="•"/>
            </a:pPr>
            <a:r>
              <a:rPr lang="en-GB" sz="2200" b="0" i="0" u="none">
                <a:solidFill>
                  <a:schemeClr val="dk1"/>
                </a:solidFill>
                <a:latin typeface="Arial"/>
                <a:ea typeface="Arial"/>
                <a:cs typeface="Arial"/>
                <a:sym typeface="Arial"/>
              </a:rPr>
              <a:t>Ruang yang bersirkulasi udara baik (luas).</a:t>
            </a:r>
          </a:p>
          <a:p>
            <a:pPr marL="457200" marR="0" lvl="0" indent="-444500" algn="l" rtl="0">
              <a:lnSpc>
                <a:spcPct val="100000"/>
              </a:lnSpc>
              <a:spcBef>
                <a:spcPts val="1200"/>
              </a:spcBef>
              <a:spcAft>
                <a:spcPts val="0"/>
              </a:spcAft>
              <a:buClr>
                <a:schemeClr val="dk1"/>
              </a:buClr>
              <a:buSzPct val="100000"/>
              <a:buFont typeface="Arial"/>
              <a:buChar char="•"/>
            </a:pPr>
            <a:r>
              <a:rPr lang="en-GB" sz="2200" b="0" i="0" u="none">
                <a:solidFill>
                  <a:schemeClr val="dk1"/>
                </a:solidFill>
                <a:latin typeface="Arial"/>
                <a:ea typeface="Arial"/>
                <a:cs typeface="Arial"/>
                <a:sym typeface="Arial"/>
              </a:rPr>
              <a:t>Akses mudah (adanya thubm screw)</a:t>
            </a:r>
          </a:p>
          <a:p>
            <a:pPr marL="457200" marR="0" lvl="0" indent="-444500" algn="l" rtl="0">
              <a:lnSpc>
                <a:spcPct val="100000"/>
              </a:lnSpc>
              <a:spcBef>
                <a:spcPts val="1200"/>
              </a:spcBef>
              <a:spcAft>
                <a:spcPts val="0"/>
              </a:spcAft>
              <a:buClr>
                <a:schemeClr val="dk1"/>
              </a:buClr>
              <a:buSzPct val="100000"/>
              <a:buFont typeface="Arial"/>
              <a:buChar char="•"/>
            </a:pPr>
            <a:r>
              <a:rPr lang="en-GB" sz="2200" b="0" i="0" u="none">
                <a:solidFill>
                  <a:schemeClr val="dk1"/>
                </a:solidFill>
                <a:latin typeface="Arial"/>
                <a:ea typeface="Arial"/>
                <a:cs typeface="Arial"/>
                <a:sym typeface="Arial"/>
              </a:rPr>
              <a:t>Bracket yang baik, mudah dalam pemasangan peripheral internal.</a:t>
            </a:r>
          </a:p>
          <a:p>
            <a:pPr marL="457200" marR="0" lvl="0" indent="-444500" algn="l" rtl="0">
              <a:lnSpc>
                <a:spcPct val="100000"/>
              </a:lnSpc>
              <a:spcBef>
                <a:spcPts val="1200"/>
              </a:spcBef>
              <a:spcAft>
                <a:spcPts val="0"/>
              </a:spcAft>
              <a:buClr>
                <a:schemeClr val="dk1"/>
              </a:buClr>
              <a:buSzPct val="100000"/>
              <a:buFont typeface="Arial"/>
              <a:buChar char="•"/>
            </a:pPr>
            <a:r>
              <a:rPr lang="en-GB" sz="2200" b="0" i="0" u="none">
                <a:solidFill>
                  <a:schemeClr val="dk1"/>
                </a:solidFill>
                <a:latin typeface="Arial"/>
                <a:ea typeface="Arial"/>
                <a:cs typeface="Arial"/>
                <a:sym typeface="Arial"/>
              </a:rPr>
              <a:t>Pendingin ruang chasing yang memadai</a:t>
            </a:r>
          </a:p>
          <a:p>
            <a:pPr marL="457200" marR="0" lvl="0" indent="-444500" algn="l" rtl="0">
              <a:lnSpc>
                <a:spcPct val="100000"/>
              </a:lnSpc>
              <a:spcBef>
                <a:spcPts val="1200"/>
              </a:spcBef>
              <a:spcAft>
                <a:spcPts val="0"/>
              </a:spcAft>
              <a:buClr>
                <a:schemeClr val="dk1"/>
              </a:buClr>
              <a:buSzPct val="100000"/>
              <a:buFont typeface="Arial"/>
              <a:buChar char="•"/>
            </a:pPr>
            <a:r>
              <a:rPr lang="en-GB" sz="2200" b="0" i="0" u="none">
                <a:solidFill>
                  <a:schemeClr val="dk1"/>
                </a:solidFill>
                <a:latin typeface="Arial"/>
                <a:ea typeface="Arial"/>
                <a:cs typeface="Arial"/>
                <a:sym typeface="Arial"/>
              </a:rPr>
              <a:t>Jumlah Port dan Konektor </a:t>
            </a:r>
          </a:p>
          <a:p>
            <a:pPr marL="457200" marR="0" lvl="0" indent="-444500" algn="l" rtl="0">
              <a:lnSpc>
                <a:spcPct val="100000"/>
              </a:lnSpc>
              <a:spcBef>
                <a:spcPts val="1200"/>
              </a:spcBef>
              <a:spcAft>
                <a:spcPts val="0"/>
              </a:spcAft>
              <a:buClr>
                <a:schemeClr val="dk1"/>
              </a:buClr>
              <a:buSzPct val="100000"/>
              <a:buFont typeface="Arial"/>
              <a:buChar char="•"/>
            </a:pPr>
            <a:r>
              <a:rPr lang="en-GB" sz="2200" b="0" i="0" u="none">
                <a:solidFill>
                  <a:schemeClr val="dk1"/>
                </a:solidFill>
                <a:latin typeface="Arial"/>
                <a:ea typeface="Arial"/>
                <a:cs typeface="Arial"/>
                <a:sym typeface="Arial"/>
              </a:rPr>
              <a:t>Jumlah konektor daya yang cukup</a:t>
            </a:r>
          </a:p>
          <a:p>
            <a:pPr marL="457200" marR="0" lvl="0" indent="-444500" algn="l" rtl="0">
              <a:lnSpc>
                <a:spcPct val="100000"/>
              </a:lnSpc>
              <a:spcBef>
                <a:spcPts val="1200"/>
              </a:spcBef>
              <a:spcAft>
                <a:spcPts val="0"/>
              </a:spcAft>
              <a:buClr>
                <a:schemeClr val="dk1"/>
              </a:buClr>
              <a:buSzPct val="100000"/>
              <a:buFont typeface="Arial"/>
              <a:buChar char="•"/>
            </a:pPr>
            <a:r>
              <a:rPr lang="en-GB" sz="2200" b="0" i="0" u="none">
                <a:solidFill>
                  <a:schemeClr val="dk1"/>
                </a:solidFill>
                <a:latin typeface="Arial"/>
                <a:ea typeface="Arial"/>
                <a:cs typeface="Arial"/>
                <a:sym typeface="Arial"/>
              </a:rPr>
              <a:t>Harga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684212" y="411956"/>
            <a:ext cx="7772400" cy="4571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ahoma"/>
              <a:buNone/>
            </a:pPr>
            <a:r>
              <a:rPr lang="en-GB" sz="4400" b="1" i="0" u="none" strike="noStrike" cap="none">
                <a:solidFill>
                  <a:schemeClr val="dk2"/>
                </a:solidFill>
                <a:latin typeface="Tahoma"/>
                <a:ea typeface="Tahoma"/>
                <a:cs typeface="Tahoma"/>
                <a:sym typeface="Tahoma"/>
              </a:rPr>
              <a:t>FUNGSIONAL KOMPUTER</a:t>
            </a:r>
          </a:p>
        </p:txBody>
      </p:sp>
      <p:grpSp>
        <p:nvGrpSpPr>
          <p:cNvPr id="112" name="Shape 112"/>
          <p:cNvGrpSpPr/>
          <p:nvPr/>
        </p:nvGrpSpPr>
        <p:grpSpPr>
          <a:xfrm>
            <a:off x="1473199" y="1543050"/>
            <a:ext cx="6175373" cy="2364581"/>
            <a:chOff x="1752599" y="2057400"/>
            <a:chExt cx="6175373" cy="3152775"/>
          </a:xfrm>
        </p:grpSpPr>
        <p:sp>
          <p:nvSpPr>
            <p:cNvPr id="113" name="Shape 113"/>
            <p:cNvSpPr/>
            <p:nvPr/>
          </p:nvSpPr>
          <p:spPr>
            <a:xfrm>
              <a:off x="2759075" y="2997200"/>
              <a:ext cx="1073150" cy="1073150"/>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14" name="Shape 114"/>
            <p:cNvCxnSpPr/>
            <p:nvPr/>
          </p:nvCxnSpPr>
          <p:spPr>
            <a:xfrm rot="10800000">
              <a:off x="1752599" y="3265486"/>
              <a:ext cx="1073150" cy="0"/>
            </a:xfrm>
            <a:prstGeom prst="straightConnector1">
              <a:avLst/>
            </a:prstGeom>
            <a:noFill/>
            <a:ln w="9525" cap="flat" cmpd="sng">
              <a:solidFill>
                <a:schemeClr val="dk1"/>
              </a:solidFill>
              <a:prstDash val="solid"/>
              <a:miter/>
              <a:headEnd type="none" w="med" len="med"/>
              <a:tailEnd type="triangle" w="lg" len="lg"/>
            </a:ln>
          </p:spPr>
        </p:cxnSp>
        <p:cxnSp>
          <p:nvCxnSpPr>
            <p:cNvPr id="115" name="Shape 115"/>
            <p:cNvCxnSpPr/>
            <p:nvPr/>
          </p:nvCxnSpPr>
          <p:spPr>
            <a:xfrm>
              <a:off x="1752600" y="3802062"/>
              <a:ext cx="1073150" cy="0"/>
            </a:xfrm>
            <a:prstGeom prst="straightConnector1">
              <a:avLst/>
            </a:prstGeom>
            <a:noFill/>
            <a:ln w="9525" cap="flat" cmpd="sng">
              <a:solidFill>
                <a:schemeClr val="dk1"/>
              </a:solidFill>
              <a:prstDash val="solid"/>
              <a:miter/>
              <a:headEnd type="none" w="med" len="med"/>
              <a:tailEnd type="triangle" w="lg" len="lg"/>
            </a:ln>
          </p:spPr>
        </p:cxnSp>
        <p:cxnSp>
          <p:nvCxnSpPr>
            <p:cNvPr id="116" name="Shape 116"/>
            <p:cNvCxnSpPr/>
            <p:nvPr/>
          </p:nvCxnSpPr>
          <p:spPr>
            <a:xfrm>
              <a:off x="3810000" y="3802062"/>
              <a:ext cx="1165224" cy="0"/>
            </a:xfrm>
            <a:prstGeom prst="straightConnector1">
              <a:avLst/>
            </a:prstGeom>
            <a:noFill/>
            <a:ln w="9525" cap="flat" cmpd="sng">
              <a:solidFill>
                <a:schemeClr val="dk1"/>
              </a:solidFill>
              <a:prstDash val="solid"/>
              <a:miter/>
              <a:headEnd type="none" w="med" len="med"/>
              <a:tailEnd type="triangle" w="lg" len="lg"/>
            </a:ln>
          </p:spPr>
        </p:cxnSp>
        <p:cxnSp>
          <p:nvCxnSpPr>
            <p:cNvPr id="117" name="Shape 117"/>
            <p:cNvCxnSpPr/>
            <p:nvPr/>
          </p:nvCxnSpPr>
          <p:spPr>
            <a:xfrm rot="10800000">
              <a:off x="3810000" y="3265486"/>
              <a:ext cx="1165224" cy="0"/>
            </a:xfrm>
            <a:prstGeom prst="straightConnector1">
              <a:avLst/>
            </a:prstGeom>
            <a:noFill/>
            <a:ln w="9525" cap="flat" cmpd="sng">
              <a:solidFill>
                <a:schemeClr val="dk1"/>
              </a:solidFill>
              <a:prstDash val="solid"/>
              <a:miter/>
              <a:headEnd type="none" w="med" len="med"/>
              <a:tailEnd type="triangle" w="lg" len="lg"/>
            </a:ln>
          </p:spPr>
        </p:cxnSp>
        <p:cxnSp>
          <p:nvCxnSpPr>
            <p:cNvPr id="118" name="Shape 118"/>
            <p:cNvCxnSpPr/>
            <p:nvPr/>
          </p:nvCxnSpPr>
          <p:spPr>
            <a:xfrm rot="10800000" flipH="1">
              <a:off x="5780087" y="2460624"/>
              <a:ext cx="1073150" cy="669925"/>
            </a:xfrm>
            <a:prstGeom prst="straightConnector1">
              <a:avLst/>
            </a:prstGeom>
            <a:noFill/>
            <a:ln w="9525" cap="flat" cmpd="sng">
              <a:solidFill>
                <a:schemeClr val="dk1"/>
              </a:solidFill>
              <a:prstDash val="solid"/>
              <a:miter/>
              <a:headEnd type="none" w="med" len="med"/>
              <a:tailEnd type="triangle" w="lg" len="lg"/>
            </a:ln>
          </p:spPr>
        </p:cxnSp>
        <p:cxnSp>
          <p:nvCxnSpPr>
            <p:cNvPr id="119" name="Shape 119"/>
            <p:cNvCxnSpPr/>
            <p:nvPr/>
          </p:nvCxnSpPr>
          <p:spPr>
            <a:xfrm flipH="1">
              <a:off x="5981700" y="2862261"/>
              <a:ext cx="939799" cy="603249"/>
            </a:xfrm>
            <a:prstGeom prst="straightConnector1">
              <a:avLst/>
            </a:prstGeom>
            <a:noFill/>
            <a:ln w="9525" cap="flat" cmpd="sng">
              <a:solidFill>
                <a:schemeClr val="dk1"/>
              </a:solidFill>
              <a:prstDash val="solid"/>
              <a:miter/>
              <a:headEnd type="none" w="med" len="med"/>
              <a:tailEnd type="triangle" w="lg" len="lg"/>
            </a:ln>
          </p:spPr>
        </p:cxnSp>
        <p:cxnSp>
          <p:nvCxnSpPr>
            <p:cNvPr id="120" name="Shape 120"/>
            <p:cNvCxnSpPr/>
            <p:nvPr/>
          </p:nvCxnSpPr>
          <p:spPr>
            <a:xfrm>
              <a:off x="5915025" y="3733800"/>
              <a:ext cx="1073150" cy="604837"/>
            </a:xfrm>
            <a:prstGeom prst="straightConnector1">
              <a:avLst/>
            </a:prstGeom>
            <a:noFill/>
            <a:ln w="9525" cap="flat" cmpd="sng">
              <a:solidFill>
                <a:schemeClr val="dk1"/>
              </a:solidFill>
              <a:prstDash val="solid"/>
              <a:miter/>
              <a:headEnd type="none" w="med" len="med"/>
              <a:tailEnd type="triangle" w="lg" len="lg"/>
            </a:ln>
          </p:spPr>
        </p:cxnSp>
        <p:cxnSp>
          <p:nvCxnSpPr>
            <p:cNvPr id="121" name="Shape 121"/>
            <p:cNvCxnSpPr/>
            <p:nvPr/>
          </p:nvCxnSpPr>
          <p:spPr>
            <a:xfrm rot="10800000">
              <a:off x="5646736" y="4002086"/>
              <a:ext cx="1206499" cy="738187"/>
            </a:xfrm>
            <a:prstGeom prst="straightConnector1">
              <a:avLst/>
            </a:prstGeom>
            <a:noFill/>
            <a:ln w="9525" cap="flat" cmpd="sng">
              <a:solidFill>
                <a:schemeClr val="dk1"/>
              </a:solidFill>
              <a:prstDash val="solid"/>
              <a:miter/>
              <a:headEnd type="none" w="med" len="med"/>
              <a:tailEnd type="triangle" w="lg" len="lg"/>
            </a:ln>
          </p:spPr>
        </p:cxnSp>
        <p:sp>
          <p:nvSpPr>
            <p:cNvPr id="122" name="Shape 122"/>
            <p:cNvSpPr txBox="1"/>
            <p:nvPr/>
          </p:nvSpPr>
          <p:spPr>
            <a:xfrm>
              <a:off x="2743200" y="3124200"/>
              <a:ext cx="1052511" cy="73025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Alat-alat</a:t>
              </a:r>
            </a:p>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Data</a:t>
              </a:r>
            </a:p>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Movement</a:t>
              </a:r>
            </a:p>
          </p:txBody>
        </p:sp>
        <p:sp>
          <p:nvSpPr>
            <p:cNvPr id="123" name="Shape 123"/>
            <p:cNvSpPr txBox="1"/>
            <p:nvPr/>
          </p:nvSpPr>
          <p:spPr>
            <a:xfrm>
              <a:off x="4876800" y="3276600"/>
              <a:ext cx="1090612" cy="5175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Mekanisme</a:t>
              </a:r>
            </a:p>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Control</a:t>
              </a:r>
            </a:p>
          </p:txBody>
        </p:sp>
        <p:sp>
          <p:nvSpPr>
            <p:cNvPr id="124" name="Shape 124"/>
            <p:cNvSpPr txBox="1"/>
            <p:nvPr/>
          </p:nvSpPr>
          <p:spPr>
            <a:xfrm>
              <a:off x="7005636" y="2230436"/>
              <a:ext cx="884236" cy="73025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Fasilitas </a:t>
              </a:r>
            </a:p>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Data</a:t>
              </a:r>
            </a:p>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Storage</a:t>
              </a:r>
            </a:p>
          </p:txBody>
        </p:sp>
        <p:sp>
          <p:nvSpPr>
            <p:cNvPr id="125" name="Shape 125"/>
            <p:cNvSpPr txBox="1"/>
            <p:nvPr/>
          </p:nvSpPr>
          <p:spPr>
            <a:xfrm>
              <a:off x="6858000" y="4267200"/>
              <a:ext cx="1062037" cy="73025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Fasilitas</a:t>
              </a:r>
            </a:p>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Data</a:t>
              </a:r>
            </a:p>
            <a:p>
              <a:pPr marL="0" marR="0" lvl="0" indent="0" algn="ctr" rtl="0">
                <a:lnSpc>
                  <a:spcPct val="100000"/>
                </a:lnSpc>
                <a:spcBef>
                  <a:spcPts val="0"/>
                </a:spcBef>
                <a:spcAft>
                  <a:spcPts val="0"/>
                </a:spcAft>
                <a:buClr>
                  <a:schemeClr val="dk2"/>
                </a:buClr>
                <a:buSzPct val="25000"/>
                <a:buFont typeface="Arial"/>
                <a:buNone/>
              </a:pPr>
              <a:r>
                <a:rPr lang="en-GB" sz="1400" b="0" i="0" u="none">
                  <a:solidFill>
                    <a:schemeClr val="dk2"/>
                  </a:solidFill>
                  <a:latin typeface="Arial"/>
                  <a:ea typeface="Arial"/>
                  <a:cs typeface="Arial"/>
                  <a:sym typeface="Arial"/>
                </a:rPr>
                <a:t>Processing</a:t>
              </a:r>
            </a:p>
          </p:txBody>
        </p:sp>
        <p:sp>
          <p:nvSpPr>
            <p:cNvPr id="126" name="Shape 126"/>
            <p:cNvSpPr/>
            <p:nvPr/>
          </p:nvSpPr>
          <p:spPr>
            <a:xfrm>
              <a:off x="4908550" y="2997200"/>
              <a:ext cx="1073150" cy="1073150"/>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200" b="0" i="0" u="none">
                <a:solidFill>
                  <a:schemeClr val="dk1"/>
                </a:solidFill>
                <a:latin typeface="Times New Roman"/>
                <a:ea typeface="Times New Roman"/>
                <a:cs typeface="Times New Roman"/>
                <a:sym typeface="Times New Roman"/>
              </a:endParaRPr>
            </a:p>
          </p:txBody>
        </p:sp>
        <p:sp>
          <p:nvSpPr>
            <p:cNvPr id="127" name="Shape 127"/>
            <p:cNvSpPr/>
            <p:nvPr/>
          </p:nvSpPr>
          <p:spPr>
            <a:xfrm>
              <a:off x="6853236" y="2057400"/>
              <a:ext cx="1074737" cy="1073150"/>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8" name="Shape 128"/>
            <p:cNvSpPr/>
            <p:nvPr/>
          </p:nvSpPr>
          <p:spPr>
            <a:xfrm>
              <a:off x="6853236" y="4137025"/>
              <a:ext cx="1074737" cy="1073150"/>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29" name="Shape 129"/>
          <p:cNvGrpSpPr/>
          <p:nvPr/>
        </p:nvGrpSpPr>
        <p:grpSpPr>
          <a:xfrm>
            <a:off x="1473200" y="2114550"/>
            <a:ext cx="4724399" cy="2160983"/>
            <a:chOff x="1752600" y="2362200"/>
            <a:chExt cx="4724399" cy="2881311"/>
          </a:xfrm>
        </p:grpSpPr>
        <p:cxnSp>
          <p:nvCxnSpPr>
            <p:cNvPr id="130" name="Shape 130"/>
            <p:cNvCxnSpPr/>
            <p:nvPr/>
          </p:nvCxnSpPr>
          <p:spPr>
            <a:xfrm>
              <a:off x="1828800" y="4191000"/>
              <a:ext cx="3733800" cy="0"/>
            </a:xfrm>
            <a:prstGeom prst="straightConnector1">
              <a:avLst/>
            </a:prstGeom>
            <a:noFill/>
            <a:ln w="9525" cap="flat" cmpd="sng">
              <a:solidFill>
                <a:srgbClr val="0000FF"/>
              </a:solidFill>
              <a:prstDash val="solid"/>
              <a:miter/>
              <a:headEnd type="none" w="med" len="med"/>
              <a:tailEnd type="none" w="med" len="med"/>
            </a:ln>
          </p:spPr>
        </p:cxnSp>
        <p:cxnSp>
          <p:nvCxnSpPr>
            <p:cNvPr id="131" name="Shape 131"/>
            <p:cNvCxnSpPr/>
            <p:nvPr/>
          </p:nvCxnSpPr>
          <p:spPr>
            <a:xfrm rot="10800000">
              <a:off x="1752600" y="2362200"/>
              <a:ext cx="3809999" cy="0"/>
            </a:xfrm>
            <a:prstGeom prst="straightConnector1">
              <a:avLst/>
            </a:prstGeom>
            <a:noFill/>
            <a:ln w="9525" cap="flat" cmpd="sng">
              <a:solidFill>
                <a:srgbClr val="0000FF"/>
              </a:solidFill>
              <a:prstDash val="solid"/>
              <a:miter/>
              <a:headEnd type="none" w="med" len="med"/>
              <a:tailEnd type="triangle" w="lg" len="lg"/>
            </a:ln>
          </p:spPr>
        </p:cxnSp>
        <p:cxnSp>
          <p:nvCxnSpPr>
            <p:cNvPr id="132" name="Shape 132"/>
            <p:cNvCxnSpPr/>
            <p:nvPr/>
          </p:nvCxnSpPr>
          <p:spPr>
            <a:xfrm rot="10800000" flipH="1">
              <a:off x="5562600" y="3276599"/>
              <a:ext cx="914400" cy="914400"/>
            </a:xfrm>
            <a:prstGeom prst="curvedConnector2">
              <a:avLst/>
            </a:prstGeom>
            <a:noFill/>
            <a:ln w="9525" cap="flat" cmpd="sng">
              <a:solidFill>
                <a:srgbClr val="0000FF"/>
              </a:solidFill>
              <a:prstDash val="solid"/>
              <a:miter/>
              <a:headEnd type="none" w="med" len="med"/>
              <a:tailEnd type="none" w="med" len="med"/>
            </a:ln>
          </p:spPr>
        </p:cxnSp>
        <p:cxnSp>
          <p:nvCxnSpPr>
            <p:cNvPr id="133" name="Shape 133"/>
            <p:cNvCxnSpPr/>
            <p:nvPr/>
          </p:nvCxnSpPr>
          <p:spPr>
            <a:xfrm>
              <a:off x="5562600" y="2362200"/>
              <a:ext cx="914400" cy="914400"/>
            </a:xfrm>
            <a:prstGeom prst="curvedConnector2">
              <a:avLst/>
            </a:prstGeom>
            <a:noFill/>
            <a:ln w="9525" cap="flat" cmpd="sng">
              <a:solidFill>
                <a:srgbClr val="0000FF"/>
              </a:solidFill>
              <a:prstDash val="solid"/>
              <a:miter/>
              <a:headEnd type="none" w="med" len="med"/>
              <a:tailEnd type="none" w="med" len="med"/>
            </a:ln>
          </p:spPr>
        </p:cxnSp>
        <p:sp>
          <p:nvSpPr>
            <p:cNvPr id="134" name="Shape 134"/>
            <p:cNvSpPr txBox="1"/>
            <p:nvPr/>
          </p:nvSpPr>
          <p:spPr>
            <a:xfrm>
              <a:off x="1828800" y="4343400"/>
              <a:ext cx="3733800" cy="900111"/>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000099"/>
                </a:buClr>
                <a:buSzPct val="25000"/>
                <a:buFont typeface="Times New Roman"/>
                <a:buNone/>
              </a:pPr>
              <a:r>
                <a:rPr lang="en-GB" sz="1600" b="1" i="0" u="none">
                  <a:solidFill>
                    <a:srgbClr val="000099"/>
                  </a:solidFill>
                  <a:latin typeface="Times New Roman"/>
                  <a:ea typeface="Times New Roman"/>
                  <a:cs typeface="Times New Roman"/>
                  <a:sym typeface="Times New Roman"/>
                </a:rPr>
                <a:t>Data movement perpindahan data)</a:t>
              </a:r>
              <a:r>
                <a:rPr lang="en-GB" sz="1600" b="0" i="0" u="none">
                  <a:solidFill>
                    <a:srgbClr val="000099"/>
                  </a:solidFill>
                  <a:latin typeface="Times New Roman"/>
                  <a:ea typeface="Times New Roman"/>
                  <a:cs typeface="Times New Roman"/>
                  <a:sym typeface="Times New Roman"/>
                </a:rPr>
                <a:t> Misal: keyboard ke screen monitor</a:t>
              </a:r>
            </a:p>
            <a:p>
              <a:pPr marL="0" marR="0" lvl="0" indent="0" algn="l" rtl="0">
                <a:lnSpc>
                  <a:spcPct val="100000"/>
                </a:lnSpc>
                <a:spcBef>
                  <a:spcPts val="0"/>
                </a:spcBef>
                <a:spcAft>
                  <a:spcPts val="0"/>
                </a:spcAft>
                <a:buNone/>
              </a:pPr>
              <a:endParaRPr sz="1600" b="0" i="0" u="none">
                <a:solidFill>
                  <a:srgbClr val="000099"/>
                </a:solidFill>
                <a:latin typeface="Times New Roman"/>
                <a:ea typeface="Times New Roman"/>
                <a:cs typeface="Times New Roman"/>
                <a:sym typeface="Times New Roman"/>
              </a:endParaRPr>
            </a:p>
          </p:txBody>
        </p:sp>
      </p:grpSp>
      <p:grpSp>
        <p:nvGrpSpPr>
          <p:cNvPr id="135" name="Shape 135"/>
          <p:cNvGrpSpPr/>
          <p:nvPr/>
        </p:nvGrpSpPr>
        <p:grpSpPr>
          <a:xfrm>
            <a:off x="1473199" y="1371599"/>
            <a:ext cx="5410200" cy="571500"/>
            <a:chOff x="1752599" y="1523999"/>
            <a:chExt cx="5410200" cy="762000"/>
          </a:xfrm>
        </p:grpSpPr>
        <p:cxnSp>
          <p:nvCxnSpPr>
            <p:cNvPr id="136" name="Shape 136"/>
            <p:cNvCxnSpPr/>
            <p:nvPr/>
          </p:nvCxnSpPr>
          <p:spPr>
            <a:xfrm rot="10800000">
              <a:off x="1752599" y="2286000"/>
              <a:ext cx="4114800" cy="0"/>
            </a:xfrm>
            <a:prstGeom prst="straightConnector1">
              <a:avLst/>
            </a:prstGeom>
            <a:noFill/>
            <a:ln w="9525" cap="flat" cmpd="sng">
              <a:solidFill>
                <a:srgbClr val="FF0000"/>
              </a:solidFill>
              <a:prstDash val="solid"/>
              <a:miter/>
              <a:headEnd type="none" w="med" len="med"/>
              <a:tailEnd type="triangle" w="lg" len="lg"/>
            </a:ln>
          </p:spPr>
        </p:cxnSp>
        <p:cxnSp>
          <p:nvCxnSpPr>
            <p:cNvPr id="137" name="Shape 137"/>
            <p:cNvCxnSpPr/>
            <p:nvPr/>
          </p:nvCxnSpPr>
          <p:spPr>
            <a:xfrm rot="10800000" flipH="1">
              <a:off x="5867400" y="1523999"/>
              <a:ext cx="1295400" cy="762000"/>
            </a:xfrm>
            <a:prstGeom prst="straightConnector1">
              <a:avLst/>
            </a:prstGeom>
            <a:noFill/>
            <a:ln w="9525" cap="flat" cmpd="sng">
              <a:solidFill>
                <a:srgbClr val="FF0000"/>
              </a:solidFill>
              <a:prstDash val="solid"/>
              <a:miter/>
              <a:headEnd type="none" w="med" len="med"/>
              <a:tailEnd type="triangle" w="lg" len="lg"/>
            </a:ln>
          </p:spPr>
        </p:cxnSp>
        <p:sp>
          <p:nvSpPr>
            <p:cNvPr id="138" name="Shape 138"/>
            <p:cNvSpPr txBox="1"/>
            <p:nvPr/>
          </p:nvSpPr>
          <p:spPr>
            <a:xfrm>
              <a:off x="1905000" y="1752600"/>
              <a:ext cx="2971799" cy="5333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CC0000"/>
                </a:buClr>
                <a:buSzPct val="25000"/>
                <a:buFont typeface="Times New Roman"/>
                <a:buNone/>
              </a:pPr>
              <a:r>
                <a:rPr lang="en-GB" sz="1600" b="1" i="0" u="none">
                  <a:solidFill>
                    <a:srgbClr val="CC0000"/>
                  </a:solidFill>
                  <a:latin typeface="Times New Roman"/>
                  <a:ea typeface="Times New Roman"/>
                  <a:cs typeface="Times New Roman"/>
                  <a:sym typeface="Times New Roman"/>
                </a:rPr>
                <a:t>Data Storage (penyimpanan) </a:t>
              </a:r>
              <a:r>
                <a:rPr lang="en-GB" sz="1600" b="0" i="0" u="none">
                  <a:solidFill>
                    <a:srgbClr val="CC0000"/>
                  </a:solidFill>
                  <a:latin typeface="Times New Roman"/>
                  <a:ea typeface="Times New Roman"/>
                  <a:cs typeface="Times New Roman"/>
                  <a:sym typeface="Times New Roman"/>
                </a:rPr>
                <a:t>Misal : Internet download ke disk</a:t>
              </a:r>
            </a:p>
          </p:txBody>
        </p:sp>
      </p:grpSp>
      <p:grpSp>
        <p:nvGrpSpPr>
          <p:cNvPr id="139" name="Shape 139"/>
          <p:cNvGrpSpPr/>
          <p:nvPr/>
        </p:nvGrpSpPr>
        <p:grpSpPr>
          <a:xfrm>
            <a:off x="4343399" y="1257300"/>
            <a:ext cx="4800600" cy="3657599"/>
            <a:chOff x="4343399" y="1676400"/>
            <a:chExt cx="4800600" cy="4876799"/>
          </a:xfrm>
        </p:grpSpPr>
        <p:grpSp>
          <p:nvGrpSpPr>
            <p:cNvPr id="140" name="Shape 140"/>
            <p:cNvGrpSpPr/>
            <p:nvPr/>
          </p:nvGrpSpPr>
          <p:grpSpPr>
            <a:xfrm>
              <a:off x="4343399" y="1676400"/>
              <a:ext cx="4114799" cy="4114800"/>
              <a:chOff x="4191000" y="1524000"/>
              <a:chExt cx="4572000" cy="4343400"/>
            </a:xfrm>
          </p:grpSpPr>
          <p:cxnSp>
            <p:nvCxnSpPr>
              <p:cNvPr id="141" name="Shape 141"/>
              <p:cNvCxnSpPr/>
              <p:nvPr/>
            </p:nvCxnSpPr>
            <p:spPr>
              <a:xfrm flipH="1">
                <a:off x="4648199" y="1524000"/>
                <a:ext cx="2362200" cy="1295400"/>
              </a:xfrm>
              <a:prstGeom prst="straightConnector1">
                <a:avLst/>
              </a:prstGeom>
              <a:noFill/>
              <a:ln w="9525" cap="flat" cmpd="sng">
                <a:solidFill>
                  <a:srgbClr val="008000"/>
                </a:solidFill>
                <a:prstDash val="solid"/>
                <a:miter/>
                <a:headEnd type="none" w="med" len="med"/>
                <a:tailEnd type="none" w="med" len="med"/>
              </a:ln>
            </p:spPr>
          </p:cxnSp>
          <p:cxnSp>
            <p:nvCxnSpPr>
              <p:cNvPr id="142" name="Shape 142"/>
              <p:cNvCxnSpPr/>
              <p:nvPr/>
            </p:nvCxnSpPr>
            <p:spPr>
              <a:xfrm>
                <a:off x="4419600" y="3962400"/>
                <a:ext cx="3048000" cy="1752600"/>
              </a:xfrm>
              <a:prstGeom prst="straightConnector1">
                <a:avLst/>
              </a:prstGeom>
              <a:noFill/>
              <a:ln w="9525" cap="flat" cmpd="sng">
                <a:solidFill>
                  <a:srgbClr val="008000"/>
                </a:solidFill>
                <a:prstDash val="solid"/>
                <a:miter/>
                <a:headEnd type="none" w="med" len="med"/>
                <a:tailEnd type="none" w="med" len="med"/>
              </a:ln>
            </p:spPr>
          </p:cxnSp>
          <p:cxnSp>
            <p:nvCxnSpPr>
              <p:cNvPr id="143" name="Shape 143"/>
              <p:cNvCxnSpPr/>
              <p:nvPr/>
            </p:nvCxnSpPr>
            <p:spPr>
              <a:xfrm>
                <a:off x="7239000" y="3733800"/>
                <a:ext cx="1066799" cy="533399"/>
              </a:xfrm>
              <a:prstGeom prst="straightConnector1">
                <a:avLst/>
              </a:prstGeom>
              <a:noFill/>
              <a:ln w="9525" cap="flat" cmpd="sng">
                <a:solidFill>
                  <a:srgbClr val="008000"/>
                </a:solidFill>
                <a:prstDash val="solid"/>
                <a:miter/>
                <a:headEnd type="none" w="med" len="med"/>
                <a:tailEnd type="none" w="med" len="med"/>
              </a:ln>
            </p:spPr>
          </p:cxnSp>
          <p:cxnSp>
            <p:nvCxnSpPr>
              <p:cNvPr id="144" name="Shape 144"/>
              <p:cNvCxnSpPr/>
              <p:nvPr/>
            </p:nvCxnSpPr>
            <p:spPr>
              <a:xfrm rot="10800000" flipH="1">
                <a:off x="7239000" y="3124200"/>
                <a:ext cx="914400" cy="609599"/>
              </a:xfrm>
              <a:prstGeom prst="straightConnector1">
                <a:avLst/>
              </a:prstGeom>
              <a:noFill/>
              <a:ln w="9525" cap="flat" cmpd="sng">
                <a:solidFill>
                  <a:srgbClr val="008000"/>
                </a:solidFill>
                <a:prstDash val="solid"/>
                <a:miter/>
                <a:headEnd type="none" w="med" len="med"/>
                <a:tailEnd type="triangle" w="lg" len="lg"/>
              </a:ln>
            </p:spPr>
          </p:cxnSp>
          <p:cxnSp>
            <p:nvCxnSpPr>
              <p:cNvPr id="145" name="Shape 145"/>
              <p:cNvCxnSpPr/>
              <p:nvPr/>
            </p:nvCxnSpPr>
            <p:spPr>
              <a:xfrm flipH="1">
                <a:off x="4191000" y="2819400"/>
                <a:ext cx="838199" cy="685799"/>
              </a:xfrm>
              <a:prstGeom prst="curvedConnector2">
                <a:avLst/>
              </a:prstGeom>
              <a:noFill/>
              <a:ln w="9525" cap="flat" cmpd="sng">
                <a:solidFill>
                  <a:srgbClr val="008000"/>
                </a:solidFill>
                <a:prstDash val="solid"/>
                <a:miter/>
                <a:headEnd type="none" w="med" len="med"/>
                <a:tailEnd type="none" w="med" len="med"/>
              </a:ln>
            </p:spPr>
          </p:cxnSp>
          <p:cxnSp>
            <p:nvCxnSpPr>
              <p:cNvPr id="146" name="Shape 146"/>
              <p:cNvCxnSpPr/>
              <p:nvPr/>
            </p:nvCxnSpPr>
            <p:spPr>
              <a:xfrm rot="10800000">
                <a:off x="4191000" y="3505200"/>
                <a:ext cx="533399" cy="533399"/>
              </a:xfrm>
              <a:prstGeom prst="curvedConnector2">
                <a:avLst/>
              </a:prstGeom>
              <a:noFill/>
              <a:ln w="9525" cap="flat" cmpd="sng">
                <a:solidFill>
                  <a:srgbClr val="008000"/>
                </a:solidFill>
                <a:prstDash val="solid"/>
                <a:miter/>
                <a:headEnd type="none" w="med" len="med"/>
                <a:tailEnd type="none" w="med" len="med"/>
              </a:ln>
            </p:spPr>
          </p:cxnSp>
          <p:cxnSp>
            <p:nvCxnSpPr>
              <p:cNvPr id="147" name="Shape 147"/>
              <p:cNvCxnSpPr/>
              <p:nvPr/>
            </p:nvCxnSpPr>
            <p:spPr>
              <a:xfrm rot="10800000" flipH="1">
                <a:off x="7467600" y="4260849"/>
                <a:ext cx="1295400" cy="1606550"/>
              </a:xfrm>
              <a:prstGeom prst="curvedConnector2">
                <a:avLst/>
              </a:prstGeom>
              <a:noFill/>
              <a:ln w="9525" cap="flat" cmpd="sng">
                <a:solidFill>
                  <a:srgbClr val="008000"/>
                </a:solidFill>
                <a:prstDash val="solid"/>
                <a:miter/>
                <a:headEnd type="none" w="med" len="med"/>
                <a:tailEnd type="none" w="med" len="med"/>
              </a:ln>
            </p:spPr>
          </p:cxnSp>
        </p:grpSp>
        <p:sp>
          <p:nvSpPr>
            <p:cNvPr id="148" name="Shape 148"/>
            <p:cNvSpPr txBox="1"/>
            <p:nvPr/>
          </p:nvSpPr>
          <p:spPr>
            <a:xfrm>
              <a:off x="5486400" y="6019800"/>
              <a:ext cx="3657600" cy="5333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006600"/>
                </a:buClr>
                <a:buSzPct val="25000"/>
                <a:buFont typeface="Times New Roman"/>
                <a:buNone/>
              </a:pPr>
              <a:r>
                <a:rPr lang="en-GB" sz="1600" b="1" i="0" u="none">
                  <a:solidFill>
                    <a:srgbClr val="006600"/>
                  </a:solidFill>
                  <a:latin typeface="Times New Roman"/>
                  <a:ea typeface="Times New Roman"/>
                  <a:cs typeface="Times New Roman"/>
                  <a:sym typeface="Times New Roman"/>
                </a:rPr>
                <a:t>Proses dari/ke storage (penyimpanan)</a:t>
              </a:r>
              <a:r>
                <a:rPr lang="en-GB" sz="1600" b="0" i="0" u="none">
                  <a:solidFill>
                    <a:srgbClr val="006600"/>
                  </a:solidFill>
                  <a:latin typeface="Times New Roman"/>
                  <a:ea typeface="Times New Roman"/>
                  <a:cs typeface="Times New Roman"/>
                  <a:sym typeface="Times New Roman"/>
                </a:rPr>
                <a:t> Misal : update data /statemen bank</a:t>
              </a:r>
            </a:p>
          </p:txBody>
        </p:sp>
      </p:grpSp>
      <p:grpSp>
        <p:nvGrpSpPr>
          <p:cNvPr id="149" name="Shape 149"/>
          <p:cNvGrpSpPr/>
          <p:nvPr/>
        </p:nvGrpSpPr>
        <p:grpSpPr>
          <a:xfrm>
            <a:off x="1473199" y="2343150"/>
            <a:ext cx="6629400" cy="2057399"/>
            <a:chOff x="1752599" y="3124200"/>
            <a:chExt cx="6629400" cy="2743199"/>
          </a:xfrm>
        </p:grpSpPr>
        <p:grpSp>
          <p:nvGrpSpPr>
            <p:cNvPr id="150" name="Shape 150"/>
            <p:cNvGrpSpPr/>
            <p:nvPr/>
          </p:nvGrpSpPr>
          <p:grpSpPr>
            <a:xfrm>
              <a:off x="1752599" y="3124200"/>
              <a:ext cx="6629400" cy="2743199"/>
              <a:chOff x="1752599" y="3124200"/>
              <a:chExt cx="6629400" cy="2743199"/>
            </a:xfrm>
          </p:grpSpPr>
          <p:cxnSp>
            <p:nvCxnSpPr>
              <p:cNvPr id="151" name="Shape 151"/>
              <p:cNvCxnSpPr/>
              <p:nvPr/>
            </p:nvCxnSpPr>
            <p:spPr>
              <a:xfrm>
                <a:off x="4800600" y="4343400"/>
                <a:ext cx="2286000" cy="1371599"/>
              </a:xfrm>
              <a:prstGeom prst="straightConnector1">
                <a:avLst/>
              </a:prstGeom>
              <a:noFill/>
              <a:ln w="12700" cap="flat" cmpd="sng">
                <a:solidFill>
                  <a:srgbClr val="800080"/>
                </a:solidFill>
                <a:prstDash val="solid"/>
                <a:miter/>
                <a:headEnd type="none" w="med" len="med"/>
                <a:tailEnd type="none" w="med" len="med"/>
              </a:ln>
            </p:spPr>
          </p:cxnSp>
          <p:cxnSp>
            <p:nvCxnSpPr>
              <p:cNvPr id="152" name="Shape 152"/>
              <p:cNvCxnSpPr/>
              <p:nvPr/>
            </p:nvCxnSpPr>
            <p:spPr>
              <a:xfrm>
                <a:off x="6858000" y="3733800"/>
                <a:ext cx="1066799" cy="533399"/>
              </a:xfrm>
              <a:prstGeom prst="straightConnector1">
                <a:avLst/>
              </a:prstGeom>
              <a:noFill/>
              <a:ln w="12700" cap="flat" cmpd="sng">
                <a:solidFill>
                  <a:srgbClr val="800080"/>
                </a:solidFill>
                <a:prstDash val="solid"/>
                <a:miter/>
                <a:headEnd type="none" w="med" len="med"/>
                <a:tailEnd type="none" w="med" len="med"/>
              </a:ln>
            </p:spPr>
          </p:cxnSp>
          <p:cxnSp>
            <p:nvCxnSpPr>
              <p:cNvPr id="153" name="Shape 153"/>
              <p:cNvCxnSpPr/>
              <p:nvPr/>
            </p:nvCxnSpPr>
            <p:spPr>
              <a:xfrm rot="10800000" flipH="1">
                <a:off x="6858000" y="3124200"/>
                <a:ext cx="914400" cy="609599"/>
              </a:xfrm>
              <a:prstGeom prst="straightConnector1">
                <a:avLst/>
              </a:prstGeom>
              <a:noFill/>
              <a:ln w="12700" cap="flat" cmpd="sng">
                <a:solidFill>
                  <a:srgbClr val="800080"/>
                </a:solidFill>
                <a:prstDash val="solid"/>
                <a:miter/>
                <a:headEnd type="none" w="med" len="med"/>
                <a:tailEnd type="triangle" w="lg" len="lg"/>
              </a:ln>
            </p:spPr>
          </p:cxnSp>
          <p:cxnSp>
            <p:nvCxnSpPr>
              <p:cNvPr id="154" name="Shape 154"/>
              <p:cNvCxnSpPr/>
              <p:nvPr/>
            </p:nvCxnSpPr>
            <p:spPr>
              <a:xfrm rot="10800000">
                <a:off x="1752599" y="4343400"/>
                <a:ext cx="3048000" cy="0"/>
              </a:xfrm>
              <a:prstGeom prst="straightConnector1">
                <a:avLst/>
              </a:prstGeom>
              <a:noFill/>
              <a:ln w="12700" cap="flat" cmpd="sng">
                <a:solidFill>
                  <a:srgbClr val="800080"/>
                </a:solidFill>
                <a:prstDash val="solid"/>
                <a:miter/>
                <a:headEnd type="none" w="med" len="med"/>
                <a:tailEnd type="triangle" w="lg" len="lg"/>
              </a:ln>
            </p:spPr>
          </p:cxnSp>
          <p:cxnSp>
            <p:nvCxnSpPr>
              <p:cNvPr id="155" name="Shape 155"/>
              <p:cNvCxnSpPr/>
              <p:nvPr/>
            </p:nvCxnSpPr>
            <p:spPr>
              <a:xfrm rot="10800000" flipH="1">
                <a:off x="7086600" y="4260849"/>
                <a:ext cx="1295400" cy="1606550"/>
              </a:xfrm>
              <a:prstGeom prst="curvedConnector2">
                <a:avLst/>
              </a:prstGeom>
              <a:noFill/>
              <a:ln w="12700" cap="flat" cmpd="sng">
                <a:solidFill>
                  <a:srgbClr val="800080"/>
                </a:solidFill>
                <a:prstDash val="solid"/>
                <a:miter/>
                <a:headEnd type="none" w="med" len="med"/>
                <a:tailEnd type="none" w="med" len="med"/>
              </a:ln>
            </p:spPr>
          </p:cxnSp>
        </p:grpSp>
        <p:sp>
          <p:nvSpPr>
            <p:cNvPr id="156" name="Shape 156"/>
            <p:cNvSpPr txBox="1"/>
            <p:nvPr/>
          </p:nvSpPr>
          <p:spPr>
            <a:xfrm>
              <a:off x="4114800" y="5334000"/>
              <a:ext cx="2743199" cy="5333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660066"/>
                </a:buClr>
                <a:buSzPct val="25000"/>
                <a:buFont typeface="Times New Roman"/>
                <a:buNone/>
              </a:pPr>
              <a:r>
                <a:rPr lang="en-GB" sz="1600" b="1" i="0" u="none">
                  <a:solidFill>
                    <a:srgbClr val="660066"/>
                  </a:solidFill>
                  <a:latin typeface="Times New Roman"/>
                  <a:ea typeface="Times New Roman"/>
                  <a:cs typeface="Times New Roman"/>
                  <a:sym typeface="Times New Roman"/>
                </a:rPr>
                <a:t>Proses dari storage ke I/O</a:t>
              </a:r>
              <a:r>
                <a:rPr lang="en-GB" sz="1600" b="0" i="0" u="none">
                  <a:solidFill>
                    <a:srgbClr val="660066"/>
                  </a:solidFill>
                  <a:latin typeface="Times New Roman"/>
                  <a:ea typeface="Times New Roman"/>
                  <a:cs typeface="Times New Roman"/>
                  <a:sym typeface="Times New Roman"/>
                </a:rPr>
                <a:t> Misal : print statemen bank</a:t>
              </a:r>
            </a:p>
          </p:txBody>
        </p:sp>
      </p:gr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84212" y="465534"/>
            <a:ext cx="7772400" cy="48577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ahoma"/>
              <a:buNone/>
            </a:pPr>
            <a:r>
              <a:rPr lang="en-GB" sz="4000" b="1" i="0" u="none" strike="noStrike" cap="none">
                <a:solidFill>
                  <a:schemeClr val="dk2"/>
                </a:solidFill>
                <a:latin typeface="Tahoma"/>
                <a:ea typeface="Tahoma"/>
                <a:cs typeface="Tahoma"/>
                <a:sym typeface="Tahoma"/>
              </a:rPr>
              <a:t>ORGANISASI KOMPUTER</a:t>
            </a:r>
          </a:p>
        </p:txBody>
      </p:sp>
      <p:pic>
        <p:nvPicPr>
          <p:cNvPr id="162" name="Shape 162"/>
          <p:cNvPicPr preferRelativeResize="0"/>
          <p:nvPr/>
        </p:nvPicPr>
        <p:blipFill rotWithShape="1">
          <a:blip r:embed="rId3">
            <a:alphaModFix/>
          </a:blip>
          <a:srcRect/>
          <a:stretch/>
        </p:blipFill>
        <p:spPr>
          <a:xfrm>
            <a:off x="1905000" y="1485900"/>
            <a:ext cx="5333999" cy="1828799"/>
          </a:xfrm>
          <a:prstGeom prst="rect">
            <a:avLst/>
          </a:prstGeom>
          <a:noFill/>
          <a:ln w="38100" cap="flat" cmpd="sng">
            <a:solidFill>
              <a:schemeClr val="dk1"/>
            </a:solidFill>
            <a:prstDash val="solid"/>
            <a:miter/>
            <a:headEnd type="none" w="med" len="med"/>
            <a:tailEnd type="none" w="med" len="med"/>
          </a:ln>
        </p:spPr>
      </p:pic>
      <p:grpSp>
        <p:nvGrpSpPr>
          <p:cNvPr id="163" name="Shape 163"/>
          <p:cNvGrpSpPr/>
          <p:nvPr/>
        </p:nvGrpSpPr>
        <p:grpSpPr>
          <a:xfrm>
            <a:off x="3276600" y="1437083"/>
            <a:ext cx="2895600" cy="3200399"/>
            <a:chOff x="3657600" y="1600200"/>
            <a:chExt cx="2895600" cy="4786311"/>
          </a:xfrm>
        </p:grpSpPr>
        <p:sp>
          <p:nvSpPr>
            <p:cNvPr id="164" name="Shape 164"/>
            <p:cNvSpPr txBox="1"/>
            <p:nvPr/>
          </p:nvSpPr>
          <p:spPr>
            <a:xfrm>
              <a:off x="3657600" y="5257800"/>
              <a:ext cx="2895600" cy="112871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Open Sans"/>
                <a:buNone/>
              </a:pPr>
              <a:r>
                <a:rPr lang="en-GB" sz="2000" b="0" i="0" u="none">
                  <a:solidFill>
                    <a:schemeClr val="dk1"/>
                  </a:solidFill>
                  <a:latin typeface="Open Sans"/>
                  <a:ea typeface="Open Sans"/>
                  <a:cs typeface="Open Sans"/>
                  <a:sym typeface="Open Sans"/>
                </a:rPr>
                <a:t>Terletak dalam koordinasi motherboard komputer</a:t>
              </a:r>
            </a:p>
          </p:txBody>
        </p:sp>
        <p:sp>
          <p:nvSpPr>
            <p:cNvPr id="165" name="Shape 165"/>
            <p:cNvSpPr/>
            <p:nvPr/>
          </p:nvSpPr>
          <p:spPr>
            <a:xfrm>
              <a:off x="4038600" y="1600200"/>
              <a:ext cx="1904999" cy="3429000"/>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66" name="Shape 166"/>
          <p:cNvSpPr/>
          <p:nvPr/>
        </p:nvSpPr>
        <p:spPr>
          <a:xfrm>
            <a:off x="1716086" y="2000250"/>
            <a:ext cx="1752600" cy="1394221"/>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7" name="Shape 167"/>
          <p:cNvSpPr/>
          <p:nvPr/>
        </p:nvSpPr>
        <p:spPr>
          <a:xfrm>
            <a:off x="6059487" y="2000250"/>
            <a:ext cx="1752600" cy="1394221"/>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8" name="Shape 168"/>
          <p:cNvSpPr txBox="1"/>
          <p:nvPr/>
        </p:nvSpPr>
        <p:spPr>
          <a:xfrm>
            <a:off x="684212" y="3514725"/>
            <a:ext cx="3352799" cy="62031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1600" b="0" i="0" u="none">
                <a:solidFill>
                  <a:schemeClr val="dk1"/>
                </a:solidFill>
                <a:latin typeface="Arial"/>
                <a:ea typeface="Arial"/>
                <a:cs typeface="Arial"/>
                <a:sym typeface="Arial"/>
              </a:rPr>
              <a:t>Terletak sebagai peralatan tambahan yang dihubungkan dengan motherboard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Shape 173"/>
          <p:cNvSpPr/>
          <p:nvPr/>
        </p:nvSpPr>
        <p:spPr>
          <a:xfrm>
            <a:off x="685800" y="4686300"/>
            <a:ext cx="1904999" cy="342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4" name="Shape 174"/>
          <p:cNvSpPr/>
          <p:nvPr/>
        </p:nvSpPr>
        <p:spPr>
          <a:xfrm>
            <a:off x="3124200" y="4686300"/>
            <a:ext cx="2895600" cy="342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5" name="Shape 175"/>
          <p:cNvSpPr/>
          <p:nvPr/>
        </p:nvSpPr>
        <p:spPr>
          <a:xfrm>
            <a:off x="2597150" y="347662"/>
            <a:ext cx="4102100" cy="3762375"/>
          </a:xfrm>
          <a:prstGeom prst="rect">
            <a:avLst/>
          </a:prstGeom>
          <a:solidFill>
            <a:schemeClr val="lt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6" name="Shape 176"/>
          <p:cNvSpPr txBox="1"/>
          <p:nvPr/>
        </p:nvSpPr>
        <p:spPr>
          <a:xfrm>
            <a:off x="3203575" y="897731"/>
            <a:ext cx="2806699" cy="619124"/>
          </a:xfrm>
          <a:prstGeom prst="rect">
            <a:avLst/>
          </a:prstGeom>
          <a:solidFill>
            <a:schemeClr val="accent1"/>
          </a:solidFill>
          <a:ln w="12700" cap="flat" cmpd="sng">
            <a:solidFill>
              <a:schemeClr val="dk1"/>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GB" sz="2400" b="1" i="0" u="none">
                <a:solidFill>
                  <a:schemeClr val="dk1"/>
                </a:solidFill>
                <a:latin typeface="Times New Roman"/>
                <a:ea typeface="Times New Roman"/>
                <a:cs typeface="Times New Roman"/>
                <a:sym typeface="Times New Roman"/>
              </a:rPr>
              <a:t>Control Unit</a:t>
            </a:r>
          </a:p>
        </p:txBody>
      </p:sp>
      <p:sp>
        <p:nvSpPr>
          <p:cNvPr id="177" name="Shape 177"/>
          <p:cNvSpPr txBox="1"/>
          <p:nvPr/>
        </p:nvSpPr>
        <p:spPr>
          <a:xfrm>
            <a:off x="3206750" y="3205162"/>
            <a:ext cx="2806699" cy="619124"/>
          </a:xfrm>
          <a:prstGeom prst="rect">
            <a:avLst/>
          </a:prstGeom>
          <a:solidFill>
            <a:schemeClr val="accent1"/>
          </a:solidFill>
          <a:ln w="12700" cap="flat" cmpd="sng">
            <a:solidFill>
              <a:schemeClr val="dk1"/>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GB" sz="2400" b="0" i="0" u="none">
                <a:solidFill>
                  <a:schemeClr val="dk1"/>
                </a:solidFill>
                <a:latin typeface="Times New Roman"/>
                <a:ea typeface="Times New Roman"/>
                <a:cs typeface="Times New Roman"/>
                <a:sym typeface="Times New Roman"/>
              </a:rPr>
              <a:t>Arithmetic and </a:t>
            </a:r>
          </a:p>
          <a:p>
            <a:pPr marL="0" marR="0" lvl="0" indent="0" algn="ctr" rtl="0">
              <a:lnSpc>
                <a:spcPct val="100000"/>
              </a:lnSpc>
              <a:spcBef>
                <a:spcPts val="0"/>
              </a:spcBef>
              <a:spcAft>
                <a:spcPts val="0"/>
              </a:spcAft>
              <a:buClr>
                <a:schemeClr val="dk1"/>
              </a:buClr>
              <a:buSzPct val="25000"/>
              <a:buFont typeface="Times New Roman"/>
              <a:buNone/>
            </a:pPr>
            <a:r>
              <a:rPr lang="en-GB" sz="2400" b="0" i="0" u="none">
                <a:solidFill>
                  <a:schemeClr val="dk1"/>
                </a:solidFill>
                <a:latin typeface="Times New Roman"/>
                <a:ea typeface="Times New Roman"/>
                <a:cs typeface="Times New Roman"/>
                <a:sym typeface="Times New Roman"/>
              </a:rPr>
              <a:t>Logic Unit</a:t>
            </a:r>
          </a:p>
        </p:txBody>
      </p:sp>
      <p:sp>
        <p:nvSpPr>
          <p:cNvPr id="178" name="Shape 178"/>
          <p:cNvSpPr txBox="1"/>
          <p:nvPr/>
        </p:nvSpPr>
        <p:spPr>
          <a:xfrm>
            <a:off x="3206750" y="2062162"/>
            <a:ext cx="2806699" cy="619124"/>
          </a:xfrm>
          <a:prstGeom prst="rect">
            <a:avLst/>
          </a:prstGeom>
          <a:solidFill>
            <a:schemeClr val="accent1"/>
          </a:solidFill>
          <a:ln w="12700" cap="flat" cmpd="sng">
            <a:solidFill>
              <a:schemeClr val="dk1"/>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GB" sz="2400" b="0" i="0" u="none">
                <a:solidFill>
                  <a:schemeClr val="dk1"/>
                </a:solidFill>
                <a:latin typeface="Times New Roman"/>
                <a:ea typeface="Times New Roman"/>
                <a:cs typeface="Times New Roman"/>
                <a:sym typeface="Times New Roman"/>
              </a:rPr>
              <a:t>Primary </a:t>
            </a:r>
          </a:p>
          <a:p>
            <a:pPr marL="0" marR="0" lvl="0" indent="0" algn="ctr" rtl="0">
              <a:lnSpc>
                <a:spcPct val="100000"/>
              </a:lnSpc>
              <a:spcBef>
                <a:spcPts val="0"/>
              </a:spcBef>
              <a:spcAft>
                <a:spcPts val="0"/>
              </a:spcAft>
              <a:buClr>
                <a:schemeClr val="dk1"/>
              </a:buClr>
              <a:buSzPct val="25000"/>
              <a:buFont typeface="Times New Roman"/>
              <a:buNone/>
            </a:pPr>
            <a:r>
              <a:rPr lang="en-GB" sz="2400" b="0" i="0" u="none">
                <a:solidFill>
                  <a:schemeClr val="dk1"/>
                </a:solidFill>
                <a:latin typeface="Times New Roman"/>
                <a:ea typeface="Times New Roman"/>
                <a:cs typeface="Times New Roman"/>
                <a:sym typeface="Times New Roman"/>
              </a:rPr>
              <a:t>Storage Unit</a:t>
            </a:r>
          </a:p>
        </p:txBody>
      </p:sp>
      <p:cxnSp>
        <p:nvCxnSpPr>
          <p:cNvPr id="179" name="Shape 179"/>
          <p:cNvCxnSpPr/>
          <p:nvPr/>
        </p:nvCxnSpPr>
        <p:spPr>
          <a:xfrm>
            <a:off x="4572000" y="1543050"/>
            <a:ext cx="0" cy="514349"/>
          </a:xfrm>
          <a:prstGeom prst="straightConnector1">
            <a:avLst/>
          </a:prstGeom>
          <a:noFill/>
          <a:ln w="25400" cap="flat" cmpd="sng">
            <a:solidFill>
              <a:schemeClr val="dk1"/>
            </a:solidFill>
            <a:prstDash val="solid"/>
            <a:miter/>
            <a:headEnd type="triangle" w="lg" len="lg"/>
            <a:tailEnd type="triangle" w="lg" len="lg"/>
          </a:ln>
        </p:spPr>
      </p:cxnSp>
      <p:cxnSp>
        <p:nvCxnSpPr>
          <p:cNvPr id="180" name="Shape 180"/>
          <p:cNvCxnSpPr/>
          <p:nvPr/>
        </p:nvCxnSpPr>
        <p:spPr>
          <a:xfrm>
            <a:off x="4572000" y="2686050"/>
            <a:ext cx="0" cy="514349"/>
          </a:xfrm>
          <a:prstGeom prst="straightConnector1">
            <a:avLst/>
          </a:prstGeom>
          <a:noFill/>
          <a:ln w="25400" cap="flat" cmpd="sng">
            <a:solidFill>
              <a:schemeClr val="dk1"/>
            </a:solidFill>
            <a:prstDash val="solid"/>
            <a:miter/>
            <a:headEnd type="triangle" w="lg" len="lg"/>
            <a:tailEnd type="triangle" w="lg" len="lg"/>
          </a:ln>
        </p:spPr>
      </p:cxnSp>
      <p:cxnSp>
        <p:nvCxnSpPr>
          <p:cNvPr id="181" name="Shape 181"/>
          <p:cNvCxnSpPr/>
          <p:nvPr/>
        </p:nvCxnSpPr>
        <p:spPr>
          <a:xfrm>
            <a:off x="1981200" y="2343150"/>
            <a:ext cx="1219199" cy="0"/>
          </a:xfrm>
          <a:prstGeom prst="straightConnector1">
            <a:avLst/>
          </a:prstGeom>
          <a:noFill/>
          <a:ln w="25400" cap="flat" cmpd="sng">
            <a:solidFill>
              <a:schemeClr val="dk1"/>
            </a:solidFill>
            <a:prstDash val="solid"/>
            <a:miter/>
            <a:headEnd type="none" w="med" len="med"/>
            <a:tailEnd type="triangle" w="lg" len="lg"/>
          </a:ln>
        </p:spPr>
      </p:cxnSp>
      <p:cxnSp>
        <p:nvCxnSpPr>
          <p:cNvPr id="182" name="Shape 182"/>
          <p:cNvCxnSpPr/>
          <p:nvPr/>
        </p:nvCxnSpPr>
        <p:spPr>
          <a:xfrm>
            <a:off x="6019800" y="2343150"/>
            <a:ext cx="1219199" cy="0"/>
          </a:xfrm>
          <a:prstGeom prst="straightConnector1">
            <a:avLst/>
          </a:prstGeom>
          <a:noFill/>
          <a:ln w="25400" cap="flat" cmpd="sng">
            <a:solidFill>
              <a:schemeClr val="dk1"/>
            </a:solidFill>
            <a:prstDash val="solid"/>
            <a:miter/>
            <a:headEnd type="none" w="med" len="med"/>
            <a:tailEnd type="triangle" w="lg" len="lg"/>
          </a:ln>
        </p:spPr>
      </p:cxnSp>
      <p:cxnSp>
        <p:nvCxnSpPr>
          <p:cNvPr id="183" name="Shape 183"/>
          <p:cNvCxnSpPr/>
          <p:nvPr/>
        </p:nvCxnSpPr>
        <p:spPr>
          <a:xfrm>
            <a:off x="7315200" y="3028950"/>
            <a:ext cx="0" cy="1028699"/>
          </a:xfrm>
          <a:prstGeom prst="straightConnector1">
            <a:avLst/>
          </a:prstGeom>
          <a:noFill/>
          <a:ln w="12700" cap="flat" cmpd="sng">
            <a:solidFill>
              <a:schemeClr val="dk1"/>
            </a:solidFill>
            <a:prstDash val="solid"/>
            <a:miter/>
            <a:headEnd type="none" w="med" len="med"/>
            <a:tailEnd type="none" w="med" len="med"/>
          </a:ln>
        </p:spPr>
      </p:cxnSp>
      <p:cxnSp>
        <p:nvCxnSpPr>
          <p:cNvPr id="184" name="Shape 184"/>
          <p:cNvCxnSpPr/>
          <p:nvPr/>
        </p:nvCxnSpPr>
        <p:spPr>
          <a:xfrm>
            <a:off x="7924800" y="4057650"/>
            <a:ext cx="609599" cy="171450"/>
          </a:xfrm>
          <a:prstGeom prst="curvedConnector2">
            <a:avLst/>
          </a:prstGeom>
          <a:solidFill>
            <a:schemeClr val="accent1"/>
          </a:solidFill>
          <a:ln w="12700" cap="rnd" cmpd="sng">
            <a:solidFill>
              <a:schemeClr val="dk1"/>
            </a:solidFill>
            <a:prstDash val="solid"/>
            <a:miter/>
            <a:headEnd type="none" w="med" len="med"/>
            <a:tailEnd type="none" w="med" len="med"/>
          </a:ln>
        </p:spPr>
      </p:cxnSp>
      <p:cxnSp>
        <p:nvCxnSpPr>
          <p:cNvPr id="185" name="Shape 185"/>
          <p:cNvCxnSpPr/>
          <p:nvPr/>
        </p:nvCxnSpPr>
        <p:spPr>
          <a:xfrm>
            <a:off x="5334000" y="2686050"/>
            <a:ext cx="0" cy="285750"/>
          </a:xfrm>
          <a:prstGeom prst="straightConnector1">
            <a:avLst/>
          </a:prstGeom>
          <a:noFill/>
          <a:ln w="25400" cap="flat" cmpd="sng">
            <a:solidFill>
              <a:schemeClr val="dk1"/>
            </a:solidFill>
            <a:prstDash val="solid"/>
            <a:miter/>
            <a:headEnd type="triangle" w="lg" len="lg"/>
            <a:tailEnd type="none" w="med" len="med"/>
          </a:ln>
        </p:spPr>
      </p:cxnSp>
      <p:cxnSp>
        <p:nvCxnSpPr>
          <p:cNvPr id="186" name="Shape 186"/>
          <p:cNvCxnSpPr/>
          <p:nvPr/>
        </p:nvCxnSpPr>
        <p:spPr>
          <a:xfrm>
            <a:off x="5334000" y="2971800"/>
            <a:ext cx="2133599" cy="0"/>
          </a:xfrm>
          <a:prstGeom prst="straightConnector1">
            <a:avLst/>
          </a:prstGeom>
          <a:noFill/>
          <a:ln w="25400" cap="flat" cmpd="sng">
            <a:solidFill>
              <a:schemeClr val="dk1"/>
            </a:solidFill>
            <a:prstDash val="solid"/>
            <a:miter/>
            <a:headEnd type="none" w="med" len="med"/>
            <a:tailEnd type="triangle" w="lg" len="lg"/>
          </a:ln>
        </p:spPr>
      </p:cxnSp>
      <p:sp>
        <p:nvSpPr>
          <p:cNvPr id="187" name="Shape 187"/>
          <p:cNvSpPr txBox="1"/>
          <p:nvPr/>
        </p:nvSpPr>
        <p:spPr>
          <a:xfrm>
            <a:off x="2965450" y="326231"/>
            <a:ext cx="3298824" cy="616743"/>
          </a:xfrm>
          <a:prstGeom prst="rect">
            <a:avLst/>
          </a:prstGeom>
          <a:noFill/>
          <a:ln>
            <a:noFill/>
          </a:ln>
        </p:spPr>
        <p:txBody>
          <a:bodyPr lIns="90475" tIns="44450" rIns="90475" bIns="44450"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GB" sz="2400" b="1" i="0" u="none">
                <a:solidFill>
                  <a:schemeClr val="dk1"/>
                </a:solidFill>
                <a:latin typeface="Times New Roman"/>
                <a:ea typeface="Times New Roman"/>
                <a:cs typeface="Times New Roman"/>
                <a:sym typeface="Times New Roman"/>
              </a:rPr>
              <a:t>Central Processing Unit</a:t>
            </a:r>
          </a:p>
          <a:p>
            <a:pPr marL="0" marR="0" lvl="0" indent="0" algn="ctr" rtl="0">
              <a:lnSpc>
                <a:spcPct val="100000"/>
              </a:lnSpc>
              <a:spcBef>
                <a:spcPts val="0"/>
              </a:spcBef>
              <a:spcAft>
                <a:spcPts val="0"/>
              </a:spcAft>
              <a:buClr>
                <a:schemeClr val="dk1"/>
              </a:buClr>
              <a:buSzPct val="25000"/>
              <a:buFont typeface="Times New Roman"/>
              <a:buNone/>
            </a:pPr>
            <a:r>
              <a:rPr lang="en-GB" sz="2400" b="1" i="0" u="none">
                <a:solidFill>
                  <a:schemeClr val="dk1"/>
                </a:solidFill>
                <a:latin typeface="Times New Roman"/>
                <a:ea typeface="Times New Roman"/>
                <a:cs typeface="Times New Roman"/>
                <a:sym typeface="Times New Roman"/>
              </a:rPr>
              <a:t>(CPU)</a:t>
            </a:r>
          </a:p>
        </p:txBody>
      </p:sp>
      <p:cxnSp>
        <p:nvCxnSpPr>
          <p:cNvPr id="188" name="Shape 188"/>
          <p:cNvCxnSpPr/>
          <p:nvPr/>
        </p:nvCxnSpPr>
        <p:spPr>
          <a:xfrm>
            <a:off x="7315200" y="4057650"/>
            <a:ext cx="609599" cy="171450"/>
          </a:xfrm>
          <a:prstGeom prst="curvedConnector2">
            <a:avLst/>
          </a:prstGeom>
          <a:solidFill>
            <a:schemeClr val="accent1"/>
          </a:solidFill>
          <a:ln w="12700" cap="rnd" cmpd="sng">
            <a:solidFill>
              <a:schemeClr val="dk1"/>
            </a:solidFill>
            <a:prstDash val="solid"/>
            <a:miter/>
            <a:headEnd type="none" w="med" len="med"/>
            <a:tailEnd type="none" w="med" len="med"/>
          </a:ln>
        </p:spPr>
      </p:cxnSp>
      <p:sp>
        <p:nvSpPr>
          <p:cNvPr id="189" name="Shape 189"/>
          <p:cNvSpPr txBox="1"/>
          <p:nvPr/>
        </p:nvSpPr>
        <p:spPr>
          <a:xfrm>
            <a:off x="441325" y="125015"/>
            <a:ext cx="1970086" cy="1165621"/>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2"/>
              </a:buClr>
              <a:buSzPct val="25000"/>
              <a:buFont typeface="Impact"/>
              <a:buNone/>
            </a:pPr>
            <a:r>
              <a:rPr lang="en-GB" sz="3200" b="0" i="0" u="none">
                <a:solidFill>
                  <a:schemeClr val="dk2"/>
                </a:solidFill>
                <a:latin typeface="Impact"/>
                <a:ea typeface="Impact"/>
                <a:cs typeface="Impact"/>
                <a:sym typeface="Impact"/>
              </a:rPr>
              <a:t>The</a:t>
            </a:r>
          </a:p>
          <a:p>
            <a:pPr marL="0" marR="0" lvl="0" indent="0" algn="l" rtl="0">
              <a:lnSpc>
                <a:spcPct val="100000"/>
              </a:lnSpc>
              <a:spcBef>
                <a:spcPts val="0"/>
              </a:spcBef>
              <a:spcAft>
                <a:spcPts val="0"/>
              </a:spcAft>
              <a:buClr>
                <a:schemeClr val="dk2"/>
              </a:buClr>
              <a:buSzPct val="25000"/>
              <a:buFont typeface="Impact"/>
              <a:buNone/>
            </a:pPr>
            <a:r>
              <a:rPr lang="en-GB" sz="3200" b="0" i="0" u="none">
                <a:solidFill>
                  <a:schemeClr val="dk2"/>
                </a:solidFill>
                <a:latin typeface="Impact"/>
                <a:ea typeface="Impact"/>
                <a:cs typeface="Impact"/>
                <a:sym typeface="Impact"/>
              </a:rPr>
              <a:t>Computer</a:t>
            </a:r>
          </a:p>
          <a:p>
            <a:pPr marL="0" marR="0" lvl="0" indent="0" algn="l" rtl="0">
              <a:lnSpc>
                <a:spcPct val="100000"/>
              </a:lnSpc>
              <a:spcBef>
                <a:spcPts val="0"/>
              </a:spcBef>
              <a:spcAft>
                <a:spcPts val="0"/>
              </a:spcAft>
              <a:buClr>
                <a:schemeClr val="dk2"/>
              </a:buClr>
              <a:buSzPct val="25000"/>
              <a:buFont typeface="Impact"/>
              <a:buNone/>
            </a:pPr>
            <a:r>
              <a:rPr lang="en-GB" sz="3200" b="0" i="0" u="none">
                <a:solidFill>
                  <a:schemeClr val="dk2"/>
                </a:solidFill>
                <a:latin typeface="Impact"/>
                <a:ea typeface="Impact"/>
                <a:cs typeface="Impact"/>
                <a:sym typeface="Impact"/>
              </a:rPr>
              <a:t>Schematic</a:t>
            </a:r>
          </a:p>
        </p:txBody>
      </p:sp>
      <p:sp>
        <p:nvSpPr>
          <p:cNvPr id="190" name="Shape 190"/>
          <p:cNvSpPr/>
          <p:nvPr/>
        </p:nvSpPr>
        <p:spPr>
          <a:xfrm>
            <a:off x="311150" y="2005012"/>
            <a:ext cx="1892300" cy="676275"/>
          </a:xfrm>
          <a:prstGeom prst="parallelogram">
            <a:avLst>
              <a:gd name="adj" fmla="val 5377"/>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1" name="Shape 191"/>
          <p:cNvSpPr txBox="1"/>
          <p:nvPr/>
        </p:nvSpPr>
        <p:spPr>
          <a:xfrm>
            <a:off x="593725" y="2210990"/>
            <a:ext cx="1258887" cy="295275"/>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GB" sz="2000" b="0" i="0" u="none">
                <a:solidFill>
                  <a:schemeClr val="dk1"/>
                </a:solidFill>
                <a:latin typeface="Times New Roman"/>
                <a:ea typeface="Times New Roman"/>
                <a:cs typeface="Times New Roman"/>
                <a:sym typeface="Times New Roman"/>
              </a:rPr>
              <a:t>Input Data</a:t>
            </a:r>
          </a:p>
        </p:txBody>
      </p:sp>
      <p:sp>
        <p:nvSpPr>
          <p:cNvPr id="192" name="Shape 192"/>
          <p:cNvSpPr/>
          <p:nvPr/>
        </p:nvSpPr>
        <p:spPr>
          <a:xfrm>
            <a:off x="7016750" y="2005012"/>
            <a:ext cx="1968500" cy="733424"/>
          </a:xfrm>
          <a:prstGeom prst="parallelogram">
            <a:avLst>
              <a:gd name="adj" fmla="val 5377"/>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3" name="Shape 193"/>
          <p:cNvSpPr txBox="1"/>
          <p:nvPr/>
        </p:nvSpPr>
        <p:spPr>
          <a:xfrm>
            <a:off x="7299325" y="2096690"/>
            <a:ext cx="1390650" cy="523875"/>
          </a:xfrm>
          <a:prstGeom prst="rect">
            <a:avLst/>
          </a:prstGeom>
          <a:noFill/>
          <a:ln>
            <a:noFill/>
          </a:ln>
        </p:spPr>
        <p:txBody>
          <a:bodyPr lIns="90475" tIns="44450" rIns="90475" bIns="4445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GB" sz="2000" b="0" i="0" u="none">
                <a:solidFill>
                  <a:schemeClr val="dk1"/>
                </a:solidFill>
                <a:latin typeface="Times New Roman"/>
                <a:ea typeface="Times New Roman"/>
                <a:cs typeface="Times New Roman"/>
                <a:sym typeface="Times New Roman"/>
              </a:rPr>
              <a:t>Output</a:t>
            </a:r>
          </a:p>
          <a:p>
            <a:pPr marL="0" marR="0" lvl="0" indent="0" algn="l" rtl="0">
              <a:lnSpc>
                <a:spcPct val="100000"/>
              </a:lnSpc>
              <a:spcBef>
                <a:spcPts val="0"/>
              </a:spcBef>
              <a:spcAft>
                <a:spcPts val="0"/>
              </a:spcAft>
              <a:buClr>
                <a:schemeClr val="dk1"/>
              </a:buClr>
              <a:buSzPct val="25000"/>
              <a:buFont typeface="Times New Roman"/>
              <a:buNone/>
            </a:pPr>
            <a:r>
              <a:rPr lang="en-GB" sz="2000" b="0" i="0" u="none">
                <a:solidFill>
                  <a:schemeClr val="dk1"/>
                </a:solidFill>
                <a:latin typeface="Times New Roman"/>
                <a:ea typeface="Times New Roman"/>
                <a:cs typeface="Times New Roman"/>
                <a:sym typeface="Times New Roman"/>
              </a:rPr>
              <a:t>Information</a:t>
            </a:r>
          </a:p>
        </p:txBody>
      </p:sp>
      <p:sp>
        <p:nvSpPr>
          <p:cNvPr id="194" name="Shape 194"/>
          <p:cNvSpPr/>
          <p:nvPr/>
        </p:nvSpPr>
        <p:spPr>
          <a:xfrm>
            <a:off x="7315200" y="3143250"/>
            <a:ext cx="1219199" cy="971550"/>
          </a:xfrm>
          <a:prstGeom prst="rect">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5" name="Shape 195"/>
          <p:cNvSpPr/>
          <p:nvPr/>
        </p:nvSpPr>
        <p:spPr>
          <a:xfrm>
            <a:off x="7245350" y="2976562"/>
            <a:ext cx="1282700" cy="276224"/>
          </a:xfrm>
          <a:prstGeom prst="ellipse">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6" name="Shape 196"/>
          <p:cNvSpPr txBox="1"/>
          <p:nvPr/>
        </p:nvSpPr>
        <p:spPr>
          <a:xfrm>
            <a:off x="7299325" y="3353990"/>
            <a:ext cx="1252536" cy="752475"/>
          </a:xfrm>
          <a:prstGeom prst="rect">
            <a:avLst/>
          </a:prstGeom>
          <a:noFill/>
          <a:ln>
            <a:noFill/>
          </a:ln>
        </p:spPr>
        <p:txBody>
          <a:bodyPr lIns="90475" tIns="44450" rIns="90475" bIns="44450"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GB" sz="2000" b="0" i="0" u="none">
                <a:solidFill>
                  <a:schemeClr val="dk1"/>
                </a:solidFill>
                <a:latin typeface="Times New Roman"/>
                <a:ea typeface="Times New Roman"/>
                <a:cs typeface="Times New Roman"/>
                <a:sym typeface="Times New Roman"/>
              </a:rPr>
              <a:t>Secondary</a:t>
            </a:r>
          </a:p>
          <a:p>
            <a:pPr marL="0" marR="0" lvl="0" indent="0" algn="ctr" rtl="0">
              <a:lnSpc>
                <a:spcPct val="100000"/>
              </a:lnSpc>
              <a:spcBef>
                <a:spcPts val="0"/>
              </a:spcBef>
              <a:spcAft>
                <a:spcPts val="0"/>
              </a:spcAft>
              <a:buClr>
                <a:schemeClr val="dk1"/>
              </a:buClr>
              <a:buSzPct val="25000"/>
              <a:buFont typeface="Times New Roman"/>
              <a:buNone/>
            </a:pPr>
            <a:r>
              <a:rPr lang="en-GB" sz="2000" b="0" i="0" u="none">
                <a:solidFill>
                  <a:schemeClr val="dk1"/>
                </a:solidFill>
                <a:latin typeface="Times New Roman"/>
                <a:ea typeface="Times New Roman"/>
                <a:cs typeface="Times New Roman"/>
                <a:sym typeface="Times New Roman"/>
              </a:rPr>
              <a:t>Storage</a:t>
            </a:r>
          </a:p>
          <a:p>
            <a:pPr marL="0" marR="0" lvl="0" indent="0" algn="ctr" rtl="0">
              <a:lnSpc>
                <a:spcPct val="100000"/>
              </a:lnSpc>
              <a:spcBef>
                <a:spcPts val="0"/>
              </a:spcBef>
              <a:spcAft>
                <a:spcPts val="0"/>
              </a:spcAft>
              <a:buClr>
                <a:schemeClr val="dk1"/>
              </a:buClr>
              <a:buSzPct val="25000"/>
              <a:buFont typeface="Times New Roman"/>
              <a:buNone/>
            </a:pPr>
            <a:r>
              <a:rPr lang="en-GB" sz="2000" b="0" i="0" u="none">
                <a:solidFill>
                  <a:schemeClr val="dk1"/>
                </a:solidFill>
                <a:latin typeface="Times New Roman"/>
                <a:ea typeface="Times New Roman"/>
                <a:cs typeface="Times New Roman"/>
                <a:sym typeface="Times New Roman"/>
              </a:rPr>
              <a:t>Unit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84212" y="465534"/>
            <a:ext cx="7772400" cy="4571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ahoma"/>
              <a:buNone/>
            </a:pPr>
            <a:r>
              <a:rPr lang="en-GB" sz="4400" b="1" i="0" u="none" strike="noStrike" cap="none">
                <a:solidFill>
                  <a:schemeClr val="dk2"/>
                </a:solidFill>
                <a:latin typeface="Tahoma"/>
                <a:ea typeface="Tahoma"/>
                <a:cs typeface="Tahoma"/>
                <a:sym typeface="Tahoma"/>
              </a:rPr>
              <a:t>KOMPONEN UTAMA</a:t>
            </a:r>
          </a:p>
        </p:txBody>
      </p:sp>
      <p:sp>
        <p:nvSpPr>
          <p:cNvPr id="202" name="Shape 202"/>
          <p:cNvSpPr txBox="1"/>
          <p:nvPr/>
        </p:nvSpPr>
        <p:spPr>
          <a:xfrm>
            <a:off x="1130300" y="1543050"/>
            <a:ext cx="6934199" cy="8000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60033"/>
              </a:buClr>
              <a:buSzPct val="100000"/>
              <a:buFont typeface="Arial"/>
              <a:buChar char="•"/>
            </a:pPr>
            <a:r>
              <a:rPr lang="en-GB" sz="3200" b="1" i="0" u="none">
                <a:solidFill>
                  <a:srgbClr val="660033"/>
                </a:solidFill>
                <a:latin typeface="Arial"/>
                <a:ea typeface="Arial"/>
                <a:cs typeface="Arial"/>
                <a:sym typeface="Arial"/>
              </a:rPr>
              <a:t>  CENTRAL PROCESSING UNIT</a:t>
            </a:r>
          </a:p>
          <a:p>
            <a:pPr marL="0" marR="0" lvl="0" indent="0" algn="l" rtl="0">
              <a:lnSpc>
                <a:spcPct val="100000"/>
              </a:lnSpc>
              <a:spcBef>
                <a:spcPts val="0"/>
              </a:spcBef>
              <a:spcAft>
                <a:spcPts val="0"/>
              </a:spcAft>
              <a:buClr>
                <a:srgbClr val="660033"/>
              </a:buClr>
              <a:buSzPct val="100000"/>
              <a:buFont typeface="Arial"/>
              <a:buChar char="•"/>
            </a:pPr>
            <a:r>
              <a:rPr lang="en-GB" sz="3200" b="1" i="0" u="none">
                <a:solidFill>
                  <a:srgbClr val="660033"/>
                </a:solidFill>
                <a:latin typeface="Arial"/>
                <a:ea typeface="Arial"/>
                <a:cs typeface="Arial"/>
                <a:sym typeface="Arial"/>
              </a:rPr>
              <a:t>  MEDIA PENYIMPANAN</a:t>
            </a:r>
          </a:p>
        </p:txBody>
      </p:sp>
      <p:pic>
        <p:nvPicPr>
          <p:cNvPr id="203" name="Shape 203"/>
          <p:cNvPicPr preferRelativeResize="0"/>
          <p:nvPr/>
        </p:nvPicPr>
        <p:blipFill rotWithShape="1">
          <a:blip r:embed="rId3">
            <a:alphaModFix amt="50000"/>
          </a:blip>
          <a:srcRect/>
          <a:stretch/>
        </p:blipFill>
        <p:spPr>
          <a:xfrm>
            <a:off x="3111500" y="2571750"/>
            <a:ext cx="3048000" cy="22288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84212" y="789384"/>
            <a:ext cx="7772400" cy="4571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60033"/>
              </a:buClr>
              <a:buSzPct val="25000"/>
              <a:buFont typeface="Tahoma"/>
              <a:buNone/>
            </a:pPr>
            <a:r>
              <a:rPr lang="en-GB" sz="3600" b="1" i="0" u="none" strike="noStrike" cap="none">
                <a:solidFill>
                  <a:srgbClr val="660033"/>
                </a:solidFill>
                <a:latin typeface="Tahoma"/>
                <a:ea typeface="Tahoma"/>
                <a:cs typeface="Tahoma"/>
                <a:sym typeface="Tahoma"/>
              </a:rPr>
              <a:t>1. CENTRAL PROCESSING UNIT</a:t>
            </a:r>
          </a:p>
        </p:txBody>
      </p:sp>
      <p:pic>
        <p:nvPicPr>
          <p:cNvPr id="209" name="Shape 209"/>
          <p:cNvPicPr preferRelativeResize="0"/>
          <p:nvPr/>
        </p:nvPicPr>
        <p:blipFill rotWithShape="1">
          <a:blip r:embed="rId3">
            <a:alphaModFix/>
          </a:blip>
          <a:srcRect/>
          <a:stretch/>
        </p:blipFill>
        <p:spPr>
          <a:xfrm>
            <a:off x="774700" y="2000250"/>
            <a:ext cx="7619999" cy="2838450"/>
          </a:xfrm>
          <a:prstGeom prst="rect">
            <a:avLst/>
          </a:prstGeom>
          <a:noFill/>
          <a:ln>
            <a:noFill/>
          </a:ln>
        </p:spPr>
      </p:pic>
      <p:sp>
        <p:nvSpPr>
          <p:cNvPr id="210" name="Shape 210"/>
          <p:cNvSpPr txBox="1"/>
          <p:nvPr/>
        </p:nvSpPr>
        <p:spPr>
          <a:xfrm>
            <a:off x="1600200" y="1314450"/>
            <a:ext cx="6019799" cy="61674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Merupakan pusat pemrosesan pada suatu sistem mikro komputer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611187" y="627459"/>
            <a:ext cx="7772400" cy="571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ahoma"/>
              <a:buNone/>
            </a:pPr>
            <a:r>
              <a:rPr lang="en-GB" sz="3600" b="1" i="0" u="none" strike="noStrike" cap="none">
                <a:solidFill>
                  <a:schemeClr val="dk1"/>
                </a:solidFill>
                <a:latin typeface="Tahoma"/>
                <a:ea typeface="Tahoma"/>
                <a:cs typeface="Tahoma"/>
                <a:sym typeface="Tahoma"/>
              </a:rPr>
              <a:t>KOMPONEN PADA CPU</a:t>
            </a:r>
          </a:p>
        </p:txBody>
      </p:sp>
      <p:sp>
        <p:nvSpPr>
          <p:cNvPr id="216" name="Shape 216"/>
          <p:cNvSpPr txBox="1"/>
          <p:nvPr/>
        </p:nvSpPr>
        <p:spPr>
          <a:xfrm>
            <a:off x="838200" y="1143000"/>
            <a:ext cx="6858000" cy="30861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0" i="0" u="none">
                <a:solidFill>
                  <a:srgbClr val="660033"/>
                </a:solidFill>
                <a:latin typeface="Arial"/>
                <a:ea typeface="Arial"/>
                <a:cs typeface="Arial"/>
                <a:sym typeface="Arial"/>
              </a:rPr>
              <a:t> Mikroprosessor</a:t>
            </a:r>
          </a:p>
          <a:p>
            <a:pPr marL="342900" marR="0" lvl="0" indent="-342900" algn="l" rtl="0">
              <a:lnSpc>
                <a:spcPct val="100000"/>
              </a:lnSpc>
              <a:spcBef>
                <a:spcPts val="720"/>
              </a:spcBef>
              <a:spcAft>
                <a:spcPts val="0"/>
              </a:spcAft>
              <a:buClr>
                <a:srgbClr val="660033"/>
              </a:buClr>
              <a:buSzPct val="85000"/>
              <a:buFont typeface="Noto Sans Symbols"/>
              <a:buChar char="✓"/>
            </a:pPr>
            <a:r>
              <a:rPr lang="en-GB" sz="3600" b="0" i="0" u="none">
                <a:solidFill>
                  <a:srgbClr val="660033"/>
                </a:solidFill>
                <a:latin typeface="Arial"/>
                <a:ea typeface="Arial"/>
                <a:cs typeface="Arial"/>
                <a:sym typeface="Arial"/>
              </a:rPr>
              <a:t> Memori Utama (RAM + ROM)</a:t>
            </a:r>
          </a:p>
          <a:p>
            <a:pPr marL="342900" marR="0" lvl="0" indent="-342900" algn="l" rtl="0">
              <a:lnSpc>
                <a:spcPct val="100000"/>
              </a:lnSpc>
              <a:spcBef>
                <a:spcPts val="720"/>
              </a:spcBef>
              <a:spcAft>
                <a:spcPts val="0"/>
              </a:spcAft>
              <a:buClr>
                <a:srgbClr val="660033"/>
              </a:buClr>
              <a:buSzPct val="85000"/>
              <a:buFont typeface="Noto Sans Symbols"/>
              <a:buChar char="✓"/>
            </a:pPr>
            <a:r>
              <a:rPr lang="en-GB" sz="3600" b="0" i="0" u="none">
                <a:solidFill>
                  <a:srgbClr val="660033"/>
                </a:solidFill>
                <a:latin typeface="Arial"/>
                <a:ea typeface="Arial"/>
                <a:cs typeface="Arial"/>
                <a:sym typeface="Arial"/>
              </a:rPr>
              <a:t> I/O Controller &amp; Connector</a:t>
            </a:r>
          </a:p>
          <a:p>
            <a:pPr marL="342900" marR="0" lvl="0" indent="-342900" algn="l" rtl="0">
              <a:lnSpc>
                <a:spcPct val="100000"/>
              </a:lnSpc>
              <a:spcBef>
                <a:spcPts val="720"/>
              </a:spcBef>
              <a:spcAft>
                <a:spcPts val="0"/>
              </a:spcAft>
              <a:buClr>
                <a:srgbClr val="660033"/>
              </a:buClr>
              <a:buSzPct val="85000"/>
              <a:buFont typeface="Noto Sans Symbols"/>
              <a:buChar char="✓"/>
            </a:pPr>
            <a:r>
              <a:rPr lang="en-GB" sz="3600" b="0" i="0" u="none">
                <a:solidFill>
                  <a:srgbClr val="660033"/>
                </a:solidFill>
                <a:latin typeface="Arial"/>
                <a:ea typeface="Arial"/>
                <a:cs typeface="Arial"/>
                <a:sym typeface="Arial"/>
              </a:rPr>
              <a:t> Chipset</a:t>
            </a:r>
          </a:p>
          <a:p>
            <a:pPr marL="342900" marR="0" lvl="0" indent="-342900" algn="l" rtl="0">
              <a:lnSpc>
                <a:spcPct val="100000"/>
              </a:lnSpc>
              <a:spcBef>
                <a:spcPts val="720"/>
              </a:spcBef>
              <a:spcAft>
                <a:spcPts val="0"/>
              </a:spcAft>
              <a:buClr>
                <a:srgbClr val="660033"/>
              </a:buClr>
              <a:buSzPct val="85000"/>
              <a:buFont typeface="Noto Sans Symbols"/>
              <a:buChar char="✓"/>
            </a:pPr>
            <a:r>
              <a:rPr lang="en-GB" sz="3600" b="0" i="0" u="none">
                <a:solidFill>
                  <a:srgbClr val="660033"/>
                </a:solidFill>
                <a:latin typeface="Arial"/>
                <a:ea typeface="Arial"/>
                <a:cs typeface="Arial"/>
                <a:sym typeface="Arial"/>
              </a:rPr>
              <a:t> Slot Ekspansi</a:t>
            </a:r>
          </a:p>
          <a:p>
            <a:pPr marL="342900" marR="0" lvl="0" indent="-342900" algn="l" rtl="0">
              <a:lnSpc>
                <a:spcPct val="100000"/>
              </a:lnSpc>
              <a:spcBef>
                <a:spcPts val="720"/>
              </a:spcBef>
              <a:spcAft>
                <a:spcPts val="0"/>
              </a:spcAft>
              <a:buClr>
                <a:srgbClr val="660033"/>
              </a:buClr>
              <a:buSzPct val="85000"/>
              <a:buFont typeface="Noto Sans Symbols"/>
              <a:buChar char="✓"/>
            </a:pPr>
            <a:r>
              <a:rPr lang="en-GB" sz="3600" b="0" i="0" u="none">
                <a:solidFill>
                  <a:srgbClr val="660033"/>
                </a:solidFill>
                <a:latin typeface="Arial"/>
                <a:ea typeface="Arial"/>
                <a:cs typeface="Arial"/>
                <a:sym typeface="Arial"/>
              </a:rPr>
              <a:t> Adapter</a:t>
            </a:r>
          </a:p>
          <a:p>
            <a:pPr marL="0" marR="0" lvl="0" indent="0" algn="l" rtl="0">
              <a:lnSpc>
                <a:spcPct val="100000"/>
              </a:lnSpc>
              <a:spcBef>
                <a:spcPts val="0"/>
              </a:spcBef>
              <a:spcAft>
                <a:spcPts val="0"/>
              </a:spcAft>
              <a:buNone/>
            </a:pPr>
            <a:endParaRPr sz="3600" b="0" i="0" u="none">
              <a:solidFill>
                <a:srgbClr val="660033"/>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grpSp>
        <p:nvGrpSpPr>
          <p:cNvPr id="221" name="Shape 221"/>
          <p:cNvGrpSpPr/>
          <p:nvPr/>
        </p:nvGrpSpPr>
        <p:grpSpPr>
          <a:xfrm>
            <a:off x="468312" y="2085975"/>
            <a:ext cx="4495799" cy="1543050"/>
            <a:chOff x="1524000" y="2438400"/>
            <a:chExt cx="4495799" cy="2057400"/>
          </a:xfrm>
        </p:grpSpPr>
        <p:sp>
          <p:nvSpPr>
            <p:cNvPr id="222" name="Shape 222"/>
            <p:cNvSpPr txBox="1"/>
            <p:nvPr/>
          </p:nvSpPr>
          <p:spPr>
            <a:xfrm>
              <a:off x="3505200" y="2590800"/>
              <a:ext cx="2514599" cy="17414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1800" b="1" i="0" u="none">
                  <a:solidFill>
                    <a:schemeClr val="dk1"/>
                  </a:solidFill>
                  <a:latin typeface="Arial"/>
                  <a:ea typeface="Arial"/>
                  <a:cs typeface="Arial"/>
                  <a:sym typeface="Arial"/>
                </a:rPr>
                <a:t>Intel :</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Pentium, Pentium 2, Pentium 3, Pentium 4</a:t>
              </a:r>
            </a:p>
            <a:p>
              <a:pPr marL="0" marR="0" lvl="0" indent="0" algn="l" rtl="0">
                <a:lnSpc>
                  <a:spcPct val="100000"/>
                </a:lnSpc>
                <a:spcBef>
                  <a:spcPts val="900"/>
                </a:spcBef>
                <a:spcAft>
                  <a:spcPts val="0"/>
                </a:spcAft>
                <a:buClr>
                  <a:schemeClr val="dk1"/>
                </a:buClr>
                <a:buSzPct val="25000"/>
                <a:buFont typeface="Arial"/>
                <a:buNone/>
              </a:pPr>
              <a:r>
                <a:rPr lang="en-GB" sz="1800" b="0" i="0" u="none">
                  <a:solidFill>
                    <a:schemeClr val="dk1"/>
                  </a:solidFill>
                  <a:latin typeface="Arial"/>
                  <a:ea typeface="Arial"/>
                  <a:cs typeface="Arial"/>
                  <a:sym typeface="Arial"/>
                </a:rPr>
                <a:t>Ekonomis : Intel Celeron</a:t>
              </a:r>
            </a:p>
          </p:txBody>
        </p:sp>
        <p:grpSp>
          <p:nvGrpSpPr>
            <p:cNvPr id="223" name="Shape 223"/>
            <p:cNvGrpSpPr/>
            <p:nvPr/>
          </p:nvGrpSpPr>
          <p:grpSpPr>
            <a:xfrm>
              <a:off x="1600200" y="2667000"/>
              <a:ext cx="1752600" cy="1600199"/>
              <a:chOff x="1905000" y="2514600"/>
              <a:chExt cx="1752600" cy="1600199"/>
            </a:xfrm>
          </p:grpSpPr>
          <p:pic>
            <p:nvPicPr>
              <p:cNvPr id="224" name="Shape 224"/>
              <p:cNvPicPr preferRelativeResize="0"/>
              <p:nvPr/>
            </p:nvPicPr>
            <p:blipFill rotWithShape="1">
              <a:blip r:embed="rId3">
                <a:alphaModFix/>
              </a:blip>
              <a:srcRect/>
              <a:stretch/>
            </p:blipFill>
            <p:spPr>
              <a:xfrm>
                <a:off x="1905000" y="2514600"/>
                <a:ext cx="1752600" cy="1587499"/>
              </a:xfrm>
              <a:prstGeom prst="rect">
                <a:avLst/>
              </a:prstGeom>
              <a:noFill/>
              <a:ln>
                <a:noFill/>
              </a:ln>
            </p:spPr>
          </p:pic>
          <p:sp>
            <p:nvSpPr>
              <p:cNvPr id="225" name="Shape 225"/>
              <p:cNvSpPr/>
              <p:nvPr/>
            </p:nvSpPr>
            <p:spPr>
              <a:xfrm>
                <a:off x="1905000" y="2514600"/>
                <a:ext cx="1752600" cy="1600199"/>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226" name="Shape 226"/>
            <p:cNvSpPr/>
            <p:nvPr/>
          </p:nvSpPr>
          <p:spPr>
            <a:xfrm>
              <a:off x="1524000" y="2438400"/>
              <a:ext cx="4343400" cy="2057400"/>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227" name="Shape 227"/>
          <p:cNvSpPr txBox="1"/>
          <p:nvPr/>
        </p:nvSpPr>
        <p:spPr>
          <a:xfrm>
            <a:off x="5284787" y="1869281"/>
            <a:ext cx="2743199" cy="3168252"/>
          </a:xfrm>
          <a:prstGeom prst="rect">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99"/>
              </a:buClr>
              <a:buSzPct val="25000"/>
              <a:buFont typeface="Arial"/>
              <a:buNone/>
            </a:pPr>
            <a:r>
              <a:rPr lang="en-GB" sz="1800" b="1" i="0" u="none">
                <a:solidFill>
                  <a:srgbClr val="000099"/>
                </a:solidFill>
                <a:latin typeface="Arial"/>
                <a:ea typeface="Arial"/>
                <a:cs typeface="Arial"/>
                <a:sym typeface="Arial"/>
              </a:rPr>
              <a:t>Clock Speed (MHz) :</a:t>
            </a:r>
            <a:r>
              <a:rPr lang="en-GB" sz="1800" b="0" i="0" u="none">
                <a:solidFill>
                  <a:srgbClr val="000099"/>
                </a:solidFill>
                <a:latin typeface="Arial"/>
                <a:ea typeface="Arial"/>
                <a:cs typeface="Arial"/>
                <a:sym typeface="Arial"/>
              </a:rPr>
              <a:t> P:100, 133, 166, 200, 233</a:t>
            </a:r>
          </a:p>
          <a:p>
            <a:pPr marL="0" marR="0" lvl="0" indent="0" algn="l" rtl="0">
              <a:lnSpc>
                <a:spcPct val="100000"/>
              </a:lnSpc>
              <a:spcBef>
                <a:spcPts val="900"/>
              </a:spcBef>
              <a:spcAft>
                <a:spcPts val="0"/>
              </a:spcAft>
              <a:buClr>
                <a:srgbClr val="000099"/>
              </a:buClr>
              <a:buSzPct val="25000"/>
              <a:buFont typeface="Arial"/>
              <a:buNone/>
            </a:pPr>
            <a:r>
              <a:rPr lang="en-GB" sz="1800" b="0" i="0" u="none">
                <a:solidFill>
                  <a:srgbClr val="000099"/>
                </a:solidFill>
                <a:latin typeface="Arial"/>
                <a:ea typeface="Arial"/>
                <a:cs typeface="Arial"/>
                <a:sym typeface="Arial"/>
              </a:rPr>
              <a:t>P2:300, 450, 533,700</a:t>
            </a:r>
          </a:p>
          <a:p>
            <a:pPr marL="0" marR="0" lvl="0" indent="0" algn="l" rtl="0">
              <a:lnSpc>
                <a:spcPct val="100000"/>
              </a:lnSpc>
              <a:spcBef>
                <a:spcPts val="900"/>
              </a:spcBef>
              <a:spcAft>
                <a:spcPts val="0"/>
              </a:spcAft>
              <a:buClr>
                <a:srgbClr val="000099"/>
              </a:buClr>
              <a:buSzPct val="25000"/>
              <a:buFont typeface="Arial"/>
              <a:buNone/>
            </a:pPr>
            <a:r>
              <a:rPr lang="en-GB" sz="1800" b="0" i="0" u="none">
                <a:solidFill>
                  <a:srgbClr val="000099"/>
                </a:solidFill>
                <a:latin typeface="Arial"/>
                <a:ea typeface="Arial"/>
                <a:cs typeface="Arial"/>
                <a:sym typeface="Arial"/>
              </a:rPr>
              <a:t>P3: 450, 533, 700, 800, 866, 933, 1000,1133, 1200</a:t>
            </a:r>
          </a:p>
          <a:p>
            <a:pPr marL="0" marR="0" lvl="0" indent="0" algn="l" rtl="0">
              <a:lnSpc>
                <a:spcPct val="100000"/>
              </a:lnSpc>
              <a:spcBef>
                <a:spcPts val="900"/>
              </a:spcBef>
              <a:spcAft>
                <a:spcPts val="0"/>
              </a:spcAft>
              <a:buClr>
                <a:srgbClr val="000099"/>
              </a:buClr>
              <a:buSzPct val="25000"/>
              <a:buFont typeface="Arial"/>
              <a:buNone/>
            </a:pPr>
            <a:r>
              <a:rPr lang="en-GB" sz="1800" b="0" i="0" u="none">
                <a:solidFill>
                  <a:srgbClr val="000099"/>
                </a:solidFill>
                <a:latin typeface="Arial"/>
                <a:ea typeface="Arial"/>
                <a:cs typeface="Arial"/>
                <a:sym typeface="Arial"/>
              </a:rPr>
              <a:t>P4 : 1300-1700 (423 pin), 1500-2000 (478 pin)</a:t>
            </a:r>
          </a:p>
          <a:p>
            <a:pPr marL="0" marR="0" lvl="0" indent="0" algn="l" rtl="0">
              <a:lnSpc>
                <a:spcPct val="100000"/>
              </a:lnSpc>
              <a:spcBef>
                <a:spcPts val="900"/>
              </a:spcBef>
              <a:spcAft>
                <a:spcPts val="0"/>
              </a:spcAft>
              <a:buClr>
                <a:srgbClr val="000099"/>
              </a:buClr>
              <a:buSzPct val="25000"/>
              <a:buFont typeface="Arial"/>
              <a:buNone/>
            </a:pPr>
            <a:r>
              <a:rPr lang="en-GB" sz="1800" b="0" i="0" u="none">
                <a:solidFill>
                  <a:srgbClr val="000099"/>
                </a:solidFill>
                <a:latin typeface="Arial"/>
                <a:ea typeface="Arial"/>
                <a:cs typeface="Arial"/>
                <a:sym typeface="Arial"/>
              </a:rPr>
              <a:t>Celeron : 600,700,733,766,800,900,950,1000,1100,1200</a:t>
            </a:r>
          </a:p>
        </p:txBody>
      </p:sp>
      <p:sp>
        <p:nvSpPr>
          <p:cNvPr id="228" name="Shape 228"/>
          <p:cNvSpPr txBox="1">
            <a:spLocks noGrp="1"/>
          </p:cNvSpPr>
          <p:nvPr>
            <p:ph type="title"/>
          </p:nvPr>
        </p:nvSpPr>
        <p:spPr>
          <a:xfrm>
            <a:off x="539750" y="71437"/>
            <a:ext cx="7777200" cy="485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ahoma"/>
              <a:buNone/>
            </a:pPr>
            <a:r>
              <a:rPr lang="en-GB" sz="3600" b="1" i="0" u="none" strike="noStrike" cap="none">
                <a:solidFill>
                  <a:schemeClr val="dk1"/>
                </a:solidFill>
                <a:latin typeface="Tahoma"/>
                <a:ea typeface="Tahoma"/>
                <a:cs typeface="Tahoma"/>
                <a:sym typeface="Tahoma"/>
              </a:rPr>
              <a:t>KOMPONEN PADA CPU (cont’)</a:t>
            </a:r>
          </a:p>
        </p:txBody>
      </p:sp>
      <p:sp>
        <p:nvSpPr>
          <p:cNvPr id="229" name="Shape 229"/>
          <p:cNvSpPr txBox="1"/>
          <p:nvPr/>
        </p:nvSpPr>
        <p:spPr>
          <a:xfrm>
            <a:off x="1066800" y="533400"/>
            <a:ext cx="6477000" cy="4572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rgbClr val="660033"/>
              </a:buClr>
              <a:buSzPct val="85000"/>
              <a:buFont typeface="Noto Sans Symbols"/>
              <a:buChar char="✓"/>
            </a:pPr>
            <a:r>
              <a:rPr lang="en-GB" sz="3600" b="1" i="0" u="none">
                <a:solidFill>
                  <a:srgbClr val="660033"/>
                </a:solidFill>
                <a:latin typeface="Arial"/>
                <a:ea typeface="Arial"/>
                <a:cs typeface="Arial"/>
                <a:sym typeface="Arial"/>
              </a:rPr>
              <a:t> Mikroprosessor</a:t>
            </a:r>
          </a:p>
        </p:txBody>
      </p:sp>
      <p:sp>
        <p:nvSpPr>
          <p:cNvPr id="230" name="Shape 230"/>
          <p:cNvSpPr txBox="1"/>
          <p:nvPr/>
        </p:nvSpPr>
        <p:spPr>
          <a:xfrm>
            <a:off x="827087" y="1187052"/>
            <a:ext cx="7058100" cy="616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400" b="0" i="0" u="none">
                <a:solidFill>
                  <a:schemeClr val="dk1"/>
                </a:solidFill>
                <a:latin typeface="Arial"/>
                <a:ea typeface="Arial"/>
                <a:cs typeface="Arial"/>
                <a:sym typeface="Arial"/>
              </a:rPr>
              <a:t>Merupakan ‘Otak’ dari komputer, tempat segala macam proses dilaksanakan</a:t>
            </a:r>
          </a:p>
        </p:txBody>
      </p:sp>
    </p:spTree>
  </p:cSld>
  <p:clrMapOvr>
    <a:masterClrMapping/>
  </p:clrMapOvr>
  <p:transition spd="slow">
    <p:cut/>
  </p:transition>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992</Words>
  <Application>Microsoft Office PowerPoint</Application>
  <PresentationFormat>On-screen Show (16:9)</PresentationFormat>
  <Paragraphs>228</Paragraphs>
  <Slides>27</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Tahoma</vt:lpstr>
      <vt:lpstr>Bilbo</vt:lpstr>
      <vt:lpstr>Noto Sans Symbols</vt:lpstr>
      <vt:lpstr>Impact</vt:lpstr>
      <vt:lpstr>Amatic SC</vt:lpstr>
      <vt:lpstr>Times New Roman</vt:lpstr>
      <vt:lpstr>Arial</vt:lpstr>
      <vt:lpstr>Open Sans</vt:lpstr>
      <vt:lpstr>Source Code Pro</vt:lpstr>
      <vt:lpstr>beach-day</vt:lpstr>
      <vt:lpstr>Default Design</vt:lpstr>
      <vt:lpstr>Dasar Pemrosesan Komputer</vt:lpstr>
      <vt:lpstr>STRUKTUR KOMPUTER</vt:lpstr>
      <vt:lpstr>FUNGSIONAL KOMPUTER</vt:lpstr>
      <vt:lpstr>ORGANISASI KOMPUTER</vt:lpstr>
      <vt:lpstr>PowerPoint Presentation</vt:lpstr>
      <vt:lpstr>KOMPONEN UTAMA</vt:lpstr>
      <vt:lpstr>1. CENTRAL PROCESSING UNIT</vt:lpstr>
      <vt:lpstr>KOMPONEN PADA CPU</vt:lpstr>
      <vt:lpstr>KOMPONEN PADA CPU (cont’)</vt:lpstr>
      <vt:lpstr>KOMPONEN PADA CPU (cont’)</vt:lpstr>
      <vt:lpstr>KOMPONEN PADA CPU (cont’)</vt:lpstr>
      <vt:lpstr>KOMPONEN PADA CPU (cont’)</vt:lpstr>
      <vt:lpstr>KOMPONEN PADA CPU (cont’)</vt:lpstr>
      <vt:lpstr>PowerPoint Presentation</vt:lpstr>
      <vt:lpstr>KOMPONEN PADA CPU (cont’)</vt:lpstr>
      <vt:lpstr>KOMPONEN PADA CPU (cont’)</vt:lpstr>
      <vt:lpstr>2. MEDIA PENYIMPANAN</vt:lpstr>
      <vt:lpstr>MEDIA PENYIMPANAN</vt:lpstr>
      <vt:lpstr>MEDIA PENYIMPANAN</vt:lpstr>
      <vt:lpstr>MEDIA PENYIMPANAN</vt:lpstr>
      <vt:lpstr>KOMPONEN PENDUKUNG</vt:lpstr>
      <vt:lpstr> PERALATAN INPUT</vt:lpstr>
      <vt:lpstr> PERALATAN OUTPUT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Dasar Pemrosesan Komputer</dc:title>
  <cp:lastModifiedBy>Welcomp</cp:lastModifiedBy>
  <cp:revision>1</cp:revision>
  <dcterms:modified xsi:type="dcterms:W3CDTF">2019-06-17T01:31:29Z</dcterms:modified>
</cp:coreProperties>
</file>