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2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Nunito" panose="020B0604020202020204" charset="0"/>
      <p:regular r:id="rId22"/>
      <p:bold r:id="rId23"/>
    </p:embeddedFont>
    <p:embeddedFont>
      <p:font typeface="Source Code Pro" panose="020B0604020202020204" charset="0"/>
      <p:regular r:id="rId24"/>
      <p:bold r:id="rId25"/>
    </p:embeddedFont>
    <p:embeddedFont>
      <p:font typeface="Amatic SC" panose="020B0604020202020204" charset="0"/>
      <p:regular r:id="rId26"/>
      <p:bold r:id="rId27"/>
    </p:embeddedFont>
    <p:embeddedFont>
      <p:font typeface="Bilbo" panose="020B0604020202020204" charset="0"/>
      <p:regular r:id="rId28"/>
    </p:embeddedFont>
    <p:embeddedFont>
      <p:font typeface="Domine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39410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517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8228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9314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16200" tIns="0" rIns="1620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9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</a:p>
        </p:txBody>
      </p:sp>
      <p:sp>
        <p:nvSpPr>
          <p:cNvPr id="240" name="Shape 240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77025" tIns="37825" rIns="77025" bIns="378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45314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6316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4023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471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5838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294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48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288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8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9955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854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0153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745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765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16200" tIns="0" rIns="1620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9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</a:p>
        </p:txBody>
      </p:sp>
      <p:sp>
        <p:nvSpPr>
          <p:cNvPr id="173" name="Shape 173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77025" tIns="37825" rIns="77025" bIns="378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5214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0" y="4892277"/>
            <a:ext cx="1885950" cy="2059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ilbo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Bilbo"/>
                <a:ea typeface="Bilbo"/>
                <a:cs typeface="Bilbo"/>
                <a:sym typeface="Bilbo"/>
              </a:rPr>
              <a:t>Copy Right 2006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8027986" y="4892277"/>
            <a:ext cx="1116012" cy="2059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ilbo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Bilbo"/>
                <a:ea typeface="Bilbo"/>
                <a:cs typeface="Bilbo"/>
                <a:sym typeface="Bilbo"/>
              </a:rPr>
              <a:t>Bab 6 Hal </a:t>
            </a: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Bilbo"/>
                <a:ea typeface="Bilbo"/>
                <a:cs typeface="Bilbo"/>
                <a:sym typeface="Bilbo"/>
              </a:rPr>
              <a:t>‹#›</a:t>
            </a:fld>
            <a:endParaRPr lang="en-GB" sz="1200" b="0" i="0" u="none" strike="noStrike" cap="none">
              <a:solidFill>
                <a:schemeClr val="dk1"/>
              </a:solidFill>
              <a:latin typeface="Bilbo"/>
              <a:ea typeface="Bilbo"/>
              <a:cs typeface="Bilbo"/>
              <a:sym typeface="Bilb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6000">
                <a:latin typeface="Arial"/>
                <a:ea typeface="Arial"/>
                <a:cs typeface="Arial"/>
                <a:sym typeface="Arial"/>
              </a:rPr>
              <a:t>Pengenalan Database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Sistem Informasi Managemen 1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1835150" y="411956"/>
            <a:ext cx="7058024" cy="135016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Perencanaan strategi untuk sumber daya informasi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23850" y="1599008"/>
            <a:ext cx="3313112" cy="3132533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Menentukan kebutuhan data dengan Membuat Model Data Enterprise</a:t>
            </a:r>
          </a:p>
        </p:txBody>
      </p:sp>
      <p:sp>
        <p:nvSpPr>
          <p:cNvPr id="216" name="Shape 216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1281112" y="4686300"/>
            <a:ext cx="1887537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3719512" y="4686300"/>
            <a:ext cx="2868611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4995862" y="4167187"/>
            <a:ext cx="179386" cy="433387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>
              <a:solidFill>
                <a:schemeClr val="accent2"/>
              </a:solidFill>
              <a:latin typeface="Domine"/>
              <a:ea typeface="Domine"/>
              <a:cs typeface="Domine"/>
              <a:sym typeface="Domi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accent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3851275" y="3003946"/>
            <a:ext cx="434974" cy="34051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563937" y="1383506"/>
            <a:ext cx="519112" cy="34051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1.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284662" y="1059656"/>
            <a:ext cx="2016124" cy="5405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Buat model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Enterprise</a:t>
            </a:r>
          </a:p>
        </p:txBody>
      </p:sp>
      <p:sp>
        <p:nvSpPr>
          <p:cNvPr id="223" name="Shape 223"/>
          <p:cNvSpPr/>
          <p:nvPr/>
        </p:nvSpPr>
        <p:spPr>
          <a:xfrm rot="-5400000" flipH="1">
            <a:off x="5097462" y="1704578"/>
            <a:ext cx="390525" cy="288925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4643437" y="2085975"/>
            <a:ext cx="1441449" cy="86320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Model data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enterprise</a:t>
            </a:r>
          </a:p>
        </p:txBody>
      </p:sp>
      <p:sp>
        <p:nvSpPr>
          <p:cNvPr id="225" name="Shape 225"/>
          <p:cNvSpPr/>
          <p:nvPr/>
        </p:nvSpPr>
        <p:spPr>
          <a:xfrm>
            <a:off x="4714875" y="4300537"/>
            <a:ext cx="1441449" cy="64650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356100" y="3327796"/>
            <a:ext cx="2016124" cy="5417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Kembangkan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227" name="Shape 227"/>
          <p:cNvSpPr/>
          <p:nvPr/>
        </p:nvSpPr>
        <p:spPr>
          <a:xfrm rot="-5400000" flipH="1">
            <a:off x="5168899" y="3919140"/>
            <a:ext cx="390525" cy="288925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Shape 228"/>
          <p:cNvSpPr/>
          <p:nvPr/>
        </p:nvSpPr>
        <p:spPr>
          <a:xfrm rot="-5400000" flipH="1">
            <a:off x="5140324" y="2921396"/>
            <a:ext cx="447675" cy="288925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95287" y="250031"/>
            <a:ext cx="8208962" cy="64889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Menjelaskan Data </a:t>
            </a:r>
          </a:p>
        </p:txBody>
      </p:sp>
      <p:sp>
        <p:nvSpPr>
          <p:cNvPr id="235" name="Shape 235"/>
          <p:cNvSpPr/>
          <p:nvPr/>
        </p:nvSpPr>
        <p:spPr>
          <a:xfrm>
            <a:off x="1281112" y="4686300"/>
            <a:ext cx="1887537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468312" y="1168002"/>
            <a:ext cx="7991475" cy="34563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800" b="0" i="0" u="none">
                <a:latin typeface="Arial"/>
                <a:ea typeface="Arial"/>
                <a:cs typeface="Arial"/>
                <a:sym typeface="Arial"/>
              </a:rPr>
              <a:t>Sistem Manajemen Database menggunakan istilah-istilah spesifik untuk menggambarkan definisi data yang dimiliki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2800" b="0" i="0" u="none">
                <a:latin typeface="Arial"/>
                <a:ea typeface="Arial"/>
                <a:cs typeface="Arial"/>
                <a:sym typeface="Arial"/>
              </a:rPr>
              <a:t>Data Dictionary System (DDS)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2800" b="0" i="0" u="none">
                <a:latin typeface="Arial"/>
                <a:ea typeface="Arial"/>
                <a:cs typeface="Arial"/>
                <a:sym typeface="Arial"/>
              </a:rPr>
              <a:t>Data Description Language (DDL)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800" b="0" i="0" u="none">
                <a:latin typeface="Arial"/>
                <a:ea typeface="Arial"/>
                <a:cs typeface="Arial"/>
                <a:sym typeface="Arial"/>
              </a:rPr>
              <a:t>Skema, merupakan penjelasan dari Data itu sendiri dan biasanya menentukan atribut atau karakter data.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000" b="0" i="0" u="none">
                <a:latin typeface="Arial"/>
                <a:ea typeface="Arial"/>
                <a:cs typeface="Arial"/>
                <a:sym typeface="Arial"/>
              </a:rPr>
              <a:t>	contoh: Nama data field, Jenis data, jumlah posisi dll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Memasukkan Data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Setelah skema dan subskema diciptakan, data dapat dimasukkan ke dalam database dengan cara 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Mengetik langsung ke DBMS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Membaca dari media penyimpanan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Men-</a:t>
            </a:r>
            <a:r>
              <a:rPr lang="en-GB" sz="24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 </a:t>
            </a: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serat optis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Menggunakan Database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Pemakai database dapat berupa orang atau program aplikasi.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Orang biasanya menggunakan database dari terminal atau komputer dengan menggunakan </a:t>
            </a:r>
            <a:r>
              <a:rPr lang="en-GB" sz="2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language </a:t>
            </a:r>
            <a:r>
              <a:rPr lang="en-GB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(c/: SQL) atau laporan yang telah dirancang.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Query, SQL dan Penciptaan Laporan merupakan komponen </a:t>
            </a:r>
            <a:r>
              <a:rPr lang="en-GB" sz="28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manipulation language </a:t>
            </a:r>
            <a:r>
              <a:rPr lang="en-GB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(DML).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95287" y="303609"/>
            <a:ext cx="8302624" cy="85725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Pengelola Database</a:t>
            </a:r>
            <a:br>
              <a:rPr lang="en-GB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3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Database Administrator - </a:t>
            </a:r>
            <a:r>
              <a:rPr lang="en-GB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DBA</a:t>
            </a:r>
            <a:r>
              <a:rPr lang="en-GB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395287" y="1498996"/>
            <a:ext cx="8497886" cy="339447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Seorang spesialis informasi yang bertanggung jawab atas database disebut DBA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Tugas DBA 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Perencanaan database (</a:t>
            </a:r>
            <a:r>
              <a:rPr lang="en-GB" sz="2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planning</a:t>
            </a:r>
            <a:r>
              <a:rPr lang="en-GB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Penerapan database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Operasi database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Keamanan Database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95287" y="303609"/>
            <a:ext cx="3097211" cy="1188243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Contoh model DBMS</a:t>
            </a:r>
          </a:p>
        </p:txBody>
      </p:sp>
      <p:sp>
        <p:nvSpPr>
          <p:cNvPr id="270" name="Shape 270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4006850" y="119062"/>
            <a:ext cx="1397000" cy="73342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processor</a:t>
            </a:r>
          </a:p>
        </p:txBody>
      </p:sp>
      <p:cxnSp>
        <p:nvCxnSpPr>
          <p:cNvPr id="272" name="Shape 272"/>
          <p:cNvCxnSpPr/>
          <p:nvPr/>
        </p:nvCxnSpPr>
        <p:spPr>
          <a:xfrm>
            <a:off x="4208462" y="1331118"/>
            <a:ext cx="0" cy="507206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3" name="Shape 273"/>
          <p:cNvSpPr/>
          <p:nvPr/>
        </p:nvSpPr>
        <p:spPr>
          <a:xfrm>
            <a:off x="2800350" y="2112168"/>
            <a:ext cx="3670300" cy="1597818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2967036" y="2110977"/>
            <a:ext cx="3362324" cy="25003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6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Database manager</a:t>
            </a:r>
          </a:p>
        </p:txBody>
      </p:sp>
      <p:sp>
        <p:nvSpPr>
          <p:cNvPr id="275" name="Shape 275"/>
          <p:cNvSpPr/>
          <p:nvPr/>
        </p:nvSpPr>
        <p:spPr>
          <a:xfrm>
            <a:off x="3282950" y="2347912"/>
            <a:ext cx="1176337" cy="503633"/>
          </a:xfrm>
          <a:prstGeom prst="rect">
            <a:avLst/>
          </a:prstGeom>
          <a:solidFill>
            <a:schemeClr val="folHlink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4654550" y="2347912"/>
            <a:ext cx="1739899" cy="561974"/>
          </a:xfrm>
          <a:prstGeom prst="rect">
            <a:avLst/>
          </a:prstGeom>
          <a:solidFill>
            <a:schemeClr val="folHlink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3368675" y="2375296"/>
            <a:ext cx="957261" cy="385762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Query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4567237" y="2346721"/>
            <a:ext cx="1885950" cy="545306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manipulation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language (DML)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279" name="Shape 279"/>
          <p:cNvCxnSpPr/>
          <p:nvPr/>
        </p:nvCxnSpPr>
        <p:spPr>
          <a:xfrm>
            <a:off x="2733675" y="2968227"/>
            <a:ext cx="3979862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80" name="Shape 280"/>
          <p:cNvSpPr/>
          <p:nvPr/>
        </p:nvSpPr>
        <p:spPr>
          <a:xfrm rot="-5400000" flipH="1">
            <a:off x="5413771" y="2924571"/>
            <a:ext cx="307181" cy="349250"/>
          </a:xfrm>
          <a:prstGeom prst="rightArrow">
            <a:avLst>
              <a:gd name="adj1" fmla="val 10799"/>
              <a:gd name="adj2" fmla="val 2700"/>
            </a:avLst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Shape 281"/>
          <p:cNvSpPr/>
          <p:nvPr/>
        </p:nvSpPr>
        <p:spPr>
          <a:xfrm rot="-5400000">
            <a:off x="3806030" y="2924174"/>
            <a:ext cx="328612" cy="285750"/>
          </a:xfrm>
          <a:prstGeom prst="rightArrow">
            <a:avLst>
              <a:gd name="adj1" fmla="val 10799"/>
              <a:gd name="adj2" fmla="val 2700"/>
            </a:avLst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3340100" y="3334940"/>
            <a:ext cx="2601912" cy="272652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Application programs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2816225" y="2968227"/>
            <a:ext cx="3654425" cy="3571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84" name="Shape 284"/>
          <p:cNvSpPr txBox="1"/>
          <p:nvPr/>
        </p:nvSpPr>
        <p:spPr>
          <a:xfrm>
            <a:off x="4116387" y="1196577"/>
            <a:ext cx="1201737" cy="545306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description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(schema)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675561" y="2432446"/>
            <a:ext cx="939799" cy="203596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286" name="Shape 286"/>
          <p:cNvSpPr/>
          <p:nvPr/>
        </p:nvSpPr>
        <p:spPr>
          <a:xfrm>
            <a:off x="6792911" y="3605212"/>
            <a:ext cx="973136" cy="619124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105400" y="4043362"/>
            <a:ext cx="1373187" cy="58697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0263"/>
                </a:moveTo>
                <a:lnTo>
                  <a:pt x="0" y="0"/>
                </a:lnTo>
                <a:lnTo>
                  <a:pt x="119861" y="0"/>
                </a:lnTo>
                <a:lnTo>
                  <a:pt x="119861" y="65233"/>
                </a:lnTo>
                <a:lnTo>
                  <a:pt x="105433" y="65233"/>
                </a:lnTo>
                <a:lnTo>
                  <a:pt x="98358" y="66450"/>
                </a:lnTo>
                <a:lnTo>
                  <a:pt x="92531" y="68397"/>
                </a:lnTo>
                <a:lnTo>
                  <a:pt x="85872" y="71561"/>
                </a:lnTo>
                <a:lnTo>
                  <a:pt x="79491" y="75699"/>
                </a:lnTo>
                <a:lnTo>
                  <a:pt x="73526" y="80081"/>
                </a:lnTo>
                <a:lnTo>
                  <a:pt x="67699" y="87139"/>
                </a:lnTo>
                <a:lnTo>
                  <a:pt x="61872" y="94929"/>
                </a:lnTo>
                <a:lnTo>
                  <a:pt x="56739" y="101501"/>
                </a:lnTo>
                <a:lnTo>
                  <a:pt x="53132" y="105638"/>
                </a:lnTo>
                <a:lnTo>
                  <a:pt x="49248" y="109533"/>
                </a:lnTo>
                <a:lnTo>
                  <a:pt x="43560" y="114401"/>
                </a:lnTo>
                <a:lnTo>
                  <a:pt x="38011" y="117079"/>
                </a:lnTo>
                <a:lnTo>
                  <a:pt x="32184" y="119513"/>
                </a:lnTo>
                <a:lnTo>
                  <a:pt x="26358" y="119756"/>
                </a:lnTo>
                <a:lnTo>
                  <a:pt x="20254" y="119513"/>
                </a:lnTo>
                <a:lnTo>
                  <a:pt x="14427" y="117565"/>
                </a:lnTo>
                <a:lnTo>
                  <a:pt x="10127" y="116348"/>
                </a:lnTo>
                <a:lnTo>
                  <a:pt x="4855" y="113671"/>
                </a:lnTo>
                <a:lnTo>
                  <a:pt x="0" y="110263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3065461" y="4026693"/>
            <a:ext cx="1279525" cy="54649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1" y="0"/>
                </a:moveTo>
                <a:lnTo>
                  <a:pt x="119851" y="119738"/>
                </a:lnTo>
                <a:lnTo>
                  <a:pt x="0" y="119738"/>
                </a:lnTo>
                <a:lnTo>
                  <a:pt x="0" y="36339"/>
                </a:lnTo>
                <a:lnTo>
                  <a:pt x="119851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914400" y="4343400"/>
            <a:ext cx="1296986" cy="5726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0519"/>
                </a:moveTo>
                <a:lnTo>
                  <a:pt x="0" y="0"/>
                </a:lnTo>
                <a:lnTo>
                  <a:pt x="119853" y="0"/>
                </a:lnTo>
                <a:lnTo>
                  <a:pt x="119853" y="65114"/>
                </a:lnTo>
                <a:lnTo>
                  <a:pt x="105312" y="65114"/>
                </a:lnTo>
                <a:lnTo>
                  <a:pt x="98408" y="66361"/>
                </a:lnTo>
                <a:lnTo>
                  <a:pt x="92533" y="68357"/>
                </a:lnTo>
                <a:lnTo>
                  <a:pt x="85924" y="71850"/>
                </a:lnTo>
                <a:lnTo>
                  <a:pt x="79461" y="75592"/>
                </a:lnTo>
                <a:lnTo>
                  <a:pt x="73586" y="80083"/>
                </a:lnTo>
                <a:lnTo>
                  <a:pt x="67711" y="87068"/>
                </a:lnTo>
                <a:lnTo>
                  <a:pt x="61689" y="94802"/>
                </a:lnTo>
                <a:lnTo>
                  <a:pt x="56695" y="101787"/>
                </a:lnTo>
                <a:lnTo>
                  <a:pt x="53317" y="105779"/>
                </a:lnTo>
                <a:lnTo>
                  <a:pt x="49204" y="109521"/>
                </a:lnTo>
                <a:lnTo>
                  <a:pt x="43623" y="114261"/>
                </a:lnTo>
                <a:lnTo>
                  <a:pt x="37894" y="117255"/>
                </a:lnTo>
                <a:lnTo>
                  <a:pt x="32166" y="119501"/>
                </a:lnTo>
                <a:lnTo>
                  <a:pt x="26291" y="119750"/>
                </a:lnTo>
                <a:lnTo>
                  <a:pt x="20269" y="119501"/>
                </a:lnTo>
                <a:lnTo>
                  <a:pt x="14541" y="117505"/>
                </a:lnTo>
                <a:lnTo>
                  <a:pt x="10134" y="116257"/>
                </a:lnTo>
                <a:lnTo>
                  <a:pt x="4847" y="113762"/>
                </a:lnTo>
                <a:lnTo>
                  <a:pt x="0" y="110519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3263900" y="4202906"/>
            <a:ext cx="1020762" cy="34051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requests 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5237162" y="4088606"/>
            <a:ext cx="1020762" cy="203596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6761161" y="3802856"/>
            <a:ext cx="1044575" cy="34051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Transaction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log</a:t>
            </a:r>
          </a:p>
        </p:txBody>
      </p:sp>
      <p:sp>
        <p:nvSpPr>
          <p:cNvPr id="293" name="Shape 293"/>
          <p:cNvSpPr/>
          <p:nvPr/>
        </p:nvSpPr>
        <p:spPr>
          <a:xfrm>
            <a:off x="6948486" y="4407693"/>
            <a:ext cx="1511299" cy="50482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6929436" y="4488656"/>
            <a:ext cx="1558924" cy="34051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Backup/recovery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895350" y="4374356"/>
            <a:ext cx="1168400" cy="47744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920750" y="3548062"/>
            <a:ext cx="1206499" cy="56197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819150" y="3574256"/>
            <a:ext cx="1319211" cy="47744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Performance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statistics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processor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985837" y="2739627"/>
            <a:ext cx="1228724" cy="34051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statistics</a:t>
            </a:r>
          </a:p>
        </p:txBody>
      </p:sp>
      <p:sp>
        <p:nvSpPr>
          <p:cNvPr id="299" name="Shape 299"/>
          <p:cNvSpPr/>
          <p:nvPr/>
        </p:nvSpPr>
        <p:spPr>
          <a:xfrm>
            <a:off x="7696200" y="2057400"/>
            <a:ext cx="839787" cy="9155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73" y="16384"/>
                </a:moveTo>
                <a:lnTo>
                  <a:pt x="119773" y="104395"/>
                </a:lnTo>
                <a:lnTo>
                  <a:pt x="117731" y="107048"/>
                </a:lnTo>
                <a:lnTo>
                  <a:pt x="115009" y="109544"/>
                </a:lnTo>
                <a:lnTo>
                  <a:pt x="110699" y="111729"/>
                </a:lnTo>
                <a:lnTo>
                  <a:pt x="105255" y="114070"/>
                </a:lnTo>
                <a:lnTo>
                  <a:pt x="97542" y="116098"/>
                </a:lnTo>
                <a:lnTo>
                  <a:pt x="89603" y="117503"/>
                </a:lnTo>
                <a:lnTo>
                  <a:pt x="80982" y="118595"/>
                </a:lnTo>
                <a:lnTo>
                  <a:pt x="72816" y="119375"/>
                </a:lnTo>
                <a:lnTo>
                  <a:pt x="65330" y="119843"/>
                </a:lnTo>
                <a:lnTo>
                  <a:pt x="57164" y="119843"/>
                </a:lnTo>
                <a:lnTo>
                  <a:pt x="47863" y="119375"/>
                </a:lnTo>
                <a:lnTo>
                  <a:pt x="39924" y="118751"/>
                </a:lnTo>
                <a:lnTo>
                  <a:pt x="31304" y="117815"/>
                </a:lnTo>
                <a:lnTo>
                  <a:pt x="23137" y="116254"/>
                </a:lnTo>
                <a:lnTo>
                  <a:pt x="17240" y="114850"/>
                </a:lnTo>
                <a:lnTo>
                  <a:pt x="10888" y="112821"/>
                </a:lnTo>
                <a:lnTo>
                  <a:pt x="6351" y="110481"/>
                </a:lnTo>
                <a:lnTo>
                  <a:pt x="3856" y="109076"/>
                </a:lnTo>
                <a:lnTo>
                  <a:pt x="1587" y="106892"/>
                </a:lnTo>
                <a:lnTo>
                  <a:pt x="0" y="104083"/>
                </a:lnTo>
                <a:lnTo>
                  <a:pt x="0" y="15136"/>
                </a:lnTo>
                <a:lnTo>
                  <a:pt x="1134" y="12795"/>
                </a:lnTo>
                <a:lnTo>
                  <a:pt x="3856" y="10299"/>
                </a:lnTo>
                <a:lnTo>
                  <a:pt x="10661" y="7022"/>
                </a:lnTo>
                <a:lnTo>
                  <a:pt x="6578" y="8894"/>
                </a:lnTo>
                <a:lnTo>
                  <a:pt x="13610" y="5773"/>
                </a:lnTo>
                <a:lnTo>
                  <a:pt x="19281" y="4369"/>
                </a:lnTo>
                <a:lnTo>
                  <a:pt x="26313" y="2964"/>
                </a:lnTo>
                <a:lnTo>
                  <a:pt x="34026" y="1716"/>
                </a:lnTo>
                <a:lnTo>
                  <a:pt x="42192" y="468"/>
                </a:lnTo>
                <a:lnTo>
                  <a:pt x="51947" y="0"/>
                </a:lnTo>
                <a:lnTo>
                  <a:pt x="60340" y="0"/>
                </a:lnTo>
                <a:lnTo>
                  <a:pt x="71228" y="0"/>
                </a:lnTo>
                <a:lnTo>
                  <a:pt x="79168" y="624"/>
                </a:lnTo>
                <a:lnTo>
                  <a:pt x="86200" y="1716"/>
                </a:lnTo>
                <a:lnTo>
                  <a:pt x="94366" y="2964"/>
                </a:lnTo>
                <a:lnTo>
                  <a:pt x="100945" y="4525"/>
                </a:lnTo>
                <a:lnTo>
                  <a:pt x="107296" y="6866"/>
                </a:lnTo>
                <a:lnTo>
                  <a:pt x="111833" y="8738"/>
                </a:lnTo>
                <a:lnTo>
                  <a:pt x="115009" y="10611"/>
                </a:lnTo>
                <a:lnTo>
                  <a:pt x="117731" y="12951"/>
                </a:lnTo>
                <a:lnTo>
                  <a:pt x="119773" y="16384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7702550" y="2062162"/>
            <a:ext cx="825499" cy="219075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1" name="Shape 301"/>
          <p:cNvCxnSpPr/>
          <p:nvPr/>
        </p:nvCxnSpPr>
        <p:spPr>
          <a:xfrm>
            <a:off x="4724400" y="885825"/>
            <a:ext cx="0" cy="114299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2" name="Shape 302"/>
          <p:cNvSpPr/>
          <p:nvPr/>
        </p:nvSpPr>
        <p:spPr>
          <a:xfrm rot="-5400000" flipH="1">
            <a:off x="4586287" y="1901825"/>
            <a:ext cx="276224" cy="139699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3" name="Shape 303"/>
          <p:cNvGrpSpPr/>
          <p:nvPr/>
        </p:nvGrpSpPr>
        <p:grpSpPr>
          <a:xfrm>
            <a:off x="914400" y="2389583"/>
            <a:ext cx="1293811" cy="929877"/>
            <a:chOff x="914400" y="3186111"/>
            <a:chExt cx="1293811" cy="1239836"/>
          </a:xfrm>
        </p:grpSpPr>
        <p:sp>
          <p:nvSpPr>
            <p:cNvPr id="304" name="Shape 304"/>
            <p:cNvSpPr/>
            <p:nvPr/>
          </p:nvSpPr>
          <p:spPr>
            <a:xfrm>
              <a:off x="914400" y="3186111"/>
              <a:ext cx="1293811" cy="12398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52" y="16286"/>
                  </a:moveTo>
                  <a:lnTo>
                    <a:pt x="119852" y="104327"/>
                  </a:lnTo>
                  <a:lnTo>
                    <a:pt x="117938" y="107093"/>
                  </a:lnTo>
                  <a:lnTo>
                    <a:pt x="114993" y="109551"/>
                  </a:lnTo>
                  <a:lnTo>
                    <a:pt x="110871" y="111856"/>
                  </a:lnTo>
                  <a:lnTo>
                    <a:pt x="105276" y="114007"/>
                  </a:lnTo>
                  <a:lnTo>
                    <a:pt x="97619" y="116158"/>
                  </a:lnTo>
                  <a:lnTo>
                    <a:pt x="89668" y="117541"/>
                  </a:lnTo>
                  <a:lnTo>
                    <a:pt x="81128" y="118617"/>
                  </a:lnTo>
                  <a:lnTo>
                    <a:pt x="72883" y="119385"/>
                  </a:lnTo>
                  <a:lnTo>
                    <a:pt x="65374" y="119846"/>
                  </a:lnTo>
                  <a:lnTo>
                    <a:pt x="57276" y="119846"/>
                  </a:lnTo>
                  <a:lnTo>
                    <a:pt x="47852" y="119385"/>
                  </a:lnTo>
                  <a:lnTo>
                    <a:pt x="39901" y="118770"/>
                  </a:lnTo>
                  <a:lnTo>
                    <a:pt x="31361" y="117848"/>
                  </a:lnTo>
                  <a:lnTo>
                    <a:pt x="23116" y="116312"/>
                  </a:lnTo>
                  <a:lnTo>
                    <a:pt x="17226" y="114929"/>
                  </a:lnTo>
                  <a:lnTo>
                    <a:pt x="11042" y="112778"/>
                  </a:lnTo>
                  <a:lnTo>
                    <a:pt x="6184" y="110473"/>
                  </a:lnTo>
                  <a:lnTo>
                    <a:pt x="3975" y="109090"/>
                  </a:lnTo>
                  <a:lnTo>
                    <a:pt x="1619" y="106786"/>
                  </a:lnTo>
                  <a:lnTo>
                    <a:pt x="0" y="104174"/>
                  </a:lnTo>
                  <a:lnTo>
                    <a:pt x="0" y="15057"/>
                  </a:lnTo>
                  <a:lnTo>
                    <a:pt x="1177" y="12752"/>
                  </a:lnTo>
                  <a:lnTo>
                    <a:pt x="3975" y="10294"/>
                  </a:lnTo>
                  <a:lnTo>
                    <a:pt x="10601" y="7067"/>
                  </a:lnTo>
                  <a:lnTo>
                    <a:pt x="6625" y="8911"/>
                  </a:lnTo>
                  <a:lnTo>
                    <a:pt x="13693" y="5838"/>
                  </a:lnTo>
                  <a:lnTo>
                    <a:pt x="19141" y="4302"/>
                  </a:lnTo>
                  <a:lnTo>
                    <a:pt x="26208" y="2919"/>
                  </a:lnTo>
                  <a:lnTo>
                    <a:pt x="34159" y="1690"/>
                  </a:lnTo>
                  <a:lnTo>
                    <a:pt x="42257" y="460"/>
                  </a:lnTo>
                  <a:lnTo>
                    <a:pt x="51975" y="0"/>
                  </a:lnTo>
                  <a:lnTo>
                    <a:pt x="60368" y="0"/>
                  </a:lnTo>
                  <a:lnTo>
                    <a:pt x="71411" y="0"/>
                  </a:lnTo>
                  <a:lnTo>
                    <a:pt x="79067" y="614"/>
                  </a:lnTo>
                  <a:lnTo>
                    <a:pt x="86134" y="1690"/>
                  </a:lnTo>
                  <a:lnTo>
                    <a:pt x="94527" y="2919"/>
                  </a:lnTo>
                  <a:lnTo>
                    <a:pt x="101153" y="4609"/>
                  </a:lnTo>
                  <a:lnTo>
                    <a:pt x="107337" y="6760"/>
                  </a:lnTo>
                  <a:lnTo>
                    <a:pt x="111901" y="8604"/>
                  </a:lnTo>
                  <a:lnTo>
                    <a:pt x="114993" y="10601"/>
                  </a:lnTo>
                  <a:lnTo>
                    <a:pt x="117938" y="13060"/>
                  </a:lnTo>
                  <a:lnTo>
                    <a:pt x="119852" y="16286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920750" y="3206750"/>
              <a:ext cx="1282700" cy="312737"/>
            </a:xfrm>
            <a:prstGeom prst="ellipse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06" name="Shape 306"/>
          <p:cNvCxnSpPr/>
          <p:nvPr/>
        </p:nvCxnSpPr>
        <p:spPr>
          <a:xfrm>
            <a:off x="6711950" y="2514600"/>
            <a:ext cx="1396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>
            <a:off x="6578600" y="2514600"/>
            <a:ext cx="1092199" cy="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/>
            <a:headEnd type="triangle" w="lg" len="lg"/>
            <a:tailEnd type="triangle" w="lg" len="lg"/>
          </a:ln>
        </p:spPr>
      </p:cxnSp>
      <p:sp>
        <p:nvSpPr>
          <p:cNvPr id="308" name="Shape 308"/>
          <p:cNvSpPr/>
          <p:nvPr/>
        </p:nvSpPr>
        <p:spPr>
          <a:xfrm rot="-5400000" flipH="1">
            <a:off x="1430337" y="4117975"/>
            <a:ext cx="219075" cy="107949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Shape 309"/>
          <p:cNvSpPr/>
          <p:nvPr/>
        </p:nvSpPr>
        <p:spPr>
          <a:xfrm rot="-5400000" flipH="1">
            <a:off x="1414462" y="3359150"/>
            <a:ext cx="219075" cy="139699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Shape 310"/>
          <p:cNvSpPr/>
          <p:nvPr/>
        </p:nvSpPr>
        <p:spPr>
          <a:xfrm rot="-5400000" flipH="1">
            <a:off x="1414462" y="2216150"/>
            <a:ext cx="219075" cy="139699"/>
          </a:xfrm>
          <a:prstGeom prst="rightArrow">
            <a:avLst>
              <a:gd name="adj1" fmla="val 10574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Shape 311"/>
          <p:cNvSpPr/>
          <p:nvPr/>
        </p:nvSpPr>
        <p:spPr>
          <a:xfrm rot="-5400000">
            <a:off x="3614737" y="3844924"/>
            <a:ext cx="390525" cy="139699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Shape 312"/>
          <p:cNvSpPr/>
          <p:nvPr/>
        </p:nvSpPr>
        <p:spPr>
          <a:xfrm rot="-5400000" flipH="1">
            <a:off x="5729287" y="3787775"/>
            <a:ext cx="276224" cy="139699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3" name="Shape 313"/>
          <p:cNvCxnSpPr/>
          <p:nvPr/>
        </p:nvCxnSpPr>
        <p:spPr>
          <a:xfrm>
            <a:off x="6515100" y="2800350"/>
            <a:ext cx="7620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/>
          <p:nvPr/>
        </p:nvCxnSpPr>
        <p:spPr>
          <a:xfrm>
            <a:off x="7315200" y="2828925"/>
            <a:ext cx="0" cy="742949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5" name="Shape 315"/>
          <p:cNvSpPr/>
          <p:nvPr/>
        </p:nvSpPr>
        <p:spPr>
          <a:xfrm rot="-5400000" flipH="1">
            <a:off x="7234237" y="4244974"/>
            <a:ext cx="161924" cy="139699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Shape 316"/>
          <p:cNvSpPr/>
          <p:nvPr/>
        </p:nvSpPr>
        <p:spPr>
          <a:xfrm rot="-5400000">
            <a:off x="7986712" y="3073399"/>
            <a:ext cx="333375" cy="139699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7" name="Shape 317"/>
          <p:cNvCxnSpPr/>
          <p:nvPr/>
        </p:nvCxnSpPr>
        <p:spPr>
          <a:xfrm rot="10800000">
            <a:off x="8153400" y="3105149"/>
            <a:ext cx="0" cy="1333500"/>
          </a:xfrm>
          <a:prstGeom prst="straightConnector1">
            <a:avLst/>
          </a:prstGeom>
          <a:noFill/>
          <a:ln w="1016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485900" y="2171700"/>
            <a:ext cx="1371599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9" name="Shape 319"/>
          <p:cNvCxnSpPr/>
          <p:nvPr/>
        </p:nvCxnSpPr>
        <p:spPr>
          <a:xfrm>
            <a:off x="7245350" y="4229100"/>
            <a:ext cx="63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>
            <a:off x="7245350" y="4229100"/>
            <a:ext cx="44450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321" name="Shape 321"/>
          <p:cNvGrpSpPr/>
          <p:nvPr/>
        </p:nvGrpSpPr>
        <p:grpSpPr>
          <a:xfrm>
            <a:off x="4038600" y="919162"/>
            <a:ext cx="1296986" cy="967977"/>
            <a:chOff x="4038600" y="1225550"/>
            <a:chExt cx="1296986" cy="1290637"/>
          </a:xfrm>
        </p:grpSpPr>
        <p:sp>
          <p:nvSpPr>
            <p:cNvPr id="322" name="Shape 322"/>
            <p:cNvSpPr/>
            <p:nvPr/>
          </p:nvSpPr>
          <p:spPr>
            <a:xfrm>
              <a:off x="4038600" y="1257300"/>
              <a:ext cx="1296986" cy="12588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53" y="16343"/>
                  </a:moveTo>
                  <a:lnTo>
                    <a:pt x="119853" y="104413"/>
                  </a:lnTo>
                  <a:lnTo>
                    <a:pt x="117796" y="106986"/>
                  </a:lnTo>
                  <a:lnTo>
                    <a:pt x="115152" y="109558"/>
                  </a:lnTo>
                  <a:lnTo>
                    <a:pt x="110746" y="111677"/>
                  </a:lnTo>
                  <a:lnTo>
                    <a:pt x="105312" y="114098"/>
                  </a:lnTo>
                  <a:lnTo>
                    <a:pt x="97674" y="116065"/>
                  </a:lnTo>
                  <a:lnTo>
                    <a:pt x="89596" y="117578"/>
                  </a:lnTo>
                  <a:lnTo>
                    <a:pt x="81077" y="118638"/>
                  </a:lnTo>
                  <a:lnTo>
                    <a:pt x="72851" y="119394"/>
                  </a:lnTo>
                  <a:lnTo>
                    <a:pt x="65361" y="119848"/>
                  </a:lnTo>
                  <a:lnTo>
                    <a:pt x="57135" y="119848"/>
                  </a:lnTo>
                  <a:lnTo>
                    <a:pt x="47882" y="119394"/>
                  </a:lnTo>
                  <a:lnTo>
                    <a:pt x="39951" y="118789"/>
                  </a:lnTo>
                  <a:lnTo>
                    <a:pt x="31285" y="117881"/>
                  </a:lnTo>
                  <a:lnTo>
                    <a:pt x="23206" y="116216"/>
                  </a:lnTo>
                  <a:lnTo>
                    <a:pt x="17184" y="114854"/>
                  </a:lnTo>
                  <a:lnTo>
                    <a:pt x="10869" y="112887"/>
                  </a:lnTo>
                  <a:lnTo>
                    <a:pt x="6315" y="110466"/>
                  </a:lnTo>
                  <a:lnTo>
                    <a:pt x="3818" y="109104"/>
                  </a:lnTo>
                  <a:lnTo>
                    <a:pt x="1615" y="106834"/>
                  </a:lnTo>
                  <a:lnTo>
                    <a:pt x="0" y="104110"/>
                  </a:lnTo>
                  <a:lnTo>
                    <a:pt x="0" y="15132"/>
                  </a:lnTo>
                  <a:lnTo>
                    <a:pt x="1175" y="12862"/>
                  </a:lnTo>
                  <a:lnTo>
                    <a:pt x="3818" y="10290"/>
                  </a:lnTo>
                  <a:lnTo>
                    <a:pt x="10722" y="6960"/>
                  </a:lnTo>
                  <a:lnTo>
                    <a:pt x="6609" y="8928"/>
                  </a:lnTo>
                  <a:lnTo>
                    <a:pt x="13659" y="5750"/>
                  </a:lnTo>
                  <a:lnTo>
                    <a:pt x="19241" y="4388"/>
                  </a:lnTo>
                  <a:lnTo>
                    <a:pt x="26291" y="3026"/>
                  </a:lnTo>
                  <a:lnTo>
                    <a:pt x="34075" y="1664"/>
                  </a:lnTo>
                  <a:lnTo>
                    <a:pt x="42154" y="453"/>
                  </a:lnTo>
                  <a:lnTo>
                    <a:pt x="51995" y="0"/>
                  </a:lnTo>
                  <a:lnTo>
                    <a:pt x="60367" y="0"/>
                  </a:lnTo>
                  <a:lnTo>
                    <a:pt x="71236" y="0"/>
                  </a:lnTo>
                  <a:lnTo>
                    <a:pt x="79167" y="605"/>
                  </a:lnTo>
                  <a:lnTo>
                    <a:pt x="86217" y="1664"/>
                  </a:lnTo>
                  <a:lnTo>
                    <a:pt x="94443" y="3026"/>
                  </a:lnTo>
                  <a:lnTo>
                    <a:pt x="101052" y="4539"/>
                  </a:lnTo>
                  <a:lnTo>
                    <a:pt x="107368" y="6809"/>
                  </a:lnTo>
                  <a:lnTo>
                    <a:pt x="111921" y="8776"/>
                  </a:lnTo>
                  <a:lnTo>
                    <a:pt x="115152" y="10592"/>
                  </a:lnTo>
                  <a:lnTo>
                    <a:pt x="117796" y="13013"/>
                  </a:lnTo>
                  <a:lnTo>
                    <a:pt x="119853" y="16343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4044950" y="1225550"/>
              <a:ext cx="1282700" cy="320675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6858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3124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1297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Penemuan Pengetahuan </a:t>
            </a:r>
            <a:br>
              <a:rPr lang="en-GB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Dalam Database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550000" cy="33945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Ware Housing</a:t>
            </a:r>
          </a:p>
          <a:p>
            <a:pPr marL="342900" marR="0" lvl="0" indent="-317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→"/>
            </a:pPr>
            <a:r>
              <a:rPr lang="en-GB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Perkembangan dari konsep database yang menyediakan sumber daya data yang lebih baik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sangat besar, berkualitas tinggi dan mudah di ambil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Mart</a:t>
            </a:r>
          </a:p>
          <a:p>
            <a:pPr marL="342900" marR="0" lvl="0" indent="-317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→"/>
            </a:pPr>
            <a:r>
              <a:rPr lang="en-GB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Suatu database yang berisi data yang hanya menjelaskan satu segmen dari operasi perusahaan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Mining</a:t>
            </a:r>
          </a:p>
          <a:p>
            <a:pPr marL="342900" marR="0" lvl="0" indent="-317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→"/>
            </a:pPr>
            <a:r>
              <a:rPr lang="en-GB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Proses menemukan hubungan dalam data yang tidak diketahui oleh pemakai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Veryfikasi, discovery, combination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685800" y="45339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3124200" y="45339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1297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Proses </a:t>
            </a:r>
            <a:r>
              <a:rPr lang="en-GB" sz="4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Knowledge Discovery in Database</a:t>
            </a:r>
            <a:r>
              <a:rPr lang="en-GB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(KDD)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68312" y="1177527"/>
            <a:ext cx="7989900" cy="30861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Mendefinisikan data dan tugas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(</a:t>
            </a:r>
            <a:r>
              <a:rPr lang="en-GB" sz="24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the data and the task</a:t>
            </a: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2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Mendapatkan data (</a:t>
            </a:r>
            <a:r>
              <a:rPr lang="en-GB" sz="24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Acquire the data</a:t>
            </a: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2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Membersihkan data (</a:t>
            </a:r>
            <a:r>
              <a:rPr lang="en-GB" sz="24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 the data</a:t>
            </a: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2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Mengembangkan hipotesa dan model pencarian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(</a:t>
            </a:r>
            <a:r>
              <a:rPr lang="en-GB" sz="24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the hypothesis and search model</a:t>
            </a: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6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Menggali Data (</a:t>
            </a:r>
            <a:r>
              <a:rPr lang="en-GB" sz="24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Mine the data</a:t>
            </a: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6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Menguji dan memastikan (</a:t>
            </a:r>
            <a:r>
              <a:rPr lang="en-GB" sz="24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and verify</a:t>
            </a: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6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Menafsirkan dan mengunakan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24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 and use</a:t>
            </a: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685800" y="4305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3124200" y="4305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457200" y="535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Keuntungan &amp; Kerugian DBMS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Keuntungan DBMS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Mengurangi pengulanan data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Mencapai independensi data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Mengintegrasikan data dari beberapa file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Mengambil data dan informasi secara cepat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Meningkatkan keamanan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Kerugian DBMS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Memperoleh perangkat lunak yang mahal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Memperoleh konfigurasi perangkat lunak yang besar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Memperkejakan dan mempertahankan staff DBA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535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Organisasi Data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369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Field</a:t>
            </a:r>
          </a:p>
          <a:p>
            <a:pPr marL="742950" marR="0" lvl="1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4285"/>
              <a:buFont typeface="Arial"/>
              <a:buChar char="–"/>
            </a:pPr>
            <a:r>
              <a:rPr lang="en-GB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data terkecil, misal: Nomor Pegawai, Nama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42900" marR="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</a:p>
          <a:p>
            <a:pPr marL="742950" marR="0" lvl="1" indent="-2667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GB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Kumpulan data field yang saling berhubungan</a:t>
            </a:r>
          </a:p>
          <a:p>
            <a:pPr marL="342900" marR="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</a:p>
          <a:p>
            <a:pPr marL="742950" marR="0" lvl="1" indent="-2667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GB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Kumpulan dari Record yang berhubungan </a:t>
            </a:r>
          </a:p>
          <a:p>
            <a:pPr marL="342900" marR="0" lvl="0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Folders</a:t>
            </a:r>
          </a:p>
          <a:p>
            <a:pPr marL="742950" marR="0" lvl="1" indent="-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GB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Kumpulan file yang terkait, secara konseptual mirip dengan ranting pohon</a:t>
            </a:r>
          </a:p>
          <a:p>
            <a:pPr marL="342900" marR="0" lvl="0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Subfolder</a:t>
            </a:r>
          </a:p>
          <a:p>
            <a:pPr marL="742950" marR="0" lvl="1" indent="-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GB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Folder dalam folder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5834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Konsep Dasar Struktur Data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39750" y="1059656"/>
            <a:ext cx="7848599" cy="35921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0" u="none">
                <a:latin typeface="Arial"/>
                <a:ea typeface="Arial"/>
                <a:cs typeface="Arial"/>
                <a:sym typeface="Arial"/>
              </a:rPr>
              <a:t>Konsep dasar Struktur Data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0" u="none">
                <a:latin typeface="Arial"/>
                <a:ea typeface="Arial"/>
                <a:cs typeface="Arial"/>
                <a:sym typeface="Arial"/>
              </a:rPr>
              <a:t>1. Data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0" u="none">
                <a:latin typeface="Arial"/>
                <a:ea typeface="Arial"/>
                <a:cs typeface="Arial"/>
                <a:sym typeface="Arial"/>
              </a:rPr>
              <a:t>2. Data Field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0" u="none">
                <a:latin typeface="Arial"/>
                <a:ea typeface="Arial"/>
                <a:cs typeface="Arial"/>
                <a:sym typeface="Arial"/>
              </a:rPr>
              <a:t>3. Data Record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0" u="none">
                <a:latin typeface="Arial"/>
                <a:ea typeface="Arial"/>
                <a:cs typeface="Arial"/>
                <a:sym typeface="Arial"/>
              </a:rPr>
              <a:t>4. Data File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0" u="none">
                <a:latin typeface="Arial"/>
                <a:ea typeface="Arial"/>
                <a:cs typeface="Arial"/>
                <a:sym typeface="Arial"/>
              </a:rPr>
              <a:t>Model Umum Pengorganisasian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0" u="none">
                <a:latin typeface="Arial"/>
                <a:ea typeface="Arial"/>
                <a:cs typeface="Arial"/>
                <a:sym typeface="Arial"/>
              </a:rPr>
              <a:t>1. Fungsi (Function)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0" u="none">
                <a:latin typeface="Arial"/>
                <a:ea typeface="Arial"/>
                <a:cs typeface="Arial"/>
                <a:sym typeface="Arial"/>
              </a:rPr>
              <a:t>2. Frekuensi pemakaian (Frequency of Use)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0" u="none">
                <a:latin typeface="Arial"/>
                <a:ea typeface="Arial"/>
                <a:cs typeface="Arial"/>
                <a:sym typeface="Arial"/>
              </a:rPr>
              <a:t>3. Pengguna (Users)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0" u="none">
                <a:latin typeface="Arial"/>
                <a:ea typeface="Arial"/>
                <a:cs typeface="Arial"/>
                <a:sym typeface="Arial"/>
              </a:rPr>
              <a:t>4. Proyek (Projects)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535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Spreadsheet sebagai </a:t>
            </a:r>
            <a:br>
              <a:rPr lang="en-GB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Sederhana 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2991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Baris dan kolom dalam speadsheet dapat di anggap sebagai struktur data sederhana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Spreadsheet adalah File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Baris adalah Record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Kolom adalah Field Key</a:t>
            </a:r>
          </a:p>
          <a:p>
            <a:pPr marL="342900" marR="0" lvl="0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Flat files adalah Tabel yang tidak mempunyai field berulang</a:t>
            </a:r>
          </a:p>
          <a:p>
            <a:pPr marL="342900" marR="0" lvl="0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Field kunci adalah suatu nilai yang secara unik mengidentifikasikan tiap catatan dalam tabel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535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Struktur Database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Semua data yang disimpan pada sumber daya berbasis komputer milik organisasi</a:t>
            </a:r>
          </a:p>
          <a:p>
            <a:pPr marL="342900" marR="0" lvl="0" indent="-3175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Management System (DBMS)</a:t>
            </a:r>
          </a:p>
          <a:p>
            <a:pPr marL="742950" marR="0" lvl="1" indent="-2667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GB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Suatu aplikasi perangkat lunak yang menyimpan struktur databse, data itu sendiri, hubungan antar data di dalam database, maupun formulir dan laporan yang berhubungan dengan database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 Database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IBM, Informix Software, Microsoft, Oracle…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685800" y="45339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3124200" y="45339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762000" y="50006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Konsep Database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838200" y="862012"/>
            <a:ext cx="7772400" cy="37719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Konsep Database adalah integrasi logis dari record-record dalam banyak file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Tujuan utamanya meminimalkan pengulangan dan mencapai independensi data </a:t>
            </a:r>
          </a:p>
          <a:p>
            <a:pPr marL="342900" marR="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redundancy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→  </a:t>
            </a:r>
            <a:r>
              <a:rPr lang="en-GB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Duplikasi data, data yang sama disimpan  dalam 	beberapa file </a:t>
            </a:r>
          </a:p>
          <a:p>
            <a:pPr marL="342900" marR="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inconsistency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→ 	</a:t>
            </a:r>
            <a:r>
              <a:rPr lang="en-GB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duplikasi data akan mengakibatkan data menjadi tidak 	konsisten</a:t>
            </a:r>
          </a:p>
          <a:p>
            <a:pPr marL="342900" marR="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independence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→	</a:t>
            </a:r>
            <a:r>
              <a:rPr lang="en-GB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Kemampuan untuk membuat perubahan dalam struktur data tanpa membuat perubahan pada program yang memproses data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895350" y="794146"/>
            <a:ext cx="1130299" cy="219075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991350" y="794146"/>
            <a:ext cx="1130299" cy="219075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2952750" y="794146"/>
            <a:ext cx="1130299" cy="219075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5010150" y="794146"/>
            <a:ext cx="1130299" cy="219075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889000" y="787002"/>
            <a:ext cx="1144587" cy="10298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3" y="16369"/>
                </a:moveTo>
                <a:lnTo>
                  <a:pt x="119833" y="104323"/>
                </a:lnTo>
                <a:lnTo>
                  <a:pt x="117836" y="107098"/>
                </a:lnTo>
                <a:lnTo>
                  <a:pt x="115173" y="109595"/>
                </a:lnTo>
                <a:lnTo>
                  <a:pt x="110846" y="111815"/>
                </a:lnTo>
                <a:lnTo>
                  <a:pt x="105353" y="114034"/>
                </a:lnTo>
                <a:lnTo>
                  <a:pt x="97531" y="116115"/>
                </a:lnTo>
                <a:lnTo>
                  <a:pt x="89708" y="117641"/>
                </a:lnTo>
                <a:lnTo>
                  <a:pt x="81054" y="118612"/>
                </a:lnTo>
                <a:lnTo>
                  <a:pt x="72898" y="119445"/>
                </a:lnTo>
                <a:lnTo>
                  <a:pt x="65409" y="119861"/>
                </a:lnTo>
                <a:lnTo>
                  <a:pt x="57253" y="119861"/>
                </a:lnTo>
                <a:lnTo>
                  <a:pt x="47766" y="119445"/>
                </a:lnTo>
                <a:lnTo>
                  <a:pt x="39944" y="118890"/>
                </a:lnTo>
                <a:lnTo>
                  <a:pt x="31289" y="117780"/>
                </a:lnTo>
                <a:lnTo>
                  <a:pt x="23134" y="116393"/>
                </a:lnTo>
                <a:lnTo>
                  <a:pt x="17309" y="114867"/>
                </a:lnTo>
                <a:lnTo>
                  <a:pt x="10984" y="112786"/>
                </a:lnTo>
                <a:lnTo>
                  <a:pt x="6324" y="110566"/>
                </a:lnTo>
                <a:lnTo>
                  <a:pt x="3994" y="109179"/>
                </a:lnTo>
                <a:lnTo>
                  <a:pt x="1497" y="106820"/>
                </a:lnTo>
                <a:lnTo>
                  <a:pt x="0" y="104184"/>
                </a:lnTo>
                <a:lnTo>
                  <a:pt x="0" y="15121"/>
                </a:lnTo>
                <a:lnTo>
                  <a:pt x="1165" y="12763"/>
                </a:lnTo>
                <a:lnTo>
                  <a:pt x="3994" y="10265"/>
                </a:lnTo>
                <a:lnTo>
                  <a:pt x="10651" y="7075"/>
                </a:lnTo>
                <a:lnTo>
                  <a:pt x="6657" y="8878"/>
                </a:lnTo>
                <a:lnTo>
                  <a:pt x="13647" y="5826"/>
                </a:lnTo>
                <a:lnTo>
                  <a:pt x="19140" y="4300"/>
                </a:lnTo>
                <a:lnTo>
                  <a:pt x="26296" y="2913"/>
                </a:lnTo>
                <a:lnTo>
                  <a:pt x="34119" y="1664"/>
                </a:lnTo>
                <a:lnTo>
                  <a:pt x="42274" y="416"/>
                </a:lnTo>
                <a:lnTo>
                  <a:pt x="52094" y="0"/>
                </a:lnTo>
                <a:lnTo>
                  <a:pt x="60249" y="0"/>
                </a:lnTo>
                <a:lnTo>
                  <a:pt x="71234" y="0"/>
                </a:lnTo>
                <a:lnTo>
                  <a:pt x="79056" y="554"/>
                </a:lnTo>
                <a:lnTo>
                  <a:pt x="86213" y="1664"/>
                </a:lnTo>
                <a:lnTo>
                  <a:pt x="94368" y="2913"/>
                </a:lnTo>
                <a:lnTo>
                  <a:pt x="101026" y="4578"/>
                </a:lnTo>
                <a:lnTo>
                  <a:pt x="107350" y="6797"/>
                </a:lnTo>
                <a:lnTo>
                  <a:pt x="112011" y="8739"/>
                </a:lnTo>
                <a:lnTo>
                  <a:pt x="115173" y="10543"/>
                </a:lnTo>
                <a:lnTo>
                  <a:pt x="117836" y="13040"/>
                </a:lnTo>
                <a:lnTo>
                  <a:pt x="119833" y="16369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6985000" y="787002"/>
            <a:ext cx="1144587" cy="10298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3" y="16369"/>
                </a:moveTo>
                <a:lnTo>
                  <a:pt x="119833" y="104323"/>
                </a:lnTo>
                <a:lnTo>
                  <a:pt x="117836" y="107098"/>
                </a:lnTo>
                <a:lnTo>
                  <a:pt x="115173" y="109595"/>
                </a:lnTo>
                <a:lnTo>
                  <a:pt x="110846" y="111815"/>
                </a:lnTo>
                <a:lnTo>
                  <a:pt x="105353" y="114034"/>
                </a:lnTo>
                <a:lnTo>
                  <a:pt x="97531" y="116115"/>
                </a:lnTo>
                <a:lnTo>
                  <a:pt x="89708" y="117641"/>
                </a:lnTo>
                <a:lnTo>
                  <a:pt x="81054" y="118612"/>
                </a:lnTo>
                <a:lnTo>
                  <a:pt x="72898" y="119445"/>
                </a:lnTo>
                <a:lnTo>
                  <a:pt x="65409" y="119861"/>
                </a:lnTo>
                <a:lnTo>
                  <a:pt x="57253" y="119861"/>
                </a:lnTo>
                <a:lnTo>
                  <a:pt x="47766" y="119445"/>
                </a:lnTo>
                <a:lnTo>
                  <a:pt x="39944" y="118890"/>
                </a:lnTo>
                <a:lnTo>
                  <a:pt x="31289" y="117780"/>
                </a:lnTo>
                <a:lnTo>
                  <a:pt x="23134" y="116393"/>
                </a:lnTo>
                <a:lnTo>
                  <a:pt x="17309" y="114867"/>
                </a:lnTo>
                <a:lnTo>
                  <a:pt x="10984" y="112786"/>
                </a:lnTo>
                <a:lnTo>
                  <a:pt x="6324" y="110566"/>
                </a:lnTo>
                <a:lnTo>
                  <a:pt x="3994" y="109179"/>
                </a:lnTo>
                <a:lnTo>
                  <a:pt x="1497" y="106820"/>
                </a:lnTo>
                <a:lnTo>
                  <a:pt x="0" y="104184"/>
                </a:lnTo>
                <a:lnTo>
                  <a:pt x="0" y="15121"/>
                </a:lnTo>
                <a:lnTo>
                  <a:pt x="1165" y="12763"/>
                </a:lnTo>
                <a:lnTo>
                  <a:pt x="3994" y="10265"/>
                </a:lnTo>
                <a:lnTo>
                  <a:pt x="10651" y="7075"/>
                </a:lnTo>
                <a:lnTo>
                  <a:pt x="6657" y="8878"/>
                </a:lnTo>
                <a:lnTo>
                  <a:pt x="13647" y="5826"/>
                </a:lnTo>
                <a:lnTo>
                  <a:pt x="19140" y="4300"/>
                </a:lnTo>
                <a:lnTo>
                  <a:pt x="26296" y="2913"/>
                </a:lnTo>
                <a:lnTo>
                  <a:pt x="34119" y="1664"/>
                </a:lnTo>
                <a:lnTo>
                  <a:pt x="42274" y="416"/>
                </a:lnTo>
                <a:lnTo>
                  <a:pt x="52094" y="0"/>
                </a:lnTo>
                <a:lnTo>
                  <a:pt x="60249" y="0"/>
                </a:lnTo>
                <a:lnTo>
                  <a:pt x="71234" y="0"/>
                </a:lnTo>
                <a:lnTo>
                  <a:pt x="79056" y="554"/>
                </a:lnTo>
                <a:lnTo>
                  <a:pt x="86213" y="1664"/>
                </a:lnTo>
                <a:lnTo>
                  <a:pt x="94368" y="2913"/>
                </a:lnTo>
                <a:lnTo>
                  <a:pt x="101026" y="4578"/>
                </a:lnTo>
                <a:lnTo>
                  <a:pt x="107350" y="6797"/>
                </a:lnTo>
                <a:lnTo>
                  <a:pt x="112011" y="8739"/>
                </a:lnTo>
                <a:lnTo>
                  <a:pt x="115173" y="10543"/>
                </a:lnTo>
                <a:lnTo>
                  <a:pt x="117836" y="13040"/>
                </a:lnTo>
                <a:lnTo>
                  <a:pt x="119833" y="16369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5003800" y="787002"/>
            <a:ext cx="1144587" cy="10298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3" y="16369"/>
                </a:moveTo>
                <a:lnTo>
                  <a:pt x="119833" y="104323"/>
                </a:lnTo>
                <a:lnTo>
                  <a:pt x="117836" y="107098"/>
                </a:lnTo>
                <a:lnTo>
                  <a:pt x="115173" y="109595"/>
                </a:lnTo>
                <a:lnTo>
                  <a:pt x="110846" y="111815"/>
                </a:lnTo>
                <a:lnTo>
                  <a:pt x="105353" y="114034"/>
                </a:lnTo>
                <a:lnTo>
                  <a:pt x="97531" y="116115"/>
                </a:lnTo>
                <a:lnTo>
                  <a:pt x="89708" y="117641"/>
                </a:lnTo>
                <a:lnTo>
                  <a:pt x="81054" y="118612"/>
                </a:lnTo>
                <a:lnTo>
                  <a:pt x="72898" y="119445"/>
                </a:lnTo>
                <a:lnTo>
                  <a:pt x="65409" y="119861"/>
                </a:lnTo>
                <a:lnTo>
                  <a:pt x="57253" y="119861"/>
                </a:lnTo>
                <a:lnTo>
                  <a:pt x="47766" y="119445"/>
                </a:lnTo>
                <a:lnTo>
                  <a:pt x="39944" y="118890"/>
                </a:lnTo>
                <a:lnTo>
                  <a:pt x="31289" y="117780"/>
                </a:lnTo>
                <a:lnTo>
                  <a:pt x="23134" y="116393"/>
                </a:lnTo>
                <a:lnTo>
                  <a:pt x="17309" y="114867"/>
                </a:lnTo>
                <a:lnTo>
                  <a:pt x="10984" y="112786"/>
                </a:lnTo>
                <a:lnTo>
                  <a:pt x="6324" y="110566"/>
                </a:lnTo>
                <a:lnTo>
                  <a:pt x="3994" y="109179"/>
                </a:lnTo>
                <a:lnTo>
                  <a:pt x="1497" y="106820"/>
                </a:lnTo>
                <a:lnTo>
                  <a:pt x="0" y="104184"/>
                </a:lnTo>
                <a:lnTo>
                  <a:pt x="0" y="15121"/>
                </a:lnTo>
                <a:lnTo>
                  <a:pt x="1165" y="12763"/>
                </a:lnTo>
                <a:lnTo>
                  <a:pt x="3994" y="10265"/>
                </a:lnTo>
                <a:lnTo>
                  <a:pt x="10651" y="7075"/>
                </a:lnTo>
                <a:lnTo>
                  <a:pt x="6657" y="8878"/>
                </a:lnTo>
                <a:lnTo>
                  <a:pt x="13647" y="5826"/>
                </a:lnTo>
                <a:lnTo>
                  <a:pt x="19140" y="4300"/>
                </a:lnTo>
                <a:lnTo>
                  <a:pt x="26296" y="2913"/>
                </a:lnTo>
                <a:lnTo>
                  <a:pt x="34119" y="1664"/>
                </a:lnTo>
                <a:lnTo>
                  <a:pt x="42274" y="416"/>
                </a:lnTo>
                <a:lnTo>
                  <a:pt x="52094" y="0"/>
                </a:lnTo>
                <a:lnTo>
                  <a:pt x="60249" y="0"/>
                </a:lnTo>
                <a:lnTo>
                  <a:pt x="71234" y="0"/>
                </a:lnTo>
                <a:lnTo>
                  <a:pt x="79056" y="554"/>
                </a:lnTo>
                <a:lnTo>
                  <a:pt x="86213" y="1664"/>
                </a:lnTo>
                <a:lnTo>
                  <a:pt x="94368" y="2913"/>
                </a:lnTo>
                <a:lnTo>
                  <a:pt x="101026" y="4578"/>
                </a:lnTo>
                <a:lnTo>
                  <a:pt x="107350" y="6797"/>
                </a:lnTo>
                <a:lnTo>
                  <a:pt x="112011" y="8739"/>
                </a:lnTo>
                <a:lnTo>
                  <a:pt x="115173" y="10543"/>
                </a:lnTo>
                <a:lnTo>
                  <a:pt x="117836" y="13040"/>
                </a:lnTo>
                <a:lnTo>
                  <a:pt x="119833" y="16369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2946400" y="787002"/>
            <a:ext cx="1144587" cy="10298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3" y="16369"/>
                </a:moveTo>
                <a:lnTo>
                  <a:pt x="119833" y="104323"/>
                </a:lnTo>
                <a:lnTo>
                  <a:pt x="117836" y="107098"/>
                </a:lnTo>
                <a:lnTo>
                  <a:pt x="115173" y="109595"/>
                </a:lnTo>
                <a:lnTo>
                  <a:pt x="110846" y="111815"/>
                </a:lnTo>
                <a:lnTo>
                  <a:pt x="105353" y="114034"/>
                </a:lnTo>
                <a:lnTo>
                  <a:pt x="97531" y="116115"/>
                </a:lnTo>
                <a:lnTo>
                  <a:pt x="89708" y="117641"/>
                </a:lnTo>
                <a:lnTo>
                  <a:pt x="81054" y="118612"/>
                </a:lnTo>
                <a:lnTo>
                  <a:pt x="72898" y="119445"/>
                </a:lnTo>
                <a:lnTo>
                  <a:pt x="65409" y="119861"/>
                </a:lnTo>
                <a:lnTo>
                  <a:pt x="57253" y="119861"/>
                </a:lnTo>
                <a:lnTo>
                  <a:pt x="47766" y="119445"/>
                </a:lnTo>
                <a:lnTo>
                  <a:pt x="39944" y="118890"/>
                </a:lnTo>
                <a:lnTo>
                  <a:pt x="31289" y="117780"/>
                </a:lnTo>
                <a:lnTo>
                  <a:pt x="23134" y="116393"/>
                </a:lnTo>
                <a:lnTo>
                  <a:pt x="17309" y="114867"/>
                </a:lnTo>
                <a:lnTo>
                  <a:pt x="10984" y="112786"/>
                </a:lnTo>
                <a:lnTo>
                  <a:pt x="6324" y="110566"/>
                </a:lnTo>
                <a:lnTo>
                  <a:pt x="3994" y="109179"/>
                </a:lnTo>
                <a:lnTo>
                  <a:pt x="1497" y="106820"/>
                </a:lnTo>
                <a:lnTo>
                  <a:pt x="0" y="104184"/>
                </a:lnTo>
                <a:lnTo>
                  <a:pt x="0" y="15121"/>
                </a:lnTo>
                <a:lnTo>
                  <a:pt x="1165" y="12763"/>
                </a:lnTo>
                <a:lnTo>
                  <a:pt x="3994" y="10265"/>
                </a:lnTo>
                <a:lnTo>
                  <a:pt x="10651" y="7075"/>
                </a:lnTo>
                <a:lnTo>
                  <a:pt x="6657" y="8878"/>
                </a:lnTo>
                <a:lnTo>
                  <a:pt x="13647" y="5826"/>
                </a:lnTo>
                <a:lnTo>
                  <a:pt x="19140" y="4300"/>
                </a:lnTo>
                <a:lnTo>
                  <a:pt x="26296" y="2913"/>
                </a:lnTo>
                <a:lnTo>
                  <a:pt x="34119" y="1664"/>
                </a:lnTo>
                <a:lnTo>
                  <a:pt x="42274" y="416"/>
                </a:lnTo>
                <a:lnTo>
                  <a:pt x="52094" y="0"/>
                </a:lnTo>
                <a:lnTo>
                  <a:pt x="60249" y="0"/>
                </a:lnTo>
                <a:lnTo>
                  <a:pt x="71234" y="0"/>
                </a:lnTo>
                <a:lnTo>
                  <a:pt x="79056" y="554"/>
                </a:lnTo>
                <a:lnTo>
                  <a:pt x="86213" y="1664"/>
                </a:lnTo>
                <a:lnTo>
                  <a:pt x="94368" y="2913"/>
                </a:lnTo>
                <a:lnTo>
                  <a:pt x="101026" y="4578"/>
                </a:lnTo>
                <a:lnTo>
                  <a:pt x="107350" y="6797"/>
                </a:lnTo>
                <a:lnTo>
                  <a:pt x="112011" y="8739"/>
                </a:lnTo>
                <a:lnTo>
                  <a:pt x="115173" y="10543"/>
                </a:lnTo>
                <a:lnTo>
                  <a:pt x="117836" y="13040"/>
                </a:lnTo>
                <a:lnTo>
                  <a:pt x="119833" y="16369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889000" y="2332433"/>
            <a:ext cx="1144587" cy="10298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3" y="16369"/>
                </a:moveTo>
                <a:lnTo>
                  <a:pt x="119833" y="104323"/>
                </a:lnTo>
                <a:lnTo>
                  <a:pt x="117836" y="107098"/>
                </a:lnTo>
                <a:lnTo>
                  <a:pt x="115173" y="109595"/>
                </a:lnTo>
                <a:lnTo>
                  <a:pt x="110846" y="111815"/>
                </a:lnTo>
                <a:lnTo>
                  <a:pt x="105353" y="114034"/>
                </a:lnTo>
                <a:lnTo>
                  <a:pt x="97531" y="116115"/>
                </a:lnTo>
                <a:lnTo>
                  <a:pt x="89708" y="117641"/>
                </a:lnTo>
                <a:lnTo>
                  <a:pt x="81054" y="118612"/>
                </a:lnTo>
                <a:lnTo>
                  <a:pt x="72898" y="119445"/>
                </a:lnTo>
                <a:lnTo>
                  <a:pt x="65409" y="119861"/>
                </a:lnTo>
                <a:lnTo>
                  <a:pt x="57253" y="119861"/>
                </a:lnTo>
                <a:lnTo>
                  <a:pt x="47766" y="119445"/>
                </a:lnTo>
                <a:lnTo>
                  <a:pt x="39944" y="118890"/>
                </a:lnTo>
                <a:lnTo>
                  <a:pt x="31289" y="117780"/>
                </a:lnTo>
                <a:lnTo>
                  <a:pt x="23134" y="116393"/>
                </a:lnTo>
                <a:lnTo>
                  <a:pt x="17309" y="114867"/>
                </a:lnTo>
                <a:lnTo>
                  <a:pt x="10984" y="112786"/>
                </a:lnTo>
                <a:lnTo>
                  <a:pt x="6324" y="110566"/>
                </a:lnTo>
                <a:lnTo>
                  <a:pt x="3994" y="109179"/>
                </a:lnTo>
                <a:lnTo>
                  <a:pt x="1497" y="106820"/>
                </a:lnTo>
                <a:lnTo>
                  <a:pt x="0" y="104184"/>
                </a:lnTo>
                <a:lnTo>
                  <a:pt x="0" y="15121"/>
                </a:lnTo>
                <a:lnTo>
                  <a:pt x="1165" y="12763"/>
                </a:lnTo>
                <a:lnTo>
                  <a:pt x="3994" y="10265"/>
                </a:lnTo>
                <a:lnTo>
                  <a:pt x="10651" y="7075"/>
                </a:lnTo>
                <a:lnTo>
                  <a:pt x="6657" y="8878"/>
                </a:lnTo>
                <a:lnTo>
                  <a:pt x="13647" y="5826"/>
                </a:lnTo>
                <a:lnTo>
                  <a:pt x="19140" y="4300"/>
                </a:lnTo>
                <a:lnTo>
                  <a:pt x="26296" y="2913"/>
                </a:lnTo>
                <a:lnTo>
                  <a:pt x="34119" y="1664"/>
                </a:lnTo>
                <a:lnTo>
                  <a:pt x="42274" y="416"/>
                </a:lnTo>
                <a:lnTo>
                  <a:pt x="52094" y="0"/>
                </a:lnTo>
                <a:lnTo>
                  <a:pt x="60249" y="0"/>
                </a:lnTo>
                <a:lnTo>
                  <a:pt x="71234" y="0"/>
                </a:lnTo>
                <a:lnTo>
                  <a:pt x="79056" y="554"/>
                </a:lnTo>
                <a:lnTo>
                  <a:pt x="86213" y="1664"/>
                </a:lnTo>
                <a:lnTo>
                  <a:pt x="94368" y="2913"/>
                </a:lnTo>
                <a:lnTo>
                  <a:pt x="101026" y="4578"/>
                </a:lnTo>
                <a:lnTo>
                  <a:pt x="107350" y="6797"/>
                </a:lnTo>
                <a:lnTo>
                  <a:pt x="112011" y="8739"/>
                </a:lnTo>
                <a:lnTo>
                  <a:pt x="115173" y="10543"/>
                </a:lnTo>
                <a:lnTo>
                  <a:pt x="117836" y="13040"/>
                </a:lnTo>
                <a:lnTo>
                  <a:pt x="119833" y="16369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2946400" y="2330052"/>
            <a:ext cx="1144587" cy="10298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3" y="16369"/>
                </a:moveTo>
                <a:lnTo>
                  <a:pt x="119833" y="104323"/>
                </a:lnTo>
                <a:lnTo>
                  <a:pt x="117836" y="107098"/>
                </a:lnTo>
                <a:lnTo>
                  <a:pt x="115173" y="109595"/>
                </a:lnTo>
                <a:lnTo>
                  <a:pt x="110846" y="111815"/>
                </a:lnTo>
                <a:lnTo>
                  <a:pt x="105353" y="114034"/>
                </a:lnTo>
                <a:lnTo>
                  <a:pt x="97531" y="116115"/>
                </a:lnTo>
                <a:lnTo>
                  <a:pt x="89708" y="117641"/>
                </a:lnTo>
                <a:lnTo>
                  <a:pt x="81054" y="118612"/>
                </a:lnTo>
                <a:lnTo>
                  <a:pt x="72898" y="119445"/>
                </a:lnTo>
                <a:lnTo>
                  <a:pt x="65409" y="119861"/>
                </a:lnTo>
                <a:lnTo>
                  <a:pt x="57253" y="119861"/>
                </a:lnTo>
                <a:lnTo>
                  <a:pt x="47766" y="119445"/>
                </a:lnTo>
                <a:lnTo>
                  <a:pt x="39944" y="118890"/>
                </a:lnTo>
                <a:lnTo>
                  <a:pt x="31289" y="117780"/>
                </a:lnTo>
                <a:lnTo>
                  <a:pt x="23134" y="116393"/>
                </a:lnTo>
                <a:lnTo>
                  <a:pt x="17309" y="114867"/>
                </a:lnTo>
                <a:lnTo>
                  <a:pt x="10984" y="112786"/>
                </a:lnTo>
                <a:lnTo>
                  <a:pt x="6324" y="110566"/>
                </a:lnTo>
                <a:lnTo>
                  <a:pt x="3994" y="109179"/>
                </a:lnTo>
                <a:lnTo>
                  <a:pt x="1497" y="106820"/>
                </a:lnTo>
                <a:lnTo>
                  <a:pt x="0" y="104184"/>
                </a:lnTo>
                <a:lnTo>
                  <a:pt x="0" y="15121"/>
                </a:lnTo>
                <a:lnTo>
                  <a:pt x="1165" y="12763"/>
                </a:lnTo>
                <a:lnTo>
                  <a:pt x="3994" y="10265"/>
                </a:lnTo>
                <a:lnTo>
                  <a:pt x="10651" y="7075"/>
                </a:lnTo>
                <a:lnTo>
                  <a:pt x="6657" y="8878"/>
                </a:lnTo>
                <a:lnTo>
                  <a:pt x="13647" y="5826"/>
                </a:lnTo>
                <a:lnTo>
                  <a:pt x="19140" y="4300"/>
                </a:lnTo>
                <a:lnTo>
                  <a:pt x="26296" y="2913"/>
                </a:lnTo>
                <a:lnTo>
                  <a:pt x="34119" y="1664"/>
                </a:lnTo>
                <a:lnTo>
                  <a:pt x="42274" y="416"/>
                </a:lnTo>
                <a:lnTo>
                  <a:pt x="52094" y="0"/>
                </a:lnTo>
                <a:lnTo>
                  <a:pt x="60249" y="0"/>
                </a:lnTo>
                <a:lnTo>
                  <a:pt x="71234" y="0"/>
                </a:lnTo>
                <a:lnTo>
                  <a:pt x="79056" y="554"/>
                </a:lnTo>
                <a:lnTo>
                  <a:pt x="86213" y="1664"/>
                </a:lnTo>
                <a:lnTo>
                  <a:pt x="94368" y="2913"/>
                </a:lnTo>
                <a:lnTo>
                  <a:pt x="101026" y="4578"/>
                </a:lnTo>
                <a:lnTo>
                  <a:pt x="107350" y="6797"/>
                </a:lnTo>
                <a:lnTo>
                  <a:pt x="112011" y="8739"/>
                </a:lnTo>
                <a:lnTo>
                  <a:pt x="115173" y="10543"/>
                </a:lnTo>
                <a:lnTo>
                  <a:pt x="117836" y="13040"/>
                </a:lnTo>
                <a:lnTo>
                  <a:pt x="119833" y="16369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5003800" y="2330052"/>
            <a:ext cx="1144587" cy="10298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3" y="16369"/>
                </a:moveTo>
                <a:lnTo>
                  <a:pt x="119833" y="104323"/>
                </a:lnTo>
                <a:lnTo>
                  <a:pt x="117836" y="107098"/>
                </a:lnTo>
                <a:lnTo>
                  <a:pt x="115173" y="109595"/>
                </a:lnTo>
                <a:lnTo>
                  <a:pt x="110846" y="111815"/>
                </a:lnTo>
                <a:lnTo>
                  <a:pt x="105353" y="114034"/>
                </a:lnTo>
                <a:lnTo>
                  <a:pt x="97531" y="116115"/>
                </a:lnTo>
                <a:lnTo>
                  <a:pt x="89708" y="117641"/>
                </a:lnTo>
                <a:lnTo>
                  <a:pt x="81054" y="118612"/>
                </a:lnTo>
                <a:lnTo>
                  <a:pt x="72898" y="119445"/>
                </a:lnTo>
                <a:lnTo>
                  <a:pt x="65409" y="119861"/>
                </a:lnTo>
                <a:lnTo>
                  <a:pt x="57253" y="119861"/>
                </a:lnTo>
                <a:lnTo>
                  <a:pt x="47766" y="119445"/>
                </a:lnTo>
                <a:lnTo>
                  <a:pt x="39944" y="118890"/>
                </a:lnTo>
                <a:lnTo>
                  <a:pt x="31289" y="117780"/>
                </a:lnTo>
                <a:lnTo>
                  <a:pt x="23134" y="116393"/>
                </a:lnTo>
                <a:lnTo>
                  <a:pt x="17309" y="114867"/>
                </a:lnTo>
                <a:lnTo>
                  <a:pt x="10984" y="112786"/>
                </a:lnTo>
                <a:lnTo>
                  <a:pt x="6324" y="110566"/>
                </a:lnTo>
                <a:lnTo>
                  <a:pt x="3994" y="109179"/>
                </a:lnTo>
                <a:lnTo>
                  <a:pt x="1497" y="106820"/>
                </a:lnTo>
                <a:lnTo>
                  <a:pt x="0" y="104184"/>
                </a:lnTo>
                <a:lnTo>
                  <a:pt x="0" y="15121"/>
                </a:lnTo>
                <a:lnTo>
                  <a:pt x="1165" y="12763"/>
                </a:lnTo>
                <a:lnTo>
                  <a:pt x="3994" y="10265"/>
                </a:lnTo>
                <a:lnTo>
                  <a:pt x="10651" y="7075"/>
                </a:lnTo>
                <a:lnTo>
                  <a:pt x="6657" y="8878"/>
                </a:lnTo>
                <a:lnTo>
                  <a:pt x="13647" y="5826"/>
                </a:lnTo>
                <a:lnTo>
                  <a:pt x="19140" y="4300"/>
                </a:lnTo>
                <a:lnTo>
                  <a:pt x="26296" y="2913"/>
                </a:lnTo>
                <a:lnTo>
                  <a:pt x="34119" y="1664"/>
                </a:lnTo>
                <a:lnTo>
                  <a:pt x="42274" y="416"/>
                </a:lnTo>
                <a:lnTo>
                  <a:pt x="52094" y="0"/>
                </a:lnTo>
                <a:lnTo>
                  <a:pt x="60249" y="0"/>
                </a:lnTo>
                <a:lnTo>
                  <a:pt x="71234" y="0"/>
                </a:lnTo>
                <a:lnTo>
                  <a:pt x="79056" y="554"/>
                </a:lnTo>
                <a:lnTo>
                  <a:pt x="86213" y="1664"/>
                </a:lnTo>
                <a:lnTo>
                  <a:pt x="94368" y="2913"/>
                </a:lnTo>
                <a:lnTo>
                  <a:pt x="101026" y="4578"/>
                </a:lnTo>
                <a:lnTo>
                  <a:pt x="107350" y="6797"/>
                </a:lnTo>
                <a:lnTo>
                  <a:pt x="112011" y="8739"/>
                </a:lnTo>
                <a:lnTo>
                  <a:pt x="115173" y="10543"/>
                </a:lnTo>
                <a:lnTo>
                  <a:pt x="117836" y="13040"/>
                </a:lnTo>
                <a:lnTo>
                  <a:pt x="119833" y="16369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85000" y="2330052"/>
            <a:ext cx="1144587" cy="10298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3" y="16369"/>
                </a:moveTo>
                <a:lnTo>
                  <a:pt x="119833" y="104323"/>
                </a:lnTo>
                <a:lnTo>
                  <a:pt x="117836" y="107098"/>
                </a:lnTo>
                <a:lnTo>
                  <a:pt x="115173" y="109595"/>
                </a:lnTo>
                <a:lnTo>
                  <a:pt x="110846" y="111815"/>
                </a:lnTo>
                <a:lnTo>
                  <a:pt x="105353" y="114034"/>
                </a:lnTo>
                <a:lnTo>
                  <a:pt x="97531" y="116115"/>
                </a:lnTo>
                <a:lnTo>
                  <a:pt x="89708" y="117641"/>
                </a:lnTo>
                <a:lnTo>
                  <a:pt x="81054" y="118612"/>
                </a:lnTo>
                <a:lnTo>
                  <a:pt x="72898" y="119445"/>
                </a:lnTo>
                <a:lnTo>
                  <a:pt x="65409" y="119861"/>
                </a:lnTo>
                <a:lnTo>
                  <a:pt x="57253" y="119861"/>
                </a:lnTo>
                <a:lnTo>
                  <a:pt x="47766" y="119445"/>
                </a:lnTo>
                <a:lnTo>
                  <a:pt x="39944" y="118890"/>
                </a:lnTo>
                <a:lnTo>
                  <a:pt x="31289" y="117780"/>
                </a:lnTo>
                <a:lnTo>
                  <a:pt x="23134" y="116393"/>
                </a:lnTo>
                <a:lnTo>
                  <a:pt x="17309" y="114867"/>
                </a:lnTo>
                <a:lnTo>
                  <a:pt x="10984" y="112786"/>
                </a:lnTo>
                <a:lnTo>
                  <a:pt x="6324" y="110566"/>
                </a:lnTo>
                <a:lnTo>
                  <a:pt x="3994" y="109179"/>
                </a:lnTo>
                <a:lnTo>
                  <a:pt x="1497" y="106820"/>
                </a:lnTo>
                <a:lnTo>
                  <a:pt x="0" y="104184"/>
                </a:lnTo>
                <a:lnTo>
                  <a:pt x="0" y="15121"/>
                </a:lnTo>
                <a:lnTo>
                  <a:pt x="1165" y="12763"/>
                </a:lnTo>
                <a:lnTo>
                  <a:pt x="3994" y="10265"/>
                </a:lnTo>
                <a:lnTo>
                  <a:pt x="10651" y="7075"/>
                </a:lnTo>
                <a:lnTo>
                  <a:pt x="6657" y="8878"/>
                </a:lnTo>
                <a:lnTo>
                  <a:pt x="13647" y="5826"/>
                </a:lnTo>
                <a:lnTo>
                  <a:pt x="19140" y="4300"/>
                </a:lnTo>
                <a:lnTo>
                  <a:pt x="26296" y="2913"/>
                </a:lnTo>
                <a:lnTo>
                  <a:pt x="34119" y="1664"/>
                </a:lnTo>
                <a:lnTo>
                  <a:pt x="42274" y="416"/>
                </a:lnTo>
                <a:lnTo>
                  <a:pt x="52094" y="0"/>
                </a:lnTo>
                <a:lnTo>
                  <a:pt x="60249" y="0"/>
                </a:lnTo>
                <a:lnTo>
                  <a:pt x="71234" y="0"/>
                </a:lnTo>
                <a:lnTo>
                  <a:pt x="79056" y="554"/>
                </a:lnTo>
                <a:lnTo>
                  <a:pt x="86213" y="1664"/>
                </a:lnTo>
                <a:lnTo>
                  <a:pt x="94368" y="2913"/>
                </a:lnTo>
                <a:lnTo>
                  <a:pt x="101026" y="4578"/>
                </a:lnTo>
                <a:lnTo>
                  <a:pt x="107350" y="6797"/>
                </a:lnTo>
                <a:lnTo>
                  <a:pt x="112011" y="8739"/>
                </a:lnTo>
                <a:lnTo>
                  <a:pt x="115173" y="10543"/>
                </a:lnTo>
                <a:lnTo>
                  <a:pt x="117836" y="13040"/>
                </a:lnTo>
                <a:lnTo>
                  <a:pt x="119833" y="16369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2946400" y="3952875"/>
            <a:ext cx="1144587" cy="10298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3" y="16369"/>
                </a:moveTo>
                <a:lnTo>
                  <a:pt x="119833" y="104323"/>
                </a:lnTo>
                <a:lnTo>
                  <a:pt x="117836" y="107098"/>
                </a:lnTo>
                <a:lnTo>
                  <a:pt x="115173" y="109595"/>
                </a:lnTo>
                <a:lnTo>
                  <a:pt x="110846" y="111815"/>
                </a:lnTo>
                <a:lnTo>
                  <a:pt x="105353" y="114034"/>
                </a:lnTo>
                <a:lnTo>
                  <a:pt x="97531" y="116115"/>
                </a:lnTo>
                <a:lnTo>
                  <a:pt x="89708" y="117641"/>
                </a:lnTo>
                <a:lnTo>
                  <a:pt x="81054" y="118612"/>
                </a:lnTo>
                <a:lnTo>
                  <a:pt x="72898" y="119445"/>
                </a:lnTo>
                <a:lnTo>
                  <a:pt x="65409" y="119861"/>
                </a:lnTo>
                <a:lnTo>
                  <a:pt x="57253" y="119861"/>
                </a:lnTo>
                <a:lnTo>
                  <a:pt x="47766" y="119445"/>
                </a:lnTo>
                <a:lnTo>
                  <a:pt x="39944" y="118890"/>
                </a:lnTo>
                <a:lnTo>
                  <a:pt x="31289" y="117780"/>
                </a:lnTo>
                <a:lnTo>
                  <a:pt x="23134" y="116393"/>
                </a:lnTo>
                <a:lnTo>
                  <a:pt x="17309" y="114867"/>
                </a:lnTo>
                <a:lnTo>
                  <a:pt x="10984" y="112786"/>
                </a:lnTo>
                <a:lnTo>
                  <a:pt x="6324" y="110566"/>
                </a:lnTo>
                <a:lnTo>
                  <a:pt x="3994" y="109179"/>
                </a:lnTo>
                <a:lnTo>
                  <a:pt x="1497" y="106820"/>
                </a:lnTo>
                <a:lnTo>
                  <a:pt x="0" y="104184"/>
                </a:lnTo>
                <a:lnTo>
                  <a:pt x="0" y="15121"/>
                </a:lnTo>
                <a:lnTo>
                  <a:pt x="1165" y="12763"/>
                </a:lnTo>
                <a:lnTo>
                  <a:pt x="3994" y="10265"/>
                </a:lnTo>
                <a:lnTo>
                  <a:pt x="10651" y="7075"/>
                </a:lnTo>
                <a:lnTo>
                  <a:pt x="6657" y="8878"/>
                </a:lnTo>
                <a:lnTo>
                  <a:pt x="13647" y="5826"/>
                </a:lnTo>
                <a:lnTo>
                  <a:pt x="19140" y="4300"/>
                </a:lnTo>
                <a:lnTo>
                  <a:pt x="26296" y="2913"/>
                </a:lnTo>
                <a:lnTo>
                  <a:pt x="34119" y="1664"/>
                </a:lnTo>
                <a:lnTo>
                  <a:pt x="42274" y="416"/>
                </a:lnTo>
                <a:lnTo>
                  <a:pt x="52094" y="0"/>
                </a:lnTo>
                <a:lnTo>
                  <a:pt x="60249" y="0"/>
                </a:lnTo>
                <a:lnTo>
                  <a:pt x="71234" y="0"/>
                </a:lnTo>
                <a:lnTo>
                  <a:pt x="79056" y="554"/>
                </a:lnTo>
                <a:lnTo>
                  <a:pt x="86213" y="1664"/>
                </a:lnTo>
                <a:lnTo>
                  <a:pt x="94368" y="2913"/>
                </a:lnTo>
                <a:lnTo>
                  <a:pt x="101026" y="4578"/>
                </a:lnTo>
                <a:lnTo>
                  <a:pt x="107350" y="6797"/>
                </a:lnTo>
                <a:lnTo>
                  <a:pt x="112011" y="8739"/>
                </a:lnTo>
                <a:lnTo>
                  <a:pt x="115173" y="10543"/>
                </a:lnTo>
                <a:lnTo>
                  <a:pt x="117836" y="13040"/>
                </a:lnTo>
                <a:lnTo>
                  <a:pt x="119833" y="16369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5003800" y="3952875"/>
            <a:ext cx="1144587" cy="10298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3" y="16369"/>
                </a:moveTo>
                <a:lnTo>
                  <a:pt x="119833" y="104323"/>
                </a:lnTo>
                <a:lnTo>
                  <a:pt x="117836" y="107098"/>
                </a:lnTo>
                <a:lnTo>
                  <a:pt x="115173" y="109595"/>
                </a:lnTo>
                <a:lnTo>
                  <a:pt x="110846" y="111815"/>
                </a:lnTo>
                <a:lnTo>
                  <a:pt x="105353" y="114034"/>
                </a:lnTo>
                <a:lnTo>
                  <a:pt x="97531" y="116115"/>
                </a:lnTo>
                <a:lnTo>
                  <a:pt x="89708" y="117641"/>
                </a:lnTo>
                <a:lnTo>
                  <a:pt x="81054" y="118612"/>
                </a:lnTo>
                <a:lnTo>
                  <a:pt x="72898" y="119445"/>
                </a:lnTo>
                <a:lnTo>
                  <a:pt x="65409" y="119861"/>
                </a:lnTo>
                <a:lnTo>
                  <a:pt x="57253" y="119861"/>
                </a:lnTo>
                <a:lnTo>
                  <a:pt x="47766" y="119445"/>
                </a:lnTo>
                <a:lnTo>
                  <a:pt x="39944" y="118890"/>
                </a:lnTo>
                <a:lnTo>
                  <a:pt x="31289" y="117780"/>
                </a:lnTo>
                <a:lnTo>
                  <a:pt x="23134" y="116393"/>
                </a:lnTo>
                <a:lnTo>
                  <a:pt x="17309" y="114867"/>
                </a:lnTo>
                <a:lnTo>
                  <a:pt x="10984" y="112786"/>
                </a:lnTo>
                <a:lnTo>
                  <a:pt x="6324" y="110566"/>
                </a:lnTo>
                <a:lnTo>
                  <a:pt x="3994" y="109179"/>
                </a:lnTo>
                <a:lnTo>
                  <a:pt x="1497" y="106820"/>
                </a:lnTo>
                <a:lnTo>
                  <a:pt x="0" y="104184"/>
                </a:lnTo>
                <a:lnTo>
                  <a:pt x="0" y="15121"/>
                </a:lnTo>
                <a:lnTo>
                  <a:pt x="1165" y="12763"/>
                </a:lnTo>
                <a:lnTo>
                  <a:pt x="3994" y="10265"/>
                </a:lnTo>
                <a:lnTo>
                  <a:pt x="10651" y="7075"/>
                </a:lnTo>
                <a:lnTo>
                  <a:pt x="6657" y="8878"/>
                </a:lnTo>
                <a:lnTo>
                  <a:pt x="13647" y="5826"/>
                </a:lnTo>
                <a:lnTo>
                  <a:pt x="19140" y="4300"/>
                </a:lnTo>
                <a:lnTo>
                  <a:pt x="26296" y="2913"/>
                </a:lnTo>
                <a:lnTo>
                  <a:pt x="34119" y="1664"/>
                </a:lnTo>
                <a:lnTo>
                  <a:pt x="42274" y="416"/>
                </a:lnTo>
                <a:lnTo>
                  <a:pt x="52094" y="0"/>
                </a:lnTo>
                <a:lnTo>
                  <a:pt x="60249" y="0"/>
                </a:lnTo>
                <a:lnTo>
                  <a:pt x="71234" y="0"/>
                </a:lnTo>
                <a:lnTo>
                  <a:pt x="79056" y="554"/>
                </a:lnTo>
                <a:lnTo>
                  <a:pt x="86213" y="1664"/>
                </a:lnTo>
                <a:lnTo>
                  <a:pt x="94368" y="2913"/>
                </a:lnTo>
                <a:lnTo>
                  <a:pt x="101026" y="4578"/>
                </a:lnTo>
                <a:lnTo>
                  <a:pt x="107350" y="6797"/>
                </a:lnTo>
                <a:lnTo>
                  <a:pt x="112011" y="8739"/>
                </a:lnTo>
                <a:lnTo>
                  <a:pt x="115173" y="10543"/>
                </a:lnTo>
                <a:lnTo>
                  <a:pt x="117836" y="13040"/>
                </a:lnTo>
                <a:lnTo>
                  <a:pt x="119833" y="16369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895350" y="2337196"/>
            <a:ext cx="1130299" cy="219075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6991350" y="2357437"/>
            <a:ext cx="1130299" cy="219075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5010150" y="2334815"/>
            <a:ext cx="1130299" cy="219075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2952750" y="2334815"/>
            <a:ext cx="1130299" cy="219075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010150" y="3957637"/>
            <a:ext cx="1130299" cy="219075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2952750" y="3957637"/>
            <a:ext cx="1130299" cy="219075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6" name="Shape 136"/>
          <p:cNvCxnSpPr/>
          <p:nvPr/>
        </p:nvCxnSpPr>
        <p:spPr>
          <a:xfrm>
            <a:off x="6756400" y="4010025"/>
            <a:ext cx="0" cy="119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7" name="Shape 137"/>
          <p:cNvSpPr/>
          <p:nvPr/>
        </p:nvSpPr>
        <p:spPr>
          <a:xfrm>
            <a:off x="1498600" y="615552"/>
            <a:ext cx="3887786" cy="1726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172"/>
                </a:moveTo>
                <a:lnTo>
                  <a:pt x="0" y="0"/>
                </a:lnTo>
                <a:lnTo>
                  <a:pt x="119951" y="0"/>
                </a:lnTo>
                <a:lnTo>
                  <a:pt x="119951" y="119172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5765800" y="615552"/>
            <a:ext cx="1754187" cy="1726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172"/>
                </a:moveTo>
                <a:lnTo>
                  <a:pt x="0" y="0"/>
                </a:lnTo>
                <a:lnTo>
                  <a:pt x="119891" y="0"/>
                </a:lnTo>
                <a:lnTo>
                  <a:pt x="119891" y="119172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5384800" y="3358752"/>
            <a:ext cx="2211386" cy="5726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13" y="0"/>
                </a:moveTo>
                <a:lnTo>
                  <a:pt x="119913" y="47900"/>
                </a:lnTo>
                <a:lnTo>
                  <a:pt x="0" y="47900"/>
                </a:lnTo>
                <a:lnTo>
                  <a:pt x="0" y="11975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3708400" y="3361134"/>
            <a:ext cx="1906586" cy="5726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00" y="0"/>
                </a:moveTo>
                <a:lnTo>
                  <a:pt x="119900" y="23950"/>
                </a:lnTo>
                <a:lnTo>
                  <a:pt x="0" y="23950"/>
                </a:lnTo>
                <a:lnTo>
                  <a:pt x="0" y="11975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498600" y="3361134"/>
            <a:ext cx="1830386" cy="5726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95" y="119750"/>
                </a:moveTo>
                <a:lnTo>
                  <a:pt x="119895" y="23950"/>
                </a:lnTo>
                <a:lnTo>
                  <a:pt x="0" y="23950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3556000" y="2158602"/>
            <a:ext cx="1830386" cy="1726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172"/>
                </a:moveTo>
                <a:lnTo>
                  <a:pt x="0" y="0"/>
                </a:lnTo>
                <a:lnTo>
                  <a:pt x="119895" y="0"/>
                </a:lnTo>
                <a:lnTo>
                  <a:pt x="119895" y="119172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5765800" y="2158602"/>
            <a:ext cx="1830386" cy="1726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172"/>
                </a:moveTo>
                <a:lnTo>
                  <a:pt x="0" y="0"/>
                </a:lnTo>
                <a:lnTo>
                  <a:pt x="119895" y="0"/>
                </a:lnTo>
                <a:lnTo>
                  <a:pt x="119895" y="119172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793750" y="1075134"/>
            <a:ext cx="1349375" cy="272652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Salesperson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250950" y="1246583"/>
            <a:ext cx="485775" cy="272652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155950" y="997743"/>
            <a:ext cx="688975" cy="272652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003550" y="1189434"/>
            <a:ext cx="1019174" cy="272652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232150" y="1360883"/>
            <a:ext cx="485775" cy="272652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5059362" y="1075134"/>
            <a:ext cx="1146174" cy="272652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5287962" y="1246583"/>
            <a:ext cx="485775" cy="272652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7040561" y="1075134"/>
            <a:ext cx="1082675" cy="272652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964361" y="1246583"/>
            <a:ext cx="1171575" cy="272652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receivable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7345361" y="1418033"/>
            <a:ext cx="485775" cy="272652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098550" y="2674143"/>
            <a:ext cx="777875" cy="478631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Buyer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file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003550" y="2674143"/>
            <a:ext cx="1146174" cy="478631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Inventory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file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135562" y="2622946"/>
            <a:ext cx="917575" cy="478631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Vendor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file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7040561" y="2497931"/>
            <a:ext cx="1139825" cy="684608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payable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file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003550" y="4217193"/>
            <a:ext cx="1082675" cy="684608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Purchase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order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file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135562" y="4160043"/>
            <a:ext cx="968374" cy="684608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ledger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file</a:t>
            </a:r>
          </a:p>
        </p:txBody>
      </p:sp>
      <p:sp>
        <p:nvSpPr>
          <p:cNvPr id="160" name="Shape 160"/>
          <p:cNvSpPr/>
          <p:nvPr/>
        </p:nvSpPr>
        <p:spPr>
          <a:xfrm>
            <a:off x="5765800" y="1815702"/>
            <a:ext cx="2516187" cy="21157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17" y="0"/>
                </a:moveTo>
                <a:lnTo>
                  <a:pt x="87217" y="12965"/>
                </a:lnTo>
                <a:lnTo>
                  <a:pt x="119924" y="12965"/>
                </a:lnTo>
                <a:lnTo>
                  <a:pt x="119924" y="110208"/>
                </a:lnTo>
                <a:lnTo>
                  <a:pt x="0" y="110208"/>
                </a:lnTo>
                <a:lnTo>
                  <a:pt x="0" y="119932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219075" y="119062"/>
            <a:ext cx="8924925" cy="523875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4000" b="0" i="0" u="none">
                <a:latin typeface="Arial"/>
                <a:ea typeface="Arial"/>
                <a:cs typeface="Arial"/>
                <a:sym typeface="Arial"/>
              </a:rPr>
              <a:t>Contoh Database dengan banyak file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685800" y="44577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3124200" y="44577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Menciptakan Database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Proses menciptakan database mencakup 3 langkah utama </a:t>
            </a:r>
          </a:p>
          <a:p>
            <a:pPr marL="342900" marR="0" lvl="0" indent="-3302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Menentukan data yang dibutuhkan</a:t>
            </a:r>
          </a:p>
          <a:p>
            <a:pPr marL="342900" marR="0" lvl="0" indent="-3302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Menjelaskan data </a:t>
            </a:r>
          </a:p>
          <a:p>
            <a:pPr marL="342900" marR="0" lvl="0" indent="-3302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Memasukkan data 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2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 2 pendekatan untuk menentukan kebutuhan data: </a:t>
            </a:r>
          </a:p>
          <a:p>
            <a:pPr marL="342900" marR="0" lvl="0" indent="-3302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Pendekatan berorientasi proses</a:t>
            </a:r>
          </a:p>
          <a:p>
            <a:pPr marL="342900" marR="0" lvl="0" indent="-3302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Pendekatan model perusahaan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23850" y="195262"/>
            <a:ext cx="3313112" cy="3132533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Menentukan kebutuhan data melalui Pendekatan Berorientasi Proses</a:t>
            </a:r>
          </a:p>
        </p:txBody>
      </p:sp>
      <p:sp>
        <p:nvSpPr>
          <p:cNvPr id="180" name="Shape 180"/>
          <p:cNvSpPr/>
          <p:nvPr/>
        </p:nvSpPr>
        <p:spPr>
          <a:xfrm>
            <a:off x="5189537" y="804862"/>
            <a:ext cx="1835150" cy="3988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5210175" y="176212"/>
            <a:ext cx="1795461" cy="504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5189537" y="1376362"/>
            <a:ext cx="1828800" cy="504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5189537" y="2919412"/>
            <a:ext cx="1816099" cy="4929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5210175" y="2040731"/>
            <a:ext cx="1795461" cy="66436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5254625" y="170259"/>
            <a:ext cx="1666875" cy="59293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6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6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Problem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5254625" y="796527"/>
            <a:ext cx="1838325" cy="385762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Identify necessary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decisions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254625" y="1425177"/>
            <a:ext cx="1762124" cy="385762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Describe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information needs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5178425" y="2110977"/>
            <a:ext cx="1762124" cy="545306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Determine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necessary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254625" y="2962275"/>
            <a:ext cx="1604961" cy="385762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Specify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needs</a:t>
            </a:r>
          </a:p>
        </p:txBody>
      </p:sp>
      <p:sp>
        <p:nvSpPr>
          <p:cNvPr id="191" name="Shape 191"/>
          <p:cNvSpPr/>
          <p:nvPr/>
        </p:nvSpPr>
        <p:spPr>
          <a:xfrm rot="-5400000" flipH="1">
            <a:off x="6002337" y="471884"/>
            <a:ext cx="190500" cy="520700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Shape 192"/>
          <p:cNvSpPr/>
          <p:nvPr/>
        </p:nvSpPr>
        <p:spPr>
          <a:xfrm rot="-5400000" flipH="1">
            <a:off x="6015037" y="1033065"/>
            <a:ext cx="152399" cy="546099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Shape 193"/>
          <p:cNvSpPr/>
          <p:nvPr/>
        </p:nvSpPr>
        <p:spPr>
          <a:xfrm rot="-5400000" flipH="1">
            <a:off x="5964237" y="1683940"/>
            <a:ext cx="190500" cy="520700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/>
          <p:nvPr/>
        </p:nvSpPr>
        <p:spPr>
          <a:xfrm rot="-5400000" flipH="1">
            <a:off x="5957887" y="2554287"/>
            <a:ext cx="190500" cy="520700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4492625" y="257175"/>
            <a:ext cx="434974" cy="34051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473575" y="808434"/>
            <a:ext cx="434974" cy="34051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473575" y="1493043"/>
            <a:ext cx="434974" cy="34051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473575" y="2256233"/>
            <a:ext cx="434974" cy="34051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454525" y="3042046"/>
            <a:ext cx="434974" cy="34051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454525" y="4262437"/>
            <a:ext cx="434974" cy="34051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</a:p>
        </p:txBody>
      </p:sp>
      <p:grpSp>
        <p:nvGrpSpPr>
          <p:cNvPr id="201" name="Shape 201"/>
          <p:cNvGrpSpPr/>
          <p:nvPr/>
        </p:nvGrpSpPr>
        <p:grpSpPr>
          <a:xfrm>
            <a:off x="5259387" y="3776662"/>
            <a:ext cx="1524000" cy="1252537"/>
            <a:chOff x="3657600" y="5035550"/>
            <a:chExt cx="1524000" cy="1670049"/>
          </a:xfrm>
        </p:grpSpPr>
        <p:grpSp>
          <p:nvGrpSpPr>
            <p:cNvPr id="202" name="Shape 202"/>
            <p:cNvGrpSpPr/>
            <p:nvPr/>
          </p:nvGrpSpPr>
          <p:grpSpPr>
            <a:xfrm>
              <a:off x="3657600" y="5105400"/>
              <a:ext cx="1524000" cy="1600199"/>
              <a:chOff x="3657600" y="5105400"/>
              <a:chExt cx="1524000" cy="1600199"/>
            </a:xfrm>
          </p:grpSpPr>
          <p:sp>
            <p:nvSpPr>
              <p:cNvPr id="203" name="Shape 203"/>
              <p:cNvSpPr/>
              <p:nvPr/>
            </p:nvSpPr>
            <p:spPr>
              <a:xfrm>
                <a:off x="3657600" y="5105400"/>
                <a:ext cx="1524000" cy="1371599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3657600" y="6172200"/>
                <a:ext cx="1524000" cy="533399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05" name="Shape 205"/>
            <p:cNvSpPr/>
            <p:nvPr/>
          </p:nvSpPr>
          <p:spPr>
            <a:xfrm>
              <a:off x="3663950" y="5035550"/>
              <a:ext cx="1511299" cy="139699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6" name="Shape 206"/>
          <p:cNvSpPr txBox="1"/>
          <p:nvPr/>
        </p:nvSpPr>
        <p:spPr>
          <a:xfrm>
            <a:off x="5294312" y="4137421"/>
            <a:ext cx="1582737" cy="59293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6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6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Specifications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7" name="Shape 207"/>
          <p:cNvSpPr/>
          <p:nvPr/>
        </p:nvSpPr>
        <p:spPr>
          <a:xfrm rot="-5400000" flipH="1">
            <a:off x="5864224" y="3235325"/>
            <a:ext cx="390525" cy="673099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Office PowerPoint</Application>
  <PresentationFormat>On-screen Show (16:9)</PresentationFormat>
  <Paragraphs>201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Nunito</vt:lpstr>
      <vt:lpstr>Noto Sans Symbols</vt:lpstr>
      <vt:lpstr>Times New Roman</vt:lpstr>
      <vt:lpstr>Arial</vt:lpstr>
      <vt:lpstr>Source Code Pro</vt:lpstr>
      <vt:lpstr>Amatic SC</vt:lpstr>
      <vt:lpstr>Bilbo</vt:lpstr>
      <vt:lpstr>Domine</vt:lpstr>
      <vt:lpstr>beach-day</vt:lpstr>
      <vt:lpstr>Default Design</vt:lpstr>
      <vt:lpstr>Pengenalan Database</vt:lpstr>
      <vt:lpstr>Organisasi Data</vt:lpstr>
      <vt:lpstr>Konsep Dasar Struktur Data</vt:lpstr>
      <vt:lpstr>Spreadsheet sebagai  Database Sederhana </vt:lpstr>
      <vt:lpstr>Struktur Database</vt:lpstr>
      <vt:lpstr>Konsep Database</vt:lpstr>
      <vt:lpstr>PowerPoint Presentation</vt:lpstr>
      <vt:lpstr>Menciptakan Database</vt:lpstr>
      <vt:lpstr>Menentukan kebutuhan data melalui Pendekatan Berorientasi Proses</vt:lpstr>
      <vt:lpstr>Menentukan kebutuhan data dengan Membuat Model Data Enterprise</vt:lpstr>
      <vt:lpstr>Menjelaskan Data </vt:lpstr>
      <vt:lpstr>Memasukkan Data</vt:lpstr>
      <vt:lpstr>Menggunakan Database</vt:lpstr>
      <vt:lpstr>Pengelola Database (The Database Administrator - DBA)</vt:lpstr>
      <vt:lpstr>Contoh model DBMS</vt:lpstr>
      <vt:lpstr>Penemuan Pengetahuan  Dalam Database</vt:lpstr>
      <vt:lpstr>Proses Knowledge Discovery in Database (KDD)</vt:lpstr>
      <vt:lpstr>Keuntungan &amp; Kerugian DBMS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Database</dc:title>
  <cp:lastModifiedBy>Welcomp</cp:lastModifiedBy>
  <cp:revision>1</cp:revision>
  <dcterms:modified xsi:type="dcterms:W3CDTF">2019-06-17T01:29:17Z</dcterms:modified>
</cp:coreProperties>
</file>